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handoutMasterIdLst>
    <p:handoutMasterId r:id="rId10"/>
  </p:handoutMasterIdLst>
  <p:sldIdLst>
    <p:sldId id="256" r:id="rId2"/>
    <p:sldId id="554" r:id="rId3"/>
    <p:sldId id="548" r:id="rId4"/>
    <p:sldId id="550" r:id="rId5"/>
    <p:sldId id="551" r:id="rId6"/>
    <p:sldId id="549" r:id="rId7"/>
    <p:sldId id="553" r:id="rId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 xmlns:p15="http://schemas.microsoft.com/office/powerpoint/2012/main"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161" autoAdjust="0"/>
    <p:restoredTop sz="54206" autoAdjust="0"/>
  </p:normalViewPr>
  <p:slideViewPr>
    <p:cSldViewPr>
      <p:cViewPr varScale="1">
        <p:scale>
          <a:sx n="57" d="100"/>
          <a:sy n="57" d="100"/>
        </p:scale>
        <p:origin x="-30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To find out more about who we have with us today, let’s take a moment to walk through a few questions that will help us introduce ourselves to each other. </a:t>
            </a:r>
            <a:r>
              <a:rPr lang="en-US" sz="1100" dirty="0" smtClean="0">
                <a:latin typeface="+mn-lt"/>
              </a:rPr>
              <a:t>K</a:t>
            </a:r>
            <a:r>
              <a:rPr lang="en-US" sz="1100" baseline="0" dirty="0" smtClean="0">
                <a:latin typeface="+mn-lt"/>
              </a:rPr>
              <a:t>nowing more about each other, will </a:t>
            </a:r>
            <a:r>
              <a:rPr lang="en-US" sz="1100" dirty="0" smtClean="0">
                <a:latin typeface="+mn-lt"/>
              </a:rPr>
              <a:t> hopefully </a:t>
            </a:r>
            <a:r>
              <a:rPr lang="en-US" sz="1100" baseline="0" dirty="0" smtClean="0">
                <a:latin typeface="+mn-lt"/>
              </a:rPr>
              <a:t>encourage a level interactivity during today’s training and subsequently translate into peer sharing and support that extends beyond this training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The questions in this section are intended to help the presenters think creatively about how to initially engage workshop participants and also create a comfortable learning environment. As a presenter, you may have other questions you like to ask so don’t hesitate to incorporate those into this section or you may have a different approach to asking the same or similar questions.   </a:t>
            </a:r>
          </a:p>
          <a:p>
            <a:pPr>
              <a:spcBef>
                <a:spcPts val="0"/>
              </a:spcBef>
            </a:pPr>
            <a:endParaRPr lang="en-US" sz="1100" baseline="0" dirty="0" smtClean="0">
              <a:latin typeface="+mn-lt"/>
            </a:endParaRPr>
          </a:p>
          <a:p>
            <a:pPr>
              <a:spcBef>
                <a:spcPts val="0"/>
              </a:spcBef>
            </a:pPr>
            <a:r>
              <a:rPr lang="en-US" sz="1100" baseline="0" dirty="0" smtClean="0">
                <a:latin typeface="+mn-lt"/>
              </a:rPr>
              <a:t>The way in which you ask the questions will likely be dictated by the number of participants present.  If you have a large number of participants, you will likely ask for a show of hands and for a few volunteers to provide more specific answers. If you have a small number of participants, having each participant answer the questions individually </a:t>
            </a:r>
            <a:r>
              <a:rPr lang="en-US" sz="1100" dirty="0" smtClean="0">
                <a:latin typeface="+mn-lt"/>
              </a:rPr>
              <a:t>may help to encourage camaraderie and peer sharing.</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 xmlns:p14="http://schemas.microsoft.com/office/powerpoint/2010/main" val="742585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a:t>
            </a:r>
            <a:r>
              <a:rPr lang="en-US" sz="1100" baseline="0" dirty="0" smtClean="0">
                <a:latin typeface="+mn-lt"/>
              </a:rPr>
              <a:t> This slide is animated, so each group that is listed above will appear one at a time and give the presenter a chance to ask additional questions </a:t>
            </a:r>
            <a:r>
              <a:rPr lang="en-US" sz="1100" baseline="0" smtClean="0">
                <a:latin typeface="+mn-lt"/>
              </a:rPr>
              <a:t>of the </a:t>
            </a:r>
            <a:r>
              <a:rPr lang="en-US" sz="1100" baseline="0" dirty="0" smtClean="0">
                <a:latin typeface="+mn-lt"/>
              </a:rPr>
              <a:t>individuals in that group.</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This slide is animated with each separate span</a:t>
            </a:r>
            <a:r>
              <a:rPr lang="en-US" sz="1100" baseline="0" dirty="0" smtClean="0">
                <a:latin typeface="+mn-lt"/>
              </a:rPr>
              <a:t> of years for both the board and staff appearing simultaneously. Both groups can therefore raise their hands for each time span. However, depending on the size of the workshop, you may decide to have the participants introduce themselves and answer this question when doing so.</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  </a:t>
            </a:r>
            <a:r>
              <a:rPr lang="en-US" sz="1100" b="0" dirty="0" smtClean="0">
                <a:latin typeface="+mn-lt"/>
              </a:rPr>
              <a:t>This</a:t>
            </a:r>
            <a:r>
              <a:rPr lang="en-US" sz="1100" b="0" baseline="0" dirty="0" smtClean="0">
                <a:latin typeface="+mn-lt"/>
              </a:rPr>
              <a:t> slide is animated so that the questions will appear one at a time.</a:t>
            </a:r>
            <a:r>
              <a:rPr lang="en-US" sz="1100" b="1" dirty="0" smtClean="0">
                <a:latin typeface="+mn-lt"/>
              </a:rPr>
              <a:t> </a:t>
            </a:r>
            <a:r>
              <a:rPr lang="en-US" sz="1100" dirty="0" smtClean="0">
                <a:latin typeface="+mn-lt"/>
              </a:rPr>
              <a:t>There are multiple ways</a:t>
            </a:r>
            <a:r>
              <a:rPr lang="en-US" sz="1100" baseline="0" dirty="0" smtClean="0">
                <a:latin typeface="+mn-lt"/>
              </a:rPr>
              <a:t> to approach these </a:t>
            </a:r>
            <a:r>
              <a:rPr lang="en-US" sz="1100" dirty="0" smtClean="0">
                <a:latin typeface="+mn-lt"/>
              </a:rPr>
              <a:t>questions. If</a:t>
            </a:r>
            <a:r>
              <a:rPr lang="en-US" sz="1100" baseline="0" dirty="0" smtClean="0">
                <a:latin typeface="+mn-lt"/>
              </a:rPr>
              <a:t> it is a large group, ask the workshop participants to take a moment to answer the question and then ask for volunteers to report their answers to the group. If it is a small group, you may consider having each participant answer the question that pertains to him/her as part of their individual introductions.</a:t>
            </a:r>
            <a:r>
              <a:rPr lang="en-US" sz="110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a:t>
            </a:r>
            <a:r>
              <a:rPr lang="en-US" sz="1100" b="1" baseline="0" dirty="0" smtClean="0">
                <a:latin typeface="+mn-lt"/>
              </a:rPr>
              <a:t> to Presenter</a:t>
            </a:r>
            <a:r>
              <a:rPr lang="en-US" sz="1100" baseline="0" dirty="0" smtClean="0">
                <a:latin typeface="+mn-lt"/>
              </a:rPr>
              <a:t>:  These questions are animated and will appear on the slide one at a time. The approach to these questions will again depend on the size of the workshop. </a:t>
            </a:r>
            <a:r>
              <a:rPr lang="en-US" sz="1100" dirty="0" smtClean="0">
                <a:latin typeface="+mn-lt"/>
              </a:rPr>
              <a:t>If</a:t>
            </a:r>
            <a:r>
              <a:rPr lang="en-US" sz="1100" baseline="0" dirty="0" smtClean="0">
                <a:latin typeface="+mn-lt"/>
              </a:rPr>
              <a:t> it is a large group, ask the workshop participants to take a moment to answer the questions and then ask for volunteers to report their answers to the group. If it is a small group, you may consider having each participant answer the question.</a:t>
            </a:r>
            <a:r>
              <a:rPr lang="en-US" sz="1100" dirty="0" smtClean="0">
                <a:latin typeface="+mn-lt"/>
              </a:rPr>
              <a:t> </a:t>
            </a:r>
            <a:r>
              <a:rPr lang="en-US" sz="1100" baseline="0" dirty="0" smtClean="0">
                <a:latin typeface="+mn-lt"/>
              </a:rPr>
              <a:t> </a:t>
            </a:r>
          </a:p>
          <a:p>
            <a:pPr>
              <a:spcBef>
                <a:spcPts val="0"/>
              </a:spcBef>
            </a:pPr>
            <a:endParaRPr lang="en-US" sz="1100" baseline="0" dirty="0" smtClean="0">
              <a:latin typeface="+mn-lt"/>
            </a:endParaRPr>
          </a:p>
          <a:p>
            <a:pPr>
              <a:spcBef>
                <a:spcPts val="0"/>
              </a:spcBef>
            </a:pPr>
            <a:r>
              <a:rPr lang="en-US" sz="1100" baseline="0" dirty="0" smtClean="0">
                <a:latin typeface="+mn-lt"/>
              </a:rPr>
              <a:t>The first question is intended to help the presenter address and set the expectations for workshop participants and should be asked before the presentation begins. The second question should also be asked/presented before the presentation begins. At the end of the presentation, it is important to remind participants of the second question and have them take a moment to write down their three action items. You may decide to include this slide also at the end of the presentation to serve as </a:t>
            </a:r>
            <a:r>
              <a:rPr lang="en-US" sz="1100" baseline="0" smtClean="0">
                <a:latin typeface="+mn-lt"/>
              </a:rPr>
              <a:t>a reminder. </a:t>
            </a:r>
            <a:r>
              <a:rPr lang="en-US" sz="1100" baseline="0" dirty="0" smtClean="0">
                <a:latin typeface="+mn-lt"/>
              </a:rPr>
              <a:t>Time and workshop size permitting, either ask for volunteers to briefly state their action items or have each participant do so.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solidFill>
                  <a:srgbClr val="C00000"/>
                </a:solidFill>
              </a:rPr>
              <a:t>Brief Introductions</a:t>
            </a:r>
            <a:endParaRPr lang="en-US" dirty="0">
              <a:solidFill>
                <a:srgbClr val="C00000"/>
              </a:solidFill>
            </a:endParaRP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866" y="499534"/>
            <a:ext cx="8229600" cy="1143000"/>
          </a:xfrm>
        </p:spPr>
        <p:txBody>
          <a:bodyPr>
            <a:noAutofit/>
          </a:bodyPr>
          <a:lstStyle/>
          <a:p>
            <a:r>
              <a:rPr lang="en-US" dirty="0" smtClean="0">
                <a:solidFill>
                  <a:srgbClr val="C00000"/>
                </a:solidFill>
              </a:rPr>
              <a:t>Who do we have in the room with us today?</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6" name="Rectangle 5"/>
          <p:cNvSpPr/>
          <p:nvPr/>
        </p:nvSpPr>
        <p:spPr>
          <a:xfrm>
            <a:off x="457200" y="1871131"/>
            <a:ext cx="2590800" cy="10668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Board Member</a:t>
            </a:r>
            <a:endParaRPr lang="en-US" sz="2400" b="1" dirty="0"/>
          </a:p>
        </p:txBody>
      </p:sp>
      <p:sp>
        <p:nvSpPr>
          <p:cNvPr id="7" name="Rectangle 6"/>
          <p:cNvSpPr/>
          <p:nvPr/>
        </p:nvSpPr>
        <p:spPr>
          <a:xfrm>
            <a:off x="3276600" y="1871131"/>
            <a:ext cx="2590800" cy="1066800"/>
          </a:xfrm>
          <a:prstGeom prst="rect">
            <a:avLst/>
          </a:prstGeom>
          <a:solidFill>
            <a:srgbClr val="7F57A7"/>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Board Chair</a:t>
            </a:r>
            <a:endParaRPr lang="en-US" sz="2400" b="1" dirty="0"/>
          </a:p>
        </p:txBody>
      </p:sp>
      <p:sp>
        <p:nvSpPr>
          <p:cNvPr id="8" name="Rectangle 7"/>
          <p:cNvSpPr/>
          <p:nvPr/>
        </p:nvSpPr>
        <p:spPr>
          <a:xfrm>
            <a:off x="6019800" y="1879599"/>
            <a:ext cx="2590800" cy="1066800"/>
          </a:xfrm>
          <a:prstGeom prst="rect">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Executive Director</a:t>
            </a:r>
            <a:endParaRPr lang="en-US" sz="2400" b="1" dirty="0"/>
          </a:p>
        </p:txBody>
      </p:sp>
      <p:sp>
        <p:nvSpPr>
          <p:cNvPr id="9" name="Rectangle 8"/>
          <p:cNvSpPr/>
          <p:nvPr/>
        </p:nvSpPr>
        <p:spPr>
          <a:xfrm>
            <a:off x="457200" y="3166531"/>
            <a:ext cx="2590800" cy="1066800"/>
          </a:xfrm>
          <a:prstGeom prst="rect">
            <a:avLst/>
          </a:prstGeom>
          <a:solidFill>
            <a:srgbClr val="00B050"/>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Staff Board Liaison</a:t>
            </a:r>
            <a:endParaRPr lang="en-US" sz="2400" b="1" dirty="0"/>
          </a:p>
        </p:txBody>
      </p:sp>
      <p:sp>
        <p:nvSpPr>
          <p:cNvPr id="10" name="Rectangle 9"/>
          <p:cNvSpPr/>
          <p:nvPr/>
        </p:nvSpPr>
        <p:spPr>
          <a:xfrm>
            <a:off x="3251199" y="3200400"/>
            <a:ext cx="2590800" cy="1066800"/>
          </a:xfrm>
          <a:prstGeom prst="rect">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State Association Staff</a:t>
            </a:r>
            <a:endParaRPr lang="en-US" sz="2400" b="1" dirty="0"/>
          </a:p>
        </p:txBody>
      </p:sp>
      <p:sp>
        <p:nvSpPr>
          <p:cNvPr id="11" name="Rectangle 10"/>
          <p:cNvSpPr/>
          <p:nvPr/>
        </p:nvSpPr>
        <p:spPr>
          <a:xfrm>
            <a:off x="6019800" y="3166534"/>
            <a:ext cx="2590800" cy="1066800"/>
          </a:xfrm>
          <a:prstGeom prst="rect">
            <a:avLst/>
          </a:prstGeom>
          <a:solidFill>
            <a:schemeClr val="bg1">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State CSBG Office Staff</a:t>
            </a:r>
            <a:endParaRPr lang="en-US" sz="2400" b="1" dirty="0"/>
          </a:p>
        </p:txBody>
      </p:sp>
      <p:sp>
        <p:nvSpPr>
          <p:cNvPr id="14" name="Cloud Callout 13"/>
          <p:cNvSpPr/>
          <p:nvPr/>
        </p:nvSpPr>
        <p:spPr>
          <a:xfrm>
            <a:off x="2819400" y="4572000"/>
            <a:ext cx="3962400" cy="1828800"/>
          </a:xfrm>
          <a:prstGeom prst="cloudCallout">
            <a:avLst>
              <a:gd name="adj1" fmla="val -68625"/>
              <a:gd name="adj2" fmla="val 54167"/>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4">
                    <a:lumMod val="50000"/>
                  </a:schemeClr>
                </a:solidFill>
              </a:rPr>
              <a:t>Who Else???</a:t>
            </a:r>
            <a:endParaRPr lang="en-US" sz="3200" b="1" dirty="0">
              <a:solidFill>
                <a:schemeClr val="accent4">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C00000"/>
                </a:solidFill>
              </a:rPr>
              <a:t>Time Flies When You’re Having Fun! Right?!?</a:t>
            </a:r>
            <a:endParaRPr lang="en-US" dirty="0">
              <a:solidFill>
                <a:srgbClr val="C00000"/>
              </a:solidFill>
            </a:endParaRPr>
          </a:p>
        </p:txBody>
      </p:sp>
      <p:sp>
        <p:nvSpPr>
          <p:cNvPr id="3" name="Content Placeholder 2"/>
          <p:cNvSpPr>
            <a:spLocks noGrp="1"/>
          </p:cNvSpPr>
          <p:nvPr>
            <p:ph idx="1"/>
          </p:nvPr>
        </p:nvSpPr>
        <p:spPr>
          <a:xfrm>
            <a:off x="440267" y="1701799"/>
            <a:ext cx="3886200" cy="1422401"/>
          </a:xfrm>
        </p:spPr>
        <p:txBody>
          <a:bodyPr/>
          <a:lstStyle/>
          <a:p>
            <a:r>
              <a:rPr lang="en-US" dirty="0" smtClean="0">
                <a:solidFill>
                  <a:schemeClr val="accent1"/>
                </a:solidFill>
              </a:rPr>
              <a:t>Board Members: </a:t>
            </a:r>
            <a:r>
              <a:rPr lang="en-US" dirty="0" smtClean="0"/>
              <a:t>How many years have you served on the board?</a:t>
            </a: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sp>
        <p:nvSpPr>
          <p:cNvPr id="6" name="Content Placeholder 2"/>
          <p:cNvSpPr txBox="1">
            <a:spLocks/>
          </p:cNvSpPr>
          <p:nvPr/>
        </p:nvSpPr>
        <p:spPr>
          <a:xfrm>
            <a:off x="4893730" y="1752600"/>
            <a:ext cx="4021670" cy="1600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chemeClr val="accent1"/>
                </a:solidFill>
                <a:effectLst/>
                <a:uLnTx/>
                <a:uFillTx/>
                <a:latin typeface="+mn-lt"/>
                <a:ea typeface="+mn-ea"/>
                <a:cs typeface="+mn-cs"/>
              </a:rPr>
              <a:t>Staff: </a:t>
            </a:r>
            <a:r>
              <a:rPr kumimoji="0" lang="en-US" sz="2800" b="1" i="0" u="none" strike="noStrike" kern="1200" cap="none" spc="0" normalizeH="0" baseline="0" noProof="0" dirty="0" smtClean="0">
                <a:ln>
                  <a:noFill/>
                </a:ln>
                <a:solidFill>
                  <a:srgbClr val="1F4A7F"/>
                </a:solidFill>
                <a:effectLst/>
                <a:uLnTx/>
                <a:uFillTx/>
                <a:latin typeface="+mn-lt"/>
                <a:ea typeface="+mn-ea"/>
                <a:cs typeface="+mn-cs"/>
              </a:rPr>
              <a:t>How many years have you worked in Community Action?</a:t>
            </a:r>
          </a:p>
        </p:txBody>
      </p:sp>
      <p:cxnSp>
        <p:nvCxnSpPr>
          <p:cNvPr id="8" name="Curved Connector 7"/>
          <p:cNvCxnSpPr/>
          <p:nvPr/>
        </p:nvCxnSpPr>
        <p:spPr>
          <a:xfrm rot="5400000">
            <a:off x="2650064" y="3776134"/>
            <a:ext cx="3962400" cy="12700"/>
          </a:xfrm>
          <a:prstGeom prst="curvedConnector3">
            <a:avLst>
              <a:gd name="adj1" fmla="val 50427"/>
            </a:avLst>
          </a:prstGeom>
          <a:ln w="28575">
            <a:prstDash val="lgDashDotDot"/>
          </a:ln>
        </p:spPr>
        <p:style>
          <a:lnRef idx="1">
            <a:schemeClr val="accent1"/>
          </a:lnRef>
          <a:fillRef idx="0">
            <a:schemeClr val="accent1"/>
          </a:fillRef>
          <a:effectRef idx="0">
            <a:schemeClr val="accent1"/>
          </a:effectRef>
          <a:fontRef idx="minor">
            <a:schemeClr val="tx1"/>
          </a:fontRef>
        </p:style>
      </p:cxnSp>
      <p:sp>
        <p:nvSpPr>
          <p:cNvPr id="10" name="Smiley Face 9"/>
          <p:cNvSpPr/>
          <p:nvPr/>
        </p:nvSpPr>
        <p:spPr>
          <a:xfrm>
            <a:off x="5562600" y="838200"/>
            <a:ext cx="457200" cy="533400"/>
          </a:xfrm>
          <a:prstGeom prst="smileyFac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709748" y="3048000"/>
            <a:ext cx="2971800" cy="609599"/>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0 to 3 years</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735874" y="3531326"/>
            <a:ext cx="3048000" cy="668448"/>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3 to 5 years</a:t>
            </a:r>
          </a:p>
        </p:txBody>
      </p:sp>
      <p:sp>
        <p:nvSpPr>
          <p:cNvPr id="13" name="Content Placeholder 2"/>
          <p:cNvSpPr txBox="1">
            <a:spLocks/>
          </p:cNvSpPr>
          <p:nvPr/>
        </p:nvSpPr>
        <p:spPr>
          <a:xfrm>
            <a:off x="762000" y="4066904"/>
            <a:ext cx="3429000" cy="681444"/>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5 to 10 years</a:t>
            </a:r>
          </a:p>
        </p:txBody>
      </p:sp>
      <p:sp>
        <p:nvSpPr>
          <p:cNvPr id="14" name="Content Placeholder 2"/>
          <p:cNvSpPr txBox="1">
            <a:spLocks/>
          </p:cNvSpPr>
          <p:nvPr/>
        </p:nvSpPr>
        <p:spPr>
          <a:xfrm>
            <a:off x="735874" y="4576356"/>
            <a:ext cx="3200400" cy="529044"/>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10 to 15 years</a:t>
            </a:r>
          </a:p>
        </p:txBody>
      </p:sp>
      <p:sp>
        <p:nvSpPr>
          <p:cNvPr id="15" name="Content Placeholder 2"/>
          <p:cNvSpPr txBox="1">
            <a:spLocks/>
          </p:cNvSpPr>
          <p:nvPr/>
        </p:nvSpPr>
        <p:spPr>
          <a:xfrm>
            <a:off x="733696" y="5114112"/>
            <a:ext cx="3635830" cy="753288"/>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15 to eternity . . .</a:t>
            </a:r>
          </a:p>
        </p:txBody>
      </p:sp>
      <p:sp>
        <p:nvSpPr>
          <p:cNvPr id="16" name="Content Placeholder 2"/>
          <p:cNvSpPr txBox="1">
            <a:spLocks/>
          </p:cNvSpPr>
          <p:nvPr/>
        </p:nvSpPr>
        <p:spPr>
          <a:xfrm>
            <a:off x="5027022" y="3124200"/>
            <a:ext cx="2971800" cy="609599"/>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0 to 3 years</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5053148" y="3607526"/>
            <a:ext cx="3048000" cy="668448"/>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3 to 5 years</a:t>
            </a:r>
          </a:p>
        </p:txBody>
      </p:sp>
      <p:sp>
        <p:nvSpPr>
          <p:cNvPr id="18" name="Content Placeholder 2"/>
          <p:cNvSpPr txBox="1">
            <a:spLocks/>
          </p:cNvSpPr>
          <p:nvPr/>
        </p:nvSpPr>
        <p:spPr>
          <a:xfrm>
            <a:off x="5079274" y="4143104"/>
            <a:ext cx="3429000" cy="681444"/>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5 to 10 years</a:t>
            </a:r>
          </a:p>
        </p:txBody>
      </p:sp>
      <p:sp>
        <p:nvSpPr>
          <p:cNvPr id="19" name="Content Placeholder 2"/>
          <p:cNvSpPr txBox="1">
            <a:spLocks/>
          </p:cNvSpPr>
          <p:nvPr/>
        </p:nvSpPr>
        <p:spPr>
          <a:xfrm>
            <a:off x="5053148" y="4652556"/>
            <a:ext cx="3200400" cy="529044"/>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10 to 15 years</a:t>
            </a:r>
          </a:p>
        </p:txBody>
      </p:sp>
      <p:sp>
        <p:nvSpPr>
          <p:cNvPr id="20" name="Content Placeholder 2"/>
          <p:cNvSpPr txBox="1">
            <a:spLocks/>
          </p:cNvSpPr>
          <p:nvPr/>
        </p:nvSpPr>
        <p:spPr>
          <a:xfrm>
            <a:off x="5050970" y="5190312"/>
            <a:ext cx="3635830" cy="753288"/>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15 to eternity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Tells Us Why You are Here!</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5" name="Rounded Rectangular Callout 4"/>
          <p:cNvSpPr/>
          <p:nvPr/>
        </p:nvSpPr>
        <p:spPr>
          <a:xfrm>
            <a:off x="685800" y="1600200"/>
            <a:ext cx="5562600" cy="1600200"/>
          </a:xfrm>
          <a:prstGeom prst="wedgeRoundRectCallout">
            <a:avLst>
              <a:gd name="adj1" fmla="val -53353"/>
              <a:gd name="adj2" fmla="val 11805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4">
                    <a:lumMod val="50000"/>
                  </a:schemeClr>
                </a:solidFill>
              </a:rPr>
              <a:t>Board Members</a:t>
            </a:r>
            <a:r>
              <a:rPr lang="en-US" sz="2800" b="1" dirty="0" smtClean="0">
                <a:solidFill>
                  <a:schemeClr val="accent4">
                    <a:lumMod val="50000"/>
                  </a:schemeClr>
                </a:solidFill>
              </a:rPr>
              <a:t>:</a:t>
            </a:r>
          </a:p>
          <a:p>
            <a:pPr algn="ctr"/>
            <a:r>
              <a:rPr lang="en-US" sz="2800" b="1" dirty="0" smtClean="0"/>
              <a:t>What motivated you to join a Community Action board?</a:t>
            </a:r>
            <a:endParaRPr lang="en-US" sz="2800" b="1" dirty="0"/>
          </a:p>
        </p:txBody>
      </p:sp>
      <p:sp>
        <p:nvSpPr>
          <p:cNvPr id="7" name="Rounded Rectangular Callout 6"/>
          <p:cNvSpPr/>
          <p:nvPr/>
        </p:nvSpPr>
        <p:spPr>
          <a:xfrm>
            <a:off x="3048000" y="3657600"/>
            <a:ext cx="5562600" cy="1752600"/>
          </a:xfrm>
          <a:prstGeom prst="wedgeRoundRectCallout">
            <a:avLst>
              <a:gd name="adj1" fmla="val 53063"/>
              <a:gd name="adj2" fmla="val 118056"/>
              <a:gd name="adj3" fmla="val 16667"/>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4">
                    <a:lumMod val="50000"/>
                  </a:schemeClr>
                </a:solidFill>
              </a:rPr>
              <a:t>Staff:</a:t>
            </a:r>
          </a:p>
          <a:p>
            <a:pPr algn="ctr"/>
            <a:r>
              <a:rPr lang="en-US" sz="2800" b="1" dirty="0" smtClean="0"/>
              <a:t>What motivated you to work for a Community Action Agency?</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Takeaways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
        <p:nvSpPr>
          <p:cNvPr id="5" name="Rounded Rectangular Callout 4"/>
          <p:cNvSpPr/>
          <p:nvPr/>
        </p:nvSpPr>
        <p:spPr>
          <a:xfrm>
            <a:off x="685800" y="1447800"/>
            <a:ext cx="5562600" cy="1600200"/>
          </a:xfrm>
          <a:prstGeom prst="wedgeRoundRectCallout">
            <a:avLst>
              <a:gd name="adj1" fmla="val -53353"/>
              <a:gd name="adj2" fmla="val 118056"/>
              <a:gd name="adj3" fmla="val 16667"/>
            </a:avLst>
          </a:prstGeom>
          <a:solidFill>
            <a:srgbClr val="893BC3"/>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What do you hope to learn?</a:t>
            </a:r>
            <a:endParaRPr lang="en-US" sz="2800" b="1" dirty="0"/>
          </a:p>
        </p:txBody>
      </p:sp>
      <p:sp>
        <p:nvSpPr>
          <p:cNvPr id="7" name="Rounded Rectangular Callout 6"/>
          <p:cNvSpPr/>
          <p:nvPr/>
        </p:nvSpPr>
        <p:spPr>
          <a:xfrm>
            <a:off x="3048000" y="3581400"/>
            <a:ext cx="5715000" cy="1981200"/>
          </a:xfrm>
          <a:prstGeom prst="wedgeRoundRectCallout">
            <a:avLst>
              <a:gd name="adj1" fmla="val 52454"/>
              <a:gd name="adj2" fmla="val 94056"/>
              <a:gd name="adj3" fmla="val 16667"/>
            </a:avLst>
          </a:prstGeom>
          <a:solidFill>
            <a:srgbClr val="00B050"/>
          </a:solidFill>
          <a:ln>
            <a:solidFill>
              <a:srgbClr val="32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At the end of the presentation, write down 3 action items to take back to your organization.</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79362</TotalTime>
  <Words>1311</Words>
  <Application>Microsoft Office PowerPoint</Application>
  <PresentationFormat>On-screen Show (4:3)</PresentationFormat>
  <Paragraphs>80</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1_Office Theme</vt:lpstr>
      <vt:lpstr>  Board Roles &amp; Responsibilities:  Nonprofit Community Action Agencies  </vt:lpstr>
      <vt:lpstr>Slide 2</vt:lpstr>
      <vt:lpstr>Brief Introductions</vt:lpstr>
      <vt:lpstr>Who do we have in the room with us today?</vt:lpstr>
      <vt:lpstr>Time Flies When You’re Having Fun! Right?!?</vt:lpstr>
      <vt:lpstr>Tells Us Why You are Here!</vt:lpstr>
      <vt:lpstr>Takeaways</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5569</cp:revision>
  <dcterms:created xsi:type="dcterms:W3CDTF">2009-09-10T14:42:41Z</dcterms:created>
  <dcterms:modified xsi:type="dcterms:W3CDTF">2018-11-06T16:07:21Z</dcterms:modified>
</cp:coreProperties>
</file>