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56" r:id="rId2"/>
    <p:sldId id="554" r:id="rId3"/>
    <p:sldId id="267" r:id="rId4"/>
    <p:sldId id="548" r:id="rId5"/>
    <p:sldId id="550" r:id="rId6"/>
    <p:sldId id="551" r:id="rId7"/>
    <p:sldId id="549" r:id="rId8"/>
    <p:sldId id="553" r:id="rId9"/>
  </p:sldIdLst>
  <p:sldSz cx="9144000" cy="6858000" type="screen4x3"/>
  <p:notesSz cx="7010400" cy="9296400"/>
  <p:custDataLst>
    <p:tags r:id="rId1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p:scale>
          <a:sx n="48" d="100"/>
          <a:sy n="48" d="100"/>
        </p:scale>
        <p:origin x="3036" y="6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a:t>
            </a:r>
            <a:r>
              <a:rPr lang="en-US" sz="1100" baseline="0" dirty="0" smtClean="0">
                <a:latin typeface="+mn-lt"/>
              </a:rPr>
              <a:t> engaged and knowledgeable tripartite </a:t>
            </a:r>
            <a:r>
              <a:rPr lang="en-US" sz="1100" dirty="0" smtClean="0">
                <a:latin typeface="+mn-lt"/>
              </a:rPr>
              <a:t>board is essential to the success</a:t>
            </a:r>
            <a:r>
              <a:rPr lang="en-US" sz="1100" baseline="0" dirty="0" smtClean="0">
                <a:latin typeface="+mn-lt"/>
              </a:rPr>
              <a:t> </a:t>
            </a:r>
            <a:r>
              <a:rPr lang="en-US" sz="1100" dirty="0" smtClean="0">
                <a:latin typeface="+mn-lt"/>
              </a:rPr>
              <a:t>of a public community action agency (CAA).</a:t>
            </a:r>
            <a:r>
              <a:rPr lang="en-US" sz="1100" baseline="0" dirty="0" smtClean="0">
                <a:latin typeface="+mn-lt"/>
              </a:rPr>
              <a:t> </a:t>
            </a:r>
            <a:r>
              <a:rPr lang="en-US" sz="1100" dirty="0" smtClean="0">
                <a:latin typeface="+mn-lt"/>
              </a:rPr>
              <a:t>This presentation provides</a:t>
            </a:r>
            <a:r>
              <a:rPr lang="en-US" sz="1100" baseline="0" dirty="0" smtClean="0">
                <a:latin typeface="+mn-lt"/>
              </a:rPr>
              <a:t> an overview of the role and key responsibilities of the tripartite board. In discussing the important part the tripartite board plays in ensuring the effectiveness of a public CAA, we will touch on the legal requirements that establish the parameters within which the tripartite board functions. We will also address the distinctive way in which the tripartite board of a public CAA operates.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The presentation is not intended to be all-inclusive of the many issues that affect tripartite boards.  However, the presentation is intended to establish a basic framework that may be supplemented by individual CAAs, state associations or state CSBG offices. As is explained on the webpage, the presentation may be given in its entirety or in sections.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973976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To find out more about who we have with us today, let’s take a moment to walk through a few questions that will help us introduce ourselves to each other. </a:t>
            </a:r>
            <a:r>
              <a:rPr lang="en-US" sz="1100" dirty="0" smtClean="0">
                <a:latin typeface="+mn-lt"/>
              </a:rPr>
              <a:t>K</a:t>
            </a:r>
            <a:r>
              <a:rPr lang="en-US" sz="1100" baseline="0" dirty="0" smtClean="0">
                <a:latin typeface="+mn-lt"/>
              </a:rPr>
              <a:t>nowing more about each other, will </a:t>
            </a:r>
            <a:r>
              <a:rPr lang="en-US" sz="1100" dirty="0" smtClean="0">
                <a:latin typeface="+mn-lt"/>
              </a:rPr>
              <a:t> hopefully </a:t>
            </a:r>
            <a:r>
              <a:rPr lang="en-US" sz="1100" baseline="0" dirty="0" smtClean="0">
                <a:latin typeface="+mn-lt"/>
              </a:rPr>
              <a:t>encourage a level interactivity during today’s training and subsequently translate into peer sharing and support that extends beyond our time here today.</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The questions in this section are intended to help the presenters think creatively about how to initially engage workshop participants and also create a comfortable learning environment. As a presenter, you may have other questions you’d like to ask so don’t hesitate to incorporate those into this section or you may have a different approach to asking the same or similar questions.   </a:t>
            </a:r>
          </a:p>
          <a:p>
            <a:pPr>
              <a:spcBef>
                <a:spcPts val="0"/>
              </a:spcBef>
            </a:pPr>
            <a:endParaRPr lang="en-US" sz="1100" baseline="0" dirty="0" smtClean="0">
              <a:latin typeface="+mn-lt"/>
            </a:endParaRPr>
          </a:p>
          <a:p>
            <a:pPr>
              <a:spcBef>
                <a:spcPts val="0"/>
              </a:spcBef>
            </a:pPr>
            <a:r>
              <a:rPr lang="en-US" sz="1100" baseline="0" dirty="0" smtClean="0">
                <a:latin typeface="+mn-lt"/>
              </a:rPr>
              <a:t>The way in which you ask the questions will likely be dictated by the number of participants present. If you have a large number of participants, you will likely ask for a show of hands and for a few volunteers to provide more specific answers. If you have a small number of participants, having each participant answer the questions individually </a:t>
            </a:r>
            <a:r>
              <a:rPr lang="en-US" sz="1100" dirty="0" smtClean="0">
                <a:latin typeface="+mn-lt"/>
              </a:rPr>
              <a:t>may help encourage camaraderie and peer sharing.</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742585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a:t>
            </a:r>
            <a:r>
              <a:rPr lang="en-US" sz="1100" baseline="0" dirty="0" smtClean="0">
                <a:latin typeface="+mn-lt"/>
              </a:rPr>
              <a:t> This slide is animated, so each group that is listed above will appear one at a time and give the presenter a chance to ask additional questions of the individuals in that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dirty="0"/>
          </a:p>
        </p:txBody>
      </p:sp>
    </p:spTree>
    <p:extLst>
      <p:ext uri="{BB962C8B-B14F-4D97-AF65-F5344CB8AC3E}">
        <p14:creationId xmlns:p14="http://schemas.microsoft.com/office/powerpoint/2010/main" val="1142380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This slide is animated with each span</a:t>
            </a:r>
            <a:r>
              <a:rPr lang="en-US" sz="1100" baseline="0" dirty="0" smtClean="0">
                <a:latin typeface="+mn-lt"/>
              </a:rPr>
              <a:t> of years for both the board and staff appearing simultaneously. Both groups can therefore raise their hands for each time span. However, depending on the size of the workshop, you may decide to have the participants introduce themselves and answer this question when doing so.</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dirty="0"/>
          </a:p>
        </p:txBody>
      </p:sp>
    </p:spTree>
    <p:extLst>
      <p:ext uri="{BB962C8B-B14F-4D97-AF65-F5344CB8AC3E}">
        <p14:creationId xmlns:p14="http://schemas.microsoft.com/office/powerpoint/2010/main" val="2202746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  </a:t>
            </a:r>
            <a:r>
              <a:rPr lang="en-US" sz="1100" b="0" dirty="0" smtClean="0">
                <a:latin typeface="+mn-lt"/>
              </a:rPr>
              <a:t>This</a:t>
            </a:r>
            <a:r>
              <a:rPr lang="en-US" sz="1100" b="0" baseline="0" dirty="0" smtClean="0">
                <a:latin typeface="+mn-lt"/>
              </a:rPr>
              <a:t> slide is animated so that the questions will appear one at a time.</a:t>
            </a:r>
            <a:r>
              <a:rPr lang="en-US" sz="1100" b="1" dirty="0" smtClean="0">
                <a:latin typeface="+mn-lt"/>
              </a:rPr>
              <a:t> </a:t>
            </a:r>
            <a:r>
              <a:rPr lang="en-US" sz="1100" dirty="0" smtClean="0">
                <a:latin typeface="+mn-lt"/>
              </a:rPr>
              <a:t>There are multiple ways</a:t>
            </a:r>
            <a:r>
              <a:rPr lang="en-US" sz="1100" baseline="0" dirty="0" smtClean="0">
                <a:latin typeface="+mn-lt"/>
              </a:rPr>
              <a:t> to approach these </a:t>
            </a:r>
            <a:r>
              <a:rPr lang="en-US" sz="1100" dirty="0" smtClean="0">
                <a:latin typeface="+mn-lt"/>
              </a:rPr>
              <a:t>questions. If</a:t>
            </a:r>
            <a:r>
              <a:rPr lang="en-US" sz="1100" baseline="0" dirty="0" smtClean="0">
                <a:latin typeface="+mn-lt"/>
              </a:rPr>
              <a:t> it is a large group, ask the workshop participants to take a moment to answer the question and then ask for volunteers to report their answers to the group. If it is a small group, you may consider having each participant answer the question that pertains to him/her as part of his/her individual introduction.</a:t>
            </a:r>
            <a:r>
              <a:rPr lang="en-US" sz="110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dirty="0"/>
          </a:p>
        </p:txBody>
      </p:sp>
    </p:spTree>
    <p:extLst>
      <p:ext uri="{BB962C8B-B14F-4D97-AF65-F5344CB8AC3E}">
        <p14:creationId xmlns:p14="http://schemas.microsoft.com/office/powerpoint/2010/main" val="1713081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a:t>
            </a:r>
            <a:r>
              <a:rPr lang="en-US" sz="1100" b="1" baseline="0" dirty="0" smtClean="0">
                <a:latin typeface="+mn-lt"/>
              </a:rPr>
              <a:t> to Presenter</a:t>
            </a:r>
            <a:r>
              <a:rPr lang="en-US" sz="1100" baseline="0" dirty="0" smtClean="0">
                <a:latin typeface="+mn-lt"/>
              </a:rPr>
              <a:t>:  These questions are animated and will appear on the slide one at a time. The approach to these questions will again depend on the size of the workshop. </a:t>
            </a:r>
            <a:r>
              <a:rPr lang="en-US" sz="1100" dirty="0" smtClean="0">
                <a:latin typeface="+mn-lt"/>
              </a:rPr>
              <a:t>If</a:t>
            </a:r>
            <a:r>
              <a:rPr lang="en-US" sz="1100" baseline="0" dirty="0" smtClean="0">
                <a:latin typeface="+mn-lt"/>
              </a:rPr>
              <a:t> it is a large group, ask the workshop participants to take a moment to answer the questions and then ask for volunteers to report their answers to the group. If it is a small group, you may consider having each participant answer the question.</a:t>
            </a:r>
            <a:r>
              <a:rPr lang="en-US" sz="1100" dirty="0" smtClean="0">
                <a:latin typeface="+mn-lt"/>
              </a:rPr>
              <a:t> </a:t>
            </a:r>
            <a:r>
              <a:rPr lang="en-US" sz="1100" baseline="0" dirty="0" smtClean="0">
                <a:latin typeface="+mn-lt"/>
              </a:rPr>
              <a:t> </a:t>
            </a:r>
          </a:p>
          <a:p>
            <a:pPr>
              <a:spcBef>
                <a:spcPts val="0"/>
              </a:spcBef>
            </a:pPr>
            <a:endParaRPr lang="en-US" sz="1100" baseline="0" dirty="0" smtClean="0">
              <a:latin typeface="+mn-lt"/>
            </a:endParaRPr>
          </a:p>
          <a:p>
            <a:pPr>
              <a:spcBef>
                <a:spcPts val="0"/>
              </a:spcBef>
            </a:pPr>
            <a:r>
              <a:rPr lang="en-US" sz="1100" baseline="0" dirty="0" smtClean="0">
                <a:latin typeface="+mn-lt"/>
              </a:rPr>
              <a:t>The first question is intended to help the presenter address and set the expectations for workshop participants and should be asked before the presentation begins. </a:t>
            </a:r>
          </a:p>
          <a:p>
            <a:pPr>
              <a:spcBef>
                <a:spcPts val="0"/>
              </a:spcBef>
            </a:pPr>
            <a:endParaRPr lang="en-US" sz="1100" baseline="0" dirty="0" smtClean="0">
              <a:latin typeface="+mn-lt"/>
            </a:endParaRPr>
          </a:p>
          <a:p>
            <a:pPr>
              <a:spcBef>
                <a:spcPts val="0"/>
              </a:spcBef>
            </a:pPr>
            <a:r>
              <a:rPr lang="en-US" sz="1100" baseline="0" dirty="0" smtClean="0">
                <a:latin typeface="+mn-lt"/>
              </a:rPr>
              <a:t>The second question should also be asked/presented before the presentation begins. At the end of the presentation, it is important to remind participants of the second question and have them take a moment to write down their three action items. You may decide to include this slide also at the end of the presentation to serve as a reminder. Time and workshop size permitting, either ask for volunteers to briefly state their action items or have each participant do so.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dirty="0"/>
          </a:p>
        </p:txBody>
      </p:sp>
    </p:spTree>
    <p:extLst>
      <p:ext uri="{BB962C8B-B14F-4D97-AF65-F5344CB8AC3E}">
        <p14:creationId xmlns:p14="http://schemas.microsoft.com/office/powerpoint/2010/main" val="4122741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solidFill>
                  <a:srgbClr val="FF6600"/>
                </a:solidFill>
              </a:rPr>
              <a:t>Agenda</a:t>
            </a:r>
          </a:p>
        </p:txBody>
      </p:sp>
      <p:sp>
        <p:nvSpPr>
          <p:cNvPr id="16387" name="Rectangle 3"/>
          <p:cNvSpPr>
            <a:spLocks noGrp="1" noChangeArrowheads="1"/>
          </p:cNvSpPr>
          <p:nvPr>
            <p:ph idx="1"/>
          </p:nvPr>
        </p:nvSpPr>
        <p:spPr>
          <a:xfrm>
            <a:off x="761994" y="1524000"/>
            <a:ext cx="7924800" cy="4482421"/>
          </a:xfrm>
        </p:spPr>
        <p:txBody>
          <a:bodyPr>
            <a:normAutofit/>
          </a:bodyPr>
          <a:lstStyle/>
          <a:p>
            <a:pPr>
              <a:spcBef>
                <a:spcPts val="800"/>
              </a:spcBef>
              <a:spcAft>
                <a:spcPts val="800"/>
              </a:spcAft>
              <a:buClr>
                <a:srgbClr val="1A6174"/>
              </a:buClr>
            </a:pPr>
            <a:r>
              <a:rPr lang="en-US" sz="3000" b="0" dirty="0" smtClean="0">
                <a:solidFill>
                  <a:srgbClr val="1A6174"/>
                </a:solidFill>
              </a:rPr>
              <a:t>Brief Introductions</a:t>
            </a:r>
          </a:p>
          <a:p>
            <a:pPr>
              <a:spcBef>
                <a:spcPts val="800"/>
              </a:spcBef>
              <a:spcAft>
                <a:spcPts val="800"/>
              </a:spcAft>
              <a:buClr>
                <a:srgbClr val="1A6174"/>
              </a:buClr>
            </a:pPr>
            <a:r>
              <a:rPr lang="en-US" sz="3000" b="0" dirty="0" smtClean="0">
                <a:solidFill>
                  <a:srgbClr val="1A6174"/>
                </a:solidFill>
              </a:rPr>
              <a:t>Legal Requirements Governing Tripartite Boards</a:t>
            </a:r>
          </a:p>
          <a:p>
            <a:pPr>
              <a:spcBef>
                <a:spcPts val="800"/>
              </a:spcBef>
              <a:spcAft>
                <a:spcPts val="800"/>
              </a:spcAft>
              <a:buClr>
                <a:srgbClr val="1A6174"/>
              </a:buClr>
            </a:pPr>
            <a:r>
              <a:rPr lang="en-US" sz="3000" b="0" dirty="0" smtClean="0">
                <a:solidFill>
                  <a:srgbClr val="1A6174"/>
                </a:solidFill>
              </a:rPr>
              <a:t>A Few Points About Tripartite Board Operations</a:t>
            </a:r>
            <a:endParaRPr lang="en-US" sz="3000" b="0" dirty="0">
              <a:solidFill>
                <a:srgbClr val="1A6174"/>
              </a:solidFill>
            </a:endParaRPr>
          </a:p>
          <a:p>
            <a:pPr>
              <a:spcBef>
                <a:spcPts val="800"/>
              </a:spcBef>
              <a:spcAft>
                <a:spcPts val="800"/>
              </a:spcAft>
              <a:buClr>
                <a:srgbClr val="1A6174"/>
              </a:buClr>
            </a:pPr>
            <a:r>
              <a:rPr lang="en-US" sz="3000" b="0" dirty="0" smtClean="0">
                <a:solidFill>
                  <a:srgbClr val="1A6174"/>
                </a:solidFill>
              </a:rPr>
              <a:t>Role of the Tripartite Board</a:t>
            </a:r>
            <a:endParaRPr lang="en-US" sz="3000" b="0" dirty="0">
              <a:solidFill>
                <a:srgbClr val="1A6174"/>
              </a:solidFill>
            </a:endParaRPr>
          </a:p>
          <a:p>
            <a:pPr>
              <a:spcBef>
                <a:spcPts val="800"/>
              </a:spcBef>
              <a:spcAft>
                <a:spcPts val="800"/>
              </a:spcAft>
              <a:buClr>
                <a:srgbClr val="1A6174"/>
              </a:buClr>
            </a:pPr>
            <a:r>
              <a:rPr lang="en-US" sz="3000" b="0" dirty="0" smtClean="0">
                <a:solidFill>
                  <a:srgbClr val="1A6174"/>
                </a:solidFill>
              </a:rPr>
              <a:t>Key Responsibilities of the Tripartite Board</a:t>
            </a:r>
          </a:p>
          <a:p>
            <a:pPr>
              <a:spcBef>
                <a:spcPts val="800"/>
              </a:spcBef>
              <a:spcAft>
                <a:spcPts val="800"/>
              </a:spcAft>
              <a:buNone/>
            </a:pPr>
            <a:endParaRPr lang="en-US" sz="3000" b="0" dirty="0"/>
          </a:p>
        </p:txBody>
      </p:sp>
      <p:sp>
        <p:nvSpPr>
          <p:cNvPr id="6"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FF6600"/>
                </a:solidFill>
              </a:rPr>
              <a:t>Brief Introductions</a:t>
            </a:r>
            <a:endParaRPr lang="en-US" dirty="0">
              <a:solidFill>
                <a:srgbClr val="FF6600"/>
              </a:solidFill>
            </a:endParaRP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4</a:t>
            </a:fld>
            <a:endParaRPr lang="en-US"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499534"/>
            <a:ext cx="8229600" cy="1143000"/>
          </a:xfrm>
        </p:spPr>
        <p:txBody>
          <a:bodyPr>
            <a:noAutofit/>
          </a:bodyPr>
          <a:lstStyle/>
          <a:p>
            <a:r>
              <a:rPr lang="en-US" dirty="0" smtClean="0">
                <a:solidFill>
                  <a:srgbClr val="FF6600"/>
                </a:solidFill>
              </a:rPr>
              <a:t>Who do we have in the room with us today?</a:t>
            </a:r>
            <a:endParaRPr lang="en-US" dirty="0">
              <a:solidFill>
                <a:srgbClr val="FF66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6" name="Rectangle 5"/>
          <p:cNvSpPr/>
          <p:nvPr/>
        </p:nvSpPr>
        <p:spPr>
          <a:xfrm>
            <a:off x="304800" y="1905000"/>
            <a:ext cx="2743200" cy="1066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Member</a:t>
            </a:r>
            <a:endParaRPr lang="en-US" sz="2400" b="1" dirty="0"/>
          </a:p>
        </p:txBody>
      </p:sp>
      <p:sp>
        <p:nvSpPr>
          <p:cNvPr id="7" name="Rectangle 6"/>
          <p:cNvSpPr/>
          <p:nvPr/>
        </p:nvSpPr>
        <p:spPr>
          <a:xfrm>
            <a:off x="3203448" y="1905000"/>
            <a:ext cx="2743200" cy="1066800"/>
          </a:xfrm>
          <a:prstGeom prst="rect">
            <a:avLst/>
          </a:prstGeom>
          <a:solidFill>
            <a:schemeClr val="accent5">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Board Chair</a:t>
            </a:r>
            <a:endParaRPr lang="en-US" sz="2400" b="1" dirty="0"/>
          </a:p>
        </p:txBody>
      </p:sp>
      <p:sp>
        <p:nvSpPr>
          <p:cNvPr id="8" name="Rectangle 7"/>
          <p:cNvSpPr/>
          <p:nvPr/>
        </p:nvSpPr>
        <p:spPr>
          <a:xfrm>
            <a:off x="6096000" y="1905000"/>
            <a:ext cx="2743200" cy="1066800"/>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Dept. Head/ Executive Director</a:t>
            </a:r>
            <a:endParaRPr lang="en-US" sz="2400" b="1" dirty="0"/>
          </a:p>
        </p:txBody>
      </p:sp>
      <p:sp>
        <p:nvSpPr>
          <p:cNvPr id="9" name="Rectangle 8"/>
          <p:cNvSpPr/>
          <p:nvPr/>
        </p:nvSpPr>
        <p:spPr>
          <a:xfrm>
            <a:off x="304800" y="3200400"/>
            <a:ext cx="2743200" cy="1066800"/>
          </a:xfrm>
          <a:prstGeom prst="rect">
            <a:avLst/>
          </a:prstGeom>
          <a:solidFill>
            <a:schemeClr val="accent6">
              <a:lumMod val="60000"/>
              <a:lumOff val="4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Staff Board Liaison</a:t>
            </a:r>
            <a:endParaRPr lang="en-US" sz="2400" b="1" dirty="0"/>
          </a:p>
        </p:txBody>
      </p:sp>
      <p:sp>
        <p:nvSpPr>
          <p:cNvPr id="10" name="Rectangle 9"/>
          <p:cNvSpPr/>
          <p:nvPr/>
        </p:nvSpPr>
        <p:spPr>
          <a:xfrm>
            <a:off x="3178047" y="3200400"/>
            <a:ext cx="2743200" cy="1066800"/>
          </a:xfrm>
          <a:prstGeom prst="rect">
            <a:avLst/>
          </a:prstGeom>
          <a:solidFill>
            <a:srgbClr val="93D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Association Staff</a:t>
            </a:r>
            <a:endParaRPr lang="en-US" sz="2400" b="1" dirty="0"/>
          </a:p>
        </p:txBody>
      </p:sp>
      <p:sp>
        <p:nvSpPr>
          <p:cNvPr id="11" name="Rectangle 10"/>
          <p:cNvSpPr/>
          <p:nvPr/>
        </p:nvSpPr>
        <p:spPr>
          <a:xfrm>
            <a:off x="6096000" y="3200400"/>
            <a:ext cx="2743200" cy="1066800"/>
          </a:xfrm>
          <a:prstGeom prst="rect">
            <a:avLst/>
          </a:prstGeom>
          <a:solidFill>
            <a:schemeClr val="bg1">
              <a:lumMod val="5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State CSBG Office Staff</a:t>
            </a:r>
            <a:endParaRPr lang="en-US" sz="2400" b="1" dirty="0"/>
          </a:p>
        </p:txBody>
      </p:sp>
      <p:sp>
        <p:nvSpPr>
          <p:cNvPr id="14" name="Cloud Callout 13"/>
          <p:cNvSpPr/>
          <p:nvPr/>
        </p:nvSpPr>
        <p:spPr>
          <a:xfrm>
            <a:off x="2819400" y="4572000"/>
            <a:ext cx="3962400" cy="1828800"/>
          </a:xfrm>
          <a:prstGeom prst="cloudCallout">
            <a:avLst>
              <a:gd name="adj1" fmla="val -68625"/>
              <a:gd name="adj2" fmla="val 5416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1">
                    <a:lumMod val="75000"/>
                  </a:schemeClr>
                </a:solidFill>
              </a:rPr>
              <a:t>Who Else???</a:t>
            </a:r>
            <a:endParaRPr lang="en-US" sz="3200" b="1" dirty="0">
              <a:solidFill>
                <a:schemeClr val="accent1">
                  <a:lumMod val="7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FF6600"/>
                </a:solidFill>
              </a:rPr>
              <a:t>Time Flies When You’re Having Fun! Right?!?</a:t>
            </a:r>
            <a:endParaRPr lang="en-US" dirty="0">
              <a:solidFill>
                <a:srgbClr val="FF6600"/>
              </a:solidFill>
            </a:endParaRPr>
          </a:p>
        </p:txBody>
      </p:sp>
      <p:sp>
        <p:nvSpPr>
          <p:cNvPr id="3" name="Content Placeholder 2"/>
          <p:cNvSpPr>
            <a:spLocks noGrp="1"/>
          </p:cNvSpPr>
          <p:nvPr>
            <p:ph idx="1"/>
          </p:nvPr>
        </p:nvSpPr>
        <p:spPr>
          <a:xfrm>
            <a:off x="440267" y="1701799"/>
            <a:ext cx="3886200" cy="1422401"/>
          </a:xfrm>
        </p:spPr>
        <p:txBody>
          <a:bodyPr/>
          <a:lstStyle/>
          <a:p>
            <a:pPr>
              <a:buClr>
                <a:srgbClr val="1A6174"/>
              </a:buClr>
            </a:pPr>
            <a:r>
              <a:rPr lang="en-US" dirty="0" smtClean="0">
                <a:solidFill>
                  <a:srgbClr val="2FAAC7"/>
                </a:solidFill>
              </a:rPr>
              <a:t>Board Members: </a:t>
            </a:r>
            <a:r>
              <a:rPr lang="en-US" dirty="0" smtClean="0">
                <a:solidFill>
                  <a:srgbClr val="1A6174"/>
                </a:solidFill>
              </a:rPr>
              <a:t>How many years have you served on the board?</a:t>
            </a: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6" name="Content Placeholder 2"/>
          <p:cNvSpPr txBox="1">
            <a:spLocks/>
          </p:cNvSpPr>
          <p:nvPr/>
        </p:nvSpPr>
        <p:spPr>
          <a:xfrm>
            <a:off x="4893730" y="1752600"/>
            <a:ext cx="4021670" cy="1600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2FAAC7"/>
                </a:solidFill>
                <a:effectLst/>
                <a:uLnTx/>
                <a:uFillTx/>
                <a:latin typeface="+mn-lt"/>
                <a:ea typeface="+mn-ea"/>
                <a:cs typeface="+mn-cs"/>
              </a:rPr>
              <a:t>Staff: </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How many years have you worked in Community Action?</a:t>
            </a:r>
          </a:p>
        </p:txBody>
      </p:sp>
      <p:cxnSp>
        <p:nvCxnSpPr>
          <p:cNvPr id="8" name="Curved Connector 7"/>
          <p:cNvCxnSpPr/>
          <p:nvPr/>
        </p:nvCxnSpPr>
        <p:spPr>
          <a:xfrm rot="5400000">
            <a:off x="2650064" y="3776134"/>
            <a:ext cx="3962400" cy="12700"/>
          </a:xfrm>
          <a:prstGeom prst="curvedConnector3">
            <a:avLst>
              <a:gd name="adj1" fmla="val 50427"/>
            </a:avLst>
          </a:prstGeom>
          <a:ln w="28575">
            <a:solidFill>
              <a:schemeClr val="accent1">
                <a:lumMod val="75000"/>
              </a:schemeClr>
            </a:solidFill>
            <a:prstDash val="lgDashDotDot"/>
          </a:ln>
        </p:spPr>
        <p:style>
          <a:lnRef idx="1">
            <a:schemeClr val="accent1"/>
          </a:lnRef>
          <a:fillRef idx="0">
            <a:schemeClr val="accent1"/>
          </a:fillRef>
          <a:effectRef idx="0">
            <a:schemeClr val="accent1"/>
          </a:effectRef>
          <a:fontRef idx="minor">
            <a:schemeClr val="tx1"/>
          </a:fontRef>
        </p:style>
      </p:cxnSp>
      <p:sp>
        <p:nvSpPr>
          <p:cNvPr id="10" name="Smiley Face 9"/>
          <p:cNvSpPr/>
          <p:nvPr/>
        </p:nvSpPr>
        <p:spPr>
          <a:xfrm>
            <a:off x="5562600" y="838200"/>
            <a:ext cx="457200" cy="533400"/>
          </a:xfrm>
          <a:prstGeom prst="smileyFac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6174"/>
              </a:solidFill>
            </a:endParaRPr>
          </a:p>
        </p:txBody>
      </p:sp>
      <p:sp>
        <p:nvSpPr>
          <p:cNvPr id="11" name="Content Placeholder 2"/>
          <p:cNvSpPr txBox="1">
            <a:spLocks/>
          </p:cNvSpPr>
          <p:nvPr/>
        </p:nvSpPr>
        <p:spPr>
          <a:xfrm>
            <a:off x="709748" y="30480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12" name="Content Placeholder 2"/>
          <p:cNvSpPr txBox="1">
            <a:spLocks/>
          </p:cNvSpPr>
          <p:nvPr/>
        </p:nvSpPr>
        <p:spPr>
          <a:xfrm>
            <a:off x="735874" y="35313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3 to 5 years</a:t>
            </a:r>
          </a:p>
        </p:txBody>
      </p:sp>
      <p:sp>
        <p:nvSpPr>
          <p:cNvPr id="13" name="Content Placeholder 2"/>
          <p:cNvSpPr txBox="1">
            <a:spLocks/>
          </p:cNvSpPr>
          <p:nvPr/>
        </p:nvSpPr>
        <p:spPr>
          <a:xfrm>
            <a:off x="762000" y="40669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5 to 10 years</a:t>
            </a:r>
          </a:p>
        </p:txBody>
      </p:sp>
      <p:sp>
        <p:nvSpPr>
          <p:cNvPr id="14" name="Content Placeholder 2"/>
          <p:cNvSpPr txBox="1">
            <a:spLocks/>
          </p:cNvSpPr>
          <p:nvPr/>
        </p:nvSpPr>
        <p:spPr>
          <a:xfrm>
            <a:off x="735874" y="45763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10 to 15 years</a:t>
            </a:r>
          </a:p>
        </p:txBody>
      </p:sp>
      <p:sp>
        <p:nvSpPr>
          <p:cNvPr id="15" name="Content Placeholder 2"/>
          <p:cNvSpPr txBox="1">
            <a:spLocks/>
          </p:cNvSpPr>
          <p:nvPr/>
        </p:nvSpPr>
        <p:spPr>
          <a:xfrm>
            <a:off x="733696" y="51141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2">
                    <a:lumMod val="75000"/>
                  </a:schemeClr>
                </a:solidFill>
                <a:effectLst/>
                <a:uLnTx/>
                <a:uFillTx/>
                <a:latin typeface="+mn-lt"/>
                <a:ea typeface="+mn-ea"/>
                <a:cs typeface="+mn-cs"/>
              </a:rPr>
              <a:t>15 to eternity . . .</a:t>
            </a:r>
          </a:p>
        </p:txBody>
      </p:sp>
      <p:sp>
        <p:nvSpPr>
          <p:cNvPr id="16" name="Content Placeholder 2"/>
          <p:cNvSpPr txBox="1">
            <a:spLocks/>
          </p:cNvSpPr>
          <p:nvPr/>
        </p:nvSpPr>
        <p:spPr>
          <a:xfrm>
            <a:off x="5027022" y="31242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0 to 3 years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17" name="Content Placeholder 2"/>
          <p:cNvSpPr txBox="1">
            <a:spLocks/>
          </p:cNvSpPr>
          <p:nvPr/>
        </p:nvSpPr>
        <p:spPr>
          <a:xfrm>
            <a:off x="5053148" y="3607526"/>
            <a:ext cx="3048000" cy="6684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3 to 5 years</a:t>
            </a:r>
          </a:p>
        </p:txBody>
      </p:sp>
      <p:sp>
        <p:nvSpPr>
          <p:cNvPr id="18" name="Content Placeholder 2"/>
          <p:cNvSpPr txBox="1">
            <a:spLocks/>
          </p:cNvSpPr>
          <p:nvPr/>
        </p:nvSpPr>
        <p:spPr>
          <a:xfrm>
            <a:off x="5079274" y="4143104"/>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5 to 10 years</a:t>
            </a:r>
          </a:p>
        </p:txBody>
      </p:sp>
      <p:sp>
        <p:nvSpPr>
          <p:cNvPr id="19" name="Content Placeholder 2"/>
          <p:cNvSpPr txBox="1">
            <a:spLocks/>
          </p:cNvSpPr>
          <p:nvPr/>
        </p:nvSpPr>
        <p:spPr>
          <a:xfrm>
            <a:off x="5053148" y="4652556"/>
            <a:ext cx="3200400" cy="529044"/>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2">
                    <a:lumMod val="75000"/>
                  </a:schemeClr>
                </a:solidFill>
                <a:effectLst/>
                <a:uLnTx/>
                <a:uFillTx/>
                <a:latin typeface="+mn-lt"/>
                <a:ea typeface="+mn-ea"/>
                <a:cs typeface="+mn-cs"/>
              </a:rPr>
              <a:t>10 to 15 years</a:t>
            </a:r>
          </a:p>
        </p:txBody>
      </p:sp>
      <p:sp>
        <p:nvSpPr>
          <p:cNvPr id="20" name="Content Placeholder 2"/>
          <p:cNvSpPr txBox="1">
            <a:spLocks/>
          </p:cNvSpPr>
          <p:nvPr/>
        </p:nvSpPr>
        <p:spPr>
          <a:xfrm>
            <a:off x="5050970" y="5190312"/>
            <a:ext cx="3635830" cy="753288"/>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smtClean="0">
                <a:ln>
                  <a:noFill/>
                </a:ln>
                <a:solidFill>
                  <a:schemeClr val="tx2">
                    <a:lumMod val="75000"/>
                  </a:schemeClr>
                </a:solidFill>
                <a:effectLst/>
                <a:uLnTx/>
                <a:uFillTx/>
                <a:latin typeface="+mn-lt"/>
                <a:ea typeface="+mn-ea"/>
                <a:cs typeface="+mn-cs"/>
              </a:rPr>
              <a:t>15 to eternity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Tells Us Why You are Here!</a:t>
            </a:r>
            <a:endParaRPr lang="en-US" dirty="0">
              <a:solidFill>
                <a:srgbClr val="FF66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Rounded Rectangular Callout 4"/>
          <p:cNvSpPr/>
          <p:nvPr/>
        </p:nvSpPr>
        <p:spPr>
          <a:xfrm>
            <a:off x="685800" y="1600200"/>
            <a:ext cx="5562600" cy="1600200"/>
          </a:xfrm>
          <a:prstGeom prst="wedgeRoundRectCallout">
            <a:avLst>
              <a:gd name="adj1" fmla="val -53353"/>
              <a:gd name="adj2" fmla="val 118056"/>
              <a:gd name="adj3" fmla="val 16667"/>
            </a:avLst>
          </a:prstGeom>
          <a:solidFill>
            <a:srgbClr val="2FAA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1">
                    <a:lumMod val="50000"/>
                  </a:schemeClr>
                </a:solidFill>
              </a:rPr>
              <a:t>Board Members</a:t>
            </a:r>
            <a:r>
              <a:rPr lang="en-US" sz="2800" b="1" dirty="0" smtClean="0">
                <a:solidFill>
                  <a:schemeClr val="accent1">
                    <a:lumMod val="50000"/>
                  </a:schemeClr>
                </a:solidFill>
              </a:rPr>
              <a:t>:</a:t>
            </a:r>
          </a:p>
          <a:p>
            <a:pPr algn="ctr"/>
            <a:r>
              <a:rPr lang="en-US" sz="2800" b="1" dirty="0" smtClean="0"/>
              <a:t>What motivated you to join a Community Action board?</a:t>
            </a:r>
            <a:endParaRPr lang="en-US" sz="2800" b="1" dirty="0"/>
          </a:p>
        </p:txBody>
      </p:sp>
      <p:sp>
        <p:nvSpPr>
          <p:cNvPr id="7" name="Rounded Rectangular Callout 6"/>
          <p:cNvSpPr/>
          <p:nvPr/>
        </p:nvSpPr>
        <p:spPr>
          <a:xfrm>
            <a:off x="3048000" y="3657600"/>
            <a:ext cx="5562600" cy="1752600"/>
          </a:xfrm>
          <a:prstGeom prst="wedgeRoundRectCallout">
            <a:avLst>
              <a:gd name="adj1" fmla="val 53063"/>
              <a:gd name="adj2" fmla="val 118056"/>
              <a:gd name="adj3" fmla="val 16667"/>
            </a:avLst>
          </a:prstGeom>
          <a:solidFill>
            <a:schemeClr val="accent3">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5"/>
                </a:solidFill>
              </a:rPr>
              <a:t>Staff:</a:t>
            </a:r>
          </a:p>
          <a:p>
            <a:pPr algn="ctr"/>
            <a:r>
              <a:rPr lang="en-US" sz="2800" b="1" dirty="0" smtClean="0"/>
              <a:t>What motivated you to work for a Community Action Agency?</a:t>
            </a:r>
            <a:endParaRPr lang="en-US" sz="28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Takeaways</a:t>
            </a:r>
            <a:endParaRPr lang="en-US" dirty="0">
              <a:solidFill>
                <a:srgbClr val="FF66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5" name="Rounded Rectangular Callout 4"/>
          <p:cNvSpPr/>
          <p:nvPr/>
        </p:nvSpPr>
        <p:spPr>
          <a:xfrm>
            <a:off x="685800" y="1600200"/>
            <a:ext cx="5562600" cy="1447800"/>
          </a:xfrm>
          <a:prstGeom prst="wedgeRoundRectCallout">
            <a:avLst>
              <a:gd name="adj1" fmla="val -53353"/>
              <a:gd name="adj2" fmla="val 118056"/>
              <a:gd name="adj3" fmla="val 16667"/>
            </a:avLst>
          </a:prstGeom>
          <a:solidFill>
            <a:srgbClr val="93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What do you hope to learn?</a:t>
            </a:r>
            <a:endParaRPr lang="en-US" sz="2800" b="1" dirty="0"/>
          </a:p>
        </p:txBody>
      </p:sp>
      <p:sp>
        <p:nvSpPr>
          <p:cNvPr id="7" name="Rounded Rectangular Callout 6"/>
          <p:cNvSpPr/>
          <p:nvPr/>
        </p:nvSpPr>
        <p:spPr>
          <a:xfrm>
            <a:off x="3048000" y="3581400"/>
            <a:ext cx="5715000" cy="1981200"/>
          </a:xfrm>
          <a:prstGeom prst="wedgeRoundRectCallout">
            <a:avLst>
              <a:gd name="adj1" fmla="val 52454"/>
              <a:gd name="adj2" fmla="val 94056"/>
              <a:gd name="adj3" fmla="val 16667"/>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At the end of the presentation, write down 3 action items to take back to your organization.</a:t>
            </a:r>
            <a:endParaRPr lang="en-US" sz="28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100362</TotalTime>
  <Words>1580</Words>
  <Application>Microsoft Office PowerPoint</Application>
  <PresentationFormat>On-screen Show (4:3)</PresentationFormat>
  <Paragraphs>93</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Corbel</vt:lpstr>
      <vt:lpstr>Wingdings</vt:lpstr>
      <vt:lpstr>1_Office Theme</vt:lpstr>
      <vt:lpstr>  Board Roles &amp; Responsibilities:  Public Community Action Agencies  </vt:lpstr>
      <vt:lpstr>PowerPoint Presentation</vt:lpstr>
      <vt:lpstr>Agenda</vt:lpstr>
      <vt:lpstr>Brief Introductions</vt:lpstr>
      <vt:lpstr>Who do we have in the room with us today?</vt:lpstr>
      <vt:lpstr>Time Flies When You’re Having Fun! Right?!?</vt:lpstr>
      <vt:lpstr>Tells Us Why You are Here!</vt:lpstr>
      <vt:lpstr>Takeaways</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7459</cp:revision>
  <dcterms:created xsi:type="dcterms:W3CDTF">2009-09-10T14:42:41Z</dcterms:created>
  <dcterms:modified xsi:type="dcterms:W3CDTF">2019-09-26T14:21:23Z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