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554" r:id="rId3"/>
    <p:sldId id="484" r:id="rId4"/>
    <p:sldId id="485" r:id="rId5"/>
    <p:sldId id="486" r:id="rId6"/>
    <p:sldId id="487" r:id="rId7"/>
    <p:sldId id="501" r:id="rId8"/>
    <p:sldId id="488" r:id="rId9"/>
    <p:sldId id="489" r:id="rId10"/>
    <p:sldId id="490" r:id="rId11"/>
    <p:sldId id="491" r:id="rId12"/>
    <p:sldId id="492" r:id="rId13"/>
    <p:sldId id="493" r:id="rId14"/>
    <p:sldId id="494" r:id="rId15"/>
    <p:sldId id="495" r:id="rId1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 xmlns:p15="http://schemas.microsoft.com/office/powerpoint/2012/main"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39865F-4303-47E9-9228-38283FF6592B}" type="doc">
      <dgm:prSet loTypeId="urn:microsoft.com/office/officeart/2005/8/layout/venn3" loCatId="relationship" qsTypeId="urn:microsoft.com/office/officeart/2005/8/quickstyle/simple1" qsCatId="simple" csTypeId="urn:microsoft.com/office/officeart/2005/8/colors/colorful3" csCatId="colorful" phldr="1"/>
      <dgm:spPr/>
      <dgm:t>
        <a:bodyPr/>
        <a:lstStyle/>
        <a:p>
          <a:endParaRPr lang="en-US"/>
        </a:p>
      </dgm:t>
    </dgm:pt>
    <dgm:pt modelId="{92AACC24-E92C-4041-AFF7-2BF9D3C8FBAC}">
      <dgm:prSet phldrT="[Text]" custT="1"/>
      <dgm:spPr/>
      <dgm:t>
        <a:bodyPr/>
        <a:lstStyle/>
        <a:p>
          <a:r>
            <a:rPr lang="en-US" sz="2000" b="1" dirty="0" smtClean="0"/>
            <a:t>1/3 elected or appointed public officials </a:t>
          </a:r>
          <a:endParaRPr lang="en-US" sz="2000" b="1" dirty="0"/>
        </a:p>
      </dgm:t>
    </dgm:pt>
    <dgm:pt modelId="{B13A07F9-B52F-4037-BDC3-00059C2F2F0A}" type="parTrans" cxnId="{DFE42151-3122-411D-A0B9-12F6E84498AC}">
      <dgm:prSet/>
      <dgm:spPr/>
      <dgm:t>
        <a:bodyPr/>
        <a:lstStyle/>
        <a:p>
          <a:endParaRPr lang="en-US"/>
        </a:p>
      </dgm:t>
    </dgm:pt>
    <dgm:pt modelId="{179E992B-F52B-4E15-9B76-736D849A1B83}" type="sibTrans" cxnId="{DFE42151-3122-411D-A0B9-12F6E84498AC}">
      <dgm:prSet/>
      <dgm:spPr/>
      <dgm:t>
        <a:bodyPr/>
        <a:lstStyle/>
        <a:p>
          <a:endParaRPr lang="en-US"/>
        </a:p>
      </dgm:t>
    </dgm:pt>
    <dgm:pt modelId="{035E87A7-B719-44B9-B0DA-444E2C06824E}">
      <dgm:prSet phldrT="[Text]" custT="1"/>
      <dgm:spPr/>
      <dgm:t>
        <a:bodyPr/>
        <a:lstStyle/>
        <a:p>
          <a:r>
            <a:rPr lang="en-US" sz="2000" b="1" dirty="0" smtClean="0"/>
            <a:t>At least 1/3 low-income representative</a:t>
          </a:r>
          <a:endParaRPr lang="en-US" sz="2000" b="1" dirty="0"/>
        </a:p>
      </dgm:t>
    </dgm:pt>
    <dgm:pt modelId="{5F4CE002-2CFF-4453-8467-59897BEEA009}" type="parTrans" cxnId="{30248766-E9FE-4D59-9A00-7DC677C08B1C}">
      <dgm:prSet/>
      <dgm:spPr/>
      <dgm:t>
        <a:bodyPr/>
        <a:lstStyle/>
        <a:p>
          <a:endParaRPr lang="en-US"/>
        </a:p>
      </dgm:t>
    </dgm:pt>
    <dgm:pt modelId="{16BC1AF3-A61E-47A3-8537-D04D2495781A}" type="sibTrans" cxnId="{30248766-E9FE-4D59-9A00-7DC677C08B1C}">
      <dgm:prSet/>
      <dgm:spPr/>
      <dgm:t>
        <a:bodyPr/>
        <a:lstStyle/>
        <a:p>
          <a:endParaRPr lang="en-US"/>
        </a:p>
      </dgm:t>
    </dgm:pt>
    <dgm:pt modelId="{2BD5AB76-5D04-493F-968E-D0A20388E640}">
      <dgm:prSet phldrT="[Text]" custT="1"/>
      <dgm:spPr/>
      <dgm:t>
        <a:bodyPr/>
        <a:lstStyle/>
        <a:p>
          <a:r>
            <a:rPr lang="en-US" sz="2000" b="1" dirty="0" smtClean="0"/>
            <a:t>Remainder  individual or group from private sector</a:t>
          </a:r>
          <a:endParaRPr lang="en-US" sz="2000" b="1" dirty="0"/>
        </a:p>
      </dgm:t>
    </dgm:pt>
    <dgm:pt modelId="{B11E710D-408D-4EE2-AEBD-C981B92CA091}" type="parTrans" cxnId="{9320C773-EAB0-4492-981B-DE4F0DA6607D}">
      <dgm:prSet/>
      <dgm:spPr/>
      <dgm:t>
        <a:bodyPr/>
        <a:lstStyle/>
        <a:p>
          <a:endParaRPr lang="en-US"/>
        </a:p>
      </dgm:t>
    </dgm:pt>
    <dgm:pt modelId="{738DE657-CB05-46CC-8A25-0D8D5CD54150}" type="sibTrans" cxnId="{9320C773-EAB0-4492-981B-DE4F0DA6607D}">
      <dgm:prSet/>
      <dgm:spPr/>
      <dgm:t>
        <a:bodyPr/>
        <a:lstStyle/>
        <a:p>
          <a:endParaRPr lang="en-US"/>
        </a:p>
      </dgm:t>
    </dgm:pt>
    <dgm:pt modelId="{9E98FC76-9715-4CF5-8DC2-FF3A28EE1813}" type="pres">
      <dgm:prSet presAssocID="{EF39865F-4303-47E9-9228-38283FF6592B}" presName="Name0" presStyleCnt="0">
        <dgm:presLayoutVars>
          <dgm:dir/>
          <dgm:resizeHandles val="exact"/>
        </dgm:presLayoutVars>
      </dgm:prSet>
      <dgm:spPr/>
      <dgm:t>
        <a:bodyPr/>
        <a:lstStyle/>
        <a:p>
          <a:endParaRPr lang="en-US"/>
        </a:p>
      </dgm:t>
    </dgm:pt>
    <dgm:pt modelId="{C8CFAA17-A84C-42B5-8BC3-11F91DA95C3E}" type="pres">
      <dgm:prSet presAssocID="{92AACC24-E92C-4041-AFF7-2BF9D3C8FBAC}" presName="Name5" presStyleLbl="vennNode1" presStyleIdx="0" presStyleCnt="3" custScaleX="134440">
        <dgm:presLayoutVars>
          <dgm:bulletEnabled val="1"/>
        </dgm:presLayoutVars>
      </dgm:prSet>
      <dgm:spPr/>
      <dgm:t>
        <a:bodyPr/>
        <a:lstStyle/>
        <a:p>
          <a:endParaRPr lang="en-US"/>
        </a:p>
      </dgm:t>
    </dgm:pt>
    <dgm:pt modelId="{7E568579-EEC6-48C4-8B86-DE994F2C94DD}" type="pres">
      <dgm:prSet presAssocID="{179E992B-F52B-4E15-9B76-736D849A1B83}" presName="space" presStyleCnt="0"/>
      <dgm:spPr/>
    </dgm:pt>
    <dgm:pt modelId="{50B0C4F4-1621-4BC1-9058-D6F28192187A}" type="pres">
      <dgm:prSet presAssocID="{035E87A7-B719-44B9-B0DA-444E2C06824E}" presName="Name5" presStyleLbl="vennNode1" presStyleIdx="1" presStyleCnt="3" custScaleX="124317">
        <dgm:presLayoutVars>
          <dgm:bulletEnabled val="1"/>
        </dgm:presLayoutVars>
      </dgm:prSet>
      <dgm:spPr/>
      <dgm:t>
        <a:bodyPr/>
        <a:lstStyle/>
        <a:p>
          <a:endParaRPr lang="en-US"/>
        </a:p>
      </dgm:t>
    </dgm:pt>
    <dgm:pt modelId="{20478DA2-D147-4A61-8C4E-43DEBF662B5C}" type="pres">
      <dgm:prSet presAssocID="{16BC1AF3-A61E-47A3-8537-D04D2495781A}" presName="space" presStyleCnt="0"/>
      <dgm:spPr/>
    </dgm:pt>
    <dgm:pt modelId="{0C0D987E-0AAD-410F-A8C2-0B62A967DB3E}" type="pres">
      <dgm:prSet presAssocID="{2BD5AB76-5D04-493F-968E-D0A20388E640}" presName="Name5" presStyleLbl="vennNode1" presStyleIdx="2" presStyleCnt="3" custScaleX="127841">
        <dgm:presLayoutVars>
          <dgm:bulletEnabled val="1"/>
        </dgm:presLayoutVars>
      </dgm:prSet>
      <dgm:spPr/>
      <dgm:t>
        <a:bodyPr/>
        <a:lstStyle/>
        <a:p>
          <a:endParaRPr lang="en-US"/>
        </a:p>
      </dgm:t>
    </dgm:pt>
  </dgm:ptLst>
  <dgm:cxnLst>
    <dgm:cxn modelId="{9320C773-EAB0-4492-981B-DE4F0DA6607D}" srcId="{EF39865F-4303-47E9-9228-38283FF6592B}" destId="{2BD5AB76-5D04-493F-968E-D0A20388E640}" srcOrd="2" destOrd="0" parTransId="{B11E710D-408D-4EE2-AEBD-C981B92CA091}" sibTransId="{738DE657-CB05-46CC-8A25-0D8D5CD54150}"/>
    <dgm:cxn modelId="{4BED8308-B8F3-4B80-AEFB-3CE3A9222E7E}" type="presOf" srcId="{EF39865F-4303-47E9-9228-38283FF6592B}" destId="{9E98FC76-9715-4CF5-8DC2-FF3A28EE1813}" srcOrd="0" destOrd="0" presId="urn:microsoft.com/office/officeart/2005/8/layout/venn3"/>
    <dgm:cxn modelId="{30248766-E9FE-4D59-9A00-7DC677C08B1C}" srcId="{EF39865F-4303-47E9-9228-38283FF6592B}" destId="{035E87A7-B719-44B9-B0DA-444E2C06824E}" srcOrd="1" destOrd="0" parTransId="{5F4CE002-2CFF-4453-8467-59897BEEA009}" sibTransId="{16BC1AF3-A61E-47A3-8537-D04D2495781A}"/>
    <dgm:cxn modelId="{AB7446EC-C961-46A9-8292-156F82708048}" type="presOf" srcId="{035E87A7-B719-44B9-B0DA-444E2C06824E}" destId="{50B0C4F4-1621-4BC1-9058-D6F28192187A}" srcOrd="0" destOrd="0" presId="urn:microsoft.com/office/officeart/2005/8/layout/venn3"/>
    <dgm:cxn modelId="{DFE42151-3122-411D-A0B9-12F6E84498AC}" srcId="{EF39865F-4303-47E9-9228-38283FF6592B}" destId="{92AACC24-E92C-4041-AFF7-2BF9D3C8FBAC}" srcOrd="0" destOrd="0" parTransId="{B13A07F9-B52F-4037-BDC3-00059C2F2F0A}" sibTransId="{179E992B-F52B-4E15-9B76-736D849A1B83}"/>
    <dgm:cxn modelId="{A44C51FE-76A1-4C5F-BED9-F4C1B4A3D519}" type="presOf" srcId="{2BD5AB76-5D04-493F-968E-D0A20388E640}" destId="{0C0D987E-0AAD-410F-A8C2-0B62A967DB3E}" srcOrd="0" destOrd="0" presId="urn:microsoft.com/office/officeart/2005/8/layout/venn3"/>
    <dgm:cxn modelId="{5714B7FF-97C2-45EB-B1CD-818DC24B6741}" type="presOf" srcId="{92AACC24-E92C-4041-AFF7-2BF9D3C8FBAC}" destId="{C8CFAA17-A84C-42B5-8BC3-11F91DA95C3E}" srcOrd="0" destOrd="0" presId="urn:microsoft.com/office/officeart/2005/8/layout/venn3"/>
    <dgm:cxn modelId="{F21D64DB-37A9-425A-A1A8-A2DBECD3D953}" type="presParOf" srcId="{9E98FC76-9715-4CF5-8DC2-FF3A28EE1813}" destId="{C8CFAA17-A84C-42B5-8BC3-11F91DA95C3E}" srcOrd="0" destOrd="0" presId="urn:microsoft.com/office/officeart/2005/8/layout/venn3"/>
    <dgm:cxn modelId="{FEB9B776-00B8-4866-A530-F38CE076C873}" type="presParOf" srcId="{9E98FC76-9715-4CF5-8DC2-FF3A28EE1813}" destId="{7E568579-EEC6-48C4-8B86-DE994F2C94DD}" srcOrd="1" destOrd="0" presId="urn:microsoft.com/office/officeart/2005/8/layout/venn3"/>
    <dgm:cxn modelId="{E122EDC1-9D94-4DFB-9E83-5F336CCDE57B}" type="presParOf" srcId="{9E98FC76-9715-4CF5-8DC2-FF3A28EE1813}" destId="{50B0C4F4-1621-4BC1-9058-D6F28192187A}" srcOrd="2" destOrd="0" presId="urn:microsoft.com/office/officeart/2005/8/layout/venn3"/>
    <dgm:cxn modelId="{6D19DD68-BE36-43EB-95DC-40892058A29D}" type="presParOf" srcId="{9E98FC76-9715-4CF5-8DC2-FF3A28EE1813}" destId="{20478DA2-D147-4A61-8C4E-43DEBF662B5C}" srcOrd="3" destOrd="0" presId="urn:microsoft.com/office/officeart/2005/8/layout/venn3"/>
    <dgm:cxn modelId="{5AD438EA-5EB2-4F04-B610-0801B53DF1A2}" type="presParOf" srcId="{9E98FC76-9715-4CF5-8DC2-FF3A28EE1813}" destId="{0C0D987E-0AAD-410F-A8C2-0B62A967DB3E}" srcOrd="4" destOrd="0" presId="urn:microsoft.com/office/officeart/2005/8/layout/venn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CFAA17-A84C-42B5-8BC3-11F91DA95C3E}">
      <dsp:nvSpPr>
        <dsp:cNvPr id="0" name=""/>
        <dsp:cNvSpPr/>
      </dsp:nvSpPr>
      <dsp:spPr>
        <a:xfrm>
          <a:off x="685056" y="306"/>
          <a:ext cx="2867586" cy="2132986"/>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7385" tIns="25400" rIns="117385" bIns="25400" numCol="1" spcCol="1270" anchor="ctr" anchorCtr="0">
          <a:noAutofit/>
        </a:bodyPr>
        <a:lstStyle/>
        <a:p>
          <a:pPr lvl="0" algn="ctr" defTabSz="889000">
            <a:lnSpc>
              <a:spcPct val="90000"/>
            </a:lnSpc>
            <a:spcBef>
              <a:spcPct val="0"/>
            </a:spcBef>
            <a:spcAft>
              <a:spcPct val="35000"/>
            </a:spcAft>
          </a:pPr>
          <a:r>
            <a:rPr lang="en-US" sz="2000" b="1" kern="1200" dirty="0" smtClean="0"/>
            <a:t>1/3 elected or appointed public officials </a:t>
          </a:r>
          <a:endParaRPr lang="en-US" sz="2000" b="1" kern="1200" dirty="0"/>
        </a:p>
      </dsp:txBody>
      <dsp:txXfrm>
        <a:off x="685056" y="306"/>
        <a:ext cx="2867586" cy="2132986"/>
      </dsp:txXfrm>
    </dsp:sp>
    <dsp:sp modelId="{50B0C4F4-1621-4BC1-9058-D6F28192187A}">
      <dsp:nvSpPr>
        <dsp:cNvPr id="0" name=""/>
        <dsp:cNvSpPr/>
      </dsp:nvSpPr>
      <dsp:spPr>
        <a:xfrm>
          <a:off x="3126045" y="306"/>
          <a:ext cx="2651664" cy="2132986"/>
        </a:xfrm>
        <a:prstGeom prst="ellipse">
          <a:avLst/>
        </a:prstGeom>
        <a:solidFill>
          <a:schemeClr val="accent3">
            <a:alpha val="50000"/>
            <a:hueOff val="5812304"/>
            <a:satOff val="-18573"/>
            <a:lumOff val="-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7385" tIns="25400" rIns="117385" bIns="25400" numCol="1" spcCol="1270" anchor="ctr" anchorCtr="0">
          <a:noAutofit/>
        </a:bodyPr>
        <a:lstStyle/>
        <a:p>
          <a:pPr lvl="0" algn="ctr" defTabSz="889000">
            <a:lnSpc>
              <a:spcPct val="90000"/>
            </a:lnSpc>
            <a:spcBef>
              <a:spcPct val="0"/>
            </a:spcBef>
            <a:spcAft>
              <a:spcPct val="35000"/>
            </a:spcAft>
          </a:pPr>
          <a:r>
            <a:rPr lang="en-US" sz="2000" b="1" kern="1200" dirty="0" smtClean="0"/>
            <a:t>At least 1/3 low-income representative</a:t>
          </a:r>
          <a:endParaRPr lang="en-US" sz="2000" b="1" kern="1200" dirty="0"/>
        </a:p>
      </dsp:txBody>
      <dsp:txXfrm>
        <a:off x="3126045" y="306"/>
        <a:ext cx="2651664" cy="2132986"/>
      </dsp:txXfrm>
    </dsp:sp>
    <dsp:sp modelId="{0C0D987E-0AAD-410F-A8C2-0B62A967DB3E}">
      <dsp:nvSpPr>
        <dsp:cNvPr id="0" name=""/>
        <dsp:cNvSpPr/>
      </dsp:nvSpPr>
      <dsp:spPr>
        <a:xfrm>
          <a:off x="5351112" y="306"/>
          <a:ext cx="2726830" cy="2132986"/>
        </a:xfrm>
        <a:prstGeom prst="ellipse">
          <a:avLst/>
        </a:prstGeom>
        <a:solidFill>
          <a:schemeClr val="accent3">
            <a:alpha val="50000"/>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7385" tIns="25400" rIns="117385" bIns="25400" numCol="1" spcCol="1270" anchor="ctr" anchorCtr="0">
          <a:noAutofit/>
        </a:bodyPr>
        <a:lstStyle/>
        <a:p>
          <a:pPr lvl="0" algn="ctr" defTabSz="889000">
            <a:lnSpc>
              <a:spcPct val="90000"/>
            </a:lnSpc>
            <a:spcBef>
              <a:spcPct val="0"/>
            </a:spcBef>
            <a:spcAft>
              <a:spcPct val="35000"/>
            </a:spcAft>
          </a:pPr>
          <a:r>
            <a:rPr lang="en-US" sz="2000" b="1" kern="1200" dirty="0" smtClean="0"/>
            <a:t>Remainder  individual or group from private sector</a:t>
          </a:r>
          <a:endParaRPr lang="en-US" sz="2000" b="1" kern="1200" dirty="0"/>
        </a:p>
      </dsp:txBody>
      <dsp:txXfrm>
        <a:off x="5351112" y="306"/>
        <a:ext cx="2726830" cy="2132986"/>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Multiple laws govern the way in which a tripartite board of a nonprofit</a:t>
            </a:r>
            <a:r>
              <a:rPr lang="en-US" sz="1100" kern="1200" baseline="0" dirty="0" smtClean="0">
                <a:solidFill>
                  <a:schemeClr val="tx1"/>
                </a:solidFill>
                <a:latin typeface="+mn-lt"/>
                <a:ea typeface="+mn-ea"/>
                <a:cs typeface="+mn-cs"/>
              </a:rPr>
              <a:t> CAA</a:t>
            </a:r>
            <a:r>
              <a:rPr lang="en-US" sz="1100" kern="1200" dirty="0" smtClean="0">
                <a:solidFill>
                  <a:schemeClr val="tx1"/>
                </a:solidFill>
                <a:latin typeface="+mn-lt"/>
                <a:ea typeface="+mn-ea"/>
                <a:cs typeface="+mn-cs"/>
              </a:rPr>
              <a:t> is</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composed and operates. In this</a:t>
            </a:r>
            <a:r>
              <a:rPr lang="en-US" sz="1100" kern="1200" baseline="0" dirty="0" smtClean="0">
                <a:solidFill>
                  <a:schemeClr val="tx1"/>
                </a:solidFill>
                <a:latin typeface="+mn-lt"/>
                <a:ea typeface="+mn-ea"/>
                <a:cs typeface="+mn-cs"/>
              </a:rPr>
              <a:t> section, I</a:t>
            </a:r>
            <a:r>
              <a:rPr lang="en-US" sz="1100" kern="1200" dirty="0" smtClean="0">
                <a:solidFill>
                  <a:schemeClr val="tx1"/>
                </a:solidFill>
                <a:latin typeface="+mn-lt"/>
                <a:ea typeface="+mn-ea"/>
                <a:cs typeface="+mn-cs"/>
              </a:rPr>
              <a:t> will provide a quick overview of how each of the laws applies to CAAs and then walk through very generally the information that is important for boards to be aware of with respect to these laws.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 xmlns:p14="http://schemas.microsoft.com/office/powerpoint/2010/main" val="742585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311150"/>
            <a:ext cx="4152900" cy="3114675"/>
          </a:xfrm>
        </p:spPr>
      </p:sp>
      <p:sp>
        <p:nvSpPr>
          <p:cNvPr id="3" name="Notes Placeholder 2"/>
          <p:cNvSpPr>
            <a:spLocks noGrp="1"/>
          </p:cNvSpPr>
          <p:nvPr>
            <p:ph type="body" idx="1"/>
          </p:nvPr>
        </p:nvSpPr>
        <p:spPr>
          <a:xfrm>
            <a:off x="286475" y="3444424"/>
            <a:ext cx="6477000" cy="5470976"/>
          </a:xfrm>
        </p:spPr>
        <p:txBody>
          <a:bodyPr>
            <a:noAutofit/>
          </a:bodyPr>
          <a:lstStyle/>
          <a:p>
            <a:pPr eaLnBrk="1" hangingPunct="1">
              <a:lnSpc>
                <a:spcPct val="90000"/>
              </a:lnSpc>
              <a:spcBef>
                <a:spcPts val="0"/>
              </a:spcBef>
              <a:buFont typeface="Arial" panose="020B0604020202020204" pitchFamily="34" charset="0"/>
              <a:buNone/>
            </a:pPr>
            <a:r>
              <a:rPr lang="en-US" sz="1000" b="1" kern="1200" dirty="0" smtClean="0">
                <a:solidFill>
                  <a:schemeClr val="tx1"/>
                </a:solidFill>
                <a:latin typeface="+mn-lt"/>
                <a:ea typeface="+mn-ea"/>
                <a:cs typeface="+mn-cs"/>
              </a:rPr>
              <a:t>State Nonprofit Corporation Act</a:t>
            </a:r>
            <a:r>
              <a:rPr lang="en-US" sz="1000" b="1" kern="1200" baseline="0" dirty="0" smtClean="0">
                <a:solidFill>
                  <a:schemeClr val="tx1"/>
                </a:solidFill>
                <a:latin typeface="+mn-lt"/>
                <a:ea typeface="+mn-ea"/>
                <a:cs typeface="+mn-cs"/>
              </a:rPr>
              <a:t> and</a:t>
            </a:r>
            <a:r>
              <a:rPr lang="en-US" sz="1000" b="1" kern="1200" dirty="0" smtClean="0">
                <a:solidFill>
                  <a:schemeClr val="tx1"/>
                </a:solidFill>
                <a:latin typeface="+mn-lt"/>
                <a:ea typeface="+mn-ea"/>
                <a:cs typeface="+mn-cs"/>
              </a:rPr>
              <a:t> Articles</a:t>
            </a:r>
            <a:r>
              <a:rPr lang="en-US" sz="1000" b="1" kern="1200" baseline="0" dirty="0" smtClean="0">
                <a:solidFill>
                  <a:schemeClr val="tx1"/>
                </a:solidFill>
                <a:latin typeface="+mn-lt"/>
                <a:ea typeface="+mn-ea"/>
                <a:cs typeface="+mn-cs"/>
              </a:rPr>
              <a:t> of Incorporation &amp; Bylaws</a:t>
            </a:r>
            <a:r>
              <a:rPr lang="en-US" sz="1000" kern="1200" baseline="0" dirty="0" smtClean="0">
                <a:solidFill>
                  <a:schemeClr val="tx1"/>
                </a:solidFill>
                <a:latin typeface="+mn-lt"/>
                <a:ea typeface="+mn-ea"/>
                <a:cs typeface="+mn-cs"/>
              </a:rPr>
              <a:t>: </a:t>
            </a:r>
            <a:r>
              <a:rPr lang="en-US" sz="1000" b="0" kern="1200" dirty="0" smtClean="0">
                <a:solidFill>
                  <a:schemeClr val="tx1"/>
                </a:solidFill>
                <a:latin typeface="+mn-lt"/>
                <a:ea typeface="+mn-ea"/>
                <a:cs typeface="+mn-cs"/>
              </a:rPr>
              <a:t>Your </a:t>
            </a:r>
            <a:r>
              <a:rPr lang="en-US" sz="1000" b="0" dirty="0" smtClean="0">
                <a:latin typeface="+mn-lt"/>
              </a:rPr>
              <a:t>CAA began by being formed as a nonprofit corporation under</a:t>
            </a:r>
            <a:r>
              <a:rPr lang="en-US" sz="1000" b="0" baseline="0" dirty="0" smtClean="0">
                <a:latin typeface="+mn-lt"/>
              </a:rPr>
              <a:t> </a:t>
            </a:r>
            <a:r>
              <a:rPr lang="en-US" sz="1000" b="0" dirty="0" smtClean="0">
                <a:latin typeface="+mn-lt"/>
              </a:rPr>
              <a:t>the state’s nonprofit corporation act. As is required by the act, the organization filed articles of incorporation (or articles of organization) with the state and developed a set of bylaws to establish a framework for how the board will operate.</a:t>
            </a:r>
            <a:r>
              <a:rPr lang="en-US" sz="1000" b="0" baseline="0" dirty="0" smtClean="0">
                <a:latin typeface="+mn-lt"/>
              </a:rPr>
              <a:t> Even though many CAAs were formed in the 1960s, the state’s nonprofit corporation act continues to apply </a:t>
            </a:r>
            <a:r>
              <a:rPr lang="en-US" sz="1000" b="0" baseline="0" dirty="0" smtClean="0">
                <a:latin typeface="+mj-lt"/>
              </a:rPr>
              <a:t>and </a:t>
            </a:r>
            <a:r>
              <a:rPr lang="en-US" sz="1000" b="0" kern="1200" baseline="0" dirty="0" smtClean="0">
                <a:solidFill>
                  <a:schemeClr val="tx1"/>
                </a:solidFill>
                <a:latin typeface="+mj-lt"/>
              </a:rPr>
              <a:t>may have undergone amendment since then</a:t>
            </a:r>
            <a:r>
              <a:rPr lang="en-US" sz="1000" b="0" baseline="0" dirty="0" smtClean="0">
                <a:latin typeface="+mj-lt"/>
              </a:rPr>
              <a:t>. Thus, it is important that your CAA understand the state nonprofit corporate act’s current requirements, or work with an attorney who has experience working with nonprofit organizations in your state.</a:t>
            </a:r>
            <a:endParaRPr lang="en-US" sz="1000" b="0" dirty="0" smtClean="0">
              <a:latin typeface="+mj-lt"/>
            </a:endParaRPr>
          </a:p>
          <a:p>
            <a:pPr eaLnBrk="1" hangingPunct="1">
              <a:lnSpc>
                <a:spcPct val="90000"/>
              </a:lnSpc>
              <a:spcBef>
                <a:spcPts val="0"/>
              </a:spcBef>
              <a:buFont typeface="Arial" panose="020B0604020202020204" pitchFamily="34" charset="0"/>
              <a:buNone/>
            </a:pPr>
            <a:endParaRPr lang="en-US" sz="1000" b="0" dirty="0" smtClean="0">
              <a:latin typeface="+mn-lt"/>
            </a:endParaRPr>
          </a:p>
          <a:p>
            <a:pPr eaLnBrk="1" hangingPunct="1">
              <a:lnSpc>
                <a:spcPct val="90000"/>
              </a:lnSpc>
              <a:spcBef>
                <a:spcPts val="0"/>
              </a:spcBef>
              <a:buFont typeface="Arial" panose="020B0604020202020204" pitchFamily="34" charset="0"/>
              <a:buNone/>
            </a:pPr>
            <a:r>
              <a:rPr lang="en-US" sz="1000" b="1" dirty="0" smtClean="0">
                <a:latin typeface="+mn-lt"/>
              </a:rPr>
              <a:t>Internal Revenue Services Tax-exempt Organization</a:t>
            </a:r>
            <a:r>
              <a:rPr lang="en-US" sz="1000" b="1" baseline="0" dirty="0" smtClean="0">
                <a:latin typeface="+mn-lt"/>
              </a:rPr>
              <a:t> Requirements</a:t>
            </a:r>
            <a:r>
              <a:rPr lang="en-US" sz="1000" b="0" baseline="0" dirty="0" smtClean="0">
                <a:latin typeface="+mn-lt"/>
              </a:rPr>
              <a:t>: Most nonprofit CAAs received their tax-exempt status under the federal Internal Revenue Code (IRC) around the same time they were formed as a nonprofit. The IRC basically exempts a nonprofit from paying federal taxes so long as the nonprofit is engaged in activities that further its charitable purposes. A nonprofit CAA’s mission typically reflects with greater specificity the CAA’s charitable purposes.</a:t>
            </a:r>
            <a:endParaRPr lang="en-US" sz="1000" b="1" dirty="0" smtClean="0">
              <a:latin typeface="+mn-lt"/>
            </a:endParaRPr>
          </a:p>
          <a:p>
            <a:pPr eaLnBrk="1" hangingPunct="1">
              <a:lnSpc>
                <a:spcPct val="90000"/>
              </a:lnSpc>
              <a:spcBef>
                <a:spcPts val="0"/>
              </a:spcBef>
              <a:buFont typeface="Arial" panose="020B0604020202020204" pitchFamily="34" charset="0"/>
              <a:buNone/>
            </a:pPr>
            <a:endParaRPr lang="en-US" sz="1000" b="1" dirty="0" smtClean="0">
              <a:latin typeface="+mn-lt"/>
            </a:endParaRPr>
          </a:p>
          <a:p>
            <a:pPr eaLnBrk="1" hangingPunct="1">
              <a:lnSpc>
                <a:spcPct val="90000"/>
              </a:lnSpc>
              <a:spcBef>
                <a:spcPts val="0"/>
              </a:spcBef>
              <a:buFont typeface="Arial" panose="020B0604020202020204" pitchFamily="34" charset="0"/>
              <a:buNone/>
            </a:pPr>
            <a:r>
              <a:rPr lang="en-US" sz="1000" b="1" dirty="0" smtClean="0">
                <a:latin typeface="+mn-lt"/>
              </a:rPr>
              <a:t>Federal CSBG Act, block grant regulations, guidance</a:t>
            </a:r>
            <a:r>
              <a:rPr lang="en-US" sz="1000" b="0" dirty="0" smtClean="0">
                <a:latin typeface="+mn-lt"/>
              </a:rPr>
              <a:t>: The nonprofit corporation became a CAA when it applied for and received</a:t>
            </a:r>
            <a:r>
              <a:rPr lang="en-US" sz="1000" b="0" baseline="0" dirty="0" smtClean="0">
                <a:latin typeface="+mn-lt"/>
              </a:rPr>
              <a:t> funds</a:t>
            </a:r>
            <a:r>
              <a:rPr lang="en-US" sz="1000" b="0" dirty="0" smtClean="0">
                <a:latin typeface="+mn-lt"/>
              </a:rPr>
              <a:t>,</a:t>
            </a:r>
            <a:r>
              <a:rPr lang="en-US" sz="1000" b="0" baseline="0" dirty="0" smtClean="0">
                <a:latin typeface="+mn-lt"/>
              </a:rPr>
              <a:t> initially under the Economic Opportunity Act, the precursor to the </a:t>
            </a:r>
            <a:r>
              <a:rPr lang="en-US" sz="1000" b="0" kern="1200" dirty="0" smtClean="0">
                <a:solidFill>
                  <a:schemeClr val="tx1"/>
                </a:solidFill>
                <a:latin typeface="+mn-lt"/>
                <a:ea typeface="+mn-ea"/>
                <a:cs typeface="+mn-cs"/>
              </a:rPr>
              <a:t>Community Service Block Grant (CSBG) Act. </a:t>
            </a:r>
            <a:r>
              <a:rPr lang="en-US" sz="1000" b="0" kern="1200" baseline="0" dirty="0" smtClean="0">
                <a:solidFill>
                  <a:schemeClr val="tx1"/>
                </a:solidFill>
                <a:latin typeface="+mn-lt"/>
                <a:ea typeface="+mn-ea"/>
                <a:cs typeface="+mn-cs"/>
              </a:rPr>
              <a:t>The U.S. Department of Health and Human Services (HHS) is the federal agency that oversees the CSBG program and passed rules (referred to as regulations) that apply to CSBG and other block grants</a:t>
            </a:r>
            <a:r>
              <a:rPr lang="en-US" sz="1000" kern="1200" baseline="0" dirty="0" smtClean="0">
                <a:solidFill>
                  <a:schemeClr val="tx1"/>
                </a:solidFill>
                <a:latin typeface="+mn-lt"/>
                <a:ea typeface="+mn-ea"/>
                <a:cs typeface="+mn-cs"/>
              </a:rPr>
              <a:t>.  Additionally, the federal Office of Community Services (OCS) is a department in HHS’s Administration for Children and Families division that directly manages the CSBG program and issues mostly nonbinding program guidance in the form of Information Memorandum (IMs).  </a:t>
            </a:r>
          </a:p>
          <a:p>
            <a:pPr eaLnBrk="1" hangingPunct="1">
              <a:lnSpc>
                <a:spcPct val="90000"/>
              </a:lnSpc>
              <a:spcBef>
                <a:spcPts val="0"/>
              </a:spcBef>
              <a:buFont typeface="Arial" panose="020B0604020202020204" pitchFamily="34" charset="0"/>
              <a:buNone/>
            </a:pPr>
            <a:endParaRPr lang="en-US" sz="100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dirty="0" smtClean="0">
                <a:solidFill>
                  <a:schemeClr val="tx1"/>
                </a:solidFill>
                <a:latin typeface="+mn-lt"/>
                <a:ea typeface="+mn-ea"/>
                <a:cs typeface="+mn-cs"/>
              </a:rPr>
              <a:t>State</a:t>
            </a:r>
            <a:r>
              <a:rPr lang="en-US" sz="1000" b="1" kern="1200" baseline="0" dirty="0" smtClean="0">
                <a:solidFill>
                  <a:schemeClr val="tx1"/>
                </a:solidFill>
                <a:latin typeface="+mn-lt"/>
                <a:ea typeface="+mn-ea"/>
                <a:cs typeface="+mn-cs"/>
              </a:rPr>
              <a:t> CSBG statute, regulations and policies</a:t>
            </a:r>
            <a:r>
              <a:rPr lang="en-US" sz="1000" kern="1200" baseline="0" dirty="0" smtClean="0">
                <a:solidFill>
                  <a:schemeClr val="tx1"/>
                </a:solidFill>
                <a:latin typeface="+mn-lt"/>
                <a:ea typeface="+mn-ea"/>
                <a:cs typeface="+mn-cs"/>
              </a:rPr>
              <a:t>: </a:t>
            </a:r>
            <a:r>
              <a:rPr lang="en-US" sz="1000" b="0" kern="1200" dirty="0" smtClean="0">
                <a:solidFill>
                  <a:schemeClr val="tx1"/>
                </a:solidFill>
                <a:latin typeface="+mn-lt"/>
                <a:ea typeface="+mn-ea"/>
                <a:cs typeface="+mn-cs"/>
              </a:rPr>
              <a:t>Because</a:t>
            </a:r>
            <a:r>
              <a:rPr lang="en-US" sz="1000" b="0" kern="1200" baseline="0" dirty="0" smtClean="0">
                <a:solidFill>
                  <a:schemeClr val="tx1"/>
                </a:solidFill>
                <a:latin typeface="+mn-lt"/>
                <a:ea typeface="+mn-ea"/>
                <a:cs typeface="+mn-cs"/>
              </a:rPr>
              <a:t> CSBG is a block grant, states have primary authority to manage and facilitate the funding and, in an effort to do so, some states pass their own CSBG statutes, regulations (</a:t>
            </a:r>
            <a:r>
              <a:rPr lang="en-US" sz="1000" b="0" kern="1200" baseline="0" dirty="0" err="1" smtClean="0">
                <a:solidFill>
                  <a:schemeClr val="tx1"/>
                </a:solidFill>
                <a:latin typeface="+mn-lt"/>
                <a:ea typeface="+mn-ea"/>
                <a:cs typeface="+mn-cs"/>
              </a:rPr>
              <a:t>regs</a:t>
            </a:r>
            <a:r>
              <a:rPr lang="en-US" sz="1000" b="0" kern="1200" baseline="0" dirty="0" smtClean="0">
                <a:solidFill>
                  <a:schemeClr val="tx1"/>
                </a:solidFill>
                <a:latin typeface="+mn-lt"/>
                <a:ea typeface="+mn-ea"/>
                <a:cs typeface="+mn-cs"/>
              </a:rPr>
              <a:t>) and policies. </a:t>
            </a:r>
          </a:p>
          <a:p>
            <a:pPr eaLnBrk="1" hangingPunct="1">
              <a:lnSpc>
                <a:spcPct val="90000"/>
              </a:lnSpc>
              <a:spcBef>
                <a:spcPts val="0"/>
              </a:spcBef>
              <a:buFont typeface="Arial" panose="020B0604020202020204" pitchFamily="34" charset="0"/>
              <a:buNone/>
            </a:pPr>
            <a:endParaRPr lang="en-US" sz="1000" b="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solidFill>
                  <a:schemeClr val="tx1"/>
                </a:solidFill>
                <a:latin typeface="+mn-lt"/>
                <a:ea typeface="+mn-ea"/>
                <a:cs typeface="+mn-cs"/>
              </a:rPr>
              <a:t>CSBG grant agreement/contract with state: </a:t>
            </a:r>
            <a:r>
              <a:rPr lang="en-US" sz="1000" b="0" kern="1200" baseline="0" dirty="0" smtClean="0">
                <a:solidFill>
                  <a:schemeClr val="tx1"/>
                </a:solidFill>
                <a:latin typeface="+mn-lt"/>
                <a:ea typeface="+mn-ea"/>
                <a:cs typeface="+mn-cs"/>
              </a:rPr>
              <a:t>To receive CSBG funding, CAAs enter into grant agreements or contracts with the state CSBG office, which will typically incorporate other applicable federal and state laws. </a:t>
            </a:r>
          </a:p>
          <a:p>
            <a:pPr eaLnBrk="1" hangingPunct="1">
              <a:lnSpc>
                <a:spcPct val="90000"/>
              </a:lnSpc>
              <a:spcBef>
                <a:spcPts val="0"/>
              </a:spcBef>
              <a:buFont typeface="Arial" panose="020B0604020202020204" pitchFamily="34" charset="0"/>
              <a:buNone/>
            </a:pPr>
            <a:endParaRPr lang="en-US" sz="1000" b="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solidFill>
                  <a:schemeClr val="tx1"/>
                </a:solidFill>
                <a:latin typeface="+mn-lt"/>
                <a:ea typeface="+mn-ea"/>
                <a:cs typeface="+mn-cs"/>
              </a:rPr>
              <a:t>Other federal/state funding requirements</a:t>
            </a:r>
            <a:r>
              <a:rPr lang="en-US" sz="1000" b="0" kern="1200" baseline="0" dirty="0" smtClean="0">
                <a:solidFill>
                  <a:schemeClr val="tx1"/>
                </a:solidFill>
                <a:latin typeface="+mn-lt"/>
                <a:ea typeface="+mn-ea"/>
                <a:cs typeface="+mn-cs"/>
              </a:rPr>
              <a:t>: CAAs receive funding from other federal and state sources which may include governance requirements that apply to the CAA’s board.  </a:t>
            </a:r>
          </a:p>
          <a:p>
            <a:pPr eaLnBrk="1" hangingPunct="1">
              <a:lnSpc>
                <a:spcPct val="90000"/>
              </a:lnSpc>
              <a:spcBef>
                <a:spcPts val="0"/>
              </a:spcBef>
              <a:buFont typeface="Arial" panose="020B0604020202020204" pitchFamily="34" charset="0"/>
              <a:buNone/>
            </a:pPr>
            <a:endParaRPr lang="en-US" sz="100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kern="1200" baseline="0" dirty="0" smtClean="0">
                <a:solidFill>
                  <a:schemeClr val="tx1"/>
                </a:solidFill>
                <a:latin typeface="+mn-lt"/>
                <a:ea typeface="+mn-ea"/>
                <a:cs typeface="+mn-cs"/>
              </a:rPr>
              <a:t>Now, let’s turn to talking a little bit more about why each of these requirements is important for boards to know and how they affect the way in which a board governs the organization.</a:t>
            </a:r>
          </a:p>
          <a:p>
            <a:pPr eaLnBrk="1" hangingPunct="1">
              <a:lnSpc>
                <a:spcPct val="90000"/>
              </a:lnSpc>
              <a:spcBef>
                <a:spcPts val="0"/>
              </a:spcBef>
              <a:buFont typeface="Arial" panose="020B0604020202020204" pitchFamily="34" charset="0"/>
              <a:buNone/>
            </a:pPr>
            <a:endParaRPr lang="en-US" sz="1000" kern="1200" baseline="0" dirty="0" smtClean="0">
              <a:solidFill>
                <a:schemeClr val="tx1"/>
              </a:solidFill>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solidFill>
                  <a:schemeClr val="tx1"/>
                </a:solidFill>
                <a:latin typeface="+mn-lt"/>
                <a:ea typeface="+mn-ea"/>
                <a:cs typeface="+mn-cs"/>
              </a:rPr>
              <a:t>Note to presenter:</a:t>
            </a:r>
            <a:r>
              <a:rPr lang="en-US" sz="1000" kern="1200" baseline="0" dirty="0" smtClean="0">
                <a:solidFill>
                  <a:schemeClr val="tx1"/>
                </a:solidFill>
                <a:latin typeface="+mn-lt"/>
                <a:ea typeface="+mn-ea"/>
                <a:cs typeface="+mn-cs"/>
              </a:rPr>
              <a:t> the difference between a statute and a regulation: A federal statute is a law passed by U.S. Congress and a state statute is a law passed by the state legislature. Statutes will often include language in them that grants authority to a federal agency (if it’s a federal statute) or state agency (if it is state statute) to issue additional rules to help flesh out compliance. For example, the federal CSBG Act authorizes the federal Department of Health and Human Services (HHS) to issue regulations to help flesh out the administration of block grants. Because of the nature of a block grant, i.e., that the state generally facilitates the funding, the HHS block grant regulations at 45 C.F.R. Part 96 are very bare bones and give deference to the states as the grantee and facilitator of the CSBG funding.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 xmlns:p14="http://schemas.microsoft.com/office/powerpoint/2010/main" val="1500004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19799" cy="4182457"/>
          </a:xfrm>
        </p:spPr>
        <p:txBody>
          <a:bodyPr>
            <a:normAutofit/>
          </a:bodyPr>
          <a:lstStyle/>
          <a:p>
            <a:pPr eaLnBrk="1" hangingPunct="1">
              <a:spcBef>
                <a:spcPts val="0"/>
              </a:spcBef>
              <a:buFont typeface="Arial" panose="020B0604020202020204" pitchFamily="34" charset="0"/>
              <a:buNone/>
            </a:pPr>
            <a:r>
              <a:rPr lang="en-US" sz="1100" b="1" dirty="0" smtClean="0">
                <a:latin typeface="+mn-lt"/>
              </a:rPr>
              <a:t>True</a:t>
            </a:r>
            <a:r>
              <a:rPr lang="en-US" sz="1100" dirty="0" smtClean="0">
                <a:latin typeface="+mn-lt"/>
              </a:rPr>
              <a:t>. The</a:t>
            </a:r>
            <a:r>
              <a:rPr lang="en-US" sz="1100" baseline="0" dirty="0" smtClean="0">
                <a:latin typeface="+mn-lt"/>
              </a:rPr>
              <a:t> state nonprofit corporation act often sets minimum standards of compliance and defaults that will govern the way the organization can operate</a:t>
            </a:r>
            <a:r>
              <a:rPr lang="en-US" sz="1100" dirty="0" smtClean="0">
                <a:latin typeface="+mn-lt"/>
              </a:rPr>
              <a:t> unless the bylaws and/or articles of incorporation provide otherwise.</a:t>
            </a:r>
            <a:r>
              <a:rPr lang="en-US" sz="1100" baseline="0" dirty="0" smtClean="0">
                <a:latin typeface="+mn-lt"/>
              </a:rPr>
              <a:t> </a:t>
            </a:r>
          </a:p>
          <a:p>
            <a:pPr eaLnBrk="1" hangingPunct="1">
              <a:spcBef>
                <a:spcPts val="0"/>
              </a:spcBef>
              <a:buFont typeface="Arial" panose="020B0604020202020204" pitchFamily="34" charset="0"/>
              <a:buNone/>
            </a:pPr>
            <a:endParaRPr lang="en-US" sz="1100" baseline="0" dirty="0" smtClean="0">
              <a:latin typeface="+mn-lt"/>
            </a:endParaRPr>
          </a:p>
          <a:p>
            <a:pPr eaLnBrk="1" hangingPunct="1">
              <a:spcBef>
                <a:spcPts val="0"/>
              </a:spcBef>
              <a:buFont typeface="Arial" panose="020B0604020202020204" pitchFamily="34" charset="0"/>
              <a:buNone/>
            </a:pPr>
            <a:r>
              <a:rPr lang="en-US" sz="1100" baseline="0" dirty="0" smtClean="0">
                <a:latin typeface="+mn-lt"/>
              </a:rPr>
              <a:t>Examples of such default and minimum standard provisions include:</a:t>
            </a:r>
          </a:p>
          <a:p>
            <a:pPr marL="115888" indent="-115888" eaLnBrk="1" hangingPunct="1">
              <a:spcBef>
                <a:spcPts val="0"/>
              </a:spcBef>
              <a:buFont typeface="Arial" pitchFamily="34" charset="0"/>
              <a:buChar char="•"/>
            </a:pPr>
            <a:r>
              <a:rPr lang="en-US" sz="1100" baseline="0" dirty="0" smtClean="0">
                <a:latin typeface="+mn-lt"/>
              </a:rPr>
              <a:t>Board size: If the</a:t>
            </a:r>
            <a:r>
              <a:rPr lang="en-US" sz="1100" dirty="0" smtClean="0">
                <a:latin typeface="+mn-lt"/>
              </a:rPr>
              <a:t> </a:t>
            </a:r>
            <a:r>
              <a:rPr lang="en-US" sz="1100" baseline="0" dirty="0" smtClean="0">
                <a:latin typeface="+mn-lt"/>
              </a:rPr>
              <a:t>board size is not set in the bylaws the default is usually that one to 3 board members are required;</a:t>
            </a:r>
          </a:p>
          <a:p>
            <a:pPr marL="115888" indent="-115888" eaLnBrk="1" hangingPunct="1">
              <a:spcBef>
                <a:spcPts val="0"/>
              </a:spcBef>
              <a:buFont typeface="Arial" pitchFamily="34" charset="0"/>
              <a:buChar char="•"/>
            </a:pPr>
            <a:r>
              <a:rPr lang="en-US" sz="1100" baseline="0" dirty="0" smtClean="0">
                <a:latin typeface="+mn-lt"/>
              </a:rPr>
              <a:t>Board action: Unless the articles or bylaws provide otherwise, the default is often that a majority vote of the directors then in office is required for actions to be taken</a:t>
            </a:r>
          </a:p>
          <a:p>
            <a:pPr marL="115888" indent="-115888" eaLnBrk="1" hangingPunct="1">
              <a:spcBef>
                <a:spcPts val="0"/>
              </a:spcBef>
              <a:buFont typeface="Arial" pitchFamily="34" charset="0"/>
              <a:buChar char="•"/>
            </a:pPr>
            <a:r>
              <a:rPr lang="en-US" sz="1100" baseline="0" dirty="0" smtClean="0">
                <a:latin typeface="+mn-lt"/>
              </a:rPr>
              <a:t>Removal: Automatic removal for missing a certain number of meetings is permitted if specific language to this effect is in the bylaws; and</a:t>
            </a:r>
          </a:p>
          <a:p>
            <a:pPr marL="115888" indent="-115888" eaLnBrk="1" hangingPunct="1">
              <a:spcBef>
                <a:spcPts val="0"/>
              </a:spcBef>
              <a:buFont typeface="Arial" pitchFamily="34" charset="0"/>
              <a:buChar char="•"/>
            </a:pPr>
            <a:r>
              <a:rPr lang="en-US" sz="1100" dirty="0" smtClean="0">
                <a:latin typeface="+mn-lt"/>
              </a:rPr>
              <a:t>Membership requirements for certain committees: For</a:t>
            </a:r>
            <a:r>
              <a:rPr lang="en-US" sz="1100" baseline="0" dirty="0" smtClean="0">
                <a:latin typeface="+mn-lt"/>
              </a:rPr>
              <a:t> example, </a:t>
            </a:r>
            <a:r>
              <a:rPr lang="en-US" sz="1100" dirty="0" smtClean="0">
                <a:latin typeface="+mn-lt"/>
              </a:rPr>
              <a:t>if a committee has the authority to act on behalf of the full board, the officers of the board may be required members of the committee</a:t>
            </a:r>
          </a:p>
          <a:p>
            <a:pPr marL="115888" indent="-115888" eaLnBrk="1" hangingPunct="1">
              <a:spcBef>
                <a:spcPts val="0"/>
              </a:spcBef>
              <a:buFont typeface="Arial" pitchFamily="34" charset="0"/>
              <a:buChar char="•"/>
            </a:pPr>
            <a:endParaRPr lang="en-US" sz="1100" baseline="0" dirty="0" smtClean="0">
              <a:latin typeface="+mn-lt"/>
            </a:endParaRPr>
          </a:p>
          <a:p>
            <a:pPr eaLnBrk="1" hangingPunct="1">
              <a:spcBef>
                <a:spcPts val="0"/>
              </a:spcBef>
            </a:pPr>
            <a:r>
              <a:rPr lang="en-US" sz="1100" baseline="0" dirty="0" smtClean="0">
                <a:latin typeface="+mn-lt"/>
              </a:rPr>
              <a:t>For this reason, it is important that a CAA develop</a:t>
            </a:r>
            <a:r>
              <a:rPr lang="en-US" sz="1100" dirty="0" smtClean="0">
                <a:latin typeface="+mn-lt"/>
              </a:rPr>
              <a:t> bylaws that reflect the way the CAA operates.  Generally, if the articles or bylaws are not consistent with the state’s nonprofit corporation act, the act will likely control.</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 xmlns:p14="http://schemas.microsoft.com/office/powerpoint/2010/main" val="3824574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rmAutofit/>
          </a:bodyPr>
          <a:lstStyle/>
          <a:p>
            <a:pPr>
              <a:spcBef>
                <a:spcPts val="0"/>
              </a:spcBef>
            </a:pPr>
            <a:r>
              <a:rPr lang="en-US" sz="1100" b="1" dirty="0" smtClean="0">
                <a:latin typeface="+mn-lt"/>
              </a:rPr>
              <a:t>False. </a:t>
            </a:r>
            <a:r>
              <a:rPr lang="en-US" sz="1100" dirty="0" smtClean="0">
                <a:latin typeface="+mn-lt"/>
              </a:rPr>
              <a:t>The articles should only contain a minimal</a:t>
            </a:r>
            <a:r>
              <a:rPr lang="en-US" sz="1100" baseline="0" dirty="0" smtClean="0">
                <a:latin typeface="+mn-lt"/>
              </a:rPr>
              <a:t> amount of information to avoid potential conflicts with the bylaws and because amending articles requires a fee and a filing with the state. </a:t>
            </a:r>
          </a:p>
          <a:p>
            <a:pPr>
              <a:spcBef>
                <a:spcPts val="0"/>
              </a:spcBef>
            </a:pPr>
            <a:endParaRPr lang="en-US" sz="1100" baseline="0" dirty="0" smtClean="0">
              <a:latin typeface="+mn-lt"/>
            </a:endParaRPr>
          </a:p>
          <a:p>
            <a:pPr>
              <a:spcBef>
                <a:spcPts val="0"/>
              </a:spcBef>
            </a:pPr>
            <a:r>
              <a:rPr lang="en-US" sz="1100" baseline="0" dirty="0" smtClean="0">
                <a:latin typeface="+mn-lt"/>
              </a:rPr>
              <a:t>The board will likely only refer to the articles in limited situations such as when reviewing the bylaws to avoid any conflict with the articles, when updating its mission or when facing a dissolution.  If provisions in the bylaws and articles conflict, the articles will control so the documents should always be reviewed simultaneously, especially if amending them.</a:t>
            </a:r>
          </a:p>
          <a:p>
            <a:pPr>
              <a:spcBef>
                <a:spcPts val="0"/>
              </a:spcBef>
            </a:pPr>
            <a:endParaRPr lang="en-US" sz="1100" baseline="0" dirty="0" smtClean="0">
              <a:latin typeface="+mn-lt"/>
            </a:endParaRPr>
          </a:p>
          <a:p>
            <a:pPr>
              <a:spcBef>
                <a:spcPts val="0"/>
              </a:spcBef>
            </a:pPr>
            <a:r>
              <a:rPr lang="en-US" sz="1100" baseline="0" dirty="0" smtClean="0">
                <a:latin typeface="+mn-lt"/>
              </a:rPr>
              <a:t>The bylaws are the organization’s governing document and should be provided to all board members and reviewed by them. The bylaws inform the board of its operational obligations and framework. Different funding source requirements applicable to the board are often reflected in the bylaws, such as the CSBG tripartite board requirement and the Head Start board (i.e., governing body) composition requirements.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 xmlns:p14="http://schemas.microsoft.com/office/powerpoint/2010/main" val="4003189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19799" cy="4182457"/>
          </a:xfrm>
        </p:spPr>
        <p:txBody>
          <a:bodyPr>
            <a:normAutofit/>
          </a:bodyPr>
          <a:lstStyle/>
          <a:p>
            <a:pPr>
              <a:spcBef>
                <a:spcPts val="0"/>
              </a:spcBef>
            </a:pPr>
            <a:r>
              <a:rPr lang="en-US" sz="1100" b="1" dirty="0" smtClean="0">
                <a:latin typeface="+mn-lt"/>
              </a:rPr>
              <a:t>True</a:t>
            </a:r>
            <a:r>
              <a:rPr lang="en-US" sz="1100" dirty="0" smtClean="0">
                <a:latin typeface="+mn-lt"/>
              </a:rPr>
              <a:t>.</a:t>
            </a:r>
            <a:r>
              <a:rPr lang="en-US" sz="1100" baseline="0" dirty="0" smtClean="0">
                <a:latin typeface="+mn-lt"/>
              </a:rPr>
              <a:t> The IRS tax-exempt organization rules do more than simply provide for relief from federal taxes. In exchange for tax-exempt status, the federal government requires that a CAA comply with other requirements which require action from a nonprofit CAA and its tripartite board in a number of ways, including:</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aseline="0" dirty="0" smtClean="0">
                <a:latin typeface="+mn-lt"/>
              </a:rPr>
              <a:t>Informing the CAA’s mission, i.e., setting the parameters that require the CAA to establish a mission that furthers the CAA’s charitable purposes as established by the Internal Revenue Code (IRC)</a:t>
            </a:r>
          </a:p>
          <a:p>
            <a:pPr marL="115888" indent="-115888">
              <a:spcBef>
                <a:spcPts val="0"/>
              </a:spcBef>
              <a:buFont typeface="Arial" pitchFamily="34" charset="0"/>
              <a:buChar char="•"/>
            </a:pPr>
            <a:r>
              <a:rPr lang="en-US" sz="1100" baseline="0" dirty="0" smtClean="0">
                <a:latin typeface="+mn-lt"/>
              </a:rPr>
              <a:t>Abiding by certain restrictions, i.e., for example, the tax-exempt rules that apply to CAAs are referred to as 501(c)(3) requirements and limit a CAA’s ability to lobby and participate in the political process</a:t>
            </a:r>
          </a:p>
          <a:p>
            <a:pPr marL="115888" indent="-115888">
              <a:spcBef>
                <a:spcPts val="0"/>
              </a:spcBef>
              <a:buFont typeface="Arial" pitchFamily="34" charset="0"/>
              <a:buChar char="•"/>
            </a:pPr>
            <a:r>
              <a:rPr lang="en-US" sz="1100" baseline="0" dirty="0" smtClean="0">
                <a:latin typeface="+mn-lt"/>
              </a:rPr>
              <a:t>Dictating the use of assets, i.e., if a tax-exempt organization dissolves, its assets must continue to be used for charitable purposes.</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 xmlns:p14="http://schemas.microsoft.com/office/powerpoint/2010/main" val="4048059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b="1" dirty="0" smtClean="0">
                <a:latin typeface="+mn-lt"/>
              </a:rPr>
              <a:t>False.</a:t>
            </a:r>
            <a:r>
              <a:rPr lang="en-US" sz="1100" baseline="0" dirty="0" smtClean="0">
                <a:latin typeface="+mn-lt"/>
              </a:rPr>
              <a:t> </a:t>
            </a:r>
            <a:r>
              <a:rPr lang="en-US" sz="1100" dirty="0" smtClean="0">
                <a:latin typeface="+mn-lt"/>
              </a:rPr>
              <a:t>While there are many provisions in the federal</a:t>
            </a:r>
            <a:r>
              <a:rPr lang="en-US" sz="1100" baseline="0" dirty="0" smtClean="0">
                <a:latin typeface="+mn-lt"/>
              </a:rPr>
              <a:t> CSBG Act that help establish the role and responsibilities of the board, t</a:t>
            </a:r>
            <a:r>
              <a:rPr lang="en-US" sz="1100" dirty="0" smtClean="0">
                <a:latin typeface="+mn-lt"/>
              </a:rPr>
              <a:t>here</a:t>
            </a:r>
            <a:r>
              <a:rPr lang="en-US" sz="1100" baseline="0" dirty="0" smtClean="0">
                <a:latin typeface="+mn-lt"/>
              </a:rPr>
              <a:t> are two key sections in particular that are important for board members to know – the provisions establishing the tripartite board structure and the directive that the tripartite board must be fully engaged in the development, planning, implementation and evaluation of the CSBG program.  </a:t>
            </a:r>
          </a:p>
          <a:p>
            <a:pPr>
              <a:spcBef>
                <a:spcPts val="0"/>
              </a:spcBef>
            </a:pPr>
            <a:endParaRPr lang="en-US" sz="1100" baseline="0" dirty="0" smtClean="0">
              <a:latin typeface="+mn-lt"/>
            </a:endParaRPr>
          </a:p>
          <a:p>
            <a:pPr>
              <a:spcBef>
                <a:spcPts val="0"/>
              </a:spcBef>
            </a:pPr>
            <a:r>
              <a:rPr lang="en-US" sz="1100" baseline="0" dirty="0" smtClean="0">
                <a:latin typeface="+mn-lt"/>
              </a:rPr>
              <a:t>The federal CSBG Act requires a CAA to maintain a tripartite board which consists of: (a) 1/3 of the board members being elected or appointed public officials, or their representatives who serve in the place of the elected or appointed official; (b) at least 1/3 of the board being democratically selected by the low-income community as representatives of that community; and (c) the remainder of the board being individuals or groups from the private sector, i.e., business, industry, labor, religious, law enforcement, or other major groups and interests in the community served.  We could spend an entire presentation discussing the tripartite composition; however the focus of this presentation is the board’s responsibilities. CAPLAW offers several other resources about the tripartite composition which I will discuss in just a moment.</a:t>
            </a:r>
          </a:p>
          <a:p>
            <a:pPr>
              <a:spcBef>
                <a:spcPts val="0"/>
              </a:spcBef>
            </a:pPr>
            <a:endParaRPr lang="en-US" sz="1100" baseline="0" dirty="0" smtClean="0">
              <a:latin typeface="+mn-lt"/>
            </a:endParaRPr>
          </a:p>
          <a:p>
            <a:pPr>
              <a:spcBef>
                <a:spcPts val="0"/>
              </a:spcBef>
            </a:pPr>
            <a:r>
              <a:rPr lang="en-US" sz="1100" baseline="0" dirty="0" smtClean="0">
                <a:latin typeface="+mn-lt"/>
              </a:rPr>
              <a:t>The directive that the board be fully engaged in the development, planning, implementation and evaluation of the CSBG program is a statement that we will unpack in greater detail as we discuss board responsibilities in another part of this presentation. </a:t>
            </a: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 xmlns:p14="http://schemas.microsoft.com/office/powerpoint/2010/main" val="3033881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b="0" dirty="0" smtClean="0">
                <a:latin typeface="+mn-lt"/>
              </a:rPr>
              <a:t>CAPLAW</a:t>
            </a:r>
            <a:r>
              <a:rPr lang="en-US" sz="1100" b="0" baseline="0" dirty="0" smtClean="0">
                <a:latin typeface="+mn-lt"/>
              </a:rPr>
              <a:t> has a number of resources that tripartite boards may use to better understand the tripartite board composition requirements in the federal CSBG Act.  </a:t>
            </a:r>
          </a:p>
          <a:p>
            <a:pPr>
              <a:spcBef>
                <a:spcPts val="0"/>
              </a:spcBef>
            </a:pPr>
            <a:endParaRPr lang="en-US" sz="1100" b="0" baseline="0" dirty="0" smtClean="0">
              <a:latin typeface="+mn-lt"/>
            </a:endParaRPr>
          </a:p>
          <a:p>
            <a:pPr>
              <a:spcBef>
                <a:spcPts val="0"/>
              </a:spcBef>
            </a:pPr>
            <a:r>
              <a:rPr lang="en-US" sz="1100" b="0" baseline="0" dirty="0" smtClean="0">
                <a:latin typeface="+mn-lt"/>
              </a:rPr>
              <a:t>For those board members that retain information better from reading it, the </a:t>
            </a:r>
            <a:r>
              <a:rPr lang="en-US" sz="1100" b="0" i="1" baseline="0" dirty="0" smtClean="0">
                <a:latin typeface="+mn-lt"/>
              </a:rPr>
              <a:t>CAA Leaders’ Legal Guide</a:t>
            </a:r>
            <a:r>
              <a:rPr lang="en-US" sz="1100" b="0" baseline="0" dirty="0" smtClean="0">
                <a:latin typeface="+mn-lt"/>
              </a:rPr>
              <a:t> includes a chapter solely focused on the federal CSBG Act requirements applicable to tripartite boards, and in particular, the composition provisions in the Act.</a:t>
            </a:r>
          </a:p>
          <a:p>
            <a:pPr>
              <a:spcBef>
                <a:spcPts val="0"/>
              </a:spcBef>
            </a:pPr>
            <a:endParaRPr lang="en-US" sz="1100" b="0" baseline="0" dirty="0" smtClean="0">
              <a:latin typeface="+mn-lt"/>
            </a:endParaRPr>
          </a:p>
          <a:p>
            <a:pPr>
              <a:spcBef>
                <a:spcPts val="0"/>
              </a:spcBef>
            </a:pPr>
            <a:r>
              <a:rPr lang="en-US" sz="1100" b="0" baseline="0" dirty="0" smtClean="0">
                <a:latin typeface="+mn-lt"/>
              </a:rPr>
              <a:t>For those boards that enjoy a more interactive approach to learning and reviewing information, the </a:t>
            </a:r>
            <a:r>
              <a:rPr lang="en-US" sz="1100" b="0" i="1" baseline="0" dirty="0" smtClean="0">
                <a:latin typeface="+mn-lt"/>
              </a:rPr>
              <a:t>CSBG Training Tool for Nonprofit Boards</a:t>
            </a:r>
            <a:r>
              <a:rPr lang="en-US" sz="1100" b="0" baseline="0" dirty="0" smtClean="0">
                <a:latin typeface="+mn-lt"/>
              </a:rPr>
              <a:t> walks through the federal CSBG Act requirements applicable to each of the three sectors. The Tool uses a facilitator’s guide, power point slides and exercises to help boards grasp the requirements. </a:t>
            </a:r>
          </a:p>
          <a:p>
            <a:pPr>
              <a:spcBef>
                <a:spcPts val="0"/>
              </a:spcBef>
            </a:pPr>
            <a:endParaRPr lang="en-US" sz="1100" b="0" baseline="0" dirty="0" smtClean="0">
              <a:latin typeface="+mn-lt"/>
            </a:endParaRPr>
          </a:p>
          <a:p>
            <a:pPr>
              <a:spcBef>
                <a:spcPts val="0"/>
              </a:spcBef>
            </a:pPr>
            <a:r>
              <a:rPr lang="en-US" sz="1100" b="0" baseline="0" dirty="0" smtClean="0">
                <a:latin typeface="+mn-lt"/>
              </a:rPr>
              <a:t>Lastly, for boards that want to focus more on the democratic selection process requirement applicable to low-income sector representative seats, CAPLAW’s resource, </a:t>
            </a:r>
            <a:r>
              <a:rPr lang="en-US" sz="1100" b="0" i="1" baseline="0" dirty="0" smtClean="0">
                <a:latin typeface="+mn-lt"/>
              </a:rPr>
              <a:t>Raising the Low-Income Voice: Case Studies in Democratic Selection Procedures</a:t>
            </a:r>
            <a:r>
              <a:rPr lang="en-US" sz="1100" b="0" baseline="0" dirty="0" smtClean="0">
                <a:latin typeface="+mn-lt"/>
              </a:rPr>
              <a:t>, presents the selection procedures of four different CAAs and includes samples of the documents they use to facilitate their efforts.</a:t>
            </a:r>
            <a:endParaRPr lang="en-US" sz="1100" b="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 xmlns:p14="http://schemas.microsoft.com/office/powerpoint/2010/main" val="949220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b="1" dirty="0" smtClean="0">
                <a:latin typeface="+mn-lt"/>
              </a:rPr>
              <a:t>True.  </a:t>
            </a:r>
            <a:r>
              <a:rPr lang="en-US" sz="1100" dirty="0" smtClean="0">
                <a:latin typeface="+mn-lt"/>
              </a:rPr>
              <a:t>The </a:t>
            </a:r>
            <a:r>
              <a:rPr lang="en-US" sz="1100" baseline="0" dirty="0" smtClean="0">
                <a:latin typeface="+mn-lt"/>
              </a:rPr>
              <a:t>HHS block grant regulations mainly establish that deference is to be given to the state with regards to the interpretation of the federal CSBG Act.  Generally, the state’s interpretation of the Act will stand unless it is found to be “clearly erroneous”, i.e., in direct conflict with the federal CSBG Act.  It is important for the board to understand the role of the state CSBG office in facilitating the CSBG program and how essential it is for the state CSBG office and CAA to work together to ensure that the CSBG program is successful.</a:t>
            </a:r>
          </a:p>
          <a:p>
            <a:pPr>
              <a:spcBef>
                <a:spcPts val="0"/>
              </a:spcBef>
            </a:pPr>
            <a:endParaRPr lang="en-US" sz="1100" baseline="0" dirty="0" smtClean="0">
              <a:latin typeface="+mn-lt"/>
            </a:endParaRPr>
          </a:p>
          <a:p>
            <a:pPr>
              <a:spcBef>
                <a:spcPts val="0"/>
              </a:spcBef>
            </a:pPr>
            <a:r>
              <a:rPr lang="en-US" sz="1100" baseline="0" dirty="0" smtClean="0">
                <a:latin typeface="+mn-lt"/>
              </a:rPr>
              <a:t>While the HHS block grant regulations apply to all block grants issued by HHS, the regulations also include a few provisions specific to each grant. For CSBG, those specific provisions are found in Subpart I.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a:p>
        </p:txBody>
      </p:sp>
    </p:spTree>
    <p:extLst>
      <p:ext uri="{BB962C8B-B14F-4D97-AF65-F5344CB8AC3E}">
        <p14:creationId xmlns="" xmlns:p14="http://schemas.microsoft.com/office/powerpoint/2010/main" val="2207102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rmAutofit/>
          </a:bodyPr>
          <a:lstStyle/>
          <a:p>
            <a:pPr>
              <a:spcBef>
                <a:spcPts val="0"/>
              </a:spcBef>
            </a:pPr>
            <a:r>
              <a:rPr lang="en-US" sz="1100" b="1" dirty="0" smtClean="0">
                <a:latin typeface="+mn-lt"/>
              </a:rPr>
              <a:t>False.</a:t>
            </a:r>
            <a:r>
              <a:rPr lang="en-US" sz="1100" b="1" baseline="0" dirty="0" smtClean="0">
                <a:latin typeface="+mn-lt"/>
              </a:rPr>
              <a:t> </a:t>
            </a:r>
            <a:r>
              <a:rPr lang="en-US" sz="1100" baseline="0" dirty="0" smtClean="0">
                <a:latin typeface="+mn-lt"/>
              </a:rPr>
              <a:t>Office of Community Services’ (OCS) Information Memoranda (IMs) are not binding on community action agencies (CAAs). Rather IMs are issued for state CSBG offices, as a state CSBG office is the direct grantee of CSBG funds from OCS. Generally, IMs are guidance and not binding on the state. Even though IMs are directed to the states, they offer CAAs insight into OCS’s interpretation of CSBG program requirements and can be very informative for CAAs.</a:t>
            </a:r>
          </a:p>
          <a:p>
            <a:pPr>
              <a:spcBef>
                <a:spcPts val="0"/>
              </a:spcBef>
            </a:pPr>
            <a:endParaRPr lang="en-US" sz="1100" baseline="0" dirty="0" smtClean="0">
              <a:latin typeface="+mn-lt"/>
            </a:endParaRPr>
          </a:p>
          <a:p>
            <a:pPr>
              <a:spcBef>
                <a:spcPts val="0"/>
              </a:spcBef>
            </a:pPr>
            <a:r>
              <a:rPr lang="en-US" sz="1100" baseline="0" dirty="0" smtClean="0">
                <a:latin typeface="+mn-lt"/>
              </a:rPr>
              <a:t>One IM that is particularly relevant to tripartite boards is IM #82. This IM is the only guidance CAAs have from the federal government that speaks to the tripartite composition requirements and the directive that tripartite boards be fully engaged in the development, planning, implementation and evaluation of the CSBG program. </a:t>
            </a: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 xmlns:p14="http://schemas.microsoft.com/office/powerpoint/2010/main" val="2189395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5100" y="409575"/>
            <a:ext cx="4305300" cy="3228975"/>
          </a:xfrm>
        </p:spPr>
      </p:sp>
      <p:sp>
        <p:nvSpPr>
          <p:cNvPr id="3" name="Notes Placeholder 2"/>
          <p:cNvSpPr>
            <a:spLocks noGrp="1"/>
          </p:cNvSpPr>
          <p:nvPr>
            <p:ph type="body" idx="1"/>
          </p:nvPr>
        </p:nvSpPr>
        <p:spPr>
          <a:xfrm>
            <a:off x="228600" y="3886200"/>
            <a:ext cx="6553200" cy="5105400"/>
          </a:xfrm>
        </p:spPr>
        <p:txBody>
          <a:bodyPr>
            <a:normAutofit lnSpcReduction="10000"/>
          </a:bodyPr>
          <a:lstStyle/>
          <a:p>
            <a:pPr>
              <a:spcBef>
                <a:spcPts val="0"/>
              </a:spcBef>
            </a:pPr>
            <a:r>
              <a:rPr lang="en-US" sz="1100" b="1" dirty="0" smtClean="0">
                <a:latin typeface="+mn-lt"/>
              </a:rPr>
              <a:t>True. </a:t>
            </a:r>
            <a:r>
              <a:rPr lang="en-US" sz="1100" dirty="0" smtClean="0">
                <a:latin typeface="+mn-lt"/>
              </a:rPr>
              <a:t>As previously discussed, deference</a:t>
            </a:r>
            <a:r>
              <a:rPr lang="en-US" sz="1100" baseline="0" dirty="0" smtClean="0">
                <a:latin typeface="+mn-lt"/>
              </a:rPr>
              <a:t> is given to states with regards to the facilitation of CSBG programs. As a result, CAAs must maintain compliance with a state’s CSBG statutes and regulations. </a:t>
            </a:r>
          </a:p>
          <a:p>
            <a:pPr>
              <a:spcBef>
                <a:spcPts val="0"/>
              </a:spcBef>
            </a:pPr>
            <a:endParaRPr lang="en-US" sz="1100" baseline="0" dirty="0" smtClean="0">
              <a:latin typeface="+mn-lt"/>
            </a:endParaRPr>
          </a:p>
          <a:p>
            <a:pPr>
              <a:spcBef>
                <a:spcPts val="0"/>
              </a:spcBef>
            </a:pPr>
            <a:r>
              <a:rPr lang="en-US" sz="1100" baseline="0" dirty="0" smtClean="0">
                <a:latin typeface="+mn-lt"/>
              </a:rPr>
              <a:t>Some states have passed CSBG statutes and regulations that mirror the federal CSBG Act, while others add additional requirements. Examples of additional requirements for boards may include:</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aseline="0" dirty="0" smtClean="0">
                <a:latin typeface="+mn-lt"/>
              </a:rPr>
              <a:t>Terms and/or term limits for board members. The federal CSBG Act does not address terms or terms limits. A state may impose such requirements and must do so in accordance with other applicable laws, e.g., the state nonprofit corporation act.  If a state’s CSBG requirements do not address terms or term limits then it is up to the board to determine what approach works best for the CAA within the parameters, if any, set by the state’s nonprofit corporation act. The CAA’s approach should be reflected in its bylaws.</a:t>
            </a:r>
          </a:p>
          <a:p>
            <a:pPr marL="115888" indent="-115888">
              <a:spcBef>
                <a:spcPts val="0"/>
              </a:spcBef>
            </a:pPr>
            <a:endParaRPr lang="en-US" sz="1100" baseline="0" dirty="0" smtClean="0">
              <a:latin typeface="+mn-lt"/>
            </a:endParaRPr>
          </a:p>
          <a:p>
            <a:pPr marL="115888" indent="-115888">
              <a:spcBef>
                <a:spcPts val="0"/>
              </a:spcBef>
              <a:buFont typeface="Arial" pitchFamily="34" charset="0"/>
              <a:buChar char="•"/>
            </a:pPr>
            <a:r>
              <a:rPr lang="en-US" sz="1100" dirty="0" smtClean="0">
                <a:latin typeface="+mn-lt"/>
              </a:rPr>
              <a:t>Residency requirements for</a:t>
            </a:r>
            <a:r>
              <a:rPr lang="en-US" sz="1100" baseline="0" dirty="0" smtClean="0">
                <a:latin typeface="+mn-lt"/>
              </a:rPr>
              <a:t> board members. </a:t>
            </a:r>
            <a:r>
              <a:rPr lang="en-US" sz="1100" dirty="0" smtClean="0">
                <a:latin typeface="+mn-lt"/>
              </a:rPr>
              <a:t>The federal CSBG Act does not impose a residency requirement on nonprofit tripartite boards. The federal Act only states that, if</a:t>
            </a:r>
            <a:r>
              <a:rPr lang="en-US" sz="1100" baseline="0" dirty="0" smtClean="0">
                <a:latin typeface="+mn-lt"/>
              </a:rPr>
              <a:t> a low-income sector representative is selected to represent a specific neighborhood, the representative must live in that neighborhood</a:t>
            </a:r>
            <a:r>
              <a:rPr lang="en-US" sz="1100" dirty="0" smtClean="0">
                <a:latin typeface="+mn-lt"/>
              </a:rPr>
              <a:t>. However, states may establish residency requirements for all or some of the sectors of the tripartite board.</a:t>
            </a:r>
          </a:p>
          <a:p>
            <a:pPr marL="115888" indent="-115888">
              <a:spcBef>
                <a:spcPts val="0"/>
              </a:spcBef>
            </a:pPr>
            <a:endParaRPr lang="en-US" sz="1100" baseline="0" dirty="0" smtClean="0">
              <a:latin typeface="+mn-lt"/>
            </a:endParaRPr>
          </a:p>
          <a:p>
            <a:pPr>
              <a:spcBef>
                <a:spcPts val="0"/>
              </a:spcBef>
            </a:pPr>
            <a:r>
              <a:rPr lang="en-US" sz="1100" dirty="0" smtClean="0">
                <a:latin typeface="+mn-lt"/>
              </a:rPr>
              <a:t>To date, all states have adopted some form of the CSBG Organizational Standards set forth in the federal Office of Community Services (OCS’s) Information Memorandum</a:t>
            </a:r>
            <a:r>
              <a:rPr lang="en-US" sz="1100" baseline="0" dirty="0" smtClean="0">
                <a:latin typeface="+mn-lt"/>
              </a:rPr>
              <a:t> </a:t>
            </a:r>
            <a:r>
              <a:rPr lang="en-US" sz="1100" dirty="0" smtClean="0">
                <a:latin typeface="+mn-lt"/>
              </a:rPr>
              <a:t>(IM) #138. Unlike other IMs, Congress gave OCS the authority to require states to incorporate the Standards in the states’ CSBG statutes, regulations and/or policies.</a:t>
            </a:r>
            <a:r>
              <a:rPr lang="en-US" sz="1100" baseline="0" dirty="0" smtClean="0">
                <a:latin typeface="+mn-lt"/>
              </a:rPr>
              <a:t> The Standards are one</a:t>
            </a:r>
            <a:r>
              <a:rPr lang="en-US" sz="1100" dirty="0" smtClean="0">
                <a:latin typeface="+mn-lt"/>
              </a:rPr>
              <a:t> component of a larger performance management system.</a:t>
            </a:r>
            <a:r>
              <a:rPr lang="en-US" sz="1100" baseline="0" dirty="0" smtClean="0">
                <a:latin typeface="+mn-lt"/>
              </a:rPr>
              <a:t> The</a:t>
            </a:r>
            <a:r>
              <a:rPr lang="en-US" sz="1100" dirty="0" smtClean="0">
                <a:latin typeface="+mn-lt"/>
              </a:rPr>
              <a:t> purpose</a:t>
            </a:r>
            <a:r>
              <a:rPr lang="en-US" sz="1100" baseline="0" dirty="0" smtClean="0">
                <a:latin typeface="+mn-lt"/>
              </a:rPr>
              <a:t> </a:t>
            </a:r>
            <a:r>
              <a:rPr lang="en-US" sz="1100" dirty="0" smtClean="0">
                <a:latin typeface="+mn-lt"/>
              </a:rPr>
              <a:t>of the Standards is to strengthen the organizational capacity of CAAs to serve low-income communities and to increase accountability within the CSBG network.</a:t>
            </a:r>
          </a:p>
          <a:p>
            <a:pPr>
              <a:spcBef>
                <a:spcPts val="0"/>
              </a:spcBef>
            </a:pPr>
            <a:endParaRPr lang="en-US" sz="1100" dirty="0" smtClean="0">
              <a:latin typeface="+mn-lt"/>
            </a:endParaRPr>
          </a:p>
          <a:p>
            <a:pPr>
              <a:spcBef>
                <a:spcPts val="0"/>
              </a:spcBef>
            </a:pPr>
            <a:r>
              <a:rPr lang="en-US" sz="1100" dirty="0" smtClean="0">
                <a:latin typeface="+mn-lt"/>
              </a:rPr>
              <a:t>The Standards are organized in the following three thematic groups comprising nine categories:</a:t>
            </a:r>
          </a:p>
          <a:p>
            <a:pPr marL="231775" indent="-231775">
              <a:spcBef>
                <a:spcPts val="0"/>
              </a:spcBef>
              <a:buFont typeface="Arial" pitchFamily="34" charset="0"/>
              <a:buChar char="•"/>
            </a:pPr>
            <a:r>
              <a:rPr lang="en-US" sz="1100" dirty="0" smtClean="0">
                <a:latin typeface="+mn-lt"/>
              </a:rPr>
              <a:t>Maximum feasible participation, which speaks to the mandate of the CSBG Act to engage the communities being served by CAAs in their</a:t>
            </a:r>
            <a:r>
              <a:rPr lang="en-US" sz="1100" baseline="0" dirty="0" smtClean="0">
                <a:latin typeface="+mn-lt"/>
              </a:rPr>
              <a:t> </a:t>
            </a:r>
            <a:r>
              <a:rPr lang="en-US" sz="1100" dirty="0" smtClean="0">
                <a:latin typeface="+mn-lt"/>
              </a:rPr>
              <a:t>programs and decision-making to the furthest extent possible.</a:t>
            </a:r>
          </a:p>
          <a:p>
            <a:pPr marL="231775" indent="-231775">
              <a:spcBef>
                <a:spcPts val="0"/>
              </a:spcBef>
              <a:buFont typeface="Arial" pitchFamily="34" charset="0"/>
              <a:buChar char="•"/>
            </a:pPr>
            <a:r>
              <a:rPr lang="en-US" sz="1100" dirty="0" smtClean="0">
                <a:latin typeface="+mn-lt"/>
              </a:rPr>
              <a:t>Vision and direction, which encompass organizational leadership, board governance and strategic planning.</a:t>
            </a:r>
          </a:p>
          <a:p>
            <a:pPr marL="231775" indent="-231775">
              <a:spcBef>
                <a:spcPts val="0"/>
              </a:spcBef>
              <a:buFont typeface="Arial" pitchFamily="34" charset="0"/>
              <a:buChar char="•"/>
            </a:pPr>
            <a:r>
              <a:rPr lang="en-US" sz="1100" dirty="0" smtClean="0">
                <a:latin typeface="+mn-lt"/>
              </a:rPr>
              <a:t>Operations and accountability, which cover day-to-day operations and management of the CAA, including human resource management, financial operations and oversight and data and analysis.</a:t>
            </a:r>
            <a:endParaRPr lang="en-US" sz="1100" baseline="0" dirty="0" smtClean="0">
              <a:latin typeface="+mn-lt"/>
            </a:endParaRPr>
          </a:p>
          <a:p>
            <a:pPr>
              <a:spcBef>
                <a:spcPts val="0"/>
              </a:spcBef>
              <a:buFont typeface="Arial" pitchFamily="34" charset="0"/>
              <a:buChar char="•"/>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a:p>
        </p:txBody>
      </p:sp>
    </p:spTree>
    <p:extLst>
      <p:ext uri="{BB962C8B-B14F-4D97-AF65-F5344CB8AC3E}">
        <p14:creationId xmlns="" xmlns:p14="http://schemas.microsoft.com/office/powerpoint/2010/main" val="644081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19799" cy="4182457"/>
          </a:xfrm>
        </p:spPr>
        <p:txBody>
          <a:bodyPr>
            <a:normAutofit/>
          </a:bodyPr>
          <a:lstStyle/>
          <a:p>
            <a:pPr>
              <a:spcBef>
                <a:spcPts val="0"/>
              </a:spcBef>
            </a:pPr>
            <a:r>
              <a:rPr lang="en-US" sz="1100" dirty="0" smtClean="0">
                <a:latin typeface="+mn-lt"/>
              </a:rPr>
              <a:t>The National</a:t>
            </a:r>
            <a:r>
              <a:rPr lang="en-US" sz="1100" baseline="0" dirty="0" smtClean="0">
                <a:latin typeface="+mn-lt"/>
              </a:rPr>
              <a:t> Community Action Partnership (Partnership) developed a whole series of technical assistance guides for each of the nine categories of the CSBG Organizational Standards. The guides provide CAAs with information on how to comply with each of the Standards.  </a:t>
            </a:r>
          </a:p>
          <a:p>
            <a:pPr>
              <a:spcBef>
                <a:spcPts val="0"/>
              </a:spcBef>
            </a:pPr>
            <a:endParaRPr lang="en-US" sz="1100" baseline="0" dirty="0" smtClean="0">
              <a:latin typeface="+mn-lt"/>
            </a:endParaRPr>
          </a:p>
          <a:p>
            <a:pPr>
              <a:spcBef>
                <a:spcPts val="0"/>
              </a:spcBef>
            </a:pPr>
            <a:r>
              <a:rPr lang="en-US" sz="1100" baseline="0" dirty="0" smtClean="0">
                <a:latin typeface="+mn-lt"/>
              </a:rPr>
              <a:t>The Partnership also created brief YouTube videos for board members to help them understand the Standards and what role the board specifically plays with regards to them.  </a:t>
            </a:r>
          </a:p>
          <a:p>
            <a:pPr>
              <a:spcBef>
                <a:spcPts val="0"/>
              </a:spcBef>
            </a:pPr>
            <a:endParaRPr lang="en-US" sz="1100" baseline="0" dirty="0" smtClean="0">
              <a:latin typeface="+mn-lt"/>
            </a:endParaRPr>
          </a:p>
          <a:p>
            <a:pPr>
              <a:spcBef>
                <a:spcPts val="0"/>
              </a:spcBef>
            </a:pPr>
            <a:r>
              <a:rPr lang="en-US" sz="1100" kern="1200" baseline="0" dirty="0" smtClean="0">
                <a:solidFill>
                  <a:schemeClr val="tx1"/>
                </a:solidFill>
                <a:latin typeface="+mn-lt"/>
                <a:ea typeface="+mn-ea"/>
                <a:cs typeface="+mn-cs"/>
              </a:rPr>
              <a:t>CAPLAW also developed a resource that helps to connect CAAs with CAPLAW and some Partnership resources that provide guidance on what compliance with a particular Standard may entail.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13</a:t>
            </a:fld>
            <a:endParaRPr lang="en-US"/>
          </a:p>
        </p:txBody>
      </p:sp>
    </p:spTree>
    <p:extLst>
      <p:ext uri="{BB962C8B-B14F-4D97-AF65-F5344CB8AC3E}">
        <p14:creationId xmlns="" xmlns:p14="http://schemas.microsoft.com/office/powerpoint/2010/main" val="2336838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6096000" cy="4182457"/>
          </a:xfrm>
        </p:spPr>
        <p:txBody>
          <a:bodyPr>
            <a:normAutofit/>
          </a:bodyPr>
          <a:lstStyle/>
          <a:p>
            <a:pPr>
              <a:spcBef>
                <a:spcPts val="0"/>
              </a:spcBef>
            </a:pPr>
            <a:r>
              <a:rPr lang="en-US" sz="1100" b="1" dirty="0" smtClean="0">
                <a:latin typeface="+mn-lt"/>
              </a:rPr>
              <a:t>False.</a:t>
            </a:r>
            <a:r>
              <a:rPr lang="en-US" sz="1100" dirty="0" smtClean="0">
                <a:latin typeface="+mn-lt"/>
              </a:rPr>
              <a:t> A CSBG grant</a:t>
            </a:r>
            <a:r>
              <a:rPr lang="en-US" sz="1100" baseline="0" dirty="0" smtClean="0">
                <a:latin typeface="+mn-lt"/>
              </a:rPr>
              <a:t> agreement/contract is like any other contract or grant agreement that a CAA enters into—it is subject to change based on negotiations. When the CAA receives its CSBG contract from the state, it should ensure that it fully understands all of its responsibilities under the contract and all of the federal and state laws it must follow. A CAA should have some process in place for reviewing the CSBG contract. The board of directors’ involvement in this process may range from authorizing the executive director to negotiate and sign the contract to reviewing the contract itself. Also, a state CSBG office may require a certain level of board involvement such as requiring the board chairperson to sign the contract. </a:t>
            </a:r>
          </a:p>
          <a:p>
            <a:pPr>
              <a:spcBef>
                <a:spcPts val="0"/>
              </a:spcBef>
            </a:pPr>
            <a:endParaRPr lang="en-US" sz="1100" baseline="0" dirty="0" smtClean="0">
              <a:latin typeface="+mn-lt"/>
            </a:endParaRPr>
          </a:p>
          <a:p>
            <a:pPr>
              <a:spcBef>
                <a:spcPts val="0"/>
              </a:spcBef>
            </a:pPr>
            <a:r>
              <a:rPr lang="en-US" sz="1100" baseline="0" dirty="0" smtClean="0">
                <a:latin typeface="+mn-lt"/>
              </a:rPr>
              <a:t>A CSBG agreement/contract should reference the laws applicable to the CAA and the board and can serve as a helpful reference if confusion arises as to what CSBG requirements a CAA must follow.  For example, CSBG agreements/contracts will reference the requirement for CAAs to have a tripartite board as set forth in the federal CSBG Act and the state’s CSBG laws, if they exist.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a:p>
        </p:txBody>
      </p:sp>
    </p:spTree>
    <p:extLst>
      <p:ext uri="{BB962C8B-B14F-4D97-AF65-F5344CB8AC3E}">
        <p14:creationId xmlns="" xmlns:p14="http://schemas.microsoft.com/office/powerpoint/2010/main" val="3578625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172200" cy="4182457"/>
          </a:xfrm>
        </p:spPr>
        <p:txBody>
          <a:bodyPr>
            <a:normAutofit/>
          </a:bodyPr>
          <a:lstStyle/>
          <a:p>
            <a:pPr>
              <a:spcBef>
                <a:spcPts val="0"/>
              </a:spcBef>
            </a:pPr>
            <a:r>
              <a:rPr lang="en-US" sz="1100" b="1" dirty="0" smtClean="0">
                <a:latin typeface="+mn-lt"/>
              </a:rPr>
              <a:t>False. </a:t>
            </a:r>
            <a:r>
              <a:rPr lang="en-US" sz="1100" dirty="0" smtClean="0">
                <a:latin typeface="+mn-lt"/>
              </a:rPr>
              <a:t>The Federal CSBG Act’s governance requirements</a:t>
            </a:r>
            <a:r>
              <a:rPr lang="en-US" sz="1100" baseline="0" dirty="0" smtClean="0">
                <a:latin typeface="+mn-lt"/>
              </a:rPr>
              <a:t> </a:t>
            </a:r>
            <a:r>
              <a:rPr lang="en-US" sz="1100" dirty="0" smtClean="0">
                <a:latin typeface="+mn-lt"/>
              </a:rPr>
              <a:t>must be implemented along</a:t>
            </a:r>
            <a:r>
              <a:rPr lang="en-US" sz="1100" baseline="0" dirty="0" smtClean="0">
                <a:latin typeface="+mn-lt"/>
              </a:rPr>
              <a:t>side</a:t>
            </a:r>
            <a:r>
              <a:rPr lang="en-US" sz="1100" dirty="0" smtClean="0">
                <a:latin typeface="+mn-lt"/>
              </a:rPr>
              <a:t> all other federal funding source governance</a:t>
            </a:r>
            <a:r>
              <a:rPr lang="en-US" sz="1100" baseline="0" dirty="0" smtClean="0">
                <a:latin typeface="+mn-lt"/>
              </a:rPr>
              <a:t> requirements.  </a:t>
            </a:r>
          </a:p>
          <a:p>
            <a:pPr>
              <a:spcBef>
                <a:spcPts val="0"/>
              </a:spcBef>
            </a:pPr>
            <a:endParaRPr lang="en-US" sz="1100" baseline="0" dirty="0" smtClean="0">
              <a:latin typeface="+mn-lt"/>
            </a:endParaRPr>
          </a:p>
          <a:p>
            <a:pPr>
              <a:spcBef>
                <a:spcPts val="0"/>
              </a:spcBef>
            </a:pPr>
            <a:r>
              <a:rPr lang="en-US" sz="1100" baseline="0" dirty="0" smtClean="0">
                <a:latin typeface="+mn-lt"/>
              </a:rPr>
              <a:t>One example of another federal award’s governance requirements is the Head Start Act, which requires boards of Head Start grantees to have former or current Head Start parents serve on the board, as well as individuals with legal, financial and early education expertise serve or consult with the board. The Head Start Act also has very specific conflict of interest requirements such as a prohibition against financial conflicts of interests and against paying board members any compensation other than payments for reasonable expenses.</a:t>
            </a:r>
          </a:p>
          <a:p>
            <a:pPr>
              <a:spcBef>
                <a:spcPts val="0"/>
              </a:spcBef>
            </a:pPr>
            <a:endParaRPr lang="en-US" sz="1100" baseline="0" dirty="0" smtClean="0">
              <a:latin typeface="+mn-lt"/>
            </a:endParaRPr>
          </a:p>
          <a:p>
            <a:pPr>
              <a:spcBef>
                <a:spcPts val="0"/>
              </a:spcBef>
            </a:pPr>
            <a:r>
              <a:rPr lang="en-US" sz="1100" baseline="0" dirty="0" smtClean="0">
                <a:latin typeface="+mn-lt"/>
              </a:rPr>
              <a:t>Another example of a federal funding source with a governance requirement that is sometimes difficult for a CAA to reconcile with the tripartite composition requirements is a Housing and Urban Development (HUD) Community Housing Development Organization (CHDO) requirement. The requirement limits the number of public officials or employees of a government entity that may serve on a board of any organization that receives CHDO funding.  Because HUD broadly interprets “public officials or employees of a government entity” and only permits exactly 1/3 of the board to be comprised of such individuals, CAAs often struggle when individuals serving in the private sector fall within the definition of a “public official” under CHDO.  Examples of individuals who may be considered “public officials” for CHDO purposes include a clerk in the water or sewer department of the local government, a public facility sanitation worker, or a professor of a public university.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15</a:t>
            </a:fld>
            <a:endParaRPr lang="en-US"/>
          </a:p>
        </p:txBody>
      </p:sp>
    </p:spTree>
    <p:extLst>
      <p:ext uri="{BB962C8B-B14F-4D97-AF65-F5344CB8AC3E}">
        <p14:creationId xmlns="" xmlns:p14="http://schemas.microsoft.com/office/powerpoint/2010/main" val="295473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www.caplaw.org/" TargetMode="External"/><Relationship Id="rId9"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communityactionpartnership.com/" TargetMode="External"/><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www.caplaw.org/"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C00000"/>
                </a:solidFill>
              </a:rPr>
              <a:t>Legal Requirements Governing Tripartite Boards</a:t>
            </a:r>
            <a:endParaRPr lang="en-US" dirty="0">
              <a:solidFill>
                <a:srgbClr val="C00000"/>
              </a:solidFill>
            </a:endParaRP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2" y="119658"/>
            <a:ext cx="8229600" cy="1143000"/>
          </a:xfrm>
        </p:spPr>
        <p:txBody>
          <a:bodyPr/>
          <a:lstStyle/>
          <a:p>
            <a:r>
              <a:rPr lang="en-US" dirty="0" smtClean="0">
                <a:solidFill>
                  <a:srgbClr val="C00000"/>
                </a:solidFill>
              </a:rPr>
              <a:t>Legal Requirements</a:t>
            </a:r>
            <a:endParaRPr lang="en-US" dirty="0">
              <a:solidFill>
                <a:srgbClr val="C00000"/>
              </a:solidFill>
            </a:endParaRP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4</a:t>
            </a:fld>
            <a:endParaRPr lang="en-US" dirty="0"/>
          </a:p>
        </p:txBody>
      </p:sp>
      <p:sp>
        <p:nvSpPr>
          <p:cNvPr id="5" name="Freeform 4"/>
          <p:cNvSpPr/>
          <p:nvPr/>
        </p:nvSpPr>
        <p:spPr>
          <a:xfrm>
            <a:off x="2873369" y="2555389"/>
            <a:ext cx="3066761" cy="2695730"/>
          </a:xfrm>
          <a:custGeom>
            <a:avLst/>
            <a:gdLst>
              <a:gd name="connsiteX0" fmla="*/ 0 w 3066761"/>
              <a:gd name="connsiteY0" fmla="*/ 1347865 h 2695730"/>
              <a:gd name="connsiteX1" fmla="*/ 521028 w 3066761"/>
              <a:gd name="connsiteY1" fmla="*/ 335511 h 2695730"/>
              <a:gd name="connsiteX2" fmla="*/ 1533384 w 3066761"/>
              <a:gd name="connsiteY2" fmla="*/ 2 h 2695730"/>
              <a:gd name="connsiteX3" fmla="*/ 2545739 w 3066761"/>
              <a:gd name="connsiteY3" fmla="*/ 335513 h 2695730"/>
              <a:gd name="connsiteX4" fmla="*/ 3066764 w 3066761"/>
              <a:gd name="connsiteY4" fmla="*/ 1347869 h 2695730"/>
              <a:gd name="connsiteX5" fmla="*/ 2545737 w 3066761"/>
              <a:gd name="connsiteY5" fmla="*/ 2360224 h 2695730"/>
              <a:gd name="connsiteX6" fmla="*/ 1533382 w 3066761"/>
              <a:gd name="connsiteY6" fmla="*/ 2695734 h 2695730"/>
              <a:gd name="connsiteX7" fmla="*/ 521027 w 3066761"/>
              <a:gd name="connsiteY7" fmla="*/ 2360223 h 2695730"/>
              <a:gd name="connsiteX8" fmla="*/ 2 w 3066761"/>
              <a:gd name="connsiteY8" fmla="*/ 1347867 h 2695730"/>
              <a:gd name="connsiteX9" fmla="*/ 0 w 3066761"/>
              <a:gd name="connsiteY9" fmla="*/ 1347865 h 269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6761" h="2695730">
                <a:moveTo>
                  <a:pt x="0" y="1347865"/>
                </a:moveTo>
                <a:cubicBezTo>
                  <a:pt x="1" y="960258"/>
                  <a:pt x="189834" y="591412"/>
                  <a:pt x="521028" y="335511"/>
                </a:cubicBezTo>
                <a:cubicBezTo>
                  <a:pt x="800895" y="119267"/>
                  <a:pt x="1160765" y="2"/>
                  <a:pt x="1533384" y="2"/>
                </a:cubicBezTo>
                <a:cubicBezTo>
                  <a:pt x="1906003" y="2"/>
                  <a:pt x="2265872" y="119269"/>
                  <a:pt x="2545739" y="335513"/>
                </a:cubicBezTo>
                <a:cubicBezTo>
                  <a:pt x="2876932" y="591416"/>
                  <a:pt x="3066764" y="960262"/>
                  <a:pt x="3066764" y="1347869"/>
                </a:cubicBezTo>
                <a:cubicBezTo>
                  <a:pt x="3066764" y="1735476"/>
                  <a:pt x="2876931" y="2104322"/>
                  <a:pt x="2545737" y="2360224"/>
                </a:cubicBezTo>
                <a:cubicBezTo>
                  <a:pt x="2265870" y="2576468"/>
                  <a:pt x="1906001" y="2695734"/>
                  <a:pt x="1533382" y="2695734"/>
                </a:cubicBezTo>
                <a:cubicBezTo>
                  <a:pt x="1160763" y="2695734"/>
                  <a:pt x="800894" y="2576467"/>
                  <a:pt x="521027" y="2360223"/>
                </a:cubicBezTo>
                <a:cubicBezTo>
                  <a:pt x="189834" y="2104321"/>
                  <a:pt x="1" y="1735474"/>
                  <a:pt x="2" y="1347867"/>
                </a:cubicBezTo>
                <a:lnTo>
                  <a:pt x="0" y="1347865"/>
                </a:lnTo>
                <a:close/>
              </a:path>
            </a:pathLst>
          </a:custGeom>
        </p:spPr>
        <p:style>
          <a:lnRef idx="3">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84677" tIns="430340" rIns="484677" bIns="430340" numCol="1" spcCol="1270" anchor="ctr" anchorCtr="0">
            <a:noAutofit/>
          </a:bodyPr>
          <a:lstStyle/>
          <a:p>
            <a:pPr lvl="0" algn="ctr" defTabSz="1244600" rtl="0">
              <a:lnSpc>
                <a:spcPct val="90000"/>
              </a:lnSpc>
              <a:spcBef>
                <a:spcPct val="0"/>
              </a:spcBef>
              <a:spcAft>
                <a:spcPct val="35000"/>
              </a:spcAft>
            </a:pPr>
            <a:r>
              <a:rPr lang="en-US" sz="2800" b="1" dirty="0" smtClean="0"/>
              <a:t>CAA </a:t>
            </a:r>
            <a:r>
              <a:rPr lang="en-US" sz="2800" b="1" kern="1200" dirty="0" smtClean="0"/>
              <a:t>Boards</a:t>
            </a:r>
            <a:endParaRPr lang="en-US" sz="2800" b="1" kern="1200" dirty="0"/>
          </a:p>
        </p:txBody>
      </p:sp>
      <p:sp>
        <p:nvSpPr>
          <p:cNvPr id="6" name="Freeform 5"/>
          <p:cNvSpPr/>
          <p:nvPr/>
        </p:nvSpPr>
        <p:spPr>
          <a:xfrm>
            <a:off x="4526574" y="4494636"/>
            <a:ext cx="1935174" cy="1774648"/>
          </a:xfrm>
          <a:custGeom>
            <a:avLst/>
            <a:gdLst>
              <a:gd name="connsiteX0" fmla="*/ 0 w 1782774"/>
              <a:gd name="connsiteY0" fmla="*/ 887324 h 1774648"/>
              <a:gd name="connsiteX1" fmla="*/ 262524 w 1782774"/>
              <a:gd name="connsiteY1" fmla="*/ 258460 h 1774648"/>
              <a:gd name="connsiteX2" fmla="*/ 891389 w 1782774"/>
              <a:gd name="connsiteY2" fmla="*/ 1 h 1774648"/>
              <a:gd name="connsiteX3" fmla="*/ 1520253 w 1782774"/>
              <a:gd name="connsiteY3" fmla="*/ 258462 h 1774648"/>
              <a:gd name="connsiteX4" fmla="*/ 1782775 w 1782774"/>
              <a:gd name="connsiteY4" fmla="*/ 887327 h 1774648"/>
              <a:gd name="connsiteX5" fmla="*/ 1520252 w 1782774"/>
              <a:gd name="connsiteY5" fmla="*/ 1516192 h 1774648"/>
              <a:gd name="connsiteX6" fmla="*/ 891387 w 1782774"/>
              <a:gd name="connsiteY6" fmla="*/ 1774651 h 1774648"/>
              <a:gd name="connsiteX7" fmla="*/ 262523 w 1782774"/>
              <a:gd name="connsiteY7" fmla="*/ 1516191 h 1774648"/>
              <a:gd name="connsiteX8" fmla="*/ 1 w 1782774"/>
              <a:gd name="connsiteY8" fmla="*/ 887326 h 1774648"/>
              <a:gd name="connsiteX9" fmla="*/ 0 w 1782774"/>
              <a:gd name="connsiteY9" fmla="*/ 887324 h 1774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2774" h="1774648">
                <a:moveTo>
                  <a:pt x="0" y="887324"/>
                </a:moveTo>
                <a:cubicBezTo>
                  <a:pt x="0" y="651289"/>
                  <a:pt x="94474" y="424980"/>
                  <a:pt x="262524" y="258460"/>
                </a:cubicBezTo>
                <a:cubicBezTo>
                  <a:pt x="429573" y="92931"/>
                  <a:pt x="655684" y="1"/>
                  <a:pt x="891389" y="1"/>
                </a:cubicBezTo>
                <a:cubicBezTo>
                  <a:pt x="1127094" y="1"/>
                  <a:pt x="1353205" y="92932"/>
                  <a:pt x="1520253" y="258462"/>
                </a:cubicBezTo>
                <a:cubicBezTo>
                  <a:pt x="1688302" y="424983"/>
                  <a:pt x="1782775" y="651292"/>
                  <a:pt x="1782775" y="887327"/>
                </a:cubicBezTo>
                <a:cubicBezTo>
                  <a:pt x="1782775" y="1123362"/>
                  <a:pt x="1688301" y="1349671"/>
                  <a:pt x="1520252" y="1516192"/>
                </a:cubicBezTo>
                <a:cubicBezTo>
                  <a:pt x="1353203" y="1681722"/>
                  <a:pt x="1127092" y="1774652"/>
                  <a:pt x="891387" y="1774651"/>
                </a:cubicBezTo>
                <a:cubicBezTo>
                  <a:pt x="655682" y="1774651"/>
                  <a:pt x="429571" y="1681721"/>
                  <a:pt x="262523" y="1516191"/>
                </a:cubicBezTo>
                <a:cubicBezTo>
                  <a:pt x="94474" y="1349670"/>
                  <a:pt x="1" y="1123362"/>
                  <a:pt x="1" y="887326"/>
                </a:cubicBezTo>
                <a:cubicBezTo>
                  <a:pt x="1" y="887325"/>
                  <a:pt x="0" y="887325"/>
                  <a:pt x="0" y="887324"/>
                </a:cubicBezTo>
                <a:close/>
              </a:path>
            </a:pathLst>
          </a:custGeom>
        </p:spPr>
        <p:style>
          <a:lnRef idx="3">
            <a:schemeClr val="lt1">
              <a:hueOff val="0"/>
              <a:satOff val="0"/>
              <a:lumOff val="0"/>
              <a:alphaOff val="0"/>
            </a:schemeClr>
          </a:lnRef>
          <a:fillRef idx="1">
            <a:schemeClr val="accent2">
              <a:alpha val="50000"/>
              <a:hueOff val="780253"/>
              <a:satOff val="-973"/>
              <a:lumOff val="229"/>
              <a:alphaOff val="0"/>
            </a:schemeClr>
          </a:fillRef>
          <a:effectRef idx="0">
            <a:schemeClr val="accent2">
              <a:alpha val="50000"/>
              <a:hueOff val="780253"/>
              <a:satOff val="-973"/>
              <a:lumOff val="229"/>
              <a:alphaOff val="0"/>
            </a:schemeClr>
          </a:effectRef>
          <a:fontRef idx="minor">
            <a:schemeClr val="tx1"/>
          </a:fontRef>
        </p:style>
        <p:txBody>
          <a:bodyPr spcFirstLastPara="0" vert="horz" wrap="square" lIns="283941" tIns="282751" rIns="283941" bIns="282751" numCol="1" spcCol="1270" anchor="ctr" anchorCtr="0">
            <a:noAutofit/>
          </a:bodyPr>
          <a:lstStyle/>
          <a:p>
            <a:pPr lvl="0" algn="ctr" defTabSz="800100" rtl="0">
              <a:lnSpc>
                <a:spcPct val="90000"/>
              </a:lnSpc>
              <a:spcBef>
                <a:spcPct val="0"/>
              </a:spcBef>
              <a:spcAft>
                <a:spcPts val="0"/>
              </a:spcAft>
            </a:pPr>
            <a:endParaRPr lang="en-US" sz="1800" b="1" kern="1200" dirty="0" smtClean="0"/>
          </a:p>
          <a:p>
            <a:pPr lvl="0" algn="ctr" defTabSz="800100" rtl="0">
              <a:lnSpc>
                <a:spcPct val="90000"/>
              </a:lnSpc>
              <a:spcBef>
                <a:spcPct val="0"/>
              </a:spcBef>
              <a:spcAft>
                <a:spcPts val="0"/>
              </a:spcAft>
            </a:pPr>
            <a:r>
              <a:rPr lang="en-US" sz="1800" b="1" kern="1200" dirty="0" smtClean="0"/>
              <a:t>Federal CSBG Act,</a:t>
            </a:r>
            <a:r>
              <a:rPr lang="en-US" b="1" dirty="0" smtClean="0"/>
              <a:t> block grant regulation, guidance</a:t>
            </a:r>
            <a:endParaRPr lang="en-US" sz="1800" b="1" kern="1200" dirty="0" smtClean="0"/>
          </a:p>
          <a:p>
            <a:pPr lvl="0" algn="ctr" defTabSz="800100" rtl="0">
              <a:lnSpc>
                <a:spcPct val="90000"/>
              </a:lnSpc>
              <a:spcBef>
                <a:spcPct val="0"/>
              </a:spcBef>
              <a:spcAft>
                <a:spcPts val="0"/>
              </a:spcAft>
            </a:pPr>
            <a:endParaRPr lang="en-US" sz="1600" kern="1200" dirty="0" smtClean="0"/>
          </a:p>
        </p:txBody>
      </p:sp>
      <p:sp>
        <p:nvSpPr>
          <p:cNvPr id="7" name="Freeform 6"/>
          <p:cNvSpPr/>
          <p:nvPr/>
        </p:nvSpPr>
        <p:spPr>
          <a:xfrm>
            <a:off x="2667000" y="4800600"/>
            <a:ext cx="1853424" cy="1570247"/>
          </a:xfrm>
          <a:custGeom>
            <a:avLst/>
            <a:gdLst>
              <a:gd name="connsiteX0" fmla="*/ 0 w 2003880"/>
              <a:gd name="connsiteY0" fmla="*/ 909388 h 1818775"/>
              <a:gd name="connsiteX1" fmla="*/ 328558 w 2003880"/>
              <a:gd name="connsiteY1" fmla="*/ 236005 h 1818775"/>
              <a:gd name="connsiteX2" fmla="*/ 1001942 w 2003880"/>
              <a:gd name="connsiteY2" fmla="*/ 1 h 1818775"/>
              <a:gd name="connsiteX3" fmla="*/ 1675325 w 2003880"/>
              <a:gd name="connsiteY3" fmla="*/ 236007 h 1818775"/>
              <a:gd name="connsiteX4" fmla="*/ 2003881 w 2003880"/>
              <a:gd name="connsiteY4" fmla="*/ 909391 h 1818775"/>
              <a:gd name="connsiteX5" fmla="*/ 1675324 w 2003880"/>
              <a:gd name="connsiteY5" fmla="*/ 1582774 h 1818775"/>
              <a:gd name="connsiteX6" fmla="*/ 1001941 w 2003880"/>
              <a:gd name="connsiteY6" fmla="*/ 1818779 h 1818775"/>
              <a:gd name="connsiteX7" fmla="*/ 328558 w 2003880"/>
              <a:gd name="connsiteY7" fmla="*/ 1582773 h 1818775"/>
              <a:gd name="connsiteX8" fmla="*/ 2 w 2003880"/>
              <a:gd name="connsiteY8" fmla="*/ 909389 h 1818775"/>
              <a:gd name="connsiteX9" fmla="*/ 0 w 2003880"/>
              <a:gd name="connsiteY9" fmla="*/ 909388 h 181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3880" h="1818775">
                <a:moveTo>
                  <a:pt x="0" y="909388"/>
                </a:moveTo>
                <a:cubicBezTo>
                  <a:pt x="0" y="652918"/>
                  <a:pt x="119320" y="408373"/>
                  <a:pt x="328558" y="236005"/>
                </a:cubicBezTo>
                <a:cubicBezTo>
                  <a:pt x="512917" y="84133"/>
                  <a:pt x="752970" y="1"/>
                  <a:pt x="1001942" y="1"/>
                </a:cubicBezTo>
                <a:cubicBezTo>
                  <a:pt x="1250914" y="1"/>
                  <a:pt x="1490967" y="84135"/>
                  <a:pt x="1675325" y="236007"/>
                </a:cubicBezTo>
                <a:cubicBezTo>
                  <a:pt x="1884563" y="408375"/>
                  <a:pt x="2003881" y="652921"/>
                  <a:pt x="2003881" y="909391"/>
                </a:cubicBezTo>
                <a:cubicBezTo>
                  <a:pt x="2003881" y="1165861"/>
                  <a:pt x="1884562" y="1410406"/>
                  <a:pt x="1675324" y="1582774"/>
                </a:cubicBezTo>
                <a:cubicBezTo>
                  <a:pt x="1490966" y="1734646"/>
                  <a:pt x="1250912" y="1818779"/>
                  <a:pt x="1001941" y="1818779"/>
                </a:cubicBezTo>
                <a:cubicBezTo>
                  <a:pt x="752969" y="1818779"/>
                  <a:pt x="512916" y="1734646"/>
                  <a:pt x="328558" y="1582773"/>
                </a:cubicBezTo>
                <a:cubicBezTo>
                  <a:pt x="119320" y="1410405"/>
                  <a:pt x="1" y="1165859"/>
                  <a:pt x="2" y="909389"/>
                </a:cubicBezTo>
                <a:cubicBezTo>
                  <a:pt x="1" y="909389"/>
                  <a:pt x="1" y="909388"/>
                  <a:pt x="0" y="909388"/>
                </a:cubicBezTo>
                <a:close/>
              </a:path>
            </a:pathLst>
          </a:custGeom>
        </p:spPr>
        <p:style>
          <a:lnRef idx="3">
            <a:schemeClr val="lt1">
              <a:hueOff val="0"/>
              <a:satOff val="0"/>
              <a:lumOff val="0"/>
              <a:alphaOff val="0"/>
            </a:schemeClr>
          </a:lnRef>
          <a:fillRef idx="1">
            <a:schemeClr val="accent2">
              <a:alpha val="50000"/>
              <a:hueOff val="1560506"/>
              <a:satOff val="-1946"/>
              <a:lumOff val="458"/>
              <a:alphaOff val="0"/>
            </a:schemeClr>
          </a:fillRef>
          <a:effectRef idx="0">
            <a:schemeClr val="accent2">
              <a:alpha val="50000"/>
              <a:hueOff val="1560506"/>
              <a:satOff val="-1946"/>
              <a:lumOff val="458"/>
              <a:alphaOff val="0"/>
            </a:schemeClr>
          </a:effectRef>
          <a:fontRef idx="minor">
            <a:schemeClr val="tx1"/>
          </a:fontRef>
        </p:style>
        <p:txBody>
          <a:bodyPr spcFirstLastPara="0" vert="horz" wrap="square" lIns="316322" tIns="289213" rIns="316322" bIns="289213" numCol="1" spcCol="1270" anchor="ctr" anchorCtr="0">
            <a:noAutofit/>
          </a:bodyPr>
          <a:lstStyle/>
          <a:p>
            <a:pPr lvl="0" algn="ctr" defTabSz="800100">
              <a:lnSpc>
                <a:spcPct val="90000"/>
              </a:lnSpc>
              <a:spcAft>
                <a:spcPts val="0"/>
              </a:spcAft>
            </a:pPr>
            <a:r>
              <a:rPr lang="en-US" sz="1800" b="1" kern="1200" dirty="0" smtClean="0"/>
              <a:t>State CSBG statute, regulations, policies</a:t>
            </a:r>
            <a:endParaRPr lang="en-US" dirty="0"/>
          </a:p>
        </p:txBody>
      </p:sp>
      <p:sp>
        <p:nvSpPr>
          <p:cNvPr id="8" name="Freeform 7"/>
          <p:cNvSpPr/>
          <p:nvPr/>
        </p:nvSpPr>
        <p:spPr>
          <a:xfrm>
            <a:off x="1664680" y="1975340"/>
            <a:ext cx="1981200" cy="1600200"/>
          </a:xfrm>
          <a:custGeom>
            <a:avLst/>
            <a:gdLst>
              <a:gd name="connsiteX0" fmla="*/ 0 w 1927038"/>
              <a:gd name="connsiteY0" fmla="*/ 986237 h 1972474"/>
              <a:gd name="connsiteX1" fmla="*/ 274318 w 1927038"/>
              <a:gd name="connsiteY1" fmla="*/ 297035 h 1972474"/>
              <a:gd name="connsiteX2" fmla="*/ 963521 w 1927038"/>
              <a:gd name="connsiteY2" fmla="*/ 2 h 1972474"/>
              <a:gd name="connsiteX3" fmla="*/ 1652723 w 1927038"/>
              <a:gd name="connsiteY3" fmla="*/ 297038 h 1972474"/>
              <a:gd name="connsiteX4" fmla="*/ 1927039 w 1927038"/>
              <a:gd name="connsiteY4" fmla="*/ 986241 h 1972474"/>
              <a:gd name="connsiteX5" fmla="*/ 1652722 w 1927038"/>
              <a:gd name="connsiteY5" fmla="*/ 1675444 h 1972474"/>
              <a:gd name="connsiteX6" fmla="*/ 963519 w 1927038"/>
              <a:gd name="connsiteY6" fmla="*/ 1972478 h 1972474"/>
              <a:gd name="connsiteX7" fmla="*/ 274317 w 1927038"/>
              <a:gd name="connsiteY7" fmla="*/ 1675443 h 1972474"/>
              <a:gd name="connsiteX8" fmla="*/ 1 w 1927038"/>
              <a:gd name="connsiteY8" fmla="*/ 986240 h 1972474"/>
              <a:gd name="connsiteX9" fmla="*/ 0 w 1927038"/>
              <a:gd name="connsiteY9" fmla="*/ 986237 h 197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038" h="1972474">
                <a:moveTo>
                  <a:pt x="0" y="986237"/>
                </a:moveTo>
                <a:cubicBezTo>
                  <a:pt x="0" y="728650"/>
                  <a:pt x="98457" y="481286"/>
                  <a:pt x="274318" y="297035"/>
                </a:cubicBezTo>
                <a:cubicBezTo>
                  <a:pt x="455616" y="107088"/>
                  <a:pt x="704088" y="1"/>
                  <a:pt x="963521" y="2"/>
                </a:cubicBezTo>
                <a:cubicBezTo>
                  <a:pt x="1222955" y="2"/>
                  <a:pt x="1471426" y="107090"/>
                  <a:pt x="1652723" y="297038"/>
                </a:cubicBezTo>
                <a:cubicBezTo>
                  <a:pt x="1828583" y="481289"/>
                  <a:pt x="1927039" y="728654"/>
                  <a:pt x="1927039" y="986241"/>
                </a:cubicBezTo>
                <a:cubicBezTo>
                  <a:pt x="1927039" y="1243828"/>
                  <a:pt x="1828583" y="1491193"/>
                  <a:pt x="1652722" y="1675444"/>
                </a:cubicBezTo>
                <a:cubicBezTo>
                  <a:pt x="1471424" y="1865392"/>
                  <a:pt x="1222953" y="1972478"/>
                  <a:pt x="963519" y="1972478"/>
                </a:cubicBezTo>
                <a:cubicBezTo>
                  <a:pt x="704085" y="1972478"/>
                  <a:pt x="455614" y="1865391"/>
                  <a:pt x="274317" y="1675443"/>
                </a:cubicBezTo>
                <a:cubicBezTo>
                  <a:pt x="98457" y="1491192"/>
                  <a:pt x="1" y="1243827"/>
                  <a:pt x="1" y="986240"/>
                </a:cubicBezTo>
                <a:cubicBezTo>
                  <a:pt x="1" y="986239"/>
                  <a:pt x="0" y="986238"/>
                  <a:pt x="0" y="986237"/>
                </a:cubicBezTo>
                <a:close/>
              </a:path>
            </a:pathLst>
          </a:custGeom>
        </p:spPr>
        <p:style>
          <a:lnRef idx="3">
            <a:schemeClr val="lt1">
              <a:hueOff val="0"/>
              <a:satOff val="0"/>
              <a:lumOff val="0"/>
              <a:alphaOff val="0"/>
            </a:schemeClr>
          </a:lnRef>
          <a:fillRef idx="1">
            <a:schemeClr val="accent2">
              <a:alpha val="50000"/>
              <a:hueOff val="2340759"/>
              <a:satOff val="-2919"/>
              <a:lumOff val="686"/>
              <a:alphaOff val="0"/>
            </a:schemeClr>
          </a:fillRef>
          <a:effectRef idx="0">
            <a:schemeClr val="accent2">
              <a:alpha val="50000"/>
              <a:hueOff val="2340759"/>
              <a:satOff val="-2919"/>
              <a:lumOff val="686"/>
              <a:alphaOff val="0"/>
            </a:schemeClr>
          </a:effectRef>
          <a:fontRef idx="minor">
            <a:schemeClr val="tx1"/>
          </a:fontRef>
        </p:style>
        <p:txBody>
          <a:bodyPr spcFirstLastPara="0" vert="horz" wrap="square" lIns="302528" tIns="309182" rIns="302528" bIns="309182" numCol="1" spcCol="1270" anchor="ctr" anchorCtr="0">
            <a:noAutofit/>
          </a:bodyPr>
          <a:lstStyle/>
          <a:p>
            <a:pPr lvl="0" algn="ctr" defTabSz="711200" rtl="0">
              <a:lnSpc>
                <a:spcPct val="90000"/>
              </a:lnSpc>
              <a:spcBef>
                <a:spcPct val="0"/>
              </a:spcBef>
              <a:spcAft>
                <a:spcPts val="0"/>
              </a:spcAft>
            </a:pPr>
            <a:r>
              <a:rPr lang="en-US" sz="1800" b="1" kern="1200" dirty="0" smtClean="0"/>
              <a:t>Other federal/state funding  requirements</a:t>
            </a:r>
          </a:p>
        </p:txBody>
      </p:sp>
      <p:sp>
        <p:nvSpPr>
          <p:cNvPr id="9" name="Freeform 8"/>
          <p:cNvSpPr/>
          <p:nvPr/>
        </p:nvSpPr>
        <p:spPr>
          <a:xfrm>
            <a:off x="3322316" y="1143000"/>
            <a:ext cx="1842868" cy="1752600"/>
          </a:xfrm>
          <a:custGeom>
            <a:avLst/>
            <a:gdLst>
              <a:gd name="connsiteX0" fmla="*/ 0 w 1962446"/>
              <a:gd name="connsiteY0" fmla="*/ 896698 h 1793395"/>
              <a:gd name="connsiteX1" fmla="*/ 319294 w 1962446"/>
              <a:gd name="connsiteY1" fmla="*/ 234768 h 1793395"/>
              <a:gd name="connsiteX2" fmla="*/ 981225 w 1962446"/>
              <a:gd name="connsiteY2" fmla="*/ 1 h 1793395"/>
              <a:gd name="connsiteX3" fmla="*/ 1643155 w 1962446"/>
              <a:gd name="connsiteY3" fmla="*/ 234770 h 1793395"/>
              <a:gd name="connsiteX4" fmla="*/ 1962447 w 1962446"/>
              <a:gd name="connsiteY4" fmla="*/ 896701 h 1793395"/>
              <a:gd name="connsiteX5" fmla="*/ 1643154 w 1962446"/>
              <a:gd name="connsiteY5" fmla="*/ 1558631 h 1793395"/>
              <a:gd name="connsiteX6" fmla="*/ 981224 w 1962446"/>
              <a:gd name="connsiteY6" fmla="*/ 1793399 h 1793395"/>
              <a:gd name="connsiteX7" fmla="*/ 319294 w 1962446"/>
              <a:gd name="connsiteY7" fmla="*/ 1558631 h 1793395"/>
              <a:gd name="connsiteX8" fmla="*/ 2 w 1962446"/>
              <a:gd name="connsiteY8" fmla="*/ 896700 h 1793395"/>
              <a:gd name="connsiteX9" fmla="*/ 0 w 1962446"/>
              <a:gd name="connsiteY9" fmla="*/ 896698 h 179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2446" h="1793395">
                <a:moveTo>
                  <a:pt x="0" y="896698"/>
                </a:moveTo>
                <a:cubicBezTo>
                  <a:pt x="0" y="644871"/>
                  <a:pt x="115875" y="404650"/>
                  <a:pt x="319294" y="234768"/>
                </a:cubicBezTo>
                <a:cubicBezTo>
                  <a:pt x="500132" y="83744"/>
                  <a:pt x="736248" y="1"/>
                  <a:pt x="981225" y="1"/>
                </a:cubicBezTo>
                <a:cubicBezTo>
                  <a:pt x="1226201" y="1"/>
                  <a:pt x="1462317" y="83745"/>
                  <a:pt x="1643155" y="234770"/>
                </a:cubicBezTo>
                <a:cubicBezTo>
                  <a:pt x="1846573" y="404652"/>
                  <a:pt x="1962447" y="644873"/>
                  <a:pt x="1962447" y="896701"/>
                </a:cubicBezTo>
                <a:cubicBezTo>
                  <a:pt x="1962447" y="1148528"/>
                  <a:pt x="1846572" y="1388749"/>
                  <a:pt x="1643154" y="1558631"/>
                </a:cubicBezTo>
                <a:cubicBezTo>
                  <a:pt x="1462316" y="1709655"/>
                  <a:pt x="1226200" y="1793399"/>
                  <a:pt x="981224" y="1793399"/>
                </a:cubicBezTo>
                <a:cubicBezTo>
                  <a:pt x="736248" y="1793399"/>
                  <a:pt x="500132" y="1709655"/>
                  <a:pt x="319294" y="1558631"/>
                </a:cubicBezTo>
                <a:cubicBezTo>
                  <a:pt x="115876" y="1388749"/>
                  <a:pt x="1" y="1148528"/>
                  <a:pt x="2" y="896700"/>
                </a:cubicBezTo>
                <a:lnTo>
                  <a:pt x="0" y="896698"/>
                </a:lnTo>
                <a:close/>
              </a:path>
            </a:pathLst>
          </a:custGeom>
        </p:spPr>
        <p:style>
          <a:lnRef idx="3">
            <a:schemeClr val="lt1">
              <a:hueOff val="0"/>
              <a:satOff val="0"/>
              <a:lumOff val="0"/>
              <a:alphaOff val="0"/>
            </a:schemeClr>
          </a:lnRef>
          <a:fillRef idx="1">
            <a:schemeClr val="accent2">
              <a:alpha val="50000"/>
              <a:hueOff val="3121013"/>
              <a:satOff val="-3893"/>
              <a:lumOff val="915"/>
              <a:alphaOff val="0"/>
            </a:schemeClr>
          </a:fillRef>
          <a:effectRef idx="0">
            <a:schemeClr val="accent2">
              <a:alpha val="50000"/>
              <a:hueOff val="3121013"/>
              <a:satOff val="-3893"/>
              <a:lumOff val="915"/>
              <a:alphaOff val="0"/>
            </a:schemeClr>
          </a:effectRef>
          <a:fontRef idx="minor">
            <a:schemeClr val="tx1"/>
          </a:fontRef>
        </p:style>
        <p:txBody>
          <a:bodyPr spcFirstLastPara="0" vert="horz" wrap="square" lIns="310254" tIns="285496" rIns="310254" bIns="285496" numCol="1" spcCol="1270" anchor="ctr" anchorCtr="0">
            <a:noAutofit/>
          </a:bodyPr>
          <a:lstStyle/>
          <a:p>
            <a:pPr lvl="0" algn="ctr" defTabSz="800100" rtl="0">
              <a:lnSpc>
                <a:spcPct val="90000"/>
              </a:lnSpc>
              <a:spcBef>
                <a:spcPct val="0"/>
              </a:spcBef>
              <a:spcAft>
                <a:spcPts val="0"/>
              </a:spcAft>
            </a:pPr>
            <a:r>
              <a:rPr lang="en-US" sz="1800" b="1" kern="1200" dirty="0" smtClean="0"/>
              <a:t>State Nonprofit Corporation Act </a:t>
            </a:r>
          </a:p>
        </p:txBody>
      </p:sp>
      <p:sp>
        <p:nvSpPr>
          <p:cNvPr id="10" name="Freeform 9"/>
          <p:cNvSpPr/>
          <p:nvPr/>
        </p:nvSpPr>
        <p:spPr>
          <a:xfrm>
            <a:off x="4906100" y="1824105"/>
            <a:ext cx="1981199" cy="1600199"/>
          </a:xfrm>
          <a:custGeom>
            <a:avLst/>
            <a:gdLst>
              <a:gd name="connsiteX0" fmla="*/ 0 w 1952480"/>
              <a:gd name="connsiteY0" fmla="*/ 953112 h 1906223"/>
              <a:gd name="connsiteX1" fmla="*/ 294259 w 1952480"/>
              <a:gd name="connsiteY1" fmla="*/ 271130 h 1906223"/>
              <a:gd name="connsiteX2" fmla="*/ 976242 w 1952480"/>
              <a:gd name="connsiteY2" fmla="*/ 1 h 1906223"/>
              <a:gd name="connsiteX3" fmla="*/ 1658224 w 1952480"/>
              <a:gd name="connsiteY3" fmla="*/ 271132 h 1906223"/>
              <a:gd name="connsiteX4" fmla="*/ 1952481 w 1952480"/>
              <a:gd name="connsiteY4" fmla="*/ 953115 h 1906223"/>
              <a:gd name="connsiteX5" fmla="*/ 1658223 w 1952480"/>
              <a:gd name="connsiteY5" fmla="*/ 1635097 h 1906223"/>
              <a:gd name="connsiteX6" fmla="*/ 976241 w 1952480"/>
              <a:gd name="connsiteY6" fmla="*/ 1906227 h 1906223"/>
              <a:gd name="connsiteX7" fmla="*/ 294259 w 1952480"/>
              <a:gd name="connsiteY7" fmla="*/ 1635096 h 1906223"/>
              <a:gd name="connsiteX8" fmla="*/ 2 w 1952480"/>
              <a:gd name="connsiteY8" fmla="*/ 953114 h 1906223"/>
              <a:gd name="connsiteX9" fmla="*/ 0 w 1952480"/>
              <a:gd name="connsiteY9" fmla="*/ 953112 h 190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480" h="1906223">
                <a:moveTo>
                  <a:pt x="0" y="953112"/>
                </a:moveTo>
                <a:cubicBezTo>
                  <a:pt x="0" y="696370"/>
                  <a:pt x="106094" y="450485"/>
                  <a:pt x="294259" y="271130"/>
                </a:cubicBezTo>
                <a:cubicBezTo>
                  <a:pt x="476621" y="97306"/>
                  <a:pt x="721379" y="0"/>
                  <a:pt x="976242" y="1"/>
                </a:cubicBezTo>
                <a:cubicBezTo>
                  <a:pt x="1231104" y="1"/>
                  <a:pt x="1475862" y="97308"/>
                  <a:pt x="1658224" y="271132"/>
                </a:cubicBezTo>
                <a:cubicBezTo>
                  <a:pt x="1846389" y="450487"/>
                  <a:pt x="1952482" y="696372"/>
                  <a:pt x="1952481" y="953115"/>
                </a:cubicBezTo>
                <a:cubicBezTo>
                  <a:pt x="1952481" y="1209857"/>
                  <a:pt x="1846388" y="1455742"/>
                  <a:pt x="1658223" y="1635097"/>
                </a:cubicBezTo>
                <a:cubicBezTo>
                  <a:pt x="1475861" y="1808921"/>
                  <a:pt x="1231103" y="1906227"/>
                  <a:pt x="976241" y="1906227"/>
                </a:cubicBezTo>
                <a:cubicBezTo>
                  <a:pt x="721379" y="1906227"/>
                  <a:pt x="476621" y="1808920"/>
                  <a:pt x="294259" y="1635096"/>
                </a:cubicBezTo>
                <a:cubicBezTo>
                  <a:pt x="106094" y="1455741"/>
                  <a:pt x="1" y="1209856"/>
                  <a:pt x="2" y="953114"/>
                </a:cubicBezTo>
                <a:lnTo>
                  <a:pt x="0" y="953112"/>
                </a:lnTo>
                <a:close/>
              </a:path>
            </a:pathLst>
          </a:custGeom>
        </p:spPr>
        <p:style>
          <a:lnRef idx="3">
            <a:schemeClr val="lt1">
              <a:hueOff val="0"/>
              <a:satOff val="0"/>
              <a:lumOff val="0"/>
              <a:alphaOff val="0"/>
            </a:schemeClr>
          </a:lnRef>
          <a:fillRef idx="1">
            <a:schemeClr val="accent2">
              <a:alpha val="50000"/>
              <a:hueOff val="3901266"/>
              <a:satOff val="-4866"/>
              <a:lumOff val="1144"/>
              <a:alphaOff val="0"/>
            </a:schemeClr>
          </a:fillRef>
          <a:effectRef idx="0">
            <a:schemeClr val="accent2">
              <a:alpha val="50000"/>
              <a:hueOff val="3901266"/>
              <a:satOff val="-4866"/>
              <a:lumOff val="1144"/>
              <a:alphaOff val="0"/>
            </a:schemeClr>
          </a:effectRef>
          <a:fontRef idx="minor">
            <a:schemeClr val="tx1"/>
          </a:fontRef>
        </p:style>
        <p:txBody>
          <a:bodyPr spcFirstLastPara="0" vert="horz" wrap="square" lIns="308794" tIns="302020" rIns="308794" bIns="302020" numCol="1" spcCol="1270" anchor="ctr" anchorCtr="0">
            <a:noAutofit/>
          </a:bodyPr>
          <a:lstStyle/>
          <a:p>
            <a:pPr lvl="0" algn="ctr" defTabSz="800100" rtl="0">
              <a:lnSpc>
                <a:spcPct val="90000"/>
              </a:lnSpc>
              <a:spcBef>
                <a:spcPct val="0"/>
              </a:spcBef>
              <a:spcAft>
                <a:spcPct val="35000"/>
              </a:spcAft>
            </a:pPr>
            <a:r>
              <a:rPr lang="en-US" sz="1800" b="1" kern="1200" dirty="0" smtClean="0"/>
              <a:t>Articles of incorporation </a:t>
            </a:r>
            <a:r>
              <a:rPr lang="en-US" sz="1800" b="0" kern="1200" dirty="0" smtClean="0"/>
              <a:t>&amp; </a:t>
            </a:r>
            <a:r>
              <a:rPr lang="en-US" b="1" dirty="0" smtClean="0"/>
              <a:t>b</a:t>
            </a:r>
            <a:r>
              <a:rPr lang="en-US" sz="1800" b="1" kern="1200" dirty="0" smtClean="0"/>
              <a:t>ylaws</a:t>
            </a:r>
            <a:endParaRPr lang="en-US" sz="1800" kern="1200" dirty="0"/>
          </a:p>
        </p:txBody>
      </p:sp>
      <p:sp>
        <p:nvSpPr>
          <p:cNvPr id="11" name="Freeform 10"/>
          <p:cNvSpPr/>
          <p:nvPr/>
        </p:nvSpPr>
        <p:spPr>
          <a:xfrm>
            <a:off x="1371600" y="3542709"/>
            <a:ext cx="1981200" cy="1638891"/>
          </a:xfrm>
          <a:custGeom>
            <a:avLst/>
            <a:gdLst>
              <a:gd name="connsiteX0" fmla="*/ 0 w 1875638"/>
              <a:gd name="connsiteY0" fmla="*/ 909388 h 1818775"/>
              <a:gd name="connsiteX1" fmla="*/ 284966 w 1875638"/>
              <a:gd name="connsiteY1" fmla="*/ 256534 h 1818775"/>
              <a:gd name="connsiteX2" fmla="*/ 937821 w 1875638"/>
              <a:gd name="connsiteY2" fmla="*/ 1 h 1818775"/>
              <a:gd name="connsiteX3" fmla="*/ 1590675 w 1875638"/>
              <a:gd name="connsiteY3" fmla="*/ 256536 h 1818775"/>
              <a:gd name="connsiteX4" fmla="*/ 1875639 w 1875638"/>
              <a:gd name="connsiteY4" fmla="*/ 909391 h 1818775"/>
              <a:gd name="connsiteX5" fmla="*/ 1590674 w 1875638"/>
              <a:gd name="connsiteY5" fmla="*/ 1562245 h 1818775"/>
              <a:gd name="connsiteX6" fmla="*/ 937819 w 1875638"/>
              <a:gd name="connsiteY6" fmla="*/ 1818779 h 1818775"/>
              <a:gd name="connsiteX7" fmla="*/ 284965 w 1875638"/>
              <a:gd name="connsiteY7" fmla="*/ 1562245 h 1818775"/>
              <a:gd name="connsiteX8" fmla="*/ 1 w 1875638"/>
              <a:gd name="connsiteY8" fmla="*/ 909390 h 1818775"/>
              <a:gd name="connsiteX9" fmla="*/ 0 w 1875638"/>
              <a:gd name="connsiteY9" fmla="*/ 909388 h 181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638" h="1818775">
                <a:moveTo>
                  <a:pt x="0" y="909388"/>
                </a:moveTo>
                <a:cubicBezTo>
                  <a:pt x="0" y="663350"/>
                  <a:pt x="102811" y="427811"/>
                  <a:pt x="284966" y="256534"/>
                </a:cubicBezTo>
                <a:cubicBezTo>
                  <a:pt x="459939" y="92009"/>
                  <a:pt x="694093" y="1"/>
                  <a:pt x="937821" y="1"/>
                </a:cubicBezTo>
                <a:cubicBezTo>
                  <a:pt x="1181549" y="1"/>
                  <a:pt x="1415702" y="92010"/>
                  <a:pt x="1590675" y="256536"/>
                </a:cubicBezTo>
                <a:cubicBezTo>
                  <a:pt x="1772829" y="427814"/>
                  <a:pt x="1875639" y="663353"/>
                  <a:pt x="1875639" y="909391"/>
                </a:cubicBezTo>
                <a:cubicBezTo>
                  <a:pt x="1875639" y="1155429"/>
                  <a:pt x="1772828" y="1390968"/>
                  <a:pt x="1590674" y="1562245"/>
                </a:cubicBezTo>
                <a:cubicBezTo>
                  <a:pt x="1415701" y="1726770"/>
                  <a:pt x="1181547" y="1818779"/>
                  <a:pt x="937819" y="1818779"/>
                </a:cubicBezTo>
                <a:cubicBezTo>
                  <a:pt x="694091" y="1818779"/>
                  <a:pt x="459938" y="1726770"/>
                  <a:pt x="284965" y="1562245"/>
                </a:cubicBezTo>
                <a:cubicBezTo>
                  <a:pt x="102811" y="1390967"/>
                  <a:pt x="1" y="1155429"/>
                  <a:pt x="1" y="909390"/>
                </a:cubicBezTo>
                <a:cubicBezTo>
                  <a:pt x="1" y="909389"/>
                  <a:pt x="0" y="909389"/>
                  <a:pt x="0" y="909388"/>
                </a:cubicBezTo>
                <a:close/>
              </a:path>
            </a:pathLst>
          </a:custGeom>
        </p:spPr>
        <p:style>
          <a:lnRef idx="3">
            <a:schemeClr val="lt1">
              <a:hueOff val="0"/>
              <a:satOff val="0"/>
              <a:lumOff val="0"/>
              <a:alphaOff val="0"/>
            </a:schemeClr>
          </a:lnRef>
          <a:fillRef idx="1">
            <a:schemeClr val="accent2">
              <a:alpha val="50000"/>
              <a:hueOff val="4681519"/>
              <a:satOff val="-5839"/>
              <a:lumOff val="1373"/>
              <a:alphaOff val="0"/>
            </a:schemeClr>
          </a:fillRef>
          <a:effectRef idx="0">
            <a:schemeClr val="accent2">
              <a:alpha val="50000"/>
              <a:hueOff val="4681519"/>
              <a:satOff val="-5839"/>
              <a:lumOff val="1373"/>
              <a:alphaOff val="0"/>
            </a:schemeClr>
          </a:effectRef>
          <a:fontRef idx="minor">
            <a:schemeClr val="tx1"/>
          </a:fontRef>
        </p:style>
        <p:txBody>
          <a:bodyPr spcFirstLastPara="0" vert="horz" wrap="square" lIns="297541" tIns="289213" rIns="297541" bIns="289213" numCol="1" spcCol="1270" anchor="ctr" anchorCtr="0">
            <a:noAutofit/>
          </a:bodyPr>
          <a:lstStyle/>
          <a:p>
            <a:pPr lvl="0" algn="ctr" defTabSz="800100">
              <a:lnSpc>
                <a:spcPct val="90000"/>
              </a:lnSpc>
              <a:spcBef>
                <a:spcPct val="0"/>
              </a:spcBef>
              <a:spcAft>
                <a:spcPct val="35000"/>
              </a:spcAft>
            </a:pPr>
            <a:r>
              <a:rPr lang="en-US" sz="1800" b="1" kern="1200" dirty="0" smtClean="0"/>
              <a:t>CSBG grant agreement/ contract with state </a:t>
            </a:r>
            <a:endParaRPr lang="en-US" sz="1800" kern="1200" dirty="0"/>
          </a:p>
        </p:txBody>
      </p:sp>
      <p:sp>
        <p:nvSpPr>
          <p:cNvPr id="12" name="Freeform 11"/>
          <p:cNvSpPr/>
          <p:nvPr/>
        </p:nvSpPr>
        <p:spPr>
          <a:xfrm>
            <a:off x="5591900" y="3260184"/>
            <a:ext cx="1981199" cy="1600199"/>
          </a:xfrm>
          <a:custGeom>
            <a:avLst/>
            <a:gdLst>
              <a:gd name="connsiteX0" fmla="*/ 0 w 1952480"/>
              <a:gd name="connsiteY0" fmla="*/ 953112 h 1906223"/>
              <a:gd name="connsiteX1" fmla="*/ 294259 w 1952480"/>
              <a:gd name="connsiteY1" fmla="*/ 271130 h 1906223"/>
              <a:gd name="connsiteX2" fmla="*/ 976242 w 1952480"/>
              <a:gd name="connsiteY2" fmla="*/ 1 h 1906223"/>
              <a:gd name="connsiteX3" fmla="*/ 1658224 w 1952480"/>
              <a:gd name="connsiteY3" fmla="*/ 271132 h 1906223"/>
              <a:gd name="connsiteX4" fmla="*/ 1952481 w 1952480"/>
              <a:gd name="connsiteY4" fmla="*/ 953115 h 1906223"/>
              <a:gd name="connsiteX5" fmla="*/ 1658223 w 1952480"/>
              <a:gd name="connsiteY5" fmla="*/ 1635097 h 1906223"/>
              <a:gd name="connsiteX6" fmla="*/ 976241 w 1952480"/>
              <a:gd name="connsiteY6" fmla="*/ 1906227 h 1906223"/>
              <a:gd name="connsiteX7" fmla="*/ 294259 w 1952480"/>
              <a:gd name="connsiteY7" fmla="*/ 1635096 h 1906223"/>
              <a:gd name="connsiteX8" fmla="*/ 2 w 1952480"/>
              <a:gd name="connsiteY8" fmla="*/ 953114 h 1906223"/>
              <a:gd name="connsiteX9" fmla="*/ 0 w 1952480"/>
              <a:gd name="connsiteY9" fmla="*/ 953112 h 190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480" h="1906223">
                <a:moveTo>
                  <a:pt x="0" y="953112"/>
                </a:moveTo>
                <a:cubicBezTo>
                  <a:pt x="0" y="696370"/>
                  <a:pt x="106094" y="450485"/>
                  <a:pt x="294259" y="271130"/>
                </a:cubicBezTo>
                <a:cubicBezTo>
                  <a:pt x="476621" y="97306"/>
                  <a:pt x="721379" y="0"/>
                  <a:pt x="976242" y="1"/>
                </a:cubicBezTo>
                <a:cubicBezTo>
                  <a:pt x="1231104" y="1"/>
                  <a:pt x="1475862" y="97308"/>
                  <a:pt x="1658224" y="271132"/>
                </a:cubicBezTo>
                <a:cubicBezTo>
                  <a:pt x="1846389" y="450487"/>
                  <a:pt x="1952482" y="696372"/>
                  <a:pt x="1952481" y="953115"/>
                </a:cubicBezTo>
                <a:cubicBezTo>
                  <a:pt x="1952481" y="1209857"/>
                  <a:pt x="1846388" y="1455742"/>
                  <a:pt x="1658223" y="1635097"/>
                </a:cubicBezTo>
                <a:cubicBezTo>
                  <a:pt x="1475861" y="1808921"/>
                  <a:pt x="1231103" y="1906227"/>
                  <a:pt x="976241" y="1906227"/>
                </a:cubicBezTo>
                <a:cubicBezTo>
                  <a:pt x="721379" y="1906227"/>
                  <a:pt x="476621" y="1808920"/>
                  <a:pt x="294259" y="1635096"/>
                </a:cubicBezTo>
                <a:cubicBezTo>
                  <a:pt x="106094" y="1455741"/>
                  <a:pt x="1" y="1209856"/>
                  <a:pt x="2" y="953114"/>
                </a:cubicBezTo>
                <a:lnTo>
                  <a:pt x="0" y="953112"/>
                </a:lnTo>
                <a:close/>
              </a:path>
            </a:pathLst>
          </a:custGeom>
          <a:solidFill>
            <a:srgbClr val="FF9999">
              <a:alpha val="49804"/>
            </a:srgbClr>
          </a:solidFill>
        </p:spPr>
        <p:style>
          <a:lnRef idx="3">
            <a:schemeClr val="lt1">
              <a:hueOff val="0"/>
              <a:satOff val="0"/>
              <a:lumOff val="0"/>
              <a:alphaOff val="0"/>
            </a:schemeClr>
          </a:lnRef>
          <a:fillRef idx="1">
            <a:schemeClr val="accent2">
              <a:alpha val="50000"/>
              <a:hueOff val="3901266"/>
              <a:satOff val="-4866"/>
              <a:lumOff val="1144"/>
              <a:alphaOff val="0"/>
            </a:schemeClr>
          </a:fillRef>
          <a:effectRef idx="0">
            <a:schemeClr val="accent2">
              <a:alpha val="50000"/>
              <a:hueOff val="3901266"/>
              <a:satOff val="-4866"/>
              <a:lumOff val="1144"/>
              <a:alphaOff val="0"/>
            </a:schemeClr>
          </a:effectRef>
          <a:fontRef idx="minor">
            <a:schemeClr val="tx1"/>
          </a:fontRef>
        </p:style>
        <p:txBody>
          <a:bodyPr spcFirstLastPara="0" vert="horz" wrap="square" lIns="308794" tIns="302020" rIns="308794" bIns="302020" numCol="1" spcCol="1270" anchor="ctr" anchorCtr="0">
            <a:noAutofit/>
          </a:bodyPr>
          <a:lstStyle/>
          <a:p>
            <a:pPr lvl="0" algn="ctr" defTabSz="800100" rtl="0">
              <a:lnSpc>
                <a:spcPct val="90000"/>
              </a:lnSpc>
              <a:spcBef>
                <a:spcPct val="0"/>
              </a:spcBef>
              <a:spcAft>
                <a:spcPct val="35000"/>
              </a:spcAft>
            </a:pPr>
            <a:r>
              <a:rPr lang="en-US" b="1" dirty="0" smtClean="0"/>
              <a:t>IRS tax-exempt org. requirements</a:t>
            </a:r>
            <a:endParaRPr lang="en-US" sz="1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State Nonprofit Corporation Act</a:t>
            </a:r>
            <a:endParaRPr lang="en-US" dirty="0">
              <a:solidFill>
                <a:srgbClr val="C00000"/>
              </a:solidFill>
            </a:endParaRP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5</a:t>
            </a:fld>
            <a:endParaRPr lang="en-US" dirty="0"/>
          </a:p>
        </p:txBody>
      </p:sp>
      <p:sp>
        <p:nvSpPr>
          <p:cNvPr id="7" name="Content Placeholder 6"/>
          <p:cNvSpPr>
            <a:spLocks noGrp="1"/>
          </p:cNvSpPr>
          <p:nvPr>
            <p:ph idx="1"/>
          </p:nvPr>
        </p:nvSpPr>
        <p:spPr>
          <a:xfrm>
            <a:off x="457200" y="1524001"/>
            <a:ext cx="8229600" cy="1066800"/>
          </a:xfrm>
        </p:spPr>
        <p:txBody>
          <a:bodyPr>
            <a:normAutofit/>
          </a:bodyPr>
          <a:lstStyle/>
          <a:p>
            <a:pPr>
              <a:spcBef>
                <a:spcPts val="800"/>
              </a:spcBef>
              <a:spcAft>
                <a:spcPts val="800"/>
              </a:spcAft>
            </a:pPr>
            <a:r>
              <a:rPr lang="en-US" dirty="0" smtClean="0"/>
              <a:t>Generally, sets minimum standards of compliance and “default rules.”    </a:t>
            </a:r>
            <a:r>
              <a:rPr lang="en-US" dirty="0" smtClean="0">
                <a:solidFill>
                  <a:schemeClr val="tx1"/>
                </a:solidFill>
              </a:rPr>
              <a:t>True </a:t>
            </a:r>
            <a:r>
              <a:rPr lang="en-US" dirty="0" smtClean="0"/>
              <a:t>or</a:t>
            </a:r>
            <a:r>
              <a:rPr lang="en-US" dirty="0" smtClean="0">
                <a:solidFill>
                  <a:schemeClr val="tx1"/>
                </a:solidFill>
              </a:rPr>
              <a:t> False</a:t>
            </a:r>
          </a:p>
          <a:p>
            <a:pPr lvl="1">
              <a:spcBef>
                <a:spcPts val="800"/>
              </a:spcBef>
              <a:spcAft>
                <a:spcPts val="800"/>
              </a:spcAft>
              <a:buNone/>
            </a:pPr>
            <a:endParaRPr lang="en-US" dirty="0" smtClean="0"/>
          </a:p>
          <a:p>
            <a:pPr>
              <a:spcBef>
                <a:spcPts val="800"/>
              </a:spcBef>
              <a:spcAft>
                <a:spcPts val="800"/>
              </a:spcAft>
              <a:buNone/>
            </a:pPr>
            <a:endParaRPr lang="en-US" dirty="0"/>
          </a:p>
        </p:txBody>
      </p:sp>
      <p:sp>
        <p:nvSpPr>
          <p:cNvPr id="8" name="Oval 7"/>
          <p:cNvSpPr/>
          <p:nvPr/>
        </p:nvSpPr>
        <p:spPr>
          <a:xfrm>
            <a:off x="4038600" y="1934706"/>
            <a:ext cx="84078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6"/>
          <p:cNvSpPr txBox="1">
            <a:spLocks/>
          </p:cNvSpPr>
          <p:nvPr/>
        </p:nvSpPr>
        <p:spPr>
          <a:xfrm>
            <a:off x="386580" y="2575945"/>
            <a:ext cx="8229600" cy="1310255"/>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For example, may establish vote requirements for certain actions; removal provisions; committee composition requirements, etc.</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None/>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
        <p:nvSpPr>
          <p:cNvPr id="10" name="Content Placeholder 6"/>
          <p:cNvSpPr txBox="1">
            <a:spLocks/>
          </p:cNvSpPr>
          <p:nvPr/>
        </p:nvSpPr>
        <p:spPr>
          <a:xfrm>
            <a:off x="479502" y="3889915"/>
            <a:ext cx="8229600" cy="2286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Articles filed and bylaws created pursuant to the Act</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If provisions of articles or bylaws are not consistent with the Act, then they will</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have no legal effect</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None/>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Articles and Bylaws</a:t>
            </a:r>
            <a:endParaRPr lang="en-US" dirty="0">
              <a:solidFill>
                <a:srgbClr val="C00000"/>
              </a:solidFill>
            </a:endParaRPr>
          </a:p>
        </p:txBody>
      </p:sp>
      <p:sp>
        <p:nvSpPr>
          <p:cNvPr id="3" name="Content Placeholder 2"/>
          <p:cNvSpPr>
            <a:spLocks noGrp="1"/>
          </p:cNvSpPr>
          <p:nvPr>
            <p:ph idx="1"/>
          </p:nvPr>
        </p:nvSpPr>
        <p:spPr>
          <a:xfrm>
            <a:off x="457200" y="1237788"/>
            <a:ext cx="8686800" cy="1048212"/>
          </a:xfrm>
        </p:spPr>
        <p:txBody>
          <a:bodyPr>
            <a:normAutofit/>
          </a:bodyPr>
          <a:lstStyle/>
          <a:p>
            <a:pPr>
              <a:spcBef>
                <a:spcPts val="800"/>
              </a:spcBef>
              <a:spcAft>
                <a:spcPts val="800"/>
              </a:spcAft>
            </a:pPr>
            <a:r>
              <a:rPr lang="en-US" dirty="0" smtClean="0"/>
              <a:t>Articles should contain as much, if not more, operational information as the bylaws.  </a:t>
            </a:r>
            <a:r>
              <a:rPr lang="en-US" dirty="0" smtClean="0">
                <a:solidFill>
                  <a:schemeClr val="tx1"/>
                </a:solidFill>
              </a:rPr>
              <a:t>True</a:t>
            </a:r>
            <a:r>
              <a:rPr lang="en-US" dirty="0" smtClean="0"/>
              <a:t> or </a:t>
            </a:r>
            <a:r>
              <a:rPr lang="en-US" dirty="0" smtClean="0">
                <a:solidFill>
                  <a:schemeClr val="tx1"/>
                </a:solidFill>
              </a:rPr>
              <a:t>False</a:t>
            </a:r>
            <a:endParaRPr lang="en-US" dirty="0" smtClean="0"/>
          </a:p>
          <a:p>
            <a:pPr>
              <a:spcBef>
                <a:spcPts val="800"/>
              </a:spcBef>
              <a:spcAft>
                <a:spcPts val="800"/>
              </a:spcAft>
              <a:buNone/>
            </a:pPr>
            <a:endParaRPr lang="en-US" dirty="0" smtClean="0"/>
          </a:p>
          <a:p>
            <a:pPr lvl="1">
              <a:spcBef>
                <a:spcPts val="800"/>
              </a:spcBef>
              <a:spcAft>
                <a:spcPts val="800"/>
              </a:spcAft>
              <a:buNone/>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6</a:t>
            </a:fld>
            <a:endParaRPr lang="en-US" dirty="0"/>
          </a:p>
        </p:txBody>
      </p:sp>
      <p:sp>
        <p:nvSpPr>
          <p:cNvPr id="5" name="Oval 4"/>
          <p:cNvSpPr/>
          <p:nvPr/>
        </p:nvSpPr>
        <p:spPr>
          <a:xfrm>
            <a:off x="7924800" y="1676400"/>
            <a:ext cx="9906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03302" y="3293533"/>
            <a:ext cx="8229600" cy="1006098"/>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Bylaws establish the ways in which the CAA will operate</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347424" y="4312534"/>
            <a:ext cx="8567976" cy="218140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Bylaws typically </a:t>
            </a:r>
            <a:r>
              <a:rPr lang="en-US" sz="2800" b="1" dirty="0" smtClean="0">
                <a:solidFill>
                  <a:srgbClr val="1F4A7F"/>
                </a:solidFill>
                <a:latin typeface="+mn-lt"/>
              </a:rPr>
              <a:t>r</a:t>
            </a:r>
            <a:r>
              <a:rPr kumimoji="0" lang="en-US" sz="2800" b="1" i="0" u="none" strike="noStrike" kern="1200" cap="none" spc="0" normalizeH="0" baseline="0" noProof="0" dirty="0" err="1" smtClean="0">
                <a:ln>
                  <a:noFill/>
                </a:ln>
                <a:solidFill>
                  <a:srgbClr val="1F4A7F"/>
                </a:solidFill>
                <a:effectLst/>
                <a:uLnTx/>
                <a:uFillTx/>
                <a:latin typeface="+mn-lt"/>
                <a:ea typeface="+mn-ea"/>
                <a:cs typeface="+mn-cs"/>
              </a:rPr>
              <a:t>eflect</a:t>
            </a:r>
            <a:r>
              <a:rPr kumimoji="0" lang="en-US" sz="2800" b="1" i="0" u="none" strike="noStrike" kern="1200" cap="none" spc="0" normalizeH="0" baseline="0" noProof="0" dirty="0" smtClean="0">
                <a:ln>
                  <a:noFill/>
                </a:ln>
                <a:solidFill>
                  <a:srgbClr val="1F4A7F"/>
                </a:solidFill>
                <a:effectLst/>
                <a:uLnTx/>
                <a:uFillTx/>
                <a:latin typeface="+mn-lt"/>
                <a:ea typeface="+mn-ea"/>
                <a:cs typeface="+mn-cs"/>
              </a:rPr>
              <a:t> funding source</a:t>
            </a:r>
            <a:r>
              <a:rPr kumimoji="0" lang="en-US" sz="2800" b="1" i="0" u="none" strike="noStrike" kern="1200" cap="none" spc="0" normalizeH="0" noProof="0" dirty="0" smtClean="0">
                <a:ln>
                  <a:noFill/>
                </a:ln>
                <a:solidFill>
                  <a:srgbClr val="1F4A7F"/>
                </a:solidFill>
                <a:effectLst/>
                <a:uLnTx/>
                <a:uFillTx/>
                <a:latin typeface="+mn-lt"/>
                <a:ea typeface="+mn-ea"/>
                <a:cs typeface="+mn-cs"/>
              </a:rPr>
              <a:t> r</a:t>
            </a:r>
            <a:r>
              <a:rPr kumimoji="0" lang="en-US" sz="2800" b="1" i="0" u="none" strike="noStrike" kern="1200" cap="none" spc="0" normalizeH="0" baseline="0" noProof="0" dirty="0" smtClean="0">
                <a:ln>
                  <a:noFill/>
                </a:ln>
                <a:solidFill>
                  <a:srgbClr val="1F4A7F"/>
                </a:solidFill>
                <a:effectLst/>
                <a:uLnTx/>
                <a:uFillTx/>
                <a:latin typeface="+mn-lt"/>
                <a:ea typeface="+mn-ea"/>
                <a:cs typeface="+mn-cs"/>
              </a:rPr>
              <a:t>equirements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Ex., CSBG tripartite board composition and responsibilities; Head Start board composition, responsibilities and conflicts of interest requirements</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ctangle 7"/>
          <p:cNvSpPr/>
          <p:nvPr/>
        </p:nvSpPr>
        <p:spPr>
          <a:xfrm>
            <a:off x="381000" y="2260599"/>
            <a:ext cx="8047452" cy="830997"/>
          </a:xfrm>
          <a:prstGeom prst="rect">
            <a:avLst/>
          </a:prstGeom>
        </p:spPr>
        <p:txBody>
          <a:bodyPr wrap="square">
            <a:spAutoFit/>
          </a:bodyPr>
          <a:lstStyle/>
          <a:p>
            <a:pPr marL="742950" lvl="1" indent="-285750" fontAlgn="auto">
              <a:spcBef>
                <a:spcPts val="0"/>
              </a:spcBef>
              <a:spcAft>
                <a:spcPts val="0"/>
              </a:spcAft>
              <a:buFont typeface="Arial" panose="020B0604020202020204" pitchFamily="34" charset="0"/>
              <a:buChar char="–"/>
              <a:defRPr/>
            </a:pPr>
            <a:r>
              <a:rPr lang="en-US" sz="2400" dirty="0" smtClean="0">
                <a:latin typeface="+mn-lt"/>
              </a:rPr>
              <a:t>If provisions in the bylaws and articles conflict, the articles will control so review together if amending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IRS Tax-Exempt Rules</a:t>
            </a:r>
            <a:endParaRPr lang="en-US" dirty="0">
              <a:solidFill>
                <a:srgbClr val="C00000"/>
              </a:solidFill>
            </a:endParaRPr>
          </a:p>
        </p:txBody>
      </p:sp>
      <p:sp>
        <p:nvSpPr>
          <p:cNvPr id="3" name="Content Placeholder 2"/>
          <p:cNvSpPr>
            <a:spLocks noGrp="1"/>
          </p:cNvSpPr>
          <p:nvPr>
            <p:ph idx="1"/>
          </p:nvPr>
        </p:nvSpPr>
        <p:spPr>
          <a:xfrm>
            <a:off x="347140" y="1625601"/>
            <a:ext cx="8458200" cy="1523999"/>
          </a:xfrm>
        </p:spPr>
        <p:txBody>
          <a:bodyPr>
            <a:normAutofit/>
          </a:bodyPr>
          <a:lstStyle/>
          <a:p>
            <a:r>
              <a:rPr lang="en-US" dirty="0" smtClean="0"/>
              <a:t>To receive and maintain tax-exempt status, a nonprofit CAA must comply with a number of federal tax requirements. </a:t>
            </a:r>
            <a:r>
              <a:rPr lang="en-US" dirty="0" smtClean="0">
                <a:solidFill>
                  <a:schemeClr val="tx1"/>
                </a:solidFill>
              </a:rPr>
              <a:t>True</a:t>
            </a:r>
            <a:r>
              <a:rPr lang="en-US" dirty="0" smtClean="0"/>
              <a:t> or </a:t>
            </a:r>
            <a:r>
              <a:rPr lang="en-US" dirty="0" smtClean="0">
                <a:solidFill>
                  <a:schemeClr val="tx1"/>
                </a:solidFill>
              </a:rPr>
              <a:t>False</a:t>
            </a:r>
          </a:p>
          <a:p>
            <a:pPr lvl="1"/>
            <a:endParaRPr lang="en-US"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5" name="Oval 4"/>
          <p:cNvSpPr/>
          <p:nvPr/>
        </p:nvSpPr>
        <p:spPr>
          <a:xfrm>
            <a:off x="4648200" y="2438400"/>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380999" y="3183467"/>
            <a:ext cx="8331201" cy="314113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Tax-exempt</a:t>
            </a:r>
            <a:r>
              <a:rPr kumimoji="0" lang="en-US" sz="2800" b="1" i="0" u="none" strike="noStrike" kern="1200" cap="none" spc="0" normalizeH="0" noProof="0" dirty="0" smtClean="0">
                <a:ln>
                  <a:noFill/>
                </a:ln>
                <a:solidFill>
                  <a:srgbClr val="1F4A7F"/>
                </a:solidFill>
                <a:effectLst/>
                <a:uLnTx/>
                <a:uFillTx/>
                <a:latin typeface="+mn-lt"/>
                <a:ea typeface="+mn-ea"/>
                <a:cs typeface="+mn-cs"/>
              </a:rPr>
              <a:t> rules requires that the tripartite board of a nonprofit CAA:</a:t>
            </a: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lang="en-US" sz="2400" noProof="0" dirty="0" smtClean="0">
                <a:latin typeface="+mn-lt"/>
              </a:rPr>
              <a:t>Maintain a mission that furthers the CAA’s  charitable purposes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dirty="0" smtClean="0">
                <a:ln>
                  <a:noFill/>
                </a:ln>
                <a:solidFill>
                  <a:schemeClr val="tx1"/>
                </a:solidFill>
                <a:effectLst/>
                <a:uLnTx/>
                <a:uFillTx/>
                <a:latin typeface="+mn-lt"/>
                <a:ea typeface="+mn-ea"/>
                <a:cs typeface="+mn-cs"/>
              </a:rPr>
              <a:t>Abide</a:t>
            </a:r>
            <a:r>
              <a:rPr kumimoji="0" lang="en-US" sz="2400" b="0" i="0" u="none" strike="noStrike" kern="1200" cap="none" spc="0" normalizeH="0" dirty="0" smtClean="0">
                <a:ln>
                  <a:noFill/>
                </a:ln>
                <a:solidFill>
                  <a:schemeClr val="tx1"/>
                </a:solidFill>
                <a:effectLst/>
                <a:uLnTx/>
                <a:uFillTx/>
                <a:latin typeface="+mn-lt"/>
                <a:ea typeface="+mn-ea"/>
                <a:cs typeface="+mn-cs"/>
              </a:rPr>
              <a:t> by restrictions on activities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lang="en-US" sz="2400" baseline="0" noProof="0" dirty="0" smtClean="0">
                <a:latin typeface="+mn-lt"/>
              </a:rPr>
              <a:t>Protect the use</a:t>
            </a:r>
            <a:r>
              <a:rPr lang="en-US" sz="2400" noProof="0" dirty="0" smtClean="0">
                <a:latin typeface="+mn-lt"/>
              </a:rPr>
              <a:t> and disposition of the organization’s assets</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35154"/>
          </a:xfrm>
        </p:spPr>
        <p:txBody>
          <a:bodyPr>
            <a:normAutofit/>
          </a:bodyPr>
          <a:lstStyle/>
          <a:p>
            <a:pPr>
              <a:lnSpc>
                <a:spcPct val="90000"/>
              </a:lnSpc>
            </a:pPr>
            <a:r>
              <a:rPr lang="en-US" dirty="0" smtClean="0">
                <a:solidFill>
                  <a:srgbClr val="C00000"/>
                </a:solidFill>
              </a:rPr>
              <a:t>Federal CSBG Act</a:t>
            </a:r>
            <a:endParaRPr lang="en-US" dirty="0">
              <a:solidFill>
                <a:srgbClr val="C00000"/>
              </a:solidFill>
            </a:endParaRPr>
          </a:p>
        </p:txBody>
      </p:sp>
      <p:sp>
        <p:nvSpPr>
          <p:cNvPr id="3" name="Content Placeholder 2"/>
          <p:cNvSpPr>
            <a:spLocks noGrp="1"/>
          </p:cNvSpPr>
          <p:nvPr>
            <p:ph idx="1"/>
          </p:nvPr>
        </p:nvSpPr>
        <p:spPr>
          <a:xfrm>
            <a:off x="457200" y="1157208"/>
            <a:ext cx="8229600" cy="1295400"/>
          </a:xfrm>
        </p:spPr>
        <p:txBody>
          <a:bodyPr>
            <a:normAutofit lnSpcReduction="10000"/>
          </a:bodyPr>
          <a:lstStyle/>
          <a:p>
            <a:r>
              <a:rPr lang="en-US" dirty="0" smtClean="0"/>
              <a:t>The tripartite board composition is a suggested practice and not required by the federal CSBG Act.  </a:t>
            </a:r>
            <a:r>
              <a:rPr lang="en-US" dirty="0" smtClean="0">
                <a:solidFill>
                  <a:schemeClr val="tx1"/>
                </a:solidFill>
              </a:rPr>
              <a:t>True </a:t>
            </a:r>
            <a:r>
              <a:rPr lang="en-US" dirty="0" smtClean="0"/>
              <a:t>or </a:t>
            </a:r>
            <a:r>
              <a:rPr lang="en-US" dirty="0" smtClean="0">
                <a:solidFill>
                  <a:schemeClr val="tx1"/>
                </a:solidFill>
              </a:rPr>
              <a:t>False</a:t>
            </a:r>
          </a:p>
          <a:p>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8</a:t>
            </a:fld>
            <a:endParaRPr lang="en-US" dirty="0"/>
          </a:p>
        </p:txBody>
      </p:sp>
      <p:graphicFrame>
        <p:nvGraphicFramePr>
          <p:cNvPr id="5" name="Diagram 4"/>
          <p:cNvGraphicFramePr/>
          <p:nvPr/>
        </p:nvGraphicFramePr>
        <p:xfrm>
          <a:off x="170478" y="2590800"/>
          <a:ext cx="8763000" cy="213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p:cNvSpPr/>
          <p:nvPr/>
        </p:nvSpPr>
        <p:spPr>
          <a:xfrm>
            <a:off x="1965702" y="1919208"/>
            <a:ext cx="9906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txBox="1">
            <a:spLocks/>
          </p:cNvSpPr>
          <p:nvPr/>
        </p:nvSpPr>
        <p:spPr>
          <a:xfrm>
            <a:off x="502404" y="4906506"/>
            <a:ext cx="8229600" cy="12954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Requires tripartite board to be fully engaged</a:t>
            </a:r>
            <a:r>
              <a:rPr kumimoji="0" lang="en-US" sz="2800" b="1" i="0" u="none" strike="noStrike" kern="1200" cap="none" spc="0" normalizeH="0" noProof="0" dirty="0" smtClean="0">
                <a:ln>
                  <a:noFill/>
                </a:ln>
                <a:solidFill>
                  <a:srgbClr val="1F4A7F"/>
                </a:solidFill>
                <a:effectLst/>
                <a:uLnTx/>
                <a:uFillTx/>
                <a:latin typeface="+mn-lt"/>
                <a:ea typeface="+mn-ea"/>
                <a:cs typeface="+mn-cs"/>
              </a:rPr>
              <a:t> in the </a:t>
            </a:r>
            <a:r>
              <a:rPr kumimoji="0" lang="en-US" sz="2800" b="1" i="0" u="none" strike="noStrike" kern="1200" cap="none" spc="0" normalizeH="0" noProof="0" dirty="0" smtClean="0">
                <a:ln>
                  <a:noFill/>
                </a:ln>
                <a:solidFill>
                  <a:schemeClr val="accent3"/>
                </a:solidFill>
                <a:effectLst/>
                <a:uLnTx/>
                <a:uFillTx/>
                <a:latin typeface="+mn-lt"/>
                <a:ea typeface="+mn-ea"/>
                <a:cs typeface="+mn-cs"/>
              </a:rPr>
              <a:t>development</a:t>
            </a:r>
            <a:r>
              <a:rPr kumimoji="0" lang="en-US" sz="2800" b="1" i="0" u="none" strike="noStrike" kern="1200" cap="none" spc="0" normalizeH="0" noProof="0" dirty="0" smtClean="0">
                <a:ln>
                  <a:noFill/>
                </a:ln>
                <a:solidFill>
                  <a:srgbClr val="1F4A7F"/>
                </a:solidFill>
                <a:effectLst/>
                <a:uLnTx/>
                <a:uFillTx/>
                <a:latin typeface="+mn-lt"/>
                <a:ea typeface="+mn-ea"/>
                <a:cs typeface="+mn-cs"/>
              </a:rPr>
              <a:t>, </a:t>
            </a:r>
            <a:r>
              <a:rPr kumimoji="0" lang="en-US" sz="2800" b="1" i="0" u="none" strike="noStrike" kern="1200" cap="none" spc="0" normalizeH="0" noProof="0" dirty="0" smtClean="0">
                <a:ln>
                  <a:noFill/>
                </a:ln>
                <a:solidFill>
                  <a:schemeClr val="accent3"/>
                </a:solidFill>
                <a:effectLst/>
                <a:uLnTx/>
                <a:uFillTx/>
                <a:latin typeface="+mn-lt"/>
                <a:ea typeface="+mn-ea"/>
                <a:cs typeface="+mn-cs"/>
              </a:rPr>
              <a:t>planning</a:t>
            </a:r>
            <a:r>
              <a:rPr kumimoji="0" lang="en-US" sz="2800" b="1" i="0" u="none" strike="noStrike" kern="1200" cap="none" spc="0" normalizeH="0" noProof="0" dirty="0" smtClean="0">
                <a:ln>
                  <a:noFill/>
                </a:ln>
                <a:solidFill>
                  <a:srgbClr val="1F4A7F"/>
                </a:solidFill>
                <a:effectLst/>
                <a:uLnTx/>
                <a:uFillTx/>
                <a:latin typeface="+mn-lt"/>
                <a:ea typeface="+mn-ea"/>
                <a:cs typeface="+mn-cs"/>
              </a:rPr>
              <a:t>, </a:t>
            </a:r>
            <a:r>
              <a:rPr kumimoji="0" lang="en-US" sz="2800" b="1" i="0" u="none" strike="noStrike" kern="1200" cap="none" spc="0" normalizeH="0" noProof="0" dirty="0" smtClean="0">
                <a:ln>
                  <a:noFill/>
                </a:ln>
                <a:solidFill>
                  <a:schemeClr val="accent3"/>
                </a:solidFill>
                <a:effectLst/>
                <a:uLnTx/>
                <a:uFillTx/>
                <a:latin typeface="+mn-lt"/>
                <a:ea typeface="+mn-ea"/>
                <a:cs typeface="+mn-cs"/>
              </a:rPr>
              <a:t>implementation</a:t>
            </a:r>
            <a:r>
              <a:rPr kumimoji="0" lang="en-US" sz="2800" b="1" i="0" u="none" strike="noStrike" kern="1200" cap="none" spc="0" normalizeH="0" noProof="0" dirty="0" smtClean="0">
                <a:ln>
                  <a:noFill/>
                </a:ln>
                <a:solidFill>
                  <a:srgbClr val="1F4A7F"/>
                </a:solidFill>
                <a:effectLst/>
                <a:uLnTx/>
                <a:uFillTx/>
                <a:latin typeface="+mn-lt"/>
                <a:ea typeface="+mn-ea"/>
                <a:cs typeface="+mn-cs"/>
              </a:rPr>
              <a:t> and </a:t>
            </a:r>
            <a:r>
              <a:rPr kumimoji="0" lang="en-US" sz="2800" b="1" i="0" u="none" strike="noStrike" kern="1200" cap="none" spc="0" normalizeH="0" noProof="0" dirty="0" smtClean="0">
                <a:ln>
                  <a:noFill/>
                </a:ln>
                <a:solidFill>
                  <a:schemeClr val="accent3"/>
                </a:solidFill>
                <a:effectLst/>
                <a:uLnTx/>
                <a:uFillTx/>
                <a:latin typeface="+mn-lt"/>
                <a:ea typeface="+mn-ea"/>
                <a:cs typeface="+mn-cs"/>
              </a:rPr>
              <a:t>evaluation.</a:t>
            </a:r>
            <a:r>
              <a:rPr kumimoji="0" lang="en-US" sz="2800" b="1" i="0" u="none" strike="noStrike" kern="1200" cap="none" spc="0" normalizeH="0" noProof="0" dirty="0" smtClean="0">
                <a:ln>
                  <a:noFill/>
                </a:ln>
                <a:solidFill>
                  <a:srgbClr val="1F4A7F"/>
                </a:solidFill>
                <a:effectLst/>
                <a:uLnTx/>
                <a:uFillTx/>
                <a:latin typeface="+mn-lt"/>
                <a:ea typeface="+mn-ea"/>
                <a:cs typeface="+mn-cs"/>
              </a:rPr>
              <a:t>  </a:t>
            </a: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
        <p:nvSpPr>
          <p:cNvPr id="9" name="Rectangle 8"/>
          <p:cNvSpPr/>
          <p:nvPr/>
        </p:nvSpPr>
        <p:spPr>
          <a:xfrm>
            <a:off x="6479580" y="5820906"/>
            <a:ext cx="2126801" cy="430887"/>
          </a:xfrm>
          <a:prstGeom prst="rect">
            <a:avLst/>
          </a:prstGeom>
        </p:spPr>
        <p:txBody>
          <a:bodyPr wrap="none">
            <a:spAutoFit/>
          </a:bodyPr>
          <a:lstStyle/>
          <a:p>
            <a:r>
              <a:rPr lang="en-US" sz="2200" b="1" dirty="0" smtClean="0">
                <a:solidFill>
                  <a:srgbClr val="1F4A7F"/>
                </a:solidFill>
                <a:latin typeface="+mn-lt"/>
              </a:rPr>
              <a:t>42 U.S.C. § 9910</a:t>
            </a:r>
            <a:endParaRPr lang="en-US" sz="22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Users\allison.maluf\Desktop\Capture_trainingtool.JPG"/>
          <p:cNvPicPr>
            <a:picLocks noChangeAspect="1" noChangeArrowheads="1"/>
          </p:cNvPicPr>
          <p:nvPr/>
        </p:nvPicPr>
        <p:blipFill>
          <a:blip r:embed="rId3" cstate="print"/>
          <a:srcRect l="3400" r="2683" b="1568"/>
          <a:stretch>
            <a:fillRect/>
          </a:stretch>
        </p:blipFill>
        <p:spPr bwMode="auto">
          <a:xfrm>
            <a:off x="3140988" y="1828800"/>
            <a:ext cx="2819400" cy="38100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Tripartite Composition Resources</a:t>
            </a:r>
            <a:endParaRPr lang="en-US" dirty="0">
              <a:solidFill>
                <a:srgbClr val="C00000"/>
              </a:solidFill>
            </a:endParaRPr>
          </a:p>
        </p:txBody>
      </p:sp>
      <p:sp>
        <p:nvSpPr>
          <p:cNvPr id="3" name="Content Placeholder 2"/>
          <p:cNvSpPr>
            <a:spLocks noGrp="1"/>
          </p:cNvSpPr>
          <p:nvPr>
            <p:ph idx="1"/>
          </p:nvPr>
        </p:nvSpPr>
        <p:spPr>
          <a:xfrm>
            <a:off x="457200" y="1066800"/>
            <a:ext cx="8229600" cy="609600"/>
          </a:xfrm>
        </p:spPr>
        <p:txBody>
          <a:bodyPr/>
          <a:lstStyle/>
          <a:p>
            <a:pPr algn="ctr">
              <a:buNone/>
            </a:pPr>
            <a:r>
              <a:rPr lang="en-US" dirty="0" smtClean="0">
                <a:hlinkClick r:id="rId4"/>
              </a:rPr>
              <a:t>www.caplaw.org</a:t>
            </a:r>
            <a:r>
              <a:rPr lang="en-US" dirty="0" smtClean="0"/>
              <a:t> </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9</a:t>
            </a:fld>
            <a:endParaRPr lang="en-US" dirty="0"/>
          </a:p>
        </p:txBody>
      </p:sp>
      <p:pic>
        <p:nvPicPr>
          <p:cNvPr id="2052" name="Picture 4" descr="C:\Users\allison.maluf\Desktop\Capture_lowincomestudy.JPG"/>
          <p:cNvPicPr>
            <a:picLocks noChangeAspect="1" noChangeArrowheads="1"/>
          </p:cNvPicPr>
          <p:nvPr/>
        </p:nvPicPr>
        <p:blipFill>
          <a:blip r:embed="rId5" cstate="print"/>
          <a:srcRect/>
          <a:stretch>
            <a:fillRect/>
          </a:stretch>
        </p:blipFill>
        <p:spPr bwMode="auto">
          <a:xfrm>
            <a:off x="6068874" y="1828800"/>
            <a:ext cx="2971800" cy="3860145"/>
          </a:xfrm>
          <a:prstGeom prst="rect">
            <a:avLst/>
          </a:prstGeom>
          <a:ln>
            <a:noFill/>
          </a:ln>
          <a:effectLst>
            <a:outerShdw blurRad="292100" dist="139700" dir="2700000" algn="tl" rotWithShape="0">
              <a:srgbClr val="333333">
                <a:alpha val="65000"/>
              </a:srgbClr>
            </a:outerShdw>
          </a:effectLst>
        </p:spPr>
      </p:pic>
      <p:pic>
        <p:nvPicPr>
          <p:cNvPr id="6" name="Picture 5" descr="Capture_trainingtoolpp.JPG"/>
          <p:cNvPicPr>
            <a:picLocks noChangeAspect="1"/>
          </p:cNvPicPr>
          <p:nvPr/>
        </p:nvPicPr>
        <p:blipFill>
          <a:blip r:embed="rId6" cstate="print"/>
          <a:stretch>
            <a:fillRect/>
          </a:stretch>
        </p:blipFill>
        <p:spPr>
          <a:xfrm>
            <a:off x="2992458" y="4114800"/>
            <a:ext cx="3185729" cy="2386299"/>
          </a:xfrm>
          <a:prstGeom prst="rect">
            <a:avLst/>
          </a:prstGeom>
          <a:ln>
            <a:noFill/>
          </a:ln>
          <a:effectLst>
            <a:outerShdw blurRad="292100" dist="139700" dir="2700000" algn="tl" rotWithShape="0">
              <a:srgbClr val="333333">
                <a:alpha val="65000"/>
              </a:srgbClr>
            </a:outerShdw>
          </a:effectLst>
        </p:spPr>
      </p:pic>
      <p:pic>
        <p:nvPicPr>
          <p:cNvPr id="2054" name="Picture 6" descr="C:\Users\allison.maluf\Desktop\Capture_legalguide.JPG"/>
          <p:cNvPicPr>
            <a:picLocks noChangeAspect="1" noChangeArrowheads="1"/>
          </p:cNvPicPr>
          <p:nvPr/>
        </p:nvPicPr>
        <p:blipFill>
          <a:blip r:embed="rId7" cstate="print"/>
          <a:srcRect l="312" t="2283" r="4951" b="1348"/>
          <a:stretch>
            <a:fillRect/>
          </a:stretch>
        </p:blipFill>
        <p:spPr bwMode="auto">
          <a:xfrm>
            <a:off x="139482" y="1855926"/>
            <a:ext cx="2743200" cy="3652333"/>
          </a:xfrm>
          <a:prstGeom prst="rect">
            <a:avLst/>
          </a:prstGeom>
          <a:ln>
            <a:noFill/>
          </a:ln>
          <a:effectLst>
            <a:outerShdw blurRad="292100" dist="139700" dir="2700000" algn="tl" rotWithShape="0">
              <a:srgbClr val="333333">
                <a:alpha val="65000"/>
              </a:srgbClr>
            </a:outerShdw>
          </a:effectLst>
        </p:spPr>
      </p:pic>
      <p:pic>
        <p:nvPicPr>
          <p:cNvPr id="2055" name="Picture 7" descr="C:\Users\allison.maluf\Desktop\Capture_ch2.JPG"/>
          <p:cNvPicPr>
            <a:picLocks noChangeAspect="1" noChangeArrowheads="1"/>
          </p:cNvPicPr>
          <p:nvPr/>
        </p:nvPicPr>
        <p:blipFill>
          <a:blip r:embed="rId8" cstate="print"/>
          <a:srcRect l="7684" t="2341" r="4004"/>
          <a:stretch>
            <a:fillRect/>
          </a:stretch>
        </p:blipFill>
        <p:spPr bwMode="auto">
          <a:xfrm>
            <a:off x="304800" y="2895600"/>
            <a:ext cx="2514600" cy="3599330"/>
          </a:xfrm>
          <a:prstGeom prst="rect">
            <a:avLst/>
          </a:prstGeom>
          <a:noFill/>
        </p:spPr>
      </p:pic>
      <p:pic>
        <p:nvPicPr>
          <p:cNvPr id="2056" name="Picture 8" descr="C:\Users\allison.maluf\Desktop\Capture_TOC.JPG"/>
          <p:cNvPicPr>
            <a:picLocks noChangeAspect="1" noChangeArrowheads="1"/>
          </p:cNvPicPr>
          <p:nvPr/>
        </p:nvPicPr>
        <p:blipFill>
          <a:blip r:embed="rId9" cstate="print"/>
          <a:srcRect l="5150" t="2658" r="5579"/>
          <a:stretch>
            <a:fillRect/>
          </a:stretch>
        </p:blipFill>
        <p:spPr bwMode="auto">
          <a:xfrm>
            <a:off x="6400800" y="3048000"/>
            <a:ext cx="2447762" cy="3448050"/>
          </a:xfrm>
          <a:prstGeom prst="rect">
            <a:avLst/>
          </a:prstGeom>
          <a:noFill/>
        </p:spPr>
      </p:pic>
      <p:sp>
        <p:nvSpPr>
          <p:cNvPr id="13" name="Oval 12"/>
          <p:cNvSpPr/>
          <p:nvPr/>
        </p:nvSpPr>
        <p:spPr>
          <a:xfrm>
            <a:off x="304800" y="5083098"/>
            <a:ext cx="2362200" cy="124150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HHS Block Grant Regulations</a:t>
            </a:r>
            <a:endParaRPr lang="en-US" dirty="0">
              <a:solidFill>
                <a:srgbClr val="C00000"/>
              </a:solidFill>
            </a:endParaRPr>
          </a:p>
        </p:txBody>
      </p:sp>
      <p:sp>
        <p:nvSpPr>
          <p:cNvPr id="3" name="Content Placeholder 2"/>
          <p:cNvSpPr>
            <a:spLocks noGrp="1"/>
          </p:cNvSpPr>
          <p:nvPr>
            <p:ph idx="1"/>
          </p:nvPr>
        </p:nvSpPr>
        <p:spPr>
          <a:xfrm>
            <a:off x="462360" y="1524000"/>
            <a:ext cx="7800816" cy="1859795"/>
          </a:xfrm>
        </p:spPr>
        <p:txBody>
          <a:bodyPr>
            <a:normAutofit lnSpcReduction="10000"/>
          </a:bodyPr>
          <a:lstStyle/>
          <a:p>
            <a:pPr>
              <a:spcBef>
                <a:spcPts val="800"/>
              </a:spcBef>
              <a:spcAft>
                <a:spcPts val="800"/>
              </a:spcAft>
            </a:pPr>
            <a:r>
              <a:rPr lang="en-US" dirty="0" smtClean="0"/>
              <a:t>HHS block grant regulations establish that the federal government will generally defer to a state’s interpretation of the federal CSBG Act. </a:t>
            </a:r>
            <a:r>
              <a:rPr lang="en-US" dirty="0" smtClean="0">
                <a:solidFill>
                  <a:schemeClr val="tx1"/>
                </a:solidFill>
              </a:rPr>
              <a:t> True </a:t>
            </a:r>
            <a:r>
              <a:rPr lang="en-US" dirty="0" smtClean="0"/>
              <a:t>or </a:t>
            </a:r>
            <a:r>
              <a:rPr lang="en-US" dirty="0" smtClean="0">
                <a:solidFill>
                  <a:schemeClr val="tx1"/>
                </a:solidFill>
              </a:rPr>
              <a:t>False</a:t>
            </a:r>
          </a:p>
          <a:p>
            <a:pPr lvl="1">
              <a:spcBef>
                <a:spcPts val="800"/>
              </a:spcBef>
              <a:spcAft>
                <a:spcPts val="800"/>
              </a:spcAft>
            </a:pPr>
            <a:endParaRPr lang="en-US" dirty="0" smtClean="0">
              <a:solidFill>
                <a:schemeClr val="tx1"/>
              </a:solidFill>
            </a:endParaRPr>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10</a:t>
            </a:fld>
            <a:endParaRPr lang="en-US" dirty="0"/>
          </a:p>
        </p:txBody>
      </p:sp>
      <p:sp>
        <p:nvSpPr>
          <p:cNvPr id="5" name="Oval 4"/>
          <p:cNvSpPr/>
          <p:nvPr/>
        </p:nvSpPr>
        <p:spPr>
          <a:xfrm>
            <a:off x="825282" y="2637294"/>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57200" y="3233976"/>
            <a:ext cx="8339376" cy="304716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Apply to all block grants issued by the U.S. Department of Health and Human Services (HHS)</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45 C.F.R. Part 96 </a:t>
            </a:r>
          </a:p>
          <a:p>
            <a:pPr marL="800100" lvl="1" indent="-342900" fontAlgn="auto">
              <a:spcBef>
                <a:spcPts val="800"/>
              </a:spcBef>
              <a:spcAft>
                <a:spcPts val="800"/>
              </a:spcAft>
              <a:buClr>
                <a:srgbClr val="1F4A7F"/>
              </a:buClr>
              <a:buFont typeface="Corbel" pitchFamily="34" charset="0"/>
              <a:buChar char="–"/>
            </a:pPr>
            <a:r>
              <a:rPr lang="en-US" sz="2400" dirty="0" smtClean="0">
                <a:latin typeface="+mn-lt"/>
              </a:rPr>
              <a:t>Subpart I </a:t>
            </a:r>
            <a:r>
              <a:rPr kumimoji="0" lang="en-US" sz="2400" i="0" u="none" strike="noStrike" kern="1200" cap="none" spc="0" normalizeH="0" baseline="0" noProof="0" dirty="0" smtClean="0">
                <a:ln>
                  <a:noFill/>
                </a:ln>
                <a:effectLst/>
                <a:uLnTx/>
                <a:uFillTx/>
                <a:latin typeface="+mn-lt"/>
                <a:ea typeface="+mn-ea"/>
                <a:cs typeface="+mn-cs"/>
              </a:rPr>
              <a:t>specifically applies</a:t>
            </a:r>
            <a:r>
              <a:rPr kumimoji="0" lang="en-US" sz="2400" i="0" u="none" strike="noStrike" kern="1200" cap="none" spc="0" normalizeH="0" noProof="0" dirty="0" smtClean="0">
                <a:ln>
                  <a:noFill/>
                </a:ln>
                <a:effectLst/>
                <a:uLnTx/>
                <a:uFillTx/>
                <a:latin typeface="+mn-lt"/>
                <a:ea typeface="+mn-ea"/>
                <a:cs typeface="+mn-cs"/>
              </a:rPr>
              <a:t> to </a:t>
            </a:r>
            <a:r>
              <a:rPr kumimoji="0" lang="en-US" sz="2400" i="0" u="none" strike="noStrike" kern="1200" cap="none" spc="0" normalizeH="0" baseline="0" noProof="0" dirty="0" smtClean="0">
                <a:ln>
                  <a:noFill/>
                </a:ln>
                <a:effectLst/>
                <a:uLnTx/>
                <a:uFillTx/>
                <a:latin typeface="+mn-lt"/>
                <a:ea typeface="+mn-ea"/>
                <a:cs typeface="+mn-cs"/>
              </a:rPr>
              <a:t>CSBG funding</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OCS Guidance</a:t>
            </a:r>
            <a:endParaRPr lang="en-US" dirty="0">
              <a:solidFill>
                <a:srgbClr val="C00000"/>
              </a:solidFill>
            </a:endParaRPr>
          </a:p>
        </p:txBody>
      </p:sp>
      <p:sp>
        <p:nvSpPr>
          <p:cNvPr id="3" name="Content Placeholder 2"/>
          <p:cNvSpPr>
            <a:spLocks noGrp="1"/>
          </p:cNvSpPr>
          <p:nvPr>
            <p:ph idx="1"/>
          </p:nvPr>
        </p:nvSpPr>
        <p:spPr>
          <a:xfrm>
            <a:off x="457200" y="1447800"/>
            <a:ext cx="8382000" cy="2057400"/>
          </a:xfrm>
        </p:spPr>
        <p:txBody>
          <a:bodyPr>
            <a:normAutofit fontScale="92500"/>
          </a:bodyPr>
          <a:lstStyle/>
          <a:p>
            <a:pPr>
              <a:spcBef>
                <a:spcPts val="800"/>
              </a:spcBef>
              <a:spcAft>
                <a:spcPts val="800"/>
              </a:spcAft>
            </a:pPr>
            <a:r>
              <a:rPr lang="en-US" dirty="0" smtClean="0"/>
              <a:t>Guidance issued by the federal Office of Community Services (OCS) in the form of Information Memoranda (IMs) may create new legal requirements that are automatically binding on CAAs.  </a:t>
            </a:r>
            <a:r>
              <a:rPr lang="en-US" dirty="0" smtClean="0">
                <a:solidFill>
                  <a:schemeClr val="tx1"/>
                </a:solidFill>
              </a:rPr>
              <a:t>True </a:t>
            </a:r>
            <a:r>
              <a:rPr lang="en-US" dirty="0" smtClean="0"/>
              <a:t>or </a:t>
            </a:r>
            <a:r>
              <a:rPr lang="en-US" dirty="0" smtClean="0">
                <a:solidFill>
                  <a:schemeClr val="tx1"/>
                </a:solidFill>
              </a:rPr>
              <a:t>False</a:t>
            </a:r>
          </a:p>
          <a:p>
            <a:pPr>
              <a:spcBef>
                <a:spcPts val="800"/>
              </a:spcBef>
              <a:spcAft>
                <a:spcPts val="800"/>
              </a:spcAft>
            </a:pPr>
            <a:endParaRPr lang="en-US" dirty="0" smtClean="0">
              <a:solidFill>
                <a:schemeClr val="tx1"/>
              </a:solidFill>
            </a:endParaRP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11</a:t>
            </a:fld>
            <a:endParaRPr lang="en-US" dirty="0"/>
          </a:p>
        </p:txBody>
      </p:sp>
      <p:sp>
        <p:nvSpPr>
          <p:cNvPr id="5" name="Oval 4"/>
          <p:cNvSpPr/>
          <p:nvPr/>
        </p:nvSpPr>
        <p:spPr>
          <a:xfrm>
            <a:off x="6477000" y="2558716"/>
            <a:ext cx="914400" cy="609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03694" y="3657600"/>
            <a:ext cx="7878306" cy="2590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OCS IM 82 provides guidance to tripartite boards regarding:</a:t>
            </a:r>
          </a:p>
          <a:p>
            <a:pPr marL="800100" lvl="1" indent="-342900" fontAlgn="auto">
              <a:spcBef>
                <a:spcPts val="800"/>
              </a:spcBef>
              <a:spcAft>
                <a:spcPts val="800"/>
              </a:spcAft>
              <a:buClr>
                <a:srgbClr val="1F4A7F"/>
              </a:buClr>
              <a:buFont typeface="Corbel" pitchFamily="34" charset="0"/>
              <a:buChar char="–"/>
            </a:pPr>
            <a:r>
              <a:rPr lang="en-US" sz="2800" dirty="0" smtClean="0">
                <a:latin typeface="+mn-lt"/>
              </a:rPr>
              <a:t>Composition requirements</a:t>
            </a:r>
          </a:p>
          <a:p>
            <a:pPr marL="800100" lvl="1" indent="-342900" fontAlgn="auto">
              <a:spcBef>
                <a:spcPts val="800"/>
              </a:spcBef>
              <a:spcAft>
                <a:spcPts val="800"/>
              </a:spcAft>
              <a:buClr>
                <a:srgbClr val="1F4A7F"/>
              </a:buClr>
              <a:buFont typeface="Corbel" pitchFamily="34" charset="0"/>
              <a:buChar char="–"/>
            </a:pPr>
            <a:r>
              <a:rPr lang="en-US" sz="2800" dirty="0" smtClean="0">
                <a:latin typeface="+mn-lt"/>
              </a:rPr>
              <a:t>Role and responsibilities</a:t>
            </a:r>
            <a:endParaRPr kumimoji="0" lang="en-US" sz="2800"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662"/>
            <a:ext cx="8229600" cy="1143000"/>
          </a:xfrm>
        </p:spPr>
        <p:txBody>
          <a:bodyPr/>
          <a:lstStyle/>
          <a:p>
            <a:r>
              <a:rPr lang="en-US" dirty="0" smtClean="0">
                <a:solidFill>
                  <a:srgbClr val="C00000"/>
                </a:solidFill>
              </a:rPr>
              <a:t>State CSBG Act and Regulations</a:t>
            </a:r>
            <a:endParaRPr lang="en-US" dirty="0">
              <a:solidFill>
                <a:srgbClr val="C00000"/>
              </a:solidFill>
            </a:endParaRPr>
          </a:p>
        </p:txBody>
      </p:sp>
      <p:sp>
        <p:nvSpPr>
          <p:cNvPr id="3" name="Content Placeholder 2"/>
          <p:cNvSpPr>
            <a:spLocks noGrp="1"/>
          </p:cNvSpPr>
          <p:nvPr>
            <p:ph idx="1"/>
          </p:nvPr>
        </p:nvSpPr>
        <p:spPr>
          <a:xfrm>
            <a:off x="292768" y="1287378"/>
            <a:ext cx="8546432" cy="1532022"/>
          </a:xfrm>
        </p:spPr>
        <p:txBody>
          <a:bodyPr>
            <a:normAutofit/>
          </a:bodyPr>
          <a:lstStyle/>
          <a:p>
            <a:pPr>
              <a:spcBef>
                <a:spcPts val="600"/>
              </a:spcBef>
              <a:spcAft>
                <a:spcPts val="600"/>
              </a:spcAft>
            </a:pPr>
            <a:r>
              <a:rPr lang="en-US" dirty="0" smtClean="0"/>
              <a:t>CAAs must maintain compliance with state CSBG statutes and regulations, if they exist. </a:t>
            </a:r>
            <a:r>
              <a:rPr lang="en-US" dirty="0" smtClean="0">
                <a:solidFill>
                  <a:schemeClr val="tx1"/>
                </a:solidFill>
              </a:rPr>
              <a:t>True </a:t>
            </a:r>
            <a:r>
              <a:rPr lang="en-US" dirty="0" smtClean="0"/>
              <a:t>or </a:t>
            </a:r>
            <a:r>
              <a:rPr lang="en-US" dirty="0" smtClean="0">
                <a:solidFill>
                  <a:schemeClr val="tx1"/>
                </a:solidFill>
              </a:rPr>
              <a:t>False</a:t>
            </a: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12</a:t>
            </a:fld>
            <a:endParaRPr lang="en-US" dirty="0"/>
          </a:p>
        </p:txBody>
      </p:sp>
      <p:sp>
        <p:nvSpPr>
          <p:cNvPr id="5" name="Oval 4"/>
          <p:cNvSpPr/>
          <p:nvPr/>
        </p:nvSpPr>
        <p:spPr>
          <a:xfrm>
            <a:off x="6553200" y="1676400"/>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381000" y="2560504"/>
            <a:ext cx="8458200" cy="120716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10000"/>
              </a:lnSpc>
              <a:spcBef>
                <a:spcPts val="600"/>
              </a:spcBef>
              <a:spcAft>
                <a:spcPts val="6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May contain board requirements</a:t>
            </a:r>
          </a:p>
          <a:p>
            <a:pPr marL="742950" marR="0" lvl="1" indent="-285750" algn="l" defTabSz="914400" rtl="0" eaLnBrk="1" fontAlgn="auto" latinLnBrk="0" hangingPunct="1">
              <a:lnSpc>
                <a:spcPct val="11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Example, terms and/or term limits,</a:t>
            </a:r>
            <a:r>
              <a:rPr kumimoji="0" lang="en-US" sz="2400" b="0" i="0" u="none" strike="noStrike" kern="1200" cap="none" spc="0" normalizeH="0" noProof="0" dirty="0" smtClean="0">
                <a:ln>
                  <a:noFill/>
                </a:ln>
                <a:solidFill>
                  <a:schemeClr val="tx1"/>
                </a:solidFill>
                <a:effectLst/>
                <a:uLnTx/>
                <a:uFillTx/>
                <a:latin typeface="+mn-lt"/>
                <a:ea typeface="+mn-ea"/>
                <a:cs typeface="+mn-cs"/>
              </a:rPr>
              <a:t> residency </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413084" y="3996269"/>
            <a:ext cx="8458200" cy="2286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10000"/>
              </a:lnSpc>
              <a:spcBef>
                <a:spcPts val="600"/>
              </a:spcBef>
              <a:spcAft>
                <a:spcPts val="6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CSBG Organizational Standards</a:t>
            </a:r>
          </a:p>
          <a:p>
            <a:pPr marL="742950" marR="0" lvl="1" indent="-285750" algn="l" defTabSz="914400" rtl="0" eaLnBrk="1" fontAlgn="auto" latinLnBrk="0" hangingPunct="1">
              <a:lnSpc>
                <a:spcPct val="11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Standards from OCS IM #138</a:t>
            </a:r>
          </a:p>
          <a:p>
            <a:pPr marL="742950" marR="0" lvl="1" indent="-285750" algn="l" defTabSz="914400" rtl="0" eaLnBrk="1" fontAlgn="auto" latinLnBrk="0" hangingPunct="1">
              <a:lnSpc>
                <a:spcPct val="11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Some standards specifically address board composition and responsibilities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a:bodyPr>
          <a:lstStyle/>
          <a:p>
            <a:r>
              <a:rPr lang="en-US" dirty="0" smtClean="0">
                <a:solidFill>
                  <a:srgbClr val="C00000"/>
                </a:solidFill>
              </a:rPr>
              <a:t>CSBG Organizational Standards Resources</a:t>
            </a:r>
            <a:endParaRPr lang="en-US" dirty="0">
              <a:solidFill>
                <a:srgbClr val="C00000"/>
              </a:solidFill>
            </a:endParaRPr>
          </a:p>
        </p:txBody>
      </p:sp>
      <p:sp>
        <p:nvSpPr>
          <p:cNvPr id="3" name="Content Placeholder 2"/>
          <p:cNvSpPr>
            <a:spLocks noGrp="1"/>
          </p:cNvSpPr>
          <p:nvPr>
            <p:ph idx="1"/>
          </p:nvPr>
        </p:nvSpPr>
        <p:spPr>
          <a:xfrm>
            <a:off x="196314" y="1371600"/>
            <a:ext cx="8610600" cy="487363"/>
          </a:xfrm>
        </p:spPr>
        <p:txBody>
          <a:bodyPr>
            <a:normAutofit/>
          </a:bodyPr>
          <a:lstStyle/>
          <a:p>
            <a:pPr algn="ctr">
              <a:buNone/>
            </a:pPr>
            <a:r>
              <a:rPr lang="en-US" sz="2400" dirty="0" smtClean="0">
                <a:hlinkClick r:id="rId3"/>
              </a:rPr>
              <a:t>www.communityactionpartnership.com</a:t>
            </a:r>
            <a:r>
              <a:rPr lang="en-US" sz="2400" dirty="0" smtClean="0"/>
              <a:t> </a:t>
            </a:r>
            <a:r>
              <a:rPr lang="en-US" sz="2400" dirty="0" smtClean="0">
                <a:solidFill>
                  <a:schemeClr val="tx1"/>
                </a:solidFill>
              </a:rPr>
              <a:t>and</a:t>
            </a:r>
            <a:r>
              <a:rPr lang="en-US" sz="2400" dirty="0" smtClean="0"/>
              <a:t> </a:t>
            </a:r>
            <a:r>
              <a:rPr lang="en-US" sz="2400" dirty="0" smtClean="0">
                <a:hlinkClick r:id="rId4"/>
              </a:rPr>
              <a:t>www.caplaw.org</a:t>
            </a:r>
            <a:r>
              <a:rPr lang="en-US" sz="2400" dirty="0" smtClean="0"/>
              <a:t> </a:t>
            </a:r>
            <a:endParaRPr lang="en-US" sz="2400"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13</a:t>
            </a:fld>
            <a:endParaRPr lang="en-US" dirty="0"/>
          </a:p>
        </p:txBody>
      </p:sp>
      <p:pic>
        <p:nvPicPr>
          <p:cNvPr id="5"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28600" y="2057399"/>
            <a:ext cx="2667000" cy="357511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7" name="Picture 6" descr="CAP Org Standards Videos.png"/>
          <p:cNvPicPr>
            <a:picLocks noChangeAspect="1"/>
          </p:cNvPicPr>
          <p:nvPr/>
        </p:nvPicPr>
        <p:blipFill>
          <a:blip r:embed="rId6" cstate="print"/>
          <a:stretch>
            <a:fillRect/>
          </a:stretch>
        </p:blipFill>
        <p:spPr>
          <a:xfrm>
            <a:off x="2514600" y="3886200"/>
            <a:ext cx="3429000" cy="2723483"/>
          </a:xfrm>
          <a:prstGeom prst="rect">
            <a:avLst/>
          </a:prstGeom>
        </p:spPr>
      </p:pic>
      <p:pic>
        <p:nvPicPr>
          <p:cNvPr id="8" name="Picture 2"/>
          <p:cNvPicPr>
            <a:picLocks noChangeAspect="1" noChangeArrowheads="1"/>
          </p:cNvPicPr>
          <p:nvPr/>
        </p:nvPicPr>
        <p:blipFill>
          <a:blip r:embed="rId7" cstate="print"/>
          <a:srcRect b="2581"/>
          <a:stretch>
            <a:fillRect/>
          </a:stretch>
        </p:blipFill>
        <p:spPr bwMode="auto">
          <a:xfrm>
            <a:off x="5508609" y="1981200"/>
            <a:ext cx="3395032" cy="3276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CSBG Grant Agreement/Contract</a:t>
            </a:r>
            <a:endParaRPr lang="en-US" dirty="0">
              <a:solidFill>
                <a:srgbClr val="C00000"/>
              </a:solidFill>
            </a:endParaRPr>
          </a:p>
        </p:txBody>
      </p:sp>
      <p:sp>
        <p:nvSpPr>
          <p:cNvPr id="3" name="Content Placeholder 2"/>
          <p:cNvSpPr>
            <a:spLocks noGrp="1"/>
          </p:cNvSpPr>
          <p:nvPr>
            <p:ph idx="1"/>
          </p:nvPr>
        </p:nvSpPr>
        <p:spPr>
          <a:xfrm>
            <a:off x="457200" y="1600201"/>
            <a:ext cx="8229600" cy="1524000"/>
          </a:xfrm>
        </p:spPr>
        <p:txBody>
          <a:bodyPr/>
          <a:lstStyle/>
          <a:p>
            <a:r>
              <a:rPr lang="en-US" dirty="0" smtClean="0"/>
              <a:t>CSBG grant agreements/contracts are usually non-negotiable.  </a:t>
            </a:r>
            <a:r>
              <a:rPr lang="en-US" dirty="0" smtClean="0">
                <a:solidFill>
                  <a:schemeClr val="tx1"/>
                </a:solidFill>
              </a:rPr>
              <a:t>True </a:t>
            </a:r>
            <a:r>
              <a:rPr lang="en-US" dirty="0" smtClean="0"/>
              <a:t>or </a:t>
            </a:r>
            <a:r>
              <a:rPr lang="en-US" dirty="0" smtClean="0">
                <a:solidFill>
                  <a:schemeClr val="tx1"/>
                </a:solidFill>
              </a:rPr>
              <a:t>False</a:t>
            </a: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14</a:t>
            </a:fld>
            <a:endParaRPr lang="en-US" dirty="0"/>
          </a:p>
        </p:txBody>
      </p:sp>
      <p:sp>
        <p:nvSpPr>
          <p:cNvPr id="5" name="Oval 4"/>
          <p:cNvSpPr/>
          <p:nvPr/>
        </p:nvSpPr>
        <p:spPr>
          <a:xfrm>
            <a:off x="4572000" y="2041902"/>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41702" y="2912388"/>
            <a:ext cx="8229600" cy="3183612"/>
          </a:xfrm>
          <a:prstGeom prst="rect">
            <a:avLst/>
          </a:prstGeom>
        </p:spPr>
        <p:txBody>
          <a:bodyPr vert="horz" lIns="91440" tIns="45720" rIns="91440" bIns="45720" rtlCol="0">
            <a:normAutofit/>
          </a:bodyPr>
          <a:lstStyle/>
          <a:p>
            <a:pPr marL="342900" marR="0" lvl="0" indent="-342900" algn="l" defTabSz="914400" rtl="0" eaLnBrk="1" fontAlgn="auto" latinLnBrk="0" hangingPunct="1">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Contract/agreement should include citations or references to the state and federal CSBG requirements that apply to the board </a:t>
            </a:r>
          </a:p>
          <a:p>
            <a:pPr marL="800100" lvl="1" indent="-342900" fontAlgn="auto">
              <a:spcBef>
                <a:spcPts val="800"/>
              </a:spcBef>
              <a:spcAft>
                <a:spcPts val="800"/>
              </a:spcAft>
              <a:buClr>
                <a:srgbClr val="1F4A7F"/>
              </a:buClr>
              <a:buFont typeface="Calibri" pitchFamily="34" charset="0"/>
              <a:buChar char="–"/>
            </a:pPr>
            <a:r>
              <a:rPr lang="en-US" sz="2600" dirty="0" smtClean="0">
                <a:latin typeface="+mn-lt"/>
              </a:rPr>
              <a:t>Example, tripartite composition requirement as set forth in the federal and, if exists, state CSBG laws</a:t>
            </a:r>
            <a:endParaRPr kumimoji="0" lang="en-US" sz="2600" i="0" u="none" strike="noStrike" kern="1200" cap="none" spc="0" normalizeH="0" baseline="0" noProof="0" dirty="0">
              <a:ln>
                <a:noFill/>
              </a:ln>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47800"/>
          </a:xfrm>
        </p:spPr>
        <p:txBody>
          <a:bodyPr/>
          <a:lstStyle/>
          <a:p>
            <a:r>
              <a:rPr lang="en-US" dirty="0" smtClean="0">
                <a:solidFill>
                  <a:srgbClr val="C00000"/>
                </a:solidFill>
              </a:rPr>
              <a:t>Other Funding Source Requirements</a:t>
            </a:r>
            <a:endParaRPr lang="en-US" dirty="0">
              <a:solidFill>
                <a:srgbClr val="C00000"/>
              </a:solidFill>
            </a:endParaRPr>
          </a:p>
        </p:txBody>
      </p:sp>
      <p:sp>
        <p:nvSpPr>
          <p:cNvPr id="3" name="Content Placeholder 2"/>
          <p:cNvSpPr>
            <a:spLocks noGrp="1"/>
          </p:cNvSpPr>
          <p:nvPr>
            <p:ph idx="1"/>
          </p:nvPr>
        </p:nvSpPr>
        <p:spPr>
          <a:xfrm>
            <a:off x="457200" y="1600200"/>
            <a:ext cx="8229600" cy="1676400"/>
          </a:xfrm>
        </p:spPr>
        <p:txBody>
          <a:bodyPr/>
          <a:lstStyle/>
          <a:p>
            <a:pPr>
              <a:spcBef>
                <a:spcPts val="800"/>
              </a:spcBef>
              <a:spcAft>
                <a:spcPts val="800"/>
              </a:spcAft>
            </a:pPr>
            <a:r>
              <a:rPr lang="en-US" dirty="0" smtClean="0"/>
              <a:t>Federal CSBG Act governance requirements will override other federal funding source governance requirement if the two conflict.  </a:t>
            </a:r>
            <a:r>
              <a:rPr lang="en-US" dirty="0" smtClean="0">
                <a:solidFill>
                  <a:schemeClr val="tx1"/>
                </a:solidFill>
              </a:rPr>
              <a:t>True </a:t>
            </a:r>
            <a:r>
              <a:rPr lang="en-US" dirty="0" smtClean="0"/>
              <a:t>or </a:t>
            </a:r>
            <a:r>
              <a:rPr lang="en-US" dirty="0" smtClean="0">
                <a:solidFill>
                  <a:schemeClr val="tx1"/>
                </a:solidFill>
              </a:rPr>
              <a:t>False</a:t>
            </a:r>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15</a:t>
            </a:fld>
            <a:endParaRPr lang="en-US" dirty="0"/>
          </a:p>
        </p:txBody>
      </p:sp>
      <p:sp>
        <p:nvSpPr>
          <p:cNvPr id="5" name="Oval 4"/>
          <p:cNvSpPr/>
          <p:nvPr/>
        </p:nvSpPr>
        <p:spPr>
          <a:xfrm>
            <a:off x="6756396" y="2438400"/>
            <a:ext cx="9906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33400" y="3124200"/>
            <a:ext cx="8229600" cy="297180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Examples of other funding sources with governance requirements: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Head Start board composition, conflicts of interest and specific board responsibilities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Community Housing Development Organization (CHDO)</a:t>
            </a:r>
            <a:r>
              <a:rPr lang="en-US" sz="2400" dirty="0" smtClean="0">
                <a:latin typeface="+mn-lt"/>
              </a:rPr>
              <a:t> board composition</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79359</TotalTime>
  <Words>4114</Words>
  <Application>Microsoft Office PowerPoint</Application>
  <PresentationFormat>On-screen Show (4:3)</PresentationFormat>
  <Paragraphs>205</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1_Office Theme</vt:lpstr>
      <vt:lpstr>  Board Roles &amp; Responsibilities:  Nonprofit Community Action Agencies  </vt:lpstr>
      <vt:lpstr>Slide 2</vt:lpstr>
      <vt:lpstr>Legal Requirements Governing Tripartite Boards</vt:lpstr>
      <vt:lpstr>Legal Requirements</vt:lpstr>
      <vt:lpstr>State Nonprofit Corporation Act</vt:lpstr>
      <vt:lpstr>Articles and Bylaws</vt:lpstr>
      <vt:lpstr>IRS Tax-Exempt Rules</vt:lpstr>
      <vt:lpstr>Federal CSBG Act</vt:lpstr>
      <vt:lpstr>Tripartite Composition Resources</vt:lpstr>
      <vt:lpstr>HHS Block Grant Regulations</vt:lpstr>
      <vt:lpstr>OCS Guidance</vt:lpstr>
      <vt:lpstr>State CSBG Act and Regulations</vt:lpstr>
      <vt:lpstr>CSBG Organizational Standards Resources</vt:lpstr>
      <vt:lpstr>CSBG Grant Agreement/Contract</vt:lpstr>
      <vt:lpstr>Other Funding Source Requirements</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2018-11-06T16:09:36Z</dcterms:modified>
</cp:coreProperties>
</file>