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554" r:id="rId3"/>
    <p:sldId id="484" r:id="rId4"/>
    <p:sldId id="485" r:id="rId5"/>
    <p:sldId id="555" r:id="rId6"/>
    <p:sldId id="487" r:id="rId7"/>
    <p:sldId id="488" r:id="rId8"/>
    <p:sldId id="489" r:id="rId9"/>
    <p:sldId id="490" r:id="rId10"/>
    <p:sldId id="491" r:id="rId11"/>
    <p:sldId id="492" r:id="rId12"/>
    <p:sldId id="493" r:id="rId13"/>
    <p:sldId id="494" r:id="rId14"/>
  </p:sldIdLst>
  <p:sldSz cx="9144000" cy="6858000" type="screen4x3"/>
  <p:notesSz cx="7010400" cy="9296400"/>
  <p:custDataLst>
    <p:tags r:id="rId1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9865F-4303-47E9-9228-38283FF6592B}" type="doc">
      <dgm:prSet loTypeId="urn:microsoft.com/office/officeart/2005/8/layout/venn3" loCatId="relationship" qsTypeId="urn:microsoft.com/office/officeart/2005/8/quickstyle/simple1" qsCatId="simple" csTypeId="urn:microsoft.com/office/officeart/2005/8/colors/colorful2" csCatId="colorful" phldr="1"/>
      <dgm:spPr/>
      <dgm:t>
        <a:bodyPr/>
        <a:lstStyle/>
        <a:p>
          <a:endParaRPr lang="en-US"/>
        </a:p>
      </dgm:t>
    </dgm:pt>
    <dgm:pt modelId="{92AACC24-E92C-4041-AFF7-2BF9D3C8FBAC}">
      <dgm:prSet phldrT="[Text]" custT="1"/>
      <dgm:spPr/>
      <dgm:t>
        <a:bodyPr/>
        <a:lstStyle/>
        <a:p>
          <a:r>
            <a:rPr lang="en-US" sz="1800" b="1" dirty="0" smtClean="0">
              <a:solidFill>
                <a:schemeClr val="tx2"/>
              </a:solidFill>
            </a:rPr>
            <a:t>1/3 elected or appointed public officials </a:t>
          </a:r>
          <a:endParaRPr lang="en-US" sz="1800" b="1" dirty="0">
            <a:solidFill>
              <a:schemeClr val="tx2"/>
            </a:solidFill>
          </a:endParaRPr>
        </a:p>
      </dgm:t>
    </dgm:pt>
    <dgm:pt modelId="{B13A07F9-B52F-4037-BDC3-00059C2F2F0A}" type="parTrans" cxnId="{DFE42151-3122-411D-A0B9-12F6E84498AC}">
      <dgm:prSet/>
      <dgm:spPr/>
      <dgm:t>
        <a:bodyPr/>
        <a:lstStyle/>
        <a:p>
          <a:endParaRPr lang="en-US"/>
        </a:p>
      </dgm:t>
    </dgm:pt>
    <dgm:pt modelId="{179E992B-F52B-4E15-9B76-736D849A1B83}" type="sibTrans" cxnId="{DFE42151-3122-411D-A0B9-12F6E84498AC}">
      <dgm:prSet/>
      <dgm:spPr/>
      <dgm:t>
        <a:bodyPr/>
        <a:lstStyle/>
        <a:p>
          <a:endParaRPr lang="en-US"/>
        </a:p>
      </dgm:t>
    </dgm:pt>
    <dgm:pt modelId="{035E87A7-B719-44B9-B0DA-444E2C06824E}">
      <dgm:prSet phldrT="[Text]" custT="1"/>
      <dgm:spPr/>
      <dgm:t>
        <a:bodyPr/>
        <a:lstStyle/>
        <a:p>
          <a:r>
            <a:rPr lang="en-US" sz="1800" b="1" dirty="0" smtClean="0">
              <a:solidFill>
                <a:schemeClr val="tx2"/>
              </a:solidFill>
            </a:rPr>
            <a:t>At least 1/3 low-income reps</a:t>
          </a:r>
          <a:endParaRPr lang="en-US" sz="1800" b="1" dirty="0">
            <a:solidFill>
              <a:schemeClr val="tx2"/>
            </a:solidFill>
          </a:endParaRPr>
        </a:p>
      </dgm:t>
    </dgm:pt>
    <dgm:pt modelId="{5F4CE002-2CFF-4453-8467-59897BEEA009}" type="parTrans" cxnId="{30248766-E9FE-4D59-9A00-7DC677C08B1C}">
      <dgm:prSet/>
      <dgm:spPr/>
      <dgm:t>
        <a:bodyPr/>
        <a:lstStyle/>
        <a:p>
          <a:endParaRPr lang="en-US"/>
        </a:p>
      </dgm:t>
    </dgm:pt>
    <dgm:pt modelId="{16BC1AF3-A61E-47A3-8537-D04D2495781A}" type="sibTrans" cxnId="{30248766-E9FE-4D59-9A00-7DC677C08B1C}">
      <dgm:prSet/>
      <dgm:spPr/>
      <dgm:t>
        <a:bodyPr/>
        <a:lstStyle/>
        <a:p>
          <a:endParaRPr lang="en-US"/>
        </a:p>
      </dgm:t>
    </dgm:pt>
    <dgm:pt modelId="{2BD5AB76-5D04-493F-968E-D0A20388E640}">
      <dgm:prSet phldrT="[Text]" custT="1"/>
      <dgm:spPr/>
      <dgm:t>
        <a:bodyPr/>
        <a:lstStyle/>
        <a:p>
          <a:r>
            <a:rPr lang="en-US" sz="1800" b="1" dirty="0" smtClean="0">
              <a:solidFill>
                <a:schemeClr val="tx2"/>
              </a:solidFill>
            </a:rPr>
            <a:t>Remainder  individual or group from private sector</a:t>
          </a:r>
          <a:endParaRPr lang="en-US" sz="1800" b="1" dirty="0">
            <a:solidFill>
              <a:schemeClr val="tx2"/>
            </a:solidFill>
          </a:endParaRPr>
        </a:p>
      </dgm:t>
    </dgm:pt>
    <dgm:pt modelId="{B11E710D-408D-4EE2-AEBD-C981B92CA091}" type="parTrans" cxnId="{9320C773-EAB0-4492-981B-DE4F0DA6607D}">
      <dgm:prSet/>
      <dgm:spPr/>
      <dgm:t>
        <a:bodyPr/>
        <a:lstStyle/>
        <a:p>
          <a:endParaRPr lang="en-US"/>
        </a:p>
      </dgm:t>
    </dgm:pt>
    <dgm:pt modelId="{738DE657-CB05-46CC-8A25-0D8D5CD54150}" type="sibTrans" cxnId="{9320C773-EAB0-4492-981B-DE4F0DA6607D}">
      <dgm:prSet/>
      <dgm:spPr/>
      <dgm:t>
        <a:bodyPr/>
        <a:lstStyle/>
        <a:p>
          <a:endParaRPr lang="en-US"/>
        </a:p>
      </dgm:t>
    </dgm:pt>
    <dgm:pt modelId="{9E98FC76-9715-4CF5-8DC2-FF3A28EE1813}" type="pres">
      <dgm:prSet presAssocID="{EF39865F-4303-47E9-9228-38283FF6592B}" presName="Name0" presStyleCnt="0">
        <dgm:presLayoutVars>
          <dgm:dir/>
          <dgm:resizeHandles val="exact"/>
        </dgm:presLayoutVars>
      </dgm:prSet>
      <dgm:spPr/>
      <dgm:t>
        <a:bodyPr/>
        <a:lstStyle/>
        <a:p>
          <a:endParaRPr lang="en-US"/>
        </a:p>
      </dgm:t>
    </dgm:pt>
    <dgm:pt modelId="{C8CFAA17-A84C-42B5-8BC3-11F91DA95C3E}" type="pres">
      <dgm:prSet presAssocID="{92AACC24-E92C-4041-AFF7-2BF9D3C8FBAC}" presName="Name5" presStyleLbl="vennNode1" presStyleIdx="0" presStyleCnt="3" custLinFactX="-13394" custLinFactNeighborX="-100000" custLinFactNeighborY="696">
        <dgm:presLayoutVars>
          <dgm:bulletEnabled val="1"/>
        </dgm:presLayoutVars>
      </dgm:prSet>
      <dgm:spPr/>
      <dgm:t>
        <a:bodyPr/>
        <a:lstStyle/>
        <a:p>
          <a:endParaRPr lang="en-US"/>
        </a:p>
      </dgm:t>
    </dgm:pt>
    <dgm:pt modelId="{7E568579-EEC6-48C4-8B86-DE994F2C94DD}" type="pres">
      <dgm:prSet presAssocID="{179E992B-F52B-4E15-9B76-736D849A1B83}" presName="space" presStyleCnt="0"/>
      <dgm:spPr/>
      <dgm:t>
        <a:bodyPr/>
        <a:lstStyle/>
        <a:p>
          <a:endParaRPr lang="en-US"/>
        </a:p>
      </dgm:t>
    </dgm:pt>
    <dgm:pt modelId="{50B0C4F4-1621-4BC1-9058-D6F28192187A}" type="pres">
      <dgm:prSet presAssocID="{035E87A7-B719-44B9-B0DA-444E2C06824E}" presName="Name5" presStyleLbl="vennNode1" presStyleIdx="1" presStyleCnt="3" custLinFactNeighborX="4694" custLinFactNeighborY="594">
        <dgm:presLayoutVars>
          <dgm:bulletEnabled val="1"/>
        </dgm:presLayoutVars>
      </dgm:prSet>
      <dgm:spPr/>
      <dgm:t>
        <a:bodyPr/>
        <a:lstStyle/>
        <a:p>
          <a:endParaRPr lang="en-US"/>
        </a:p>
      </dgm:t>
    </dgm:pt>
    <dgm:pt modelId="{20478DA2-D147-4A61-8C4E-43DEBF662B5C}" type="pres">
      <dgm:prSet presAssocID="{16BC1AF3-A61E-47A3-8537-D04D2495781A}" presName="space" presStyleCnt="0"/>
      <dgm:spPr/>
      <dgm:t>
        <a:bodyPr/>
        <a:lstStyle/>
        <a:p>
          <a:endParaRPr lang="en-US"/>
        </a:p>
      </dgm:t>
    </dgm:pt>
    <dgm:pt modelId="{0C0D987E-0AAD-410F-A8C2-0B62A967DB3E}" type="pres">
      <dgm:prSet presAssocID="{2BD5AB76-5D04-493F-968E-D0A20388E640}" presName="Name5" presStyleLbl="vennNode1" presStyleIdx="2" presStyleCnt="3" custLinFactX="15243" custLinFactNeighborX="100000" custLinFactNeighborY="696">
        <dgm:presLayoutVars>
          <dgm:bulletEnabled val="1"/>
        </dgm:presLayoutVars>
      </dgm:prSet>
      <dgm:spPr/>
      <dgm:t>
        <a:bodyPr/>
        <a:lstStyle/>
        <a:p>
          <a:endParaRPr lang="en-US"/>
        </a:p>
      </dgm:t>
    </dgm:pt>
  </dgm:ptLst>
  <dgm:cxnLst>
    <dgm:cxn modelId="{AB7446EC-C961-46A9-8292-156F82708048}" type="presOf" srcId="{035E87A7-B719-44B9-B0DA-444E2C06824E}" destId="{50B0C4F4-1621-4BC1-9058-D6F28192187A}" srcOrd="0" destOrd="0" presId="urn:microsoft.com/office/officeart/2005/8/layout/venn3"/>
    <dgm:cxn modelId="{30248766-E9FE-4D59-9A00-7DC677C08B1C}" srcId="{EF39865F-4303-47E9-9228-38283FF6592B}" destId="{035E87A7-B719-44B9-B0DA-444E2C06824E}" srcOrd="1" destOrd="0" parTransId="{5F4CE002-2CFF-4453-8467-59897BEEA009}" sibTransId="{16BC1AF3-A61E-47A3-8537-D04D2495781A}"/>
    <dgm:cxn modelId="{A44C51FE-76A1-4C5F-BED9-F4C1B4A3D519}" type="presOf" srcId="{2BD5AB76-5D04-493F-968E-D0A20388E640}" destId="{0C0D987E-0AAD-410F-A8C2-0B62A967DB3E}" srcOrd="0" destOrd="0" presId="urn:microsoft.com/office/officeart/2005/8/layout/venn3"/>
    <dgm:cxn modelId="{DFE42151-3122-411D-A0B9-12F6E84498AC}" srcId="{EF39865F-4303-47E9-9228-38283FF6592B}" destId="{92AACC24-E92C-4041-AFF7-2BF9D3C8FBAC}" srcOrd="0" destOrd="0" parTransId="{B13A07F9-B52F-4037-BDC3-00059C2F2F0A}" sibTransId="{179E992B-F52B-4E15-9B76-736D849A1B83}"/>
    <dgm:cxn modelId="{5714B7FF-97C2-45EB-B1CD-818DC24B6741}" type="presOf" srcId="{92AACC24-E92C-4041-AFF7-2BF9D3C8FBAC}" destId="{C8CFAA17-A84C-42B5-8BC3-11F91DA95C3E}" srcOrd="0" destOrd="0" presId="urn:microsoft.com/office/officeart/2005/8/layout/venn3"/>
    <dgm:cxn modelId="{9320C773-EAB0-4492-981B-DE4F0DA6607D}" srcId="{EF39865F-4303-47E9-9228-38283FF6592B}" destId="{2BD5AB76-5D04-493F-968E-D0A20388E640}" srcOrd="2" destOrd="0" parTransId="{B11E710D-408D-4EE2-AEBD-C981B92CA091}" sibTransId="{738DE657-CB05-46CC-8A25-0D8D5CD54150}"/>
    <dgm:cxn modelId="{4BED8308-B8F3-4B80-AEFB-3CE3A9222E7E}" type="presOf" srcId="{EF39865F-4303-47E9-9228-38283FF6592B}" destId="{9E98FC76-9715-4CF5-8DC2-FF3A28EE1813}" srcOrd="0" destOrd="0" presId="urn:microsoft.com/office/officeart/2005/8/layout/venn3"/>
    <dgm:cxn modelId="{F21D64DB-37A9-425A-A1A8-A2DBECD3D953}" type="presParOf" srcId="{9E98FC76-9715-4CF5-8DC2-FF3A28EE1813}" destId="{C8CFAA17-A84C-42B5-8BC3-11F91DA95C3E}" srcOrd="0" destOrd="0" presId="urn:microsoft.com/office/officeart/2005/8/layout/venn3"/>
    <dgm:cxn modelId="{FEB9B776-00B8-4866-A530-F38CE076C873}" type="presParOf" srcId="{9E98FC76-9715-4CF5-8DC2-FF3A28EE1813}" destId="{7E568579-EEC6-48C4-8B86-DE994F2C94DD}" srcOrd="1" destOrd="0" presId="urn:microsoft.com/office/officeart/2005/8/layout/venn3"/>
    <dgm:cxn modelId="{E122EDC1-9D94-4DFB-9E83-5F336CCDE57B}" type="presParOf" srcId="{9E98FC76-9715-4CF5-8DC2-FF3A28EE1813}" destId="{50B0C4F4-1621-4BC1-9058-D6F28192187A}" srcOrd="2" destOrd="0" presId="urn:microsoft.com/office/officeart/2005/8/layout/venn3"/>
    <dgm:cxn modelId="{6D19DD68-BE36-43EB-95DC-40892058A29D}" type="presParOf" srcId="{9E98FC76-9715-4CF5-8DC2-FF3A28EE1813}" destId="{20478DA2-D147-4A61-8C4E-43DEBF662B5C}" srcOrd="3" destOrd="0" presId="urn:microsoft.com/office/officeart/2005/8/layout/venn3"/>
    <dgm:cxn modelId="{5AD438EA-5EB2-4F04-B610-0801B53DF1A2}" type="presParOf" srcId="{9E98FC76-9715-4CF5-8DC2-FF3A28EE1813}" destId="{0C0D987E-0AAD-410F-A8C2-0B62A967DB3E}" srcOrd="4"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z="1100" kern="1200" dirty="0" smtClean="0">
                <a:solidFill>
                  <a:schemeClr val="tx1"/>
                </a:solidFill>
                <a:latin typeface="+mn-lt"/>
                <a:ea typeface="+mn-ea"/>
                <a:cs typeface="+mn-cs"/>
              </a:rPr>
              <a:t>Multiple laws govern the way in which a tripartite board of a public </a:t>
            </a:r>
            <a:r>
              <a:rPr lang="en-US" sz="1100" kern="1200" baseline="0" dirty="0" smtClean="0">
                <a:solidFill>
                  <a:schemeClr val="tx1"/>
                </a:solidFill>
                <a:latin typeface="+mn-lt"/>
                <a:ea typeface="+mn-ea"/>
                <a:cs typeface="+mn-cs"/>
              </a:rPr>
              <a:t>CAA</a:t>
            </a:r>
            <a:r>
              <a:rPr lang="en-US" sz="1100" kern="1200" dirty="0" smtClean="0">
                <a:solidFill>
                  <a:schemeClr val="tx1"/>
                </a:solidFill>
                <a:latin typeface="+mn-lt"/>
                <a:ea typeface="+mn-ea"/>
                <a:cs typeface="+mn-cs"/>
              </a:rPr>
              <a:t> is</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composed and operates. In this</a:t>
            </a:r>
            <a:r>
              <a:rPr lang="en-US" sz="1100" kern="1200" baseline="0" dirty="0" smtClean="0">
                <a:solidFill>
                  <a:schemeClr val="tx1"/>
                </a:solidFill>
                <a:latin typeface="+mn-lt"/>
                <a:ea typeface="+mn-ea"/>
                <a:cs typeface="+mn-cs"/>
              </a:rPr>
              <a:t> section, I</a:t>
            </a:r>
            <a:r>
              <a:rPr lang="en-US" sz="1100" kern="1200" dirty="0" smtClean="0">
                <a:solidFill>
                  <a:schemeClr val="tx1"/>
                </a:solidFill>
                <a:latin typeface="+mn-lt"/>
                <a:ea typeface="+mn-ea"/>
                <a:cs typeface="+mn-cs"/>
              </a:rPr>
              <a:t> will provide a quick overview of how each of the applicable laws applies to a public CAA tripartite board and then walk through, very generally, the information that is important for tripartite boards to be aware of with respect to these laws.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74258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04963" y="228600"/>
            <a:ext cx="3652837" cy="2740025"/>
          </a:xfrm>
        </p:spPr>
      </p:sp>
      <p:sp>
        <p:nvSpPr>
          <p:cNvPr id="3" name="Notes Placeholder 2"/>
          <p:cNvSpPr>
            <a:spLocks noGrp="1"/>
          </p:cNvSpPr>
          <p:nvPr>
            <p:ph type="body" idx="1"/>
          </p:nvPr>
        </p:nvSpPr>
        <p:spPr>
          <a:xfrm>
            <a:off x="286475" y="3276600"/>
            <a:ext cx="6477000" cy="5791200"/>
          </a:xfrm>
        </p:spPr>
        <p:txBody>
          <a:bodyPr>
            <a:noAutofit/>
          </a:bodyPr>
          <a:lstStyle/>
          <a:p>
            <a:pPr marL="0" marR="0" indent="0" algn="l" defTabSz="914400" rtl="0" eaLnBrk="1" fontAlgn="base" latinLnBrk="0" hangingPunct="1">
              <a:lnSpc>
                <a:spcPct val="90000"/>
              </a:lnSpc>
              <a:spcBef>
                <a:spcPts val="0"/>
              </a:spcBef>
              <a:spcAft>
                <a:spcPct val="0"/>
              </a:spcAft>
              <a:buClrTx/>
              <a:buSzTx/>
              <a:buFont typeface="Arial" panose="020B0604020202020204" pitchFamily="34" charset="0"/>
              <a:buNone/>
              <a:tabLst/>
              <a:defRPr/>
            </a:pPr>
            <a:r>
              <a:rPr lang="en-US" sz="1000" b="1" kern="1200" dirty="0" smtClean="0">
                <a:latin typeface="+mn-lt"/>
                <a:ea typeface="+mn-ea"/>
                <a:cs typeface="+mn-cs"/>
              </a:rPr>
              <a:t>State/local</a:t>
            </a:r>
            <a:r>
              <a:rPr lang="en-US" sz="1000" b="1" kern="1200" baseline="0" dirty="0" smtClean="0">
                <a:latin typeface="+mn-lt"/>
                <a:ea typeface="+mn-ea"/>
                <a:cs typeface="+mn-cs"/>
              </a:rPr>
              <a:t> government laws</a:t>
            </a:r>
            <a:r>
              <a:rPr lang="en-US" sz="1000" kern="1200" baseline="0" dirty="0" smtClean="0">
                <a:latin typeface="+mn-lt"/>
                <a:ea typeface="+mn-ea"/>
                <a:cs typeface="+mn-cs"/>
              </a:rPr>
              <a:t>: A </a:t>
            </a:r>
            <a:r>
              <a:rPr lang="en-US" sz="1000" baseline="0" dirty="0" smtClean="0">
                <a:latin typeface="+mn-lt"/>
              </a:rPr>
              <a:t>public CAA is created under and generally governed by its local and state laws. While a public CAA is often a division or department of the local government, it may exist in other forms, such as a stand-alone entity formed pursuant to a local or state law and governed by two or more counties. A</a:t>
            </a:r>
            <a:r>
              <a:rPr lang="en-US" sz="1000" baseline="0" dirty="0" smtClean="0"/>
              <a:t>ll public CAAs share the common thread of being controlled and managed by one or more local governments. The local governing officials (e.g., the board of county commissioners, city council, board of selectmen, etc.) oversee the local government which includes the public CAA and its tripartite board. </a:t>
            </a:r>
            <a:endParaRPr lang="en-US" sz="1000" b="0" dirty="0" smtClean="0">
              <a:latin typeface="+mj-lt"/>
            </a:endParaRPr>
          </a:p>
          <a:p>
            <a:pPr eaLnBrk="1" hangingPunct="1">
              <a:lnSpc>
                <a:spcPct val="90000"/>
              </a:lnSpc>
              <a:spcBef>
                <a:spcPts val="0"/>
              </a:spcBef>
              <a:buFont typeface="Arial" panose="020B0604020202020204" pitchFamily="34" charset="0"/>
              <a:buNone/>
            </a:pPr>
            <a:endParaRPr lang="en-US" sz="1000" b="0"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Bylaws</a:t>
            </a:r>
            <a:r>
              <a:rPr lang="en-US" sz="1000" b="0" dirty="0" smtClean="0">
                <a:latin typeface="+mn-lt"/>
              </a:rPr>
              <a:t>:  Whether a public CAA tripartite</a:t>
            </a:r>
            <a:r>
              <a:rPr lang="en-US" sz="1000" b="0" baseline="0" dirty="0" smtClean="0"/>
              <a:t> board has a bylaws or some other form of governing document that establishes the framework for how the board will operate will depend on what the local laws require. Even if the local laws are silent, CAPLAW recommends that a public CAA adopt a form of bylaws or governing document that reflects the tripartite composition requirements, the authority of the board and how the board will operate (e.g., quorum and voting requirements, committee structure, officers, etc.)</a:t>
            </a:r>
            <a:endParaRPr lang="en-US" sz="1000" b="0" kern="1200" dirty="0" smtClean="0">
              <a:latin typeface="Arial" charset="0"/>
            </a:endParaRPr>
          </a:p>
          <a:p>
            <a:pPr eaLnBrk="1" hangingPunct="1">
              <a:lnSpc>
                <a:spcPct val="90000"/>
              </a:lnSpc>
              <a:spcBef>
                <a:spcPts val="0"/>
              </a:spcBef>
              <a:buFont typeface="Arial" panose="020B0604020202020204" pitchFamily="34" charset="0"/>
              <a:buNone/>
            </a:pPr>
            <a:endParaRPr lang="en-US" sz="1000" b="1" dirty="0" smtClean="0">
              <a:latin typeface="+mn-lt"/>
            </a:endParaRPr>
          </a:p>
          <a:p>
            <a:pPr eaLnBrk="1" hangingPunct="1">
              <a:lnSpc>
                <a:spcPct val="90000"/>
              </a:lnSpc>
              <a:spcBef>
                <a:spcPts val="0"/>
              </a:spcBef>
              <a:buFont typeface="Arial" panose="020B0604020202020204" pitchFamily="34" charset="0"/>
              <a:buNone/>
            </a:pPr>
            <a:r>
              <a:rPr lang="en-US" sz="1000" b="1" dirty="0" smtClean="0">
                <a:latin typeface="+mn-lt"/>
              </a:rPr>
              <a:t>Federal CSBG Act, block grant regulations, guidance</a:t>
            </a:r>
            <a:r>
              <a:rPr lang="en-US" sz="1000" b="0" dirty="0" smtClean="0">
                <a:latin typeface="+mn-lt"/>
              </a:rPr>
              <a:t>: A public</a:t>
            </a:r>
            <a:r>
              <a:rPr lang="en-US" sz="1000" b="0" baseline="0" dirty="0" smtClean="0">
                <a:latin typeface="+mn-lt"/>
              </a:rPr>
              <a:t> entity </a:t>
            </a:r>
            <a:r>
              <a:rPr lang="en-US" sz="1000" b="0" dirty="0" smtClean="0">
                <a:latin typeface="+mn-lt"/>
              </a:rPr>
              <a:t>became a CAA when it applied for and received</a:t>
            </a:r>
            <a:r>
              <a:rPr lang="en-US" sz="1000" b="0" baseline="0" dirty="0" smtClean="0">
                <a:latin typeface="+mn-lt"/>
              </a:rPr>
              <a:t> funds</a:t>
            </a:r>
            <a:r>
              <a:rPr lang="en-US" sz="1000" b="0" dirty="0" smtClean="0">
                <a:latin typeface="+mn-lt"/>
              </a:rPr>
              <a:t>,</a:t>
            </a:r>
            <a:r>
              <a:rPr lang="en-US" sz="1000" b="0" baseline="0" dirty="0" smtClean="0">
                <a:latin typeface="+mn-lt"/>
              </a:rPr>
              <a:t> initially under the Economic Opportunity Act, the precursor to the </a:t>
            </a:r>
            <a:r>
              <a:rPr lang="en-US" sz="1000" b="0" kern="1200" dirty="0" smtClean="0">
                <a:latin typeface="+mn-lt"/>
                <a:ea typeface="+mn-ea"/>
                <a:cs typeface="+mn-cs"/>
              </a:rPr>
              <a:t>Community Service Block Grant (CSBG) Act. </a:t>
            </a:r>
            <a:r>
              <a:rPr lang="en-US" sz="1000" b="0" kern="1200" baseline="0" dirty="0" smtClean="0">
                <a:latin typeface="+mn-lt"/>
                <a:ea typeface="+mn-ea"/>
                <a:cs typeface="+mn-cs"/>
              </a:rPr>
              <a:t>The U.S. Department of Health and Human Services (HHS) is the federal agency that oversees the CSBG program and passes rules (referred to as regulations) that apply to CSBG and other block grants</a:t>
            </a:r>
            <a:r>
              <a:rPr lang="en-US" sz="1000" kern="1200" baseline="0" dirty="0" smtClean="0">
                <a:latin typeface="+mn-lt"/>
                <a:ea typeface="+mn-ea"/>
                <a:cs typeface="+mn-cs"/>
              </a:rPr>
              <a:t>.  Additionally, the federal Office of Community Services (OCS) is a department in HHS’s Administration for Children and Families division that directly manages the CSBG program and issues mostly nonbinding program guidance in the form of Information Memorandum (IMs).  </a:t>
            </a:r>
          </a:p>
          <a:p>
            <a:pPr eaLnBrk="1" hangingPunct="1">
              <a:lnSpc>
                <a:spcPct val="90000"/>
              </a:lnSpc>
              <a:spcBef>
                <a:spcPts val="0"/>
              </a:spcBef>
              <a:buFont typeface="Arial" panose="020B0604020202020204" pitchFamily="34" charset="0"/>
              <a:buNone/>
            </a:pPr>
            <a:endParaRPr lang="en-US" sz="100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dirty="0" smtClean="0">
                <a:latin typeface="+mn-lt"/>
                <a:ea typeface="+mn-ea"/>
                <a:cs typeface="+mn-cs"/>
              </a:rPr>
              <a:t>State</a:t>
            </a:r>
            <a:r>
              <a:rPr lang="en-US" sz="1000" b="1" kern="1200" baseline="0" dirty="0" smtClean="0">
                <a:latin typeface="+mn-lt"/>
                <a:ea typeface="+mn-ea"/>
                <a:cs typeface="+mn-cs"/>
              </a:rPr>
              <a:t> CSBG statute, regulations and policies</a:t>
            </a:r>
            <a:r>
              <a:rPr lang="en-US" sz="1000" kern="1200" baseline="0" dirty="0" smtClean="0">
                <a:latin typeface="+mn-lt"/>
                <a:ea typeface="+mn-ea"/>
                <a:cs typeface="+mn-cs"/>
              </a:rPr>
              <a:t>: </a:t>
            </a:r>
            <a:r>
              <a:rPr lang="en-US" sz="1000" b="0" kern="1200" dirty="0" smtClean="0">
                <a:latin typeface="+mn-lt"/>
                <a:ea typeface="+mn-ea"/>
                <a:cs typeface="+mn-cs"/>
              </a:rPr>
              <a:t>Because</a:t>
            </a:r>
            <a:r>
              <a:rPr lang="en-US" sz="1000" b="0" kern="1200" baseline="0" dirty="0" smtClean="0">
                <a:latin typeface="+mn-lt"/>
                <a:ea typeface="+mn-ea"/>
                <a:cs typeface="+mn-cs"/>
              </a:rPr>
              <a:t> CSBG is a block grant, states have primary authority to manage and facilitate the funding and, in an effort to do so, some states pass their own CSBG statutes, regulations and policies. </a:t>
            </a:r>
          </a:p>
          <a:p>
            <a:pPr eaLnBrk="1" hangingPunct="1">
              <a:lnSpc>
                <a:spcPct val="90000"/>
              </a:lnSpc>
              <a:spcBef>
                <a:spcPts val="0"/>
              </a:spcBef>
              <a:buFont typeface="Arial" panose="020B0604020202020204" pitchFamily="34" charset="0"/>
              <a:buNone/>
            </a:pPr>
            <a:endParaRPr lang="en-US" sz="1000" b="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latin typeface="+mn-lt"/>
                <a:ea typeface="+mn-ea"/>
                <a:cs typeface="+mn-cs"/>
              </a:rPr>
              <a:t>CSBG grant agreement/contract with state: </a:t>
            </a:r>
            <a:r>
              <a:rPr lang="en-US" sz="1000" b="0" kern="1200" baseline="0" dirty="0" smtClean="0">
                <a:latin typeface="+mn-lt"/>
                <a:ea typeface="+mn-ea"/>
                <a:cs typeface="+mn-cs"/>
              </a:rPr>
              <a:t>To receive CSBG funding, all CAAs enter into grant agreements or contracts with the state CSBG office, which will typically incorporate other applicable federal and state laws. For many public CAAs, the grant agreement will be between the local government that oversees the CAA and the state CSBG office. </a:t>
            </a:r>
          </a:p>
          <a:p>
            <a:pPr eaLnBrk="1" hangingPunct="1">
              <a:lnSpc>
                <a:spcPct val="90000"/>
              </a:lnSpc>
              <a:spcBef>
                <a:spcPts val="0"/>
              </a:spcBef>
              <a:buFont typeface="Arial" panose="020B0604020202020204" pitchFamily="34" charset="0"/>
              <a:buNone/>
            </a:pPr>
            <a:endParaRPr lang="en-US" sz="1000" b="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latin typeface="+mn-lt"/>
                <a:ea typeface="+mn-ea"/>
                <a:cs typeface="+mn-cs"/>
              </a:rPr>
              <a:t>Other federal/state funding requirements</a:t>
            </a:r>
            <a:r>
              <a:rPr lang="en-US" sz="1000" b="0" kern="1200" baseline="0" dirty="0" smtClean="0">
                <a:latin typeface="+mn-lt"/>
                <a:ea typeface="+mn-ea"/>
                <a:cs typeface="+mn-cs"/>
              </a:rPr>
              <a:t>: CAAs receive funding from other federal and state sources which may include governance requirements that apply to the CAA’s tripartite board.  </a:t>
            </a:r>
          </a:p>
          <a:p>
            <a:pPr eaLnBrk="1" hangingPunct="1">
              <a:lnSpc>
                <a:spcPct val="90000"/>
              </a:lnSpc>
              <a:spcBef>
                <a:spcPts val="0"/>
              </a:spcBef>
              <a:buFont typeface="Arial" panose="020B0604020202020204" pitchFamily="34" charset="0"/>
              <a:buNone/>
            </a:pPr>
            <a:endParaRPr lang="en-US" sz="100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kern="1200" baseline="0" dirty="0" smtClean="0">
                <a:latin typeface="+mn-lt"/>
                <a:ea typeface="+mn-ea"/>
                <a:cs typeface="+mn-cs"/>
              </a:rPr>
              <a:t>Now, let’s turn to talking a little bit more about why each of these requirements is important for tripartite boards to know and how they affect the way in which a tripartite board governs the organization.</a:t>
            </a:r>
          </a:p>
          <a:p>
            <a:pPr eaLnBrk="1" hangingPunct="1">
              <a:lnSpc>
                <a:spcPct val="90000"/>
              </a:lnSpc>
              <a:spcBef>
                <a:spcPts val="0"/>
              </a:spcBef>
              <a:buFont typeface="Arial" panose="020B0604020202020204" pitchFamily="34" charset="0"/>
              <a:buNone/>
            </a:pPr>
            <a:endParaRPr lang="en-US" sz="1000" kern="1200" baseline="0" dirty="0" smtClean="0">
              <a:latin typeface="+mn-lt"/>
              <a:ea typeface="+mn-ea"/>
              <a:cs typeface="+mn-cs"/>
            </a:endParaRPr>
          </a:p>
          <a:p>
            <a:pPr eaLnBrk="1" hangingPunct="1">
              <a:lnSpc>
                <a:spcPct val="90000"/>
              </a:lnSpc>
              <a:spcBef>
                <a:spcPts val="0"/>
              </a:spcBef>
              <a:buFont typeface="Arial" panose="020B0604020202020204" pitchFamily="34" charset="0"/>
              <a:buNone/>
            </a:pPr>
            <a:r>
              <a:rPr lang="en-US" sz="1000" b="1" kern="1200" baseline="0" dirty="0" smtClean="0">
                <a:latin typeface="+mn-lt"/>
                <a:ea typeface="+mn-ea"/>
                <a:cs typeface="+mn-cs"/>
              </a:rPr>
              <a:t>Note to presenter:</a:t>
            </a:r>
            <a:r>
              <a:rPr lang="en-US" sz="1000" kern="1200" baseline="0" dirty="0" smtClean="0">
                <a:latin typeface="+mn-lt"/>
              </a:rPr>
              <a:t> the difference between a statute and a regulation: A federal “statute” is a law passed by U.S. Congress and a state “statute” is a law passed by the state legislature. Statutes will often include language in them that grant authority to a federal administrative agency (if it’s a federal statute) or state administrative agency (if it is state statute) to issue “regulations” that fill in the details of how to apply or implement a statute, and help flesh out compliance with the statute. For example, the federal CSBG Act authorizes the federal Department of Health and Human Services (HHS) to issue regulations to help flesh out the administration of block grants. Because of the nature of a block grant (i.e., that the state generally facilitates the funding), the HHS block grant regulations at 45 C.F.R. Part 96 are very bare bones and give deference to the states as the grantee and facilitator of the CSBG funding. </a:t>
            </a:r>
            <a:endParaRPr lang="en-US" sz="10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1500004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rmAutofit/>
          </a:bodyPr>
          <a:lstStyle/>
          <a:p>
            <a:pPr>
              <a:spcBef>
                <a:spcPts val="0"/>
              </a:spcBef>
            </a:pPr>
            <a:r>
              <a:rPr lang="en-US" sz="1100" b="1" dirty="0" smtClean="0">
                <a:latin typeface="+mn-lt"/>
              </a:rPr>
              <a:t>False.  </a:t>
            </a:r>
            <a:r>
              <a:rPr lang="en-US" sz="1100" b="0" dirty="0" smtClean="0">
                <a:latin typeface="+mn-lt"/>
              </a:rPr>
              <a:t>The</a:t>
            </a:r>
            <a:r>
              <a:rPr lang="en-US" sz="1100" b="0" baseline="0" dirty="0" smtClean="0">
                <a:latin typeface="+mn-lt"/>
              </a:rPr>
              <a:t> federal CSBG Act does not establish the authority of the tripartite board to act on behalf of a public CAA. Rather, the federal CSBG Act states that for a public CAA to receive CSBG funding, the CAAs tripartite board must actively participate in the development, planning, implementation and evaluation of the CSBG program. We will talk more about this requirement throughout the presentation.</a:t>
            </a:r>
          </a:p>
          <a:p>
            <a:pPr>
              <a:spcBef>
                <a:spcPts val="0"/>
              </a:spcBef>
            </a:pPr>
            <a:endParaRPr lang="en-US" sz="1100" b="0" baseline="0" dirty="0" smtClean="0">
              <a:latin typeface="+mn-lt"/>
            </a:endParaRPr>
          </a:p>
          <a:p>
            <a:pPr>
              <a:spcBef>
                <a:spcPts val="0"/>
              </a:spcBef>
            </a:pPr>
            <a:r>
              <a:rPr lang="en-US" sz="1100" baseline="0" dirty="0" smtClean="0">
                <a:latin typeface="+mn-lt"/>
              </a:rPr>
              <a:t>The authority of the tripartite board is established typically in one of two ways: (</a:t>
            </a:r>
            <a:r>
              <a:rPr lang="en-US" sz="1100" baseline="0" dirty="0" err="1" smtClean="0">
                <a:latin typeface="+mn-lt"/>
              </a:rPr>
              <a:t>i</a:t>
            </a:r>
            <a:r>
              <a:rPr lang="en-US" sz="1100" baseline="0" dirty="0" smtClean="0">
                <a:latin typeface="+mn-lt"/>
              </a:rPr>
              <a:t>) by the local governing officials that oversee the local government in which the public CAA is a department/division or (ii) by the state/local law under which the public entity that receives CSBG funding was created. Some state/local laws that establish public entities are fairly detailed and specific. For example, the Tennessee Human Resources Agency law outlines the creation of a stand-alone public entity with a specific governance structure that requires the involvement of designated elected officials.  Alternatively, the California Joint Powers of Authority law enables two or more local governments to create a stand-alone entity governed by local officials from each of the local governments.</a:t>
            </a:r>
          </a:p>
          <a:p>
            <a:pPr>
              <a:spcBef>
                <a:spcPts val="0"/>
              </a:spcBef>
            </a:pPr>
            <a:endParaRPr lang="en-US" sz="1100" baseline="0" dirty="0" smtClean="0">
              <a:latin typeface="+mn-lt"/>
            </a:endParaRPr>
          </a:p>
          <a:p>
            <a:pPr lvl="0"/>
            <a:r>
              <a:rPr lang="en-US" sz="1100" kern="1200" dirty="0" smtClean="0">
                <a:solidFill>
                  <a:schemeClr val="tx1"/>
                </a:solidFill>
                <a:effectLst/>
                <a:latin typeface="+mn-lt"/>
                <a:ea typeface="+mn-ea"/>
                <a:cs typeface="+mn-cs"/>
              </a:rPr>
              <a:t>Regardless of the form of a public CAA, local governing officials retain the ultimate authority to govern the entity and the tripartite board should work closely with the local governing officials to provide advice, make recommendations, and/or make decisions on behalf of the public CAA, all subject to the authority granted to the tripartite board.</a:t>
            </a:r>
          </a:p>
          <a:p>
            <a:pPr>
              <a:spcBef>
                <a:spcPts val="0"/>
              </a:spcBef>
            </a:pPr>
            <a:endParaRPr lang="en-US" sz="1100"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4003189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rmAutofit/>
          </a:bodyPr>
          <a:lstStyle/>
          <a:p>
            <a:pPr>
              <a:spcBef>
                <a:spcPts val="0"/>
              </a:spcBef>
            </a:pPr>
            <a:r>
              <a:rPr lang="en-US" sz="1100" b="1" baseline="0" dirty="0" smtClean="0">
                <a:latin typeface="+mn-lt"/>
              </a:rPr>
              <a:t>True. </a:t>
            </a:r>
            <a:r>
              <a:rPr lang="en-US" sz="1100" b="0" baseline="0" dirty="0" smtClean="0">
                <a:latin typeface="+mn-lt"/>
              </a:rPr>
              <a:t> The local/state laws governing a public entity that receives CSBG funding will dictate whether the tripartite board is required to have bylaws or a similar governing document. </a:t>
            </a:r>
          </a:p>
          <a:p>
            <a:pPr>
              <a:spcBef>
                <a:spcPts val="0"/>
              </a:spcBef>
            </a:pPr>
            <a:endParaRPr lang="en-US" sz="1100" b="0" baseline="0" dirty="0" smtClean="0">
              <a:latin typeface="+mn-lt"/>
            </a:endParaRPr>
          </a:p>
          <a:p>
            <a:pPr>
              <a:spcBef>
                <a:spcPts val="0"/>
              </a:spcBef>
            </a:pPr>
            <a:r>
              <a:rPr lang="en-US" sz="1100" b="0" baseline="0" dirty="0" smtClean="0">
                <a:latin typeface="+mn-lt"/>
              </a:rPr>
              <a:t>CAPLAW recommends that, regardless of what the local laws require, tripartite boards of public CAAs adopt bylaws or a similar governing document that establishes the framework within which </a:t>
            </a:r>
            <a:r>
              <a:rPr lang="en-US" sz="1100" baseline="0" dirty="0" smtClean="0">
                <a:latin typeface="+mn-lt"/>
              </a:rPr>
              <a:t>the board operates. For a public CAA, the bylaws or similar governing document may delineate when the tripartite board has authority to act on behalf of the public CAA and describe different funding source requirements applicable to the board, such as the CSBG tripartite board requirement. </a:t>
            </a:r>
          </a:p>
          <a:p>
            <a:pPr>
              <a:spcBef>
                <a:spcPts val="0"/>
              </a:spcBef>
            </a:pPr>
            <a:endParaRPr lang="en-US" sz="1100" baseline="0" dirty="0" smtClean="0">
              <a:latin typeface="+mn-lt"/>
            </a:endParaRPr>
          </a:p>
          <a:p>
            <a:pPr>
              <a:spcBef>
                <a:spcPts val="0"/>
              </a:spcBef>
            </a:pPr>
            <a:r>
              <a:rPr lang="en-US" sz="1100" baseline="0" dirty="0" smtClean="0">
                <a:latin typeface="+mn-lt"/>
              </a:rPr>
              <a:t>The bylaws, or similar governing document, should be provided to all board members and reviewed by them.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val="4003189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304800"/>
            <a:ext cx="4343400" cy="3257550"/>
          </a:xfrm>
        </p:spPr>
      </p:sp>
      <p:sp>
        <p:nvSpPr>
          <p:cNvPr id="3" name="Notes Placeholder 2"/>
          <p:cNvSpPr>
            <a:spLocks noGrp="1"/>
          </p:cNvSpPr>
          <p:nvPr>
            <p:ph type="body" idx="1"/>
          </p:nvPr>
        </p:nvSpPr>
        <p:spPr>
          <a:xfrm>
            <a:off x="457200" y="3886200"/>
            <a:ext cx="6248400" cy="5029200"/>
          </a:xfrm>
        </p:spPr>
        <p:txBody>
          <a:bodyPr>
            <a:normAutofit lnSpcReduction="10000"/>
          </a:bodyPr>
          <a:lstStyle/>
          <a:p>
            <a:pPr>
              <a:lnSpc>
                <a:spcPct val="110000"/>
              </a:lnSpc>
              <a:spcBef>
                <a:spcPts val="0"/>
              </a:spcBef>
            </a:pPr>
            <a:r>
              <a:rPr lang="en-US" sz="1100" b="1" dirty="0" smtClean="0">
                <a:latin typeface="+mn-lt"/>
              </a:rPr>
              <a:t>False.</a:t>
            </a:r>
            <a:r>
              <a:rPr lang="en-US" sz="1100" baseline="0" dirty="0" smtClean="0">
                <a:latin typeface="+mn-lt"/>
              </a:rPr>
              <a:t> </a:t>
            </a:r>
            <a:r>
              <a:rPr lang="en-US" sz="1100" dirty="0" smtClean="0">
                <a:latin typeface="+mn-lt"/>
              </a:rPr>
              <a:t>While there are many provisions in the federal</a:t>
            </a:r>
            <a:r>
              <a:rPr lang="en-US" sz="1100" baseline="0" dirty="0" smtClean="0">
                <a:latin typeface="+mn-lt"/>
              </a:rPr>
              <a:t> CSBG Act that help establish the role and responsibilities of the board, t</a:t>
            </a:r>
            <a:r>
              <a:rPr lang="en-US" sz="1100" dirty="0" smtClean="0">
                <a:latin typeface="+mn-lt"/>
              </a:rPr>
              <a:t>here</a:t>
            </a:r>
            <a:r>
              <a:rPr lang="en-US" sz="1100" baseline="0" dirty="0" smtClean="0">
                <a:latin typeface="+mn-lt"/>
              </a:rPr>
              <a:t> are two key sections in particular that are important for board members to know – the provisions establishing the tripartite board structure and the directive that the tripartite board must be fully engaged in the development, planning, implementation and evaluation of the CSBG program.  </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This question is a little more complex than it seems because the federal CSBG Act actually permits state CSBG offices, </a:t>
            </a:r>
            <a:r>
              <a:rPr lang="en-US" sz="1100" b="0" i="1" baseline="0" dirty="0" smtClean="0">
                <a:latin typeface="+mn-lt"/>
              </a:rPr>
              <a:t>not individual public CAAs</a:t>
            </a:r>
            <a:r>
              <a:rPr lang="en-US" sz="1100" b="0" baseline="0" dirty="0" smtClean="0">
                <a:latin typeface="+mn-lt"/>
              </a:rPr>
              <a:t>, </a:t>
            </a:r>
            <a:r>
              <a:rPr lang="en-US" sz="1100" baseline="0" dirty="0" smtClean="0">
                <a:latin typeface="+mn-lt"/>
              </a:rPr>
              <a:t>to chose a “mechanism” other than the tripartite structure “to assure decision-making and participation by low-income individuals” on a public CAA tripartite board. This alternative is not available to nonprofit CAAs. CAPLAW is aware of a few states that permit certain types of public CAAs to use a variation of the tripartite structure.</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If an alternative mechanism is not chosen by the state CSBG office, the federal CSBG Act requires a public CAA to maintain a tripartite board that consists of: (a) 1/3 of the board members being elected or appointed public officials, or their representatives who serve in the place of the elected or appointed official; (b) at least 1/3 of the board being democratically selected by the low-income community as representatives of that community; and (c) the remainder of the board being individuals or groups from the private sector, i.e., business, industry, labor, religious, law enforcement, or other major groups and interests in the community served.  </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We could spend an entire presentation discussing the tripartite composition; however the focus of this presentation is the board’s responsibilities. CAPLAW offers several other resources about the tripartite composition which I will discuss in just a moment.</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The directive that the board be fully engaged in the development, planning, implementation and evaluation of the CSBG program is a statement that we will unpack in greater detail as we discuss board responsibilities in another part of this presentation. </a:t>
            </a:r>
          </a:p>
          <a:p>
            <a:pPr>
              <a:lnSpc>
                <a:spcPct val="110000"/>
              </a:lnSpc>
              <a:spcBef>
                <a:spcPts val="0"/>
              </a:spcBef>
            </a:pPr>
            <a:endParaRPr lang="en-US" sz="1100" baseline="0" dirty="0" smtClean="0">
              <a:latin typeface="+mn-lt"/>
            </a:endParaRPr>
          </a:p>
          <a:p>
            <a:pPr>
              <a:lnSpc>
                <a:spcPct val="110000"/>
              </a:lnSpc>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val="3033881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0" dirty="0" smtClean="0">
                <a:latin typeface="+mn-lt"/>
              </a:rPr>
              <a:t>CAPLAW</a:t>
            </a:r>
            <a:r>
              <a:rPr lang="en-US" sz="1100" b="0" baseline="0" dirty="0" smtClean="0">
                <a:latin typeface="+mn-lt"/>
              </a:rPr>
              <a:t> has a number of resources that tripartite boards may use to better understand the tripartite board composition requirements in the federal CSBG Act.  </a:t>
            </a:r>
          </a:p>
          <a:p>
            <a:pPr>
              <a:spcBef>
                <a:spcPts val="0"/>
              </a:spcBef>
            </a:pPr>
            <a:endParaRPr lang="en-US" sz="1100" b="0" baseline="0" dirty="0" smtClean="0">
              <a:latin typeface="+mn-lt"/>
            </a:endParaRPr>
          </a:p>
          <a:p>
            <a:pPr>
              <a:spcBef>
                <a:spcPts val="0"/>
              </a:spcBef>
            </a:pPr>
            <a:r>
              <a:rPr lang="en-US" sz="1100" b="0" baseline="0" dirty="0" smtClean="0">
                <a:latin typeface="+mn-lt"/>
              </a:rPr>
              <a:t>For board members who retain information better by reading the resource, the </a:t>
            </a:r>
            <a:r>
              <a:rPr lang="en-US" sz="1100" b="0" i="1" baseline="0" dirty="0" smtClean="0">
                <a:latin typeface="+mn-lt"/>
              </a:rPr>
              <a:t>CAA Leaders’ Legal Guide</a:t>
            </a:r>
            <a:r>
              <a:rPr lang="en-US" sz="1100" b="0" baseline="0" dirty="0" smtClean="0">
                <a:latin typeface="+mn-lt"/>
              </a:rPr>
              <a:t> includes a chapter solely focused on the federal CSBG Act requirements applicable to tripartite boards, and in particular, the composition provisions in the Act.</a:t>
            </a:r>
          </a:p>
          <a:p>
            <a:pPr>
              <a:spcBef>
                <a:spcPts val="0"/>
              </a:spcBef>
            </a:pPr>
            <a:endParaRPr lang="en-US" sz="1100" b="0" baseline="0" dirty="0" smtClean="0">
              <a:latin typeface="+mn-lt"/>
            </a:endParaRPr>
          </a:p>
          <a:p>
            <a:pPr>
              <a:spcBef>
                <a:spcPts val="0"/>
              </a:spcBef>
            </a:pPr>
            <a:r>
              <a:rPr lang="en-US" sz="1100" b="0" baseline="0" dirty="0" smtClean="0">
                <a:latin typeface="+mn-lt"/>
              </a:rPr>
              <a:t>For boards who enjoy a more interactive approach to learning and reviewing information, the </a:t>
            </a:r>
            <a:r>
              <a:rPr lang="en-US" sz="1100" b="0" i="1" baseline="0" dirty="0" smtClean="0">
                <a:latin typeface="+mn-lt"/>
              </a:rPr>
              <a:t>CSBG Training Tool for Public CAA Boards</a:t>
            </a:r>
            <a:r>
              <a:rPr lang="en-US" sz="1100" b="0" baseline="0" dirty="0" smtClean="0">
                <a:latin typeface="+mn-lt"/>
              </a:rPr>
              <a:t> walks through the federal CSBG Act requirements applicable to each of the three sectors. The Tool uses a facilitator’s guide, power point slides and exercises to help tripartite boards grasp the requirements. </a:t>
            </a:r>
          </a:p>
          <a:p>
            <a:pPr>
              <a:spcBef>
                <a:spcPts val="0"/>
              </a:spcBef>
            </a:pPr>
            <a:endParaRPr lang="en-US" sz="1100" b="0" baseline="0" dirty="0" smtClean="0">
              <a:latin typeface="+mn-lt"/>
            </a:endParaRPr>
          </a:p>
          <a:p>
            <a:pPr>
              <a:spcBef>
                <a:spcPts val="0"/>
              </a:spcBef>
            </a:pPr>
            <a:r>
              <a:rPr lang="en-US" sz="1100" b="0" baseline="0" dirty="0" smtClean="0">
                <a:latin typeface="+mn-lt"/>
              </a:rPr>
              <a:t>Lastly, for boards that want to focus more on the democratic selection process requirement applicable to low-income sector representative seats, CAPLAW’s resource, </a:t>
            </a:r>
            <a:r>
              <a:rPr lang="en-US" sz="1100" b="0" i="1" baseline="0" dirty="0" smtClean="0">
                <a:latin typeface="+mn-lt"/>
              </a:rPr>
              <a:t>Raising the Low-Income Voice: Case Studies in Democratic Selection Procedures</a:t>
            </a:r>
            <a:r>
              <a:rPr lang="en-US" sz="1100" b="0" baseline="0" dirty="0" smtClean="0">
                <a:latin typeface="+mn-lt"/>
              </a:rPr>
              <a:t>, presents the selection procedures of four different CAAs and includes samples of their CAA’s written democratic selection procedures.</a:t>
            </a:r>
            <a:endParaRPr lang="en-US" sz="1100" b="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val="94922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b="1" dirty="0" smtClean="0">
                <a:latin typeface="+mn-lt"/>
              </a:rPr>
              <a:t>True.  </a:t>
            </a:r>
            <a:r>
              <a:rPr lang="en-US" sz="1100" dirty="0" smtClean="0">
                <a:latin typeface="+mn-lt"/>
              </a:rPr>
              <a:t>The </a:t>
            </a:r>
            <a:r>
              <a:rPr lang="en-US" sz="1100" baseline="0" dirty="0" smtClean="0">
                <a:latin typeface="+mn-lt"/>
              </a:rPr>
              <a:t>HHS block grant regulations mainly establish that the federal government will defer to states in interpreting the federal CSBG Act.  Generally, the state’s interpretation of the Act will stand unless it is found to be “clearly erroneous”, i.e., in direct conflict with the federal CSBG Act.  It is important for the board to understand the role of the state CSBG office in facilitating the CSBG program and how essential it is for the state CSBG office and CAA to work together to ensure that the CSBG program is successful.</a:t>
            </a:r>
          </a:p>
          <a:p>
            <a:pPr>
              <a:spcBef>
                <a:spcPts val="0"/>
              </a:spcBef>
            </a:pPr>
            <a:endParaRPr lang="en-US" sz="1100" baseline="0" dirty="0" smtClean="0">
              <a:latin typeface="+mn-lt"/>
            </a:endParaRPr>
          </a:p>
          <a:p>
            <a:pPr>
              <a:spcBef>
                <a:spcPts val="0"/>
              </a:spcBef>
            </a:pPr>
            <a:r>
              <a:rPr lang="en-US" sz="1100" baseline="0" dirty="0" smtClean="0">
                <a:latin typeface="+mn-lt"/>
              </a:rPr>
              <a:t>While the HHS block grant regulations apply to all block grants issued by HHS, the regulations also include a few provisions specific to each grant. For CSBG, those specific provisions are found in Subpart I.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val="2207102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rmAutofit/>
          </a:bodyPr>
          <a:lstStyle/>
          <a:p>
            <a:pPr>
              <a:spcBef>
                <a:spcPts val="0"/>
              </a:spcBef>
            </a:pPr>
            <a:r>
              <a:rPr lang="en-US" sz="1100" b="1" dirty="0" smtClean="0">
                <a:latin typeface="+mn-lt"/>
              </a:rPr>
              <a:t>False.</a:t>
            </a:r>
            <a:r>
              <a:rPr lang="en-US" sz="1100" b="1" baseline="0" dirty="0" smtClean="0">
                <a:latin typeface="+mn-lt"/>
              </a:rPr>
              <a:t> </a:t>
            </a:r>
            <a:r>
              <a:rPr lang="en-US" sz="1100" baseline="0" dirty="0" smtClean="0">
                <a:latin typeface="+mn-lt"/>
              </a:rPr>
              <a:t>Office of Community Services’ (OCS) Information Memoranda (IMs) are generally not binding on community action agencies (CAAs). Rather IMs are issued for state CSBG offices, as a state CSBG office is the direct grantee of CSBG funds from OCS. Even though IMs are directed to the state and generally serve as guidance, they offer CAAs insight into OCS’s interpretation of CSBG program requirements and can be very informative for CAAs.</a:t>
            </a:r>
          </a:p>
          <a:p>
            <a:pPr>
              <a:spcBef>
                <a:spcPts val="0"/>
              </a:spcBef>
            </a:pPr>
            <a:endParaRPr lang="en-US" sz="1100" baseline="0" dirty="0" smtClean="0">
              <a:latin typeface="+mn-lt"/>
            </a:endParaRPr>
          </a:p>
          <a:p>
            <a:pPr>
              <a:spcBef>
                <a:spcPts val="0"/>
              </a:spcBef>
            </a:pPr>
            <a:r>
              <a:rPr lang="en-US" sz="1100" baseline="0" dirty="0" smtClean="0">
                <a:latin typeface="+mn-lt"/>
              </a:rPr>
              <a:t>One IM that is particularly relevant to tripartite boards is IM #82. This IM is the only guidance CAAs have from the federal government that speaks to the tripartite composition requirements and the directive that tripartite boards be fully engaged in the development, planning, implementation and evaluation of the CSBG program. </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val="2189395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6100" y="228600"/>
            <a:ext cx="2908300" cy="2181225"/>
          </a:xfrm>
        </p:spPr>
      </p:sp>
      <p:sp>
        <p:nvSpPr>
          <p:cNvPr id="3" name="Notes Placeholder 2"/>
          <p:cNvSpPr>
            <a:spLocks noGrp="1"/>
          </p:cNvSpPr>
          <p:nvPr>
            <p:ph type="body" idx="1"/>
          </p:nvPr>
        </p:nvSpPr>
        <p:spPr>
          <a:xfrm>
            <a:off x="304800" y="2590800"/>
            <a:ext cx="6477000" cy="6324600"/>
          </a:xfrm>
        </p:spPr>
        <p:txBody>
          <a:bodyPr>
            <a:normAutofit lnSpcReduction="10000"/>
          </a:bodyPr>
          <a:lstStyle/>
          <a:p>
            <a:pPr>
              <a:lnSpc>
                <a:spcPct val="110000"/>
              </a:lnSpc>
              <a:spcBef>
                <a:spcPts val="0"/>
              </a:spcBef>
            </a:pPr>
            <a:r>
              <a:rPr lang="en-US" sz="1100" b="1" dirty="0" smtClean="0">
                <a:latin typeface="+mn-lt"/>
              </a:rPr>
              <a:t>True. </a:t>
            </a:r>
            <a:r>
              <a:rPr lang="en-US" sz="1100" dirty="0" smtClean="0">
                <a:latin typeface="+mn-lt"/>
              </a:rPr>
              <a:t>As previously discussed, deference</a:t>
            </a:r>
            <a:r>
              <a:rPr lang="en-US" sz="1100" baseline="0" dirty="0" smtClean="0">
                <a:latin typeface="+mn-lt"/>
              </a:rPr>
              <a:t> is given to states with regards to the facilitation of CSBG programs. As a result, all CAAs must maintain compliance with a state’s CSBG statutes and regulations. </a:t>
            </a: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Some states have passed CSBG statutes and regulations that mirror the federal CSBG Act, while others add additional requirements. An example of an additional requirement for tripartite boards includes terms and/or term limits for board members. The federal CSBG Act does not address terms or terms limits. A state may impose such requirements and must do so in accordance with other applicable state laws.  If a state’s CSBG requirements do not address terms or term limits, then it is up to the board to determine what approach works best for the CAA. The board’s approach should be reflected in its bylaws or governing document.</a:t>
            </a:r>
          </a:p>
          <a:p>
            <a:pPr marL="115888" indent="-115888">
              <a:lnSpc>
                <a:spcPct val="110000"/>
              </a:lnSpc>
              <a:spcBef>
                <a:spcPts val="0"/>
              </a:spcBef>
            </a:pPr>
            <a:endParaRPr lang="en-US" sz="1100" baseline="0" dirty="0" smtClean="0">
              <a:latin typeface="+mn-lt"/>
            </a:endParaRPr>
          </a:p>
          <a:p>
            <a:pPr>
              <a:lnSpc>
                <a:spcPct val="110000"/>
              </a:lnSpc>
              <a:spcBef>
                <a:spcPts val="0"/>
              </a:spcBef>
            </a:pPr>
            <a:r>
              <a:rPr lang="en-US" sz="1100" dirty="0" smtClean="0">
                <a:latin typeface="+mn-lt"/>
              </a:rPr>
              <a:t>To date, all states have adopted some form of the CSBG Organizational Standards set forth in the federal Office of Community Services (OCS’s) Information Memorandum</a:t>
            </a:r>
            <a:r>
              <a:rPr lang="en-US" sz="1100" baseline="0" dirty="0" smtClean="0">
                <a:latin typeface="+mn-lt"/>
              </a:rPr>
              <a:t> </a:t>
            </a:r>
            <a:r>
              <a:rPr lang="en-US" sz="1100" dirty="0" smtClean="0">
                <a:latin typeface="+mn-lt"/>
              </a:rPr>
              <a:t>(IM) #138. Unlike other IMs, Congress gave OCS the authority to require states to incorporate the Standards in the states’ CSBG statutes, regulations and/or policies.</a:t>
            </a:r>
            <a:r>
              <a:rPr lang="en-US" sz="1100" baseline="0" dirty="0" smtClean="0">
                <a:latin typeface="+mn-lt"/>
              </a:rPr>
              <a:t> The Standards are one</a:t>
            </a:r>
            <a:r>
              <a:rPr lang="en-US" sz="1100" dirty="0" smtClean="0">
                <a:latin typeface="+mn-lt"/>
              </a:rPr>
              <a:t> component of a larger performance management system.</a:t>
            </a:r>
            <a:r>
              <a:rPr lang="en-US" sz="1100" baseline="0" dirty="0" smtClean="0">
                <a:latin typeface="+mn-lt"/>
              </a:rPr>
              <a:t> The</a:t>
            </a:r>
            <a:r>
              <a:rPr lang="en-US" sz="1100" dirty="0" smtClean="0">
                <a:latin typeface="+mn-lt"/>
              </a:rPr>
              <a:t> purpose</a:t>
            </a:r>
            <a:r>
              <a:rPr lang="en-US" sz="1100" baseline="0" dirty="0" smtClean="0">
                <a:latin typeface="+mn-lt"/>
              </a:rPr>
              <a:t> </a:t>
            </a:r>
            <a:r>
              <a:rPr lang="en-US" sz="1100" dirty="0" smtClean="0">
                <a:latin typeface="+mn-lt"/>
              </a:rPr>
              <a:t>of the Standards is to strengthen the organizational capacity of CAAs to serve low-income communities and to increase accountability within the CSBG network.</a:t>
            </a:r>
          </a:p>
          <a:p>
            <a:pPr>
              <a:lnSpc>
                <a:spcPct val="110000"/>
              </a:lnSpc>
              <a:spcBef>
                <a:spcPts val="0"/>
              </a:spcBef>
            </a:pPr>
            <a:endParaRPr lang="en-US" sz="1100" dirty="0" smtClean="0">
              <a:latin typeface="+mn-lt"/>
            </a:endParaRPr>
          </a:p>
          <a:p>
            <a:pPr>
              <a:lnSpc>
                <a:spcPct val="110000"/>
              </a:lnSpc>
              <a:spcBef>
                <a:spcPts val="0"/>
              </a:spcBef>
            </a:pPr>
            <a:r>
              <a:rPr lang="en-US" sz="1100" dirty="0" smtClean="0">
                <a:latin typeface="+mn-lt"/>
              </a:rPr>
              <a:t>The Standards are organized in the following three thematic groups comprising of nine categories:</a:t>
            </a:r>
          </a:p>
          <a:p>
            <a:pPr marL="231775" indent="-231775">
              <a:lnSpc>
                <a:spcPct val="110000"/>
              </a:lnSpc>
              <a:spcBef>
                <a:spcPts val="0"/>
              </a:spcBef>
              <a:buFont typeface="Arial" pitchFamily="34" charset="0"/>
              <a:buChar char="•"/>
            </a:pPr>
            <a:r>
              <a:rPr lang="en-US" sz="1100" dirty="0" smtClean="0">
                <a:latin typeface="+mn-lt"/>
              </a:rPr>
              <a:t>Maximum feasible participation, which speaks to the mandate of the CSBG Act to engage the communities being served by CAAs in their</a:t>
            </a:r>
            <a:r>
              <a:rPr lang="en-US" sz="1100" baseline="0" dirty="0" smtClean="0">
                <a:latin typeface="+mn-lt"/>
              </a:rPr>
              <a:t> </a:t>
            </a:r>
            <a:r>
              <a:rPr lang="en-US" sz="1100" dirty="0" smtClean="0">
                <a:latin typeface="+mn-lt"/>
              </a:rPr>
              <a:t>programs and decision-making to the furthest extent possible.</a:t>
            </a:r>
          </a:p>
          <a:p>
            <a:pPr marL="231775" indent="-231775">
              <a:lnSpc>
                <a:spcPct val="110000"/>
              </a:lnSpc>
              <a:spcBef>
                <a:spcPts val="0"/>
              </a:spcBef>
              <a:buFont typeface="Arial" pitchFamily="34" charset="0"/>
              <a:buChar char="•"/>
            </a:pPr>
            <a:r>
              <a:rPr lang="en-US" sz="1100" dirty="0" smtClean="0">
                <a:latin typeface="+mn-lt"/>
              </a:rPr>
              <a:t>Vision and direction, which encompass organizational leadership, board governance and strategic planning.</a:t>
            </a:r>
          </a:p>
          <a:p>
            <a:pPr marL="231775" indent="-231775">
              <a:lnSpc>
                <a:spcPct val="110000"/>
              </a:lnSpc>
              <a:spcBef>
                <a:spcPts val="0"/>
              </a:spcBef>
              <a:buFont typeface="Arial" pitchFamily="34" charset="0"/>
              <a:buChar char="•"/>
            </a:pPr>
            <a:r>
              <a:rPr lang="en-US" sz="1100" dirty="0" smtClean="0">
                <a:latin typeface="+mn-lt"/>
              </a:rPr>
              <a:t>Operations and accountability, which cover day-to-day operations and management of the CAA, including human resource management, financial operations and oversight and data and analysis.</a:t>
            </a:r>
            <a:endParaRPr lang="en-US" sz="1100" baseline="0" dirty="0" smtClean="0">
              <a:latin typeface="+mn-lt"/>
            </a:endParaRPr>
          </a:p>
          <a:p>
            <a:pPr>
              <a:lnSpc>
                <a:spcPct val="110000"/>
              </a:lnSpc>
              <a:spcBef>
                <a:spcPts val="0"/>
              </a:spcBef>
              <a:buFont typeface="Arial" pitchFamily="34" charset="0"/>
              <a:buNone/>
            </a:pPr>
            <a:endParaRPr lang="en-US" sz="1100" dirty="0" smtClean="0">
              <a:latin typeface="+mn-lt"/>
            </a:endParaRPr>
          </a:p>
          <a:p>
            <a:pPr>
              <a:lnSpc>
                <a:spcPct val="110000"/>
              </a:lnSpc>
              <a:spcBef>
                <a:spcPts val="0"/>
              </a:spcBef>
              <a:buFont typeface="Arial" pitchFamily="34" charset="0"/>
              <a:buNone/>
            </a:pPr>
            <a:r>
              <a:rPr lang="en-US" sz="1100" dirty="0" smtClean="0">
                <a:latin typeface="+mn-lt"/>
              </a:rPr>
              <a:t>Even though one of the nine</a:t>
            </a:r>
            <a:r>
              <a:rPr lang="en-US" sz="1100" baseline="0" dirty="0" smtClean="0">
                <a:latin typeface="+mn-lt"/>
              </a:rPr>
              <a:t> categories specifically focuses on board governance, the tripartite board’s responsibilities with respect to the Standards extends beyond this category. For example, with regards to the category addressing strategic planning, the tripartite board is required to receive an update on progress meeting the goals of the strategic plan or comparable document within the past 12 months.</a:t>
            </a:r>
            <a:endParaRPr lang="en-US" sz="1100" dirty="0" smtClean="0">
              <a:latin typeface="+mn-lt"/>
            </a:endParaRPr>
          </a:p>
          <a:p>
            <a:pPr>
              <a:lnSpc>
                <a:spcPct val="110000"/>
              </a:lnSpc>
              <a:spcBef>
                <a:spcPts val="0"/>
              </a:spcBef>
              <a:buFont typeface="Arial" pitchFamily="34" charset="0"/>
              <a:buNone/>
            </a:pPr>
            <a:endParaRPr lang="en-US" sz="1100" dirty="0" smtClean="0">
              <a:latin typeface="+mn-lt"/>
            </a:endParaRPr>
          </a:p>
          <a:p>
            <a:pPr>
              <a:lnSpc>
                <a:spcPct val="110000"/>
              </a:lnSpc>
              <a:spcBef>
                <a:spcPts val="0"/>
              </a:spcBef>
              <a:buFont typeface="Arial" pitchFamily="34" charset="0"/>
              <a:buNone/>
            </a:pPr>
            <a:r>
              <a:rPr lang="en-US" sz="1100" dirty="0" smtClean="0">
                <a:latin typeface="+mn-lt"/>
              </a:rPr>
              <a:t>The </a:t>
            </a:r>
            <a:r>
              <a:rPr lang="en-US" sz="1100" baseline="0" dirty="0" smtClean="0">
                <a:latin typeface="+mn-lt"/>
              </a:rPr>
              <a:t>applicability of the Standards to a public CAA is tailored to account for the fact that local government entities oversee public CAAs and public CAAs must operate within the local government framework. This means that public CAAs, unlike nonprofit CAAs, must follow either (</a:t>
            </a:r>
            <a:r>
              <a:rPr lang="en-US" sz="1100" baseline="0" dirty="0" err="1" smtClean="0">
                <a:latin typeface="+mn-lt"/>
              </a:rPr>
              <a:t>i</a:t>
            </a:r>
            <a:r>
              <a:rPr lang="en-US" sz="1100" baseline="0" dirty="0" smtClean="0">
                <a:latin typeface="+mn-lt"/>
              </a:rPr>
              <a:t>) the local laws and requirements applicable to the local government or governments that oversee the public CAA and/or (ii) the state laws under which the public CAA was created.  For example, a public CAA is not required to have an attorney review its bylaws or other governing document because a public CAA typically has access to the attorneys that work for the city or county that oversees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val="64408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19799" cy="4182457"/>
          </a:xfrm>
        </p:spPr>
        <p:txBody>
          <a:bodyPr>
            <a:normAutofit/>
          </a:bodyPr>
          <a:lstStyle/>
          <a:p>
            <a:pPr>
              <a:spcBef>
                <a:spcPts val="0"/>
              </a:spcBef>
            </a:pPr>
            <a:r>
              <a:rPr lang="en-US" sz="1100" dirty="0" smtClean="0">
                <a:latin typeface="+mn-lt"/>
              </a:rPr>
              <a:t>The National</a:t>
            </a:r>
            <a:r>
              <a:rPr lang="en-US" sz="1100" baseline="0" dirty="0" smtClean="0">
                <a:latin typeface="+mn-lt"/>
              </a:rPr>
              <a:t> Community Action Partnership (Partnership) developed a whole series of technical assistance guides for each of the nine categories of the CSBG Organizational Standards. There are separate guides for nonprofit and public CAAs. The guides provide all CAAs with information on how to comply with each of the Standards.  </a:t>
            </a:r>
          </a:p>
          <a:p>
            <a:pPr>
              <a:spcBef>
                <a:spcPts val="0"/>
              </a:spcBef>
            </a:pPr>
            <a:endParaRPr lang="en-US" sz="1100" baseline="0" dirty="0" smtClean="0">
              <a:latin typeface="+mn-lt"/>
            </a:endParaRPr>
          </a:p>
          <a:p>
            <a:pPr>
              <a:spcBef>
                <a:spcPts val="0"/>
              </a:spcBef>
            </a:pPr>
            <a:r>
              <a:rPr lang="en-US" sz="1100" baseline="0" dirty="0" smtClean="0">
                <a:latin typeface="+mn-lt"/>
              </a:rPr>
              <a:t>The Partnership also created brief YouTube videos for board members to help them understand the Standards and the role the board specifically plays with respect to them.  </a:t>
            </a:r>
          </a:p>
          <a:p>
            <a:pPr>
              <a:spcBef>
                <a:spcPts val="0"/>
              </a:spcBef>
            </a:pPr>
            <a:endParaRPr lang="en-US" sz="1100" baseline="0" dirty="0" smtClean="0">
              <a:latin typeface="+mn-lt"/>
            </a:endParaRPr>
          </a:p>
          <a:p>
            <a:pPr>
              <a:spcBef>
                <a:spcPts val="0"/>
              </a:spcBef>
            </a:pPr>
            <a:r>
              <a:rPr lang="en-US" sz="1100" kern="1200" baseline="0" dirty="0" smtClean="0">
                <a:solidFill>
                  <a:schemeClr val="tx1"/>
                </a:solidFill>
                <a:latin typeface="+mn-lt"/>
                <a:ea typeface="+mn-ea"/>
                <a:cs typeface="+mn-cs"/>
              </a:rPr>
              <a:t>CAPLAW developed a resource that compiles all CAPLAW (and some Partnership) resources that provide guidance on what compliance with a particular Standard may entail. This resource is available on CAPLAW’s website.</a:t>
            </a:r>
          </a:p>
          <a:p>
            <a:pPr>
              <a:spcBef>
                <a:spcPts val="0"/>
              </a:spcBef>
            </a:pPr>
            <a:endParaRPr lang="en-US" sz="1100" kern="1200" baseline="0" dirty="0" smtClean="0">
              <a:solidFill>
                <a:schemeClr val="tx1"/>
              </a:solidFill>
              <a:latin typeface="+mn-lt"/>
              <a:ea typeface="+mn-ea"/>
              <a:cs typeface="+mn-cs"/>
            </a:endParaRPr>
          </a:p>
          <a:p>
            <a:pPr>
              <a:spcBef>
                <a:spcPts val="0"/>
              </a:spcBef>
            </a:pPr>
            <a:r>
              <a:rPr lang="en-US" sz="1100" kern="1200" baseline="0" dirty="0" smtClean="0">
                <a:solidFill>
                  <a:schemeClr val="tx1"/>
                </a:solidFill>
                <a:latin typeface="+mn-lt"/>
                <a:ea typeface="+mn-ea"/>
                <a:cs typeface="+mn-cs"/>
              </a:rPr>
              <a:t>CAPLAW also developed a case study for public CAAs which focuses on how the tripartite board of a public CAA fulfills its responsibilities with respect to the Standards, especially when the tripartite board does not have authority to act on behalf of the public CAA. In this case study, the tripartite board makes recommendations to the local governing officials, which considers those recommendations when making decisions on behalf of the CAA. The case study focuses on how the tripartite board of the CAA, despite not having decision-making authority, continually manages to effect change within the CAA and help the CAA achieve compliance with the CSBG Organizational Standards.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p14="http://schemas.microsoft.com/office/powerpoint/2010/main" val="2336838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1" y="4416099"/>
            <a:ext cx="6096000" cy="4182457"/>
          </a:xfrm>
        </p:spPr>
        <p:txBody>
          <a:bodyPr>
            <a:normAutofit/>
          </a:bodyPr>
          <a:lstStyle/>
          <a:p>
            <a:pPr>
              <a:spcBef>
                <a:spcPts val="0"/>
              </a:spcBef>
            </a:pPr>
            <a:r>
              <a:rPr lang="en-US" sz="1100" b="1" dirty="0" smtClean="0">
                <a:latin typeface="+mn-lt"/>
              </a:rPr>
              <a:t>False.</a:t>
            </a:r>
            <a:r>
              <a:rPr lang="en-US" sz="1100" dirty="0" smtClean="0">
                <a:latin typeface="+mn-lt"/>
              </a:rPr>
              <a:t> A CSBG grant</a:t>
            </a:r>
            <a:r>
              <a:rPr lang="en-US" sz="1100" baseline="0" dirty="0" smtClean="0">
                <a:latin typeface="+mn-lt"/>
              </a:rPr>
              <a:t> agreement/contract is like any other contract or grant agreement that the local government enters into to fund the public CAA — it is subject to change based on negotiations. When the public CAA receives its CSBG contract from the state, it should ensure that it fully understands all of its responsibilities under the contract and all of the federal and state laws it must follow. A CAA should have some process in place for reviewing the CSBG contract. The tripartite board’s involvement in this process may range from recommending to the local government that the head of the public CAA be authorized to negotiate the contract, to reviewing the contract itself. Also, a state CSBG office may require a certain level of board involvement, such as requiring the tripartite board chairperson to sign the contract. </a:t>
            </a:r>
          </a:p>
          <a:p>
            <a:pPr>
              <a:spcBef>
                <a:spcPts val="0"/>
              </a:spcBef>
            </a:pPr>
            <a:endParaRPr lang="en-US" sz="1100" baseline="0" dirty="0" smtClean="0">
              <a:latin typeface="+mn-lt"/>
            </a:endParaRPr>
          </a:p>
          <a:p>
            <a:pPr>
              <a:spcBef>
                <a:spcPts val="0"/>
              </a:spcBef>
            </a:pPr>
            <a:r>
              <a:rPr lang="en-US" sz="1100" baseline="0" dirty="0" smtClean="0">
                <a:latin typeface="+mn-lt"/>
              </a:rPr>
              <a:t>A CSBG agreement/contract should reference the laws applicable to the CAA, and the board and can serve as a helpful reference if confusion arises as to what CSBG requirements a public CAA must follow. For example, CSBG agreements/contracts typically will reference the requirement for CAAs to have a tripartite board as set forth in the federal CSBG Act and the state’s CSBG laws, if they exist. </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a:p>
        </p:txBody>
      </p:sp>
    </p:spTree>
    <p:extLst>
      <p:ext uri="{BB962C8B-B14F-4D97-AF65-F5344CB8AC3E}">
        <p14:creationId xmlns:p14="http://schemas.microsoft.com/office/powerpoint/2010/main" val="3578625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7.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8.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7.jpeg"/><Relationship Id="rId4" Type="http://schemas.openxmlformats.org/officeDocument/2006/relationships/hyperlink" Target="http://www.caplaw.org/" TargetMode="External"/><Relationship Id="rId9"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12.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8.jpeg"/><Relationship Id="rId5" Type="http://schemas.openxmlformats.org/officeDocument/2006/relationships/hyperlink" Target="http://www.caplaw.org/" TargetMode="External"/><Relationship Id="rId4" Type="http://schemas.openxmlformats.org/officeDocument/2006/relationships/hyperlink" Target="http://www.communityactionpartnership.com/" TargetMode="External"/><Relationship Id="rId9"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524000"/>
          </a:xfrm>
        </p:spPr>
        <p:txBody>
          <a:bodyPr>
            <a:normAutofit/>
          </a:bodyPr>
          <a:lstStyle/>
          <a:p>
            <a:r>
              <a:rPr lang="en-US" dirty="0" smtClean="0">
                <a:solidFill>
                  <a:srgbClr val="FF6600"/>
                </a:solidFill>
              </a:rPr>
              <a:t>Legal Requirements Governing Tripartite Boards</a:t>
            </a:r>
            <a:endParaRPr lang="en-US" dirty="0">
              <a:solidFill>
                <a:srgbClr val="FF6600"/>
              </a:solidFill>
            </a:endParaRP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2" y="119658"/>
            <a:ext cx="8229600" cy="1143000"/>
          </a:xfrm>
        </p:spPr>
        <p:txBody>
          <a:bodyPr/>
          <a:lstStyle/>
          <a:p>
            <a:r>
              <a:rPr lang="en-US" dirty="0" smtClean="0">
                <a:solidFill>
                  <a:srgbClr val="FF6600"/>
                </a:solidFill>
              </a:rPr>
              <a:t>Legal Requirements</a:t>
            </a:r>
            <a:endParaRPr lang="en-US" dirty="0">
              <a:solidFill>
                <a:srgbClr val="FF6600"/>
              </a:solidFill>
            </a:endParaRP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4</a:t>
            </a:fld>
            <a:endParaRPr lang="en-US" dirty="0"/>
          </a:p>
        </p:txBody>
      </p:sp>
      <p:sp>
        <p:nvSpPr>
          <p:cNvPr id="5" name="Freeform 4"/>
          <p:cNvSpPr/>
          <p:nvPr/>
        </p:nvSpPr>
        <p:spPr>
          <a:xfrm>
            <a:off x="2873369" y="2555389"/>
            <a:ext cx="3066761" cy="2695730"/>
          </a:xfrm>
          <a:custGeom>
            <a:avLst/>
            <a:gdLst>
              <a:gd name="connsiteX0" fmla="*/ 0 w 3066761"/>
              <a:gd name="connsiteY0" fmla="*/ 1347865 h 2695730"/>
              <a:gd name="connsiteX1" fmla="*/ 521028 w 3066761"/>
              <a:gd name="connsiteY1" fmla="*/ 335511 h 2695730"/>
              <a:gd name="connsiteX2" fmla="*/ 1533384 w 3066761"/>
              <a:gd name="connsiteY2" fmla="*/ 2 h 2695730"/>
              <a:gd name="connsiteX3" fmla="*/ 2545739 w 3066761"/>
              <a:gd name="connsiteY3" fmla="*/ 335513 h 2695730"/>
              <a:gd name="connsiteX4" fmla="*/ 3066764 w 3066761"/>
              <a:gd name="connsiteY4" fmla="*/ 1347869 h 2695730"/>
              <a:gd name="connsiteX5" fmla="*/ 2545737 w 3066761"/>
              <a:gd name="connsiteY5" fmla="*/ 2360224 h 2695730"/>
              <a:gd name="connsiteX6" fmla="*/ 1533382 w 3066761"/>
              <a:gd name="connsiteY6" fmla="*/ 2695734 h 2695730"/>
              <a:gd name="connsiteX7" fmla="*/ 521027 w 3066761"/>
              <a:gd name="connsiteY7" fmla="*/ 2360223 h 2695730"/>
              <a:gd name="connsiteX8" fmla="*/ 2 w 3066761"/>
              <a:gd name="connsiteY8" fmla="*/ 1347867 h 2695730"/>
              <a:gd name="connsiteX9" fmla="*/ 0 w 3066761"/>
              <a:gd name="connsiteY9" fmla="*/ 1347865 h 269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6761" h="2695730">
                <a:moveTo>
                  <a:pt x="0" y="1347865"/>
                </a:moveTo>
                <a:cubicBezTo>
                  <a:pt x="1" y="960258"/>
                  <a:pt x="189834" y="591412"/>
                  <a:pt x="521028" y="335511"/>
                </a:cubicBezTo>
                <a:cubicBezTo>
                  <a:pt x="800895" y="119267"/>
                  <a:pt x="1160765" y="2"/>
                  <a:pt x="1533384" y="2"/>
                </a:cubicBezTo>
                <a:cubicBezTo>
                  <a:pt x="1906003" y="2"/>
                  <a:pt x="2265872" y="119269"/>
                  <a:pt x="2545739" y="335513"/>
                </a:cubicBezTo>
                <a:cubicBezTo>
                  <a:pt x="2876932" y="591416"/>
                  <a:pt x="3066764" y="960262"/>
                  <a:pt x="3066764" y="1347869"/>
                </a:cubicBezTo>
                <a:cubicBezTo>
                  <a:pt x="3066764" y="1735476"/>
                  <a:pt x="2876931" y="2104322"/>
                  <a:pt x="2545737" y="2360224"/>
                </a:cubicBezTo>
                <a:cubicBezTo>
                  <a:pt x="2265870" y="2576468"/>
                  <a:pt x="1906001" y="2695734"/>
                  <a:pt x="1533382" y="2695734"/>
                </a:cubicBezTo>
                <a:cubicBezTo>
                  <a:pt x="1160763" y="2695734"/>
                  <a:pt x="800894" y="2576467"/>
                  <a:pt x="521027" y="2360223"/>
                </a:cubicBezTo>
                <a:cubicBezTo>
                  <a:pt x="189834" y="2104321"/>
                  <a:pt x="1" y="1735474"/>
                  <a:pt x="2" y="1347867"/>
                </a:cubicBezTo>
                <a:lnTo>
                  <a:pt x="0" y="1347865"/>
                </a:lnTo>
                <a:close/>
              </a:path>
            </a:pathLst>
          </a:custGeom>
        </p:spPr>
        <p:style>
          <a:lnRef idx="3">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4677" tIns="430340" rIns="484677" bIns="430340" numCol="1" spcCol="1270" anchor="ctr" anchorCtr="0">
            <a:noAutofit/>
          </a:bodyPr>
          <a:lstStyle/>
          <a:p>
            <a:pPr lvl="0" algn="ctr" defTabSz="1244600" rtl="0">
              <a:lnSpc>
                <a:spcPct val="90000"/>
              </a:lnSpc>
              <a:spcBef>
                <a:spcPct val="0"/>
              </a:spcBef>
              <a:spcAft>
                <a:spcPct val="35000"/>
              </a:spcAft>
            </a:pPr>
            <a:r>
              <a:rPr lang="en-US" sz="2800" b="1" dirty="0" smtClean="0">
                <a:solidFill>
                  <a:schemeClr val="tx2">
                    <a:lumMod val="75000"/>
                  </a:schemeClr>
                </a:solidFill>
              </a:rPr>
              <a:t>CAA </a:t>
            </a:r>
            <a:r>
              <a:rPr lang="en-US" sz="2800" b="1" kern="1200" dirty="0" smtClean="0">
                <a:solidFill>
                  <a:schemeClr val="tx2">
                    <a:lumMod val="75000"/>
                  </a:schemeClr>
                </a:solidFill>
              </a:rPr>
              <a:t>Boards</a:t>
            </a:r>
            <a:endParaRPr lang="en-US" sz="2800" b="1" kern="1200" dirty="0">
              <a:solidFill>
                <a:schemeClr val="tx2">
                  <a:lumMod val="75000"/>
                </a:schemeClr>
              </a:solidFill>
            </a:endParaRPr>
          </a:p>
        </p:txBody>
      </p:sp>
      <p:sp>
        <p:nvSpPr>
          <p:cNvPr id="6" name="Freeform 5"/>
          <p:cNvSpPr/>
          <p:nvPr/>
        </p:nvSpPr>
        <p:spPr>
          <a:xfrm>
            <a:off x="5181600" y="4038600"/>
            <a:ext cx="1935174" cy="1774648"/>
          </a:xfrm>
          <a:custGeom>
            <a:avLst/>
            <a:gdLst>
              <a:gd name="connsiteX0" fmla="*/ 0 w 1782774"/>
              <a:gd name="connsiteY0" fmla="*/ 887324 h 1774648"/>
              <a:gd name="connsiteX1" fmla="*/ 262524 w 1782774"/>
              <a:gd name="connsiteY1" fmla="*/ 258460 h 1774648"/>
              <a:gd name="connsiteX2" fmla="*/ 891389 w 1782774"/>
              <a:gd name="connsiteY2" fmla="*/ 1 h 1774648"/>
              <a:gd name="connsiteX3" fmla="*/ 1520253 w 1782774"/>
              <a:gd name="connsiteY3" fmla="*/ 258462 h 1774648"/>
              <a:gd name="connsiteX4" fmla="*/ 1782775 w 1782774"/>
              <a:gd name="connsiteY4" fmla="*/ 887327 h 1774648"/>
              <a:gd name="connsiteX5" fmla="*/ 1520252 w 1782774"/>
              <a:gd name="connsiteY5" fmla="*/ 1516192 h 1774648"/>
              <a:gd name="connsiteX6" fmla="*/ 891387 w 1782774"/>
              <a:gd name="connsiteY6" fmla="*/ 1774651 h 1774648"/>
              <a:gd name="connsiteX7" fmla="*/ 262523 w 1782774"/>
              <a:gd name="connsiteY7" fmla="*/ 1516191 h 1774648"/>
              <a:gd name="connsiteX8" fmla="*/ 1 w 1782774"/>
              <a:gd name="connsiteY8" fmla="*/ 887326 h 1774648"/>
              <a:gd name="connsiteX9" fmla="*/ 0 w 1782774"/>
              <a:gd name="connsiteY9" fmla="*/ 887324 h 177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2774" h="1774648">
                <a:moveTo>
                  <a:pt x="0" y="887324"/>
                </a:moveTo>
                <a:cubicBezTo>
                  <a:pt x="0" y="651289"/>
                  <a:pt x="94474" y="424980"/>
                  <a:pt x="262524" y="258460"/>
                </a:cubicBezTo>
                <a:cubicBezTo>
                  <a:pt x="429573" y="92931"/>
                  <a:pt x="655684" y="1"/>
                  <a:pt x="891389" y="1"/>
                </a:cubicBezTo>
                <a:cubicBezTo>
                  <a:pt x="1127094" y="1"/>
                  <a:pt x="1353205" y="92932"/>
                  <a:pt x="1520253" y="258462"/>
                </a:cubicBezTo>
                <a:cubicBezTo>
                  <a:pt x="1688302" y="424983"/>
                  <a:pt x="1782775" y="651292"/>
                  <a:pt x="1782775" y="887327"/>
                </a:cubicBezTo>
                <a:cubicBezTo>
                  <a:pt x="1782775" y="1123362"/>
                  <a:pt x="1688301" y="1349671"/>
                  <a:pt x="1520252" y="1516192"/>
                </a:cubicBezTo>
                <a:cubicBezTo>
                  <a:pt x="1353203" y="1681722"/>
                  <a:pt x="1127092" y="1774652"/>
                  <a:pt x="891387" y="1774651"/>
                </a:cubicBezTo>
                <a:cubicBezTo>
                  <a:pt x="655682" y="1774651"/>
                  <a:pt x="429571" y="1681721"/>
                  <a:pt x="262523" y="1516191"/>
                </a:cubicBezTo>
                <a:cubicBezTo>
                  <a:pt x="94474" y="1349670"/>
                  <a:pt x="1" y="1123362"/>
                  <a:pt x="1" y="887326"/>
                </a:cubicBezTo>
                <a:cubicBezTo>
                  <a:pt x="1" y="887325"/>
                  <a:pt x="0" y="887325"/>
                  <a:pt x="0" y="887324"/>
                </a:cubicBezTo>
                <a:close/>
              </a:path>
            </a:pathLst>
          </a:custGeom>
        </p:spPr>
        <p:style>
          <a:lnRef idx="3">
            <a:schemeClr val="lt1">
              <a:hueOff val="0"/>
              <a:satOff val="0"/>
              <a:lumOff val="0"/>
              <a:alphaOff val="0"/>
            </a:schemeClr>
          </a:lnRef>
          <a:fillRef idx="1">
            <a:schemeClr val="accent2">
              <a:alpha val="50000"/>
              <a:hueOff val="780253"/>
              <a:satOff val="-973"/>
              <a:lumOff val="229"/>
              <a:alphaOff val="0"/>
            </a:schemeClr>
          </a:fillRef>
          <a:effectRef idx="0">
            <a:schemeClr val="accent2">
              <a:alpha val="50000"/>
              <a:hueOff val="780253"/>
              <a:satOff val="-973"/>
              <a:lumOff val="229"/>
              <a:alphaOff val="0"/>
            </a:schemeClr>
          </a:effectRef>
          <a:fontRef idx="minor">
            <a:schemeClr val="tx1"/>
          </a:fontRef>
        </p:style>
        <p:txBody>
          <a:bodyPr spcFirstLastPara="0" vert="horz" wrap="square" lIns="283941" tIns="282751" rIns="283941" bIns="282751" numCol="1" spcCol="1270" anchor="ctr" anchorCtr="0">
            <a:noAutofit/>
          </a:bodyPr>
          <a:lstStyle/>
          <a:p>
            <a:pPr lvl="0" algn="ctr" defTabSz="800100" rtl="0">
              <a:lnSpc>
                <a:spcPct val="90000"/>
              </a:lnSpc>
              <a:spcBef>
                <a:spcPct val="0"/>
              </a:spcBef>
              <a:spcAft>
                <a:spcPts val="0"/>
              </a:spcAft>
            </a:pPr>
            <a:endParaRPr lang="en-US" sz="1800" b="1" kern="1200" dirty="0" smtClean="0">
              <a:solidFill>
                <a:schemeClr val="tx2">
                  <a:lumMod val="75000"/>
                </a:schemeClr>
              </a:solidFill>
            </a:endParaRPr>
          </a:p>
          <a:p>
            <a:pPr lvl="0" algn="ctr" defTabSz="800100" rtl="0">
              <a:lnSpc>
                <a:spcPct val="90000"/>
              </a:lnSpc>
              <a:spcBef>
                <a:spcPct val="0"/>
              </a:spcBef>
              <a:spcAft>
                <a:spcPts val="0"/>
              </a:spcAft>
            </a:pPr>
            <a:r>
              <a:rPr lang="en-US" sz="1800" b="1" kern="1200" dirty="0" smtClean="0">
                <a:solidFill>
                  <a:schemeClr val="tx2">
                    <a:lumMod val="75000"/>
                  </a:schemeClr>
                </a:solidFill>
              </a:rPr>
              <a:t>Federal CSBG Act,</a:t>
            </a:r>
            <a:r>
              <a:rPr lang="en-US" b="1" dirty="0" smtClean="0">
                <a:solidFill>
                  <a:schemeClr val="tx2">
                    <a:lumMod val="75000"/>
                  </a:schemeClr>
                </a:solidFill>
              </a:rPr>
              <a:t> block grant regulation, guidance</a:t>
            </a:r>
            <a:endParaRPr lang="en-US" sz="1800" b="1" kern="1200" dirty="0" smtClean="0">
              <a:solidFill>
                <a:schemeClr val="tx2">
                  <a:lumMod val="75000"/>
                </a:schemeClr>
              </a:solidFill>
            </a:endParaRPr>
          </a:p>
          <a:p>
            <a:pPr lvl="0" algn="ctr" defTabSz="800100" rtl="0">
              <a:lnSpc>
                <a:spcPct val="90000"/>
              </a:lnSpc>
              <a:spcBef>
                <a:spcPct val="0"/>
              </a:spcBef>
              <a:spcAft>
                <a:spcPts val="0"/>
              </a:spcAft>
            </a:pPr>
            <a:endParaRPr lang="en-US" sz="1600" kern="1200" dirty="0" smtClean="0">
              <a:solidFill>
                <a:schemeClr val="tx2">
                  <a:lumMod val="75000"/>
                </a:schemeClr>
              </a:solidFill>
            </a:endParaRPr>
          </a:p>
        </p:txBody>
      </p:sp>
      <p:sp>
        <p:nvSpPr>
          <p:cNvPr id="7" name="Freeform 6"/>
          <p:cNvSpPr/>
          <p:nvPr/>
        </p:nvSpPr>
        <p:spPr>
          <a:xfrm>
            <a:off x="3352800" y="4876800"/>
            <a:ext cx="1853424" cy="1570247"/>
          </a:xfrm>
          <a:custGeom>
            <a:avLst/>
            <a:gdLst>
              <a:gd name="connsiteX0" fmla="*/ 0 w 2003880"/>
              <a:gd name="connsiteY0" fmla="*/ 909388 h 1818775"/>
              <a:gd name="connsiteX1" fmla="*/ 328558 w 2003880"/>
              <a:gd name="connsiteY1" fmla="*/ 236005 h 1818775"/>
              <a:gd name="connsiteX2" fmla="*/ 1001942 w 2003880"/>
              <a:gd name="connsiteY2" fmla="*/ 1 h 1818775"/>
              <a:gd name="connsiteX3" fmla="*/ 1675325 w 2003880"/>
              <a:gd name="connsiteY3" fmla="*/ 236007 h 1818775"/>
              <a:gd name="connsiteX4" fmla="*/ 2003881 w 2003880"/>
              <a:gd name="connsiteY4" fmla="*/ 909391 h 1818775"/>
              <a:gd name="connsiteX5" fmla="*/ 1675324 w 2003880"/>
              <a:gd name="connsiteY5" fmla="*/ 1582774 h 1818775"/>
              <a:gd name="connsiteX6" fmla="*/ 1001941 w 2003880"/>
              <a:gd name="connsiteY6" fmla="*/ 1818779 h 1818775"/>
              <a:gd name="connsiteX7" fmla="*/ 328558 w 2003880"/>
              <a:gd name="connsiteY7" fmla="*/ 1582773 h 1818775"/>
              <a:gd name="connsiteX8" fmla="*/ 2 w 2003880"/>
              <a:gd name="connsiteY8" fmla="*/ 909389 h 1818775"/>
              <a:gd name="connsiteX9" fmla="*/ 0 w 2003880"/>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3880" h="1818775">
                <a:moveTo>
                  <a:pt x="0" y="909388"/>
                </a:moveTo>
                <a:cubicBezTo>
                  <a:pt x="0" y="652918"/>
                  <a:pt x="119320" y="408373"/>
                  <a:pt x="328558" y="236005"/>
                </a:cubicBezTo>
                <a:cubicBezTo>
                  <a:pt x="512917" y="84133"/>
                  <a:pt x="752970" y="1"/>
                  <a:pt x="1001942" y="1"/>
                </a:cubicBezTo>
                <a:cubicBezTo>
                  <a:pt x="1250914" y="1"/>
                  <a:pt x="1490967" y="84135"/>
                  <a:pt x="1675325" y="236007"/>
                </a:cubicBezTo>
                <a:cubicBezTo>
                  <a:pt x="1884563" y="408375"/>
                  <a:pt x="2003881" y="652921"/>
                  <a:pt x="2003881" y="909391"/>
                </a:cubicBezTo>
                <a:cubicBezTo>
                  <a:pt x="2003881" y="1165861"/>
                  <a:pt x="1884562" y="1410406"/>
                  <a:pt x="1675324" y="1582774"/>
                </a:cubicBezTo>
                <a:cubicBezTo>
                  <a:pt x="1490966" y="1734646"/>
                  <a:pt x="1250912" y="1818779"/>
                  <a:pt x="1001941" y="1818779"/>
                </a:cubicBezTo>
                <a:cubicBezTo>
                  <a:pt x="752969" y="1818779"/>
                  <a:pt x="512916" y="1734646"/>
                  <a:pt x="328558" y="1582773"/>
                </a:cubicBezTo>
                <a:cubicBezTo>
                  <a:pt x="119320" y="1410405"/>
                  <a:pt x="1" y="1165859"/>
                  <a:pt x="2" y="909389"/>
                </a:cubicBezTo>
                <a:cubicBezTo>
                  <a:pt x="1" y="909389"/>
                  <a:pt x="1" y="909388"/>
                  <a:pt x="0" y="909388"/>
                </a:cubicBezTo>
                <a:close/>
              </a:path>
            </a:pathLst>
          </a:custGeom>
        </p:spPr>
        <p:style>
          <a:lnRef idx="3">
            <a:schemeClr val="lt1">
              <a:hueOff val="0"/>
              <a:satOff val="0"/>
              <a:lumOff val="0"/>
              <a:alphaOff val="0"/>
            </a:schemeClr>
          </a:lnRef>
          <a:fillRef idx="1">
            <a:schemeClr val="accent2">
              <a:alpha val="50000"/>
              <a:hueOff val="1560506"/>
              <a:satOff val="-1946"/>
              <a:lumOff val="458"/>
              <a:alphaOff val="0"/>
            </a:schemeClr>
          </a:fillRef>
          <a:effectRef idx="0">
            <a:schemeClr val="accent2">
              <a:alpha val="50000"/>
              <a:hueOff val="1560506"/>
              <a:satOff val="-1946"/>
              <a:lumOff val="458"/>
              <a:alphaOff val="0"/>
            </a:schemeClr>
          </a:effectRef>
          <a:fontRef idx="minor">
            <a:schemeClr val="tx1"/>
          </a:fontRef>
        </p:style>
        <p:txBody>
          <a:bodyPr spcFirstLastPara="0" vert="horz" wrap="square" lIns="316322" tIns="289213" rIns="316322" bIns="289213" numCol="1" spcCol="1270" anchor="ctr" anchorCtr="0">
            <a:noAutofit/>
          </a:bodyPr>
          <a:lstStyle/>
          <a:p>
            <a:pPr lvl="0" algn="ctr" defTabSz="800100">
              <a:lnSpc>
                <a:spcPct val="90000"/>
              </a:lnSpc>
              <a:spcAft>
                <a:spcPts val="0"/>
              </a:spcAft>
            </a:pPr>
            <a:r>
              <a:rPr lang="en-US" sz="1800" b="1" kern="1200" dirty="0" smtClean="0">
                <a:solidFill>
                  <a:schemeClr val="tx2">
                    <a:lumMod val="75000"/>
                  </a:schemeClr>
                </a:solidFill>
              </a:rPr>
              <a:t>State CSBG statute, regulations, policies</a:t>
            </a:r>
            <a:endParaRPr lang="en-US" dirty="0">
              <a:solidFill>
                <a:schemeClr val="tx2">
                  <a:lumMod val="75000"/>
                </a:schemeClr>
              </a:solidFill>
            </a:endParaRPr>
          </a:p>
        </p:txBody>
      </p:sp>
      <p:sp>
        <p:nvSpPr>
          <p:cNvPr id="8" name="Freeform 7"/>
          <p:cNvSpPr/>
          <p:nvPr/>
        </p:nvSpPr>
        <p:spPr>
          <a:xfrm>
            <a:off x="1524000" y="2209800"/>
            <a:ext cx="1981200" cy="1600200"/>
          </a:xfrm>
          <a:custGeom>
            <a:avLst/>
            <a:gdLst>
              <a:gd name="connsiteX0" fmla="*/ 0 w 1927038"/>
              <a:gd name="connsiteY0" fmla="*/ 986237 h 1972474"/>
              <a:gd name="connsiteX1" fmla="*/ 274318 w 1927038"/>
              <a:gd name="connsiteY1" fmla="*/ 297035 h 1972474"/>
              <a:gd name="connsiteX2" fmla="*/ 963521 w 1927038"/>
              <a:gd name="connsiteY2" fmla="*/ 2 h 1972474"/>
              <a:gd name="connsiteX3" fmla="*/ 1652723 w 1927038"/>
              <a:gd name="connsiteY3" fmla="*/ 297038 h 1972474"/>
              <a:gd name="connsiteX4" fmla="*/ 1927039 w 1927038"/>
              <a:gd name="connsiteY4" fmla="*/ 986241 h 1972474"/>
              <a:gd name="connsiteX5" fmla="*/ 1652722 w 1927038"/>
              <a:gd name="connsiteY5" fmla="*/ 1675444 h 1972474"/>
              <a:gd name="connsiteX6" fmla="*/ 963519 w 1927038"/>
              <a:gd name="connsiteY6" fmla="*/ 1972478 h 1972474"/>
              <a:gd name="connsiteX7" fmla="*/ 274317 w 1927038"/>
              <a:gd name="connsiteY7" fmla="*/ 1675443 h 1972474"/>
              <a:gd name="connsiteX8" fmla="*/ 1 w 1927038"/>
              <a:gd name="connsiteY8" fmla="*/ 986240 h 1972474"/>
              <a:gd name="connsiteX9" fmla="*/ 0 w 1927038"/>
              <a:gd name="connsiteY9" fmla="*/ 986237 h 197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038" h="1972474">
                <a:moveTo>
                  <a:pt x="0" y="986237"/>
                </a:moveTo>
                <a:cubicBezTo>
                  <a:pt x="0" y="728650"/>
                  <a:pt x="98457" y="481286"/>
                  <a:pt x="274318" y="297035"/>
                </a:cubicBezTo>
                <a:cubicBezTo>
                  <a:pt x="455616" y="107088"/>
                  <a:pt x="704088" y="1"/>
                  <a:pt x="963521" y="2"/>
                </a:cubicBezTo>
                <a:cubicBezTo>
                  <a:pt x="1222955" y="2"/>
                  <a:pt x="1471426" y="107090"/>
                  <a:pt x="1652723" y="297038"/>
                </a:cubicBezTo>
                <a:cubicBezTo>
                  <a:pt x="1828583" y="481289"/>
                  <a:pt x="1927039" y="728654"/>
                  <a:pt x="1927039" y="986241"/>
                </a:cubicBezTo>
                <a:cubicBezTo>
                  <a:pt x="1927039" y="1243828"/>
                  <a:pt x="1828583" y="1491193"/>
                  <a:pt x="1652722" y="1675444"/>
                </a:cubicBezTo>
                <a:cubicBezTo>
                  <a:pt x="1471424" y="1865392"/>
                  <a:pt x="1222953" y="1972478"/>
                  <a:pt x="963519" y="1972478"/>
                </a:cubicBezTo>
                <a:cubicBezTo>
                  <a:pt x="704085" y="1972478"/>
                  <a:pt x="455614" y="1865391"/>
                  <a:pt x="274317" y="1675443"/>
                </a:cubicBezTo>
                <a:cubicBezTo>
                  <a:pt x="98457" y="1491192"/>
                  <a:pt x="1" y="1243827"/>
                  <a:pt x="1" y="986240"/>
                </a:cubicBezTo>
                <a:cubicBezTo>
                  <a:pt x="1" y="986239"/>
                  <a:pt x="0" y="986238"/>
                  <a:pt x="0" y="986237"/>
                </a:cubicBezTo>
                <a:close/>
              </a:path>
            </a:pathLst>
          </a:custGeom>
        </p:spPr>
        <p:style>
          <a:lnRef idx="3">
            <a:schemeClr val="lt1">
              <a:hueOff val="0"/>
              <a:satOff val="0"/>
              <a:lumOff val="0"/>
              <a:alphaOff val="0"/>
            </a:schemeClr>
          </a:lnRef>
          <a:fillRef idx="1">
            <a:schemeClr val="accent2">
              <a:alpha val="50000"/>
              <a:hueOff val="2340759"/>
              <a:satOff val="-2919"/>
              <a:lumOff val="686"/>
              <a:alphaOff val="0"/>
            </a:schemeClr>
          </a:fillRef>
          <a:effectRef idx="0">
            <a:schemeClr val="accent2">
              <a:alpha val="50000"/>
              <a:hueOff val="2340759"/>
              <a:satOff val="-2919"/>
              <a:lumOff val="686"/>
              <a:alphaOff val="0"/>
            </a:schemeClr>
          </a:effectRef>
          <a:fontRef idx="minor">
            <a:schemeClr val="tx1"/>
          </a:fontRef>
        </p:style>
        <p:txBody>
          <a:bodyPr spcFirstLastPara="0" vert="horz" wrap="square" lIns="302528" tIns="309182" rIns="302528" bIns="309182" numCol="1" spcCol="1270" anchor="ctr" anchorCtr="0">
            <a:noAutofit/>
          </a:bodyPr>
          <a:lstStyle/>
          <a:p>
            <a:pPr lvl="0" algn="ctr" defTabSz="711200" rtl="0">
              <a:lnSpc>
                <a:spcPct val="90000"/>
              </a:lnSpc>
              <a:spcBef>
                <a:spcPct val="0"/>
              </a:spcBef>
              <a:spcAft>
                <a:spcPts val="0"/>
              </a:spcAft>
            </a:pPr>
            <a:r>
              <a:rPr lang="en-US" sz="1800" b="1" kern="1200" dirty="0" smtClean="0">
                <a:solidFill>
                  <a:schemeClr val="tx2">
                    <a:lumMod val="75000"/>
                  </a:schemeClr>
                </a:solidFill>
              </a:rPr>
              <a:t>Other federal/state funding  requirements</a:t>
            </a:r>
          </a:p>
        </p:txBody>
      </p:sp>
      <p:sp>
        <p:nvSpPr>
          <p:cNvPr id="10" name="Freeform 9"/>
          <p:cNvSpPr/>
          <p:nvPr/>
        </p:nvSpPr>
        <p:spPr>
          <a:xfrm>
            <a:off x="5410200" y="2286000"/>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2">
                    <a:lumMod val="75000"/>
                  </a:schemeClr>
                </a:solidFill>
              </a:rPr>
              <a:t>Bylaws/ governing  document</a:t>
            </a:r>
            <a:endParaRPr lang="en-US" sz="1800" kern="1200" dirty="0">
              <a:solidFill>
                <a:schemeClr val="tx2">
                  <a:lumMod val="75000"/>
                </a:schemeClr>
              </a:solidFill>
            </a:endParaRPr>
          </a:p>
        </p:txBody>
      </p:sp>
      <p:sp>
        <p:nvSpPr>
          <p:cNvPr id="11" name="Freeform 10"/>
          <p:cNvSpPr/>
          <p:nvPr/>
        </p:nvSpPr>
        <p:spPr>
          <a:xfrm>
            <a:off x="1447800" y="3962400"/>
            <a:ext cx="1981200" cy="1638891"/>
          </a:xfrm>
          <a:custGeom>
            <a:avLst/>
            <a:gdLst>
              <a:gd name="connsiteX0" fmla="*/ 0 w 1875638"/>
              <a:gd name="connsiteY0" fmla="*/ 909388 h 1818775"/>
              <a:gd name="connsiteX1" fmla="*/ 284966 w 1875638"/>
              <a:gd name="connsiteY1" fmla="*/ 256534 h 1818775"/>
              <a:gd name="connsiteX2" fmla="*/ 937821 w 1875638"/>
              <a:gd name="connsiteY2" fmla="*/ 1 h 1818775"/>
              <a:gd name="connsiteX3" fmla="*/ 1590675 w 1875638"/>
              <a:gd name="connsiteY3" fmla="*/ 256536 h 1818775"/>
              <a:gd name="connsiteX4" fmla="*/ 1875639 w 1875638"/>
              <a:gd name="connsiteY4" fmla="*/ 909391 h 1818775"/>
              <a:gd name="connsiteX5" fmla="*/ 1590674 w 1875638"/>
              <a:gd name="connsiteY5" fmla="*/ 1562245 h 1818775"/>
              <a:gd name="connsiteX6" fmla="*/ 937819 w 1875638"/>
              <a:gd name="connsiteY6" fmla="*/ 1818779 h 1818775"/>
              <a:gd name="connsiteX7" fmla="*/ 284965 w 1875638"/>
              <a:gd name="connsiteY7" fmla="*/ 1562245 h 1818775"/>
              <a:gd name="connsiteX8" fmla="*/ 1 w 1875638"/>
              <a:gd name="connsiteY8" fmla="*/ 909390 h 1818775"/>
              <a:gd name="connsiteX9" fmla="*/ 0 w 1875638"/>
              <a:gd name="connsiteY9" fmla="*/ 909388 h 181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638" h="1818775">
                <a:moveTo>
                  <a:pt x="0" y="909388"/>
                </a:moveTo>
                <a:cubicBezTo>
                  <a:pt x="0" y="663350"/>
                  <a:pt x="102811" y="427811"/>
                  <a:pt x="284966" y="256534"/>
                </a:cubicBezTo>
                <a:cubicBezTo>
                  <a:pt x="459939" y="92009"/>
                  <a:pt x="694093" y="1"/>
                  <a:pt x="937821" y="1"/>
                </a:cubicBezTo>
                <a:cubicBezTo>
                  <a:pt x="1181549" y="1"/>
                  <a:pt x="1415702" y="92010"/>
                  <a:pt x="1590675" y="256536"/>
                </a:cubicBezTo>
                <a:cubicBezTo>
                  <a:pt x="1772829" y="427814"/>
                  <a:pt x="1875639" y="663353"/>
                  <a:pt x="1875639" y="909391"/>
                </a:cubicBezTo>
                <a:cubicBezTo>
                  <a:pt x="1875639" y="1155429"/>
                  <a:pt x="1772828" y="1390968"/>
                  <a:pt x="1590674" y="1562245"/>
                </a:cubicBezTo>
                <a:cubicBezTo>
                  <a:pt x="1415701" y="1726770"/>
                  <a:pt x="1181547" y="1818779"/>
                  <a:pt x="937819" y="1818779"/>
                </a:cubicBezTo>
                <a:cubicBezTo>
                  <a:pt x="694091" y="1818779"/>
                  <a:pt x="459938" y="1726770"/>
                  <a:pt x="284965" y="1562245"/>
                </a:cubicBezTo>
                <a:cubicBezTo>
                  <a:pt x="102811" y="1390967"/>
                  <a:pt x="1" y="1155429"/>
                  <a:pt x="1" y="909390"/>
                </a:cubicBezTo>
                <a:cubicBezTo>
                  <a:pt x="1" y="909389"/>
                  <a:pt x="0" y="909389"/>
                  <a:pt x="0" y="909388"/>
                </a:cubicBezTo>
                <a:close/>
              </a:path>
            </a:pathLst>
          </a:custGeom>
        </p:spPr>
        <p:style>
          <a:lnRef idx="3">
            <a:schemeClr val="lt1">
              <a:hueOff val="0"/>
              <a:satOff val="0"/>
              <a:lumOff val="0"/>
              <a:alphaOff val="0"/>
            </a:schemeClr>
          </a:lnRef>
          <a:fillRef idx="1">
            <a:schemeClr val="accent2">
              <a:alpha val="50000"/>
              <a:hueOff val="4681519"/>
              <a:satOff val="-5839"/>
              <a:lumOff val="1373"/>
              <a:alphaOff val="0"/>
            </a:schemeClr>
          </a:fillRef>
          <a:effectRef idx="0">
            <a:schemeClr val="accent2">
              <a:alpha val="50000"/>
              <a:hueOff val="4681519"/>
              <a:satOff val="-5839"/>
              <a:lumOff val="1373"/>
              <a:alphaOff val="0"/>
            </a:schemeClr>
          </a:effectRef>
          <a:fontRef idx="minor">
            <a:schemeClr val="tx1"/>
          </a:fontRef>
        </p:style>
        <p:txBody>
          <a:bodyPr spcFirstLastPara="0" vert="horz" wrap="square" lIns="297541" tIns="289213" rIns="297541" bIns="289213"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lumMod val="75000"/>
                  </a:schemeClr>
                </a:solidFill>
              </a:rPr>
              <a:t>CSBG grant agreement/ contract with state </a:t>
            </a:r>
            <a:endParaRPr lang="en-US" sz="1800" kern="1200" dirty="0">
              <a:solidFill>
                <a:schemeClr val="tx2">
                  <a:lumMod val="75000"/>
                </a:schemeClr>
              </a:solidFill>
            </a:endParaRPr>
          </a:p>
        </p:txBody>
      </p:sp>
      <p:sp>
        <p:nvSpPr>
          <p:cNvPr id="12" name="Freeform 11"/>
          <p:cNvSpPr/>
          <p:nvPr/>
        </p:nvSpPr>
        <p:spPr>
          <a:xfrm>
            <a:off x="3429000" y="1348155"/>
            <a:ext cx="1981199" cy="1600199"/>
          </a:xfrm>
          <a:custGeom>
            <a:avLst/>
            <a:gdLst>
              <a:gd name="connsiteX0" fmla="*/ 0 w 1952480"/>
              <a:gd name="connsiteY0" fmla="*/ 953112 h 1906223"/>
              <a:gd name="connsiteX1" fmla="*/ 294259 w 1952480"/>
              <a:gd name="connsiteY1" fmla="*/ 271130 h 1906223"/>
              <a:gd name="connsiteX2" fmla="*/ 976242 w 1952480"/>
              <a:gd name="connsiteY2" fmla="*/ 1 h 1906223"/>
              <a:gd name="connsiteX3" fmla="*/ 1658224 w 1952480"/>
              <a:gd name="connsiteY3" fmla="*/ 271132 h 1906223"/>
              <a:gd name="connsiteX4" fmla="*/ 1952481 w 1952480"/>
              <a:gd name="connsiteY4" fmla="*/ 953115 h 1906223"/>
              <a:gd name="connsiteX5" fmla="*/ 1658223 w 1952480"/>
              <a:gd name="connsiteY5" fmla="*/ 1635097 h 1906223"/>
              <a:gd name="connsiteX6" fmla="*/ 976241 w 1952480"/>
              <a:gd name="connsiteY6" fmla="*/ 1906227 h 1906223"/>
              <a:gd name="connsiteX7" fmla="*/ 294259 w 1952480"/>
              <a:gd name="connsiteY7" fmla="*/ 1635096 h 1906223"/>
              <a:gd name="connsiteX8" fmla="*/ 2 w 1952480"/>
              <a:gd name="connsiteY8" fmla="*/ 953114 h 1906223"/>
              <a:gd name="connsiteX9" fmla="*/ 0 w 1952480"/>
              <a:gd name="connsiteY9" fmla="*/ 953112 h 190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480" h="1906223">
                <a:moveTo>
                  <a:pt x="0" y="953112"/>
                </a:moveTo>
                <a:cubicBezTo>
                  <a:pt x="0" y="696370"/>
                  <a:pt x="106094" y="450485"/>
                  <a:pt x="294259" y="271130"/>
                </a:cubicBezTo>
                <a:cubicBezTo>
                  <a:pt x="476621" y="97306"/>
                  <a:pt x="721379" y="0"/>
                  <a:pt x="976242" y="1"/>
                </a:cubicBezTo>
                <a:cubicBezTo>
                  <a:pt x="1231104" y="1"/>
                  <a:pt x="1475862" y="97308"/>
                  <a:pt x="1658224" y="271132"/>
                </a:cubicBezTo>
                <a:cubicBezTo>
                  <a:pt x="1846389" y="450487"/>
                  <a:pt x="1952482" y="696372"/>
                  <a:pt x="1952481" y="953115"/>
                </a:cubicBezTo>
                <a:cubicBezTo>
                  <a:pt x="1952481" y="1209857"/>
                  <a:pt x="1846388" y="1455742"/>
                  <a:pt x="1658223" y="1635097"/>
                </a:cubicBezTo>
                <a:cubicBezTo>
                  <a:pt x="1475861" y="1808921"/>
                  <a:pt x="1231103" y="1906227"/>
                  <a:pt x="976241" y="1906227"/>
                </a:cubicBezTo>
                <a:cubicBezTo>
                  <a:pt x="721379" y="1906227"/>
                  <a:pt x="476621" y="1808920"/>
                  <a:pt x="294259" y="1635096"/>
                </a:cubicBezTo>
                <a:cubicBezTo>
                  <a:pt x="106094" y="1455741"/>
                  <a:pt x="1" y="1209856"/>
                  <a:pt x="2" y="953114"/>
                </a:cubicBezTo>
                <a:lnTo>
                  <a:pt x="0" y="953112"/>
                </a:lnTo>
                <a:close/>
              </a:path>
            </a:pathLst>
          </a:custGeom>
          <a:solidFill>
            <a:srgbClr val="FF9999">
              <a:alpha val="49804"/>
            </a:srgbClr>
          </a:solidFill>
        </p:spPr>
        <p:style>
          <a:lnRef idx="3">
            <a:schemeClr val="lt1">
              <a:hueOff val="0"/>
              <a:satOff val="0"/>
              <a:lumOff val="0"/>
              <a:alphaOff val="0"/>
            </a:schemeClr>
          </a:lnRef>
          <a:fillRef idx="1">
            <a:schemeClr val="accent2">
              <a:alpha val="50000"/>
              <a:hueOff val="3901266"/>
              <a:satOff val="-4866"/>
              <a:lumOff val="1144"/>
              <a:alphaOff val="0"/>
            </a:schemeClr>
          </a:fillRef>
          <a:effectRef idx="0">
            <a:schemeClr val="accent2">
              <a:alpha val="50000"/>
              <a:hueOff val="3901266"/>
              <a:satOff val="-4866"/>
              <a:lumOff val="1144"/>
              <a:alphaOff val="0"/>
            </a:schemeClr>
          </a:effectRef>
          <a:fontRef idx="minor">
            <a:schemeClr val="tx1"/>
          </a:fontRef>
        </p:style>
        <p:txBody>
          <a:bodyPr spcFirstLastPara="0" vert="horz" wrap="square" lIns="308794" tIns="302020" rIns="308794" bIns="302020" numCol="1" spcCol="1270" anchor="ctr" anchorCtr="0">
            <a:noAutofit/>
          </a:bodyPr>
          <a:lstStyle/>
          <a:p>
            <a:pPr lvl="0" algn="ctr" defTabSz="800100" rtl="0">
              <a:lnSpc>
                <a:spcPct val="90000"/>
              </a:lnSpc>
              <a:spcBef>
                <a:spcPct val="0"/>
              </a:spcBef>
              <a:spcAft>
                <a:spcPct val="35000"/>
              </a:spcAft>
            </a:pPr>
            <a:r>
              <a:rPr lang="en-US" b="1" dirty="0" smtClean="0">
                <a:solidFill>
                  <a:schemeClr val="tx2">
                    <a:lumMod val="75000"/>
                  </a:schemeClr>
                </a:solidFill>
              </a:rPr>
              <a:t>State/local government laws</a:t>
            </a:r>
            <a:endParaRPr lang="en-US" sz="1800" kern="1200" dirty="0">
              <a:solidFill>
                <a:schemeClr val="tx2">
                  <a:lumMod val="7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State/Local Government Laws</a:t>
            </a:r>
            <a:endParaRPr lang="en-US" dirty="0">
              <a:solidFill>
                <a:srgbClr val="FF6600"/>
              </a:solidFill>
            </a:endParaRPr>
          </a:p>
        </p:txBody>
      </p:sp>
      <p:sp>
        <p:nvSpPr>
          <p:cNvPr id="3" name="Content Placeholder 2"/>
          <p:cNvSpPr>
            <a:spLocks noGrp="1"/>
          </p:cNvSpPr>
          <p:nvPr>
            <p:ph idx="1"/>
          </p:nvPr>
        </p:nvSpPr>
        <p:spPr>
          <a:xfrm>
            <a:off x="345830" y="1553310"/>
            <a:ext cx="8458200" cy="1600200"/>
          </a:xfrm>
        </p:spPr>
        <p:txBody>
          <a:bodyPr>
            <a:noAutofit/>
          </a:bodyPr>
          <a:lstStyle/>
          <a:p>
            <a:pPr>
              <a:spcBef>
                <a:spcPts val="800"/>
              </a:spcBef>
              <a:spcAft>
                <a:spcPts val="800"/>
              </a:spcAft>
              <a:buClr>
                <a:srgbClr val="1A6174"/>
              </a:buClr>
            </a:pPr>
            <a:r>
              <a:rPr lang="en-US" dirty="0" smtClean="0">
                <a:solidFill>
                  <a:srgbClr val="1A6174"/>
                </a:solidFill>
              </a:rPr>
              <a:t>The authority of a tripartite board </a:t>
            </a:r>
            <a:r>
              <a:rPr lang="en-US" dirty="0" smtClean="0"/>
              <a:t>to take action on behalf of a</a:t>
            </a:r>
            <a:r>
              <a:rPr lang="en-US" dirty="0" smtClean="0">
                <a:solidFill>
                  <a:srgbClr val="1A6174"/>
                </a:solidFill>
              </a:rPr>
              <a:t> public CAA is established by the federal CSBG Act. </a:t>
            </a:r>
            <a:r>
              <a:rPr lang="en-US" dirty="0" smtClean="0">
                <a:solidFill>
                  <a:schemeClr val="tx2">
                    <a:lumMod val="75000"/>
                  </a:schemeClr>
                </a:solidFill>
              </a:rPr>
              <a:t>True </a:t>
            </a:r>
            <a:r>
              <a:rPr lang="en-US" dirty="0" smtClean="0">
                <a:solidFill>
                  <a:srgbClr val="1A6174"/>
                </a:solidFill>
              </a:rPr>
              <a:t>or</a:t>
            </a:r>
            <a:r>
              <a:rPr lang="en-US" dirty="0" smtClean="0"/>
              <a:t> </a:t>
            </a:r>
            <a:r>
              <a:rPr lang="en-US" dirty="0" smtClean="0">
                <a:solidFill>
                  <a:schemeClr val="tx2">
                    <a:lumMod val="75000"/>
                  </a:schemeClr>
                </a:solidFill>
              </a:rPr>
              <a:t>False</a:t>
            </a:r>
          </a:p>
          <a:p>
            <a:pPr>
              <a:spcBef>
                <a:spcPts val="800"/>
              </a:spcBef>
              <a:spcAft>
                <a:spcPts val="800"/>
              </a:spcAft>
              <a:buClr>
                <a:srgbClr val="1A6174"/>
              </a:buClr>
              <a:buNone/>
            </a:pPr>
            <a:endParaRPr lang="en-US" dirty="0" smtClean="0"/>
          </a:p>
          <a:p>
            <a:pPr lvl="1">
              <a:spcBef>
                <a:spcPts val="800"/>
              </a:spcBef>
              <a:spcAft>
                <a:spcPts val="800"/>
              </a:spcAft>
              <a:buClr>
                <a:srgbClr val="1A6174"/>
              </a:buClr>
              <a:buNone/>
            </a:pPr>
            <a:endParaRPr lang="en-US" sz="2800" dirty="0" smtClean="0"/>
          </a:p>
          <a:p>
            <a:pPr lvl="1">
              <a:spcBef>
                <a:spcPts val="800"/>
              </a:spcBef>
              <a:spcAft>
                <a:spcPts val="800"/>
              </a:spcAft>
              <a:buClr>
                <a:srgbClr val="1A6174"/>
              </a:buClr>
            </a:pPr>
            <a:endParaRPr lang="en-US" sz="2800"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5</a:t>
            </a:fld>
            <a:endParaRPr lang="en-US" dirty="0"/>
          </a:p>
        </p:txBody>
      </p:sp>
      <p:sp>
        <p:nvSpPr>
          <p:cNvPr id="5" name="Oval 4"/>
          <p:cNvSpPr/>
          <p:nvPr/>
        </p:nvSpPr>
        <p:spPr>
          <a:xfrm>
            <a:off x="3581400" y="2409085"/>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322385" y="3329334"/>
            <a:ext cx="8305800" cy="277838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lang="en-US" sz="2800" b="1" dirty="0" smtClean="0">
                <a:solidFill>
                  <a:srgbClr val="1A6174"/>
                </a:solidFill>
                <a:latin typeface="+mn-lt"/>
              </a:rPr>
              <a:t>Authority of a public CAA tripartite board is often established by:</a:t>
            </a:r>
            <a:endParaRPr kumimoji="0" lang="en-US" sz="2800" b="1" i="0" u="none" strike="noStrike" kern="1200" cap="none" spc="0" normalizeH="0" baseline="0" noProof="0" dirty="0" smtClean="0">
              <a:ln>
                <a:noFill/>
              </a:ln>
              <a:solidFill>
                <a:srgbClr val="1A6174"/>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r>
              <a:rPr lang="en-US" sz="2400" dirty="0" smtClean="0">
                <a:solidFill>
                  <a:schemeClr val="tx2">
                    <a:lumMod val="75000"/>
                  </a:schemeClr>
                </a:solidFill>
                <a:latin typeface="+mn-lt"/>
              </a:rPr>
              <a:t>Local governing officials of local </a:t>
            </a:r>
            <a:r>
              <a:rPr lang="en-US" sz="2400" dirty="0" err="1" smtClean="0">
                <a:solidFill>
                  <a:schemeClr val="tx2">
                    <a:lumMod val="75000"/>
                  </a:schemeClr>
                </a:solidFill>
                <a:latin typeface="+mn-lt"/>
              </a:rPr>
              <a:t>gov’t</a:t>
            </a:r>
            <a:r>
              <a:rPr lang="en-US" sz="2400" dirty="0" smtClean="0">
                <a:solidFill>
                  <a:schemeClr val="tx2">
                    <a:lumMod val="75000"/>
                  </a:schemeClr>
                </a:solidFill>
                <a:latin typeface="+mn-lt"/>
              </a:rPr>
              <a:t> where public CAA is a dept/division</a:t>
            </a: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Local state/laws under which public CAA created</a:t>
            </a: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FF6600"/>
                </a:solidFill>
              </a:rPr>
              <a:t>Bylaws</a:t>
            </a:r>
            <a:endParaRPr lang="en-US" dirty="0">
              <a:solidFill>
                <a:srgbClr val="FF6600"/>
              </a:solidFill>
            </a:endParaRPr>
          </a:p>
        </p:txBody>
      </p:sp>
      <p:sp>
        <p:nvSpPr>
          <p:cNvPr id="3" name="Content Placeholder 2"/>
          <p:cNvSpPr>
            <a:spLocks noGrp="1"/>
          </p:cNvSpPr>
          <p:nvPr>
            <p:ph idx="1"/>
          </p:nvPr>
        </p:nvSpPr>
        <p:spPr>
          <a:xfrm>
            <a:off x="363415" y="1308128"/>
            <a:ext cx="8534400" cy="1892272"/>
          </a:xfrm>
        </p:spPr>
        <p:txBody>
          <a:bodyPr>
            <a:normAutofit/>
          </a:bodyPr>
          <a:lstStyle/>
          <a:p>
            <a:pPr>
              <a:spcBef>
                <a:spcPts val="800"/>
              </a:spcBef>
              <a:spcAft>
                <a:spcPts val="800"/>
              </a:spcAft>
              <a:buClr>
                <a:srgbClr val="1A6174"/>
              </a:buClr>
            </a:pPr>
            <a:r>
              <a:rPr lang="en-US" dirty="0" smtClean="0"/>
              <a:t>While not always required, bylaws or a similar governing document serve as a useful operational guide for  public CAA tripartite boards</a:t>
            </a:r>
            <a:r>
              <a:rPr lang="en-US" dirty="0" smtClean="0">
                <a:solidFill>
                  <a:srgbClr val="1A6174"/>
                </a:solidFill>
              </a:rPr>
              <a:t>.  </a:t>
            </a:r>
            <a:r>
              <a:rPr lang="en-US" dirty="0" smtClean="0">
                <a:solidFill>
                  <a:schemeClr val="tx2">
                    <a:lumMod val="75000"/>
                  </a:schemeClr>
                </a:solidFill>
              </a:rPr>
              <a:t>True </a:t>
            </a:r>
            <a:r>
              <a:rPr lang="en-US" dirty="0" smtClean="0">
                <a:solidFill>
                  <a:srgbClr val="1A6174"/>
                </a:solidFill>
              </a:rPr>
              <a:t>or</a:t>
            </a:r>
            <a:r>
              <a:rPr lang="en-US" dirty="0" smtClean="0"/>
              <a:t> </a:t>
            </a:r>
            <a:r>
              <a:rPr lang="en-US" dirty="0" smtClean="0">
                <a:solidFill>
                  <a:schemeClr val="tx2">
                    <a:lumMod val="75000"/>
                  </a:schemeClr>
                </a:solidFill>
              </a:rPr>
              <a:t>False</a:t>
            </a:r>
          </a:p>
          <a:p>
            <a:pPr>
              <a:spcBef>
                <a:spcPts val="800"/>
              </a:spcBef>
              <a:spcAft>
                <a:spcPts val="800"/>
              </a:spcAft>
              <a:buClr>
                <a:srgbClr val="1A6174"/>
              </a:buClr>
              <a:buNone/>
            </a:pPr>
            <a:endParaRPr lang="en-US" dirty="0" smtClean="0"/>
          </a:p>
          <a:p>
            <a:pPr lvl="1">
              <a:spcBef>
                <a:spcPts val="800"/>
              </a:spcBef>
              <a:spcAft>
                <a:spcPts val="800"/>
              </a:spcAft>
              <a:buClr>
                <a:srgbClr val="1A6174"/>
              </a:buClr>
              <a:buNone/>
            </a:pPr>
            <a:endParaRPr lang="en-US" dirty="0" smtClean="0"/>
          </a:p>
          <a:p>
            <a:pPr lvl="1">
              <a:spcBef>
                <a:spcPts val="800"/>
              </a:spcBef>
              <a:spcAft>
                <a:spcPts val="800"/>
              </a:spcAft>
              <a:buClr>
                <a:srgbClr val="1A6174"/>
              </a:buClr>
            </a:pP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6</a:t>
            </a:fld>
            <a:endParaRPr lang="en-US" dirty="0"/>
          </a:p>
        </p:txBody>
      </p:sp>
      <p:sp>
        <p:nvSpPr>
          <p:cNvPr id="5" name="Oval 4"/>
          <p:cNvSpPr/>
          <p:nvPr/>
        </p:nvSpPr>
        <p:spPr>
          <a:xfrm>
            <a:off x="6705600" y="2147787"/>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03302" y="3182815"/>
            <a:ext cx="8229600" cy="1219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Bylaws </a:t>
            </a:r>
            <a:r>
              <a:rPr lang="en-US" sz="2800" b="1" noProof="0" dirty="0" smtClean="0">
                <a:solidFill>
                  <a:srgbClr val="1A6174"/>
                </a:solidFill>
                <a:latin typeface="+mn-lt"/>
              </a:rPr>
              <a:t>establish </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the ways the tripartite board will operate and may describe</a:t>
            </a:r>
            <a:r>
              <a:rPr lang="en-US" sz="2800" b="1" dirty="0" smtClean="0">
                <a:solidFill>
                  <a:srgbClr val="1A6174"/>
                </a:solidFill>
                <a:latin typeface="+mn-lt"/>
              </a:rPr>
              <a:t> its authority to act</a:t>
            </a:r>
            <a:endParaRPr kumimoji="0" lang="en-US" sz="2800" b="1" i="0" u="none" strike="noStrike" kern="1200" cap="none" spc="0" normalizeH="0" baseline="0" noProof="0" dirty="0" smtClean="0">
              <a:ln>
                <a:noFill/>
              </a:ln>
              <a:solidFill>
                <a:srgbClr val="1A6174"/>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347424" y="4267200"/>
            <a:ext cx="8567976" cy="218140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Bylaws typically </a:t>
            </a:r>
            <a:r>
              <a:rPr lang="en-US" sz="2800" b="1" dirty="0" smtClean="0">
                <a:solidFill>
                  <a:srgbClr val="1A6174"/>
                </a:solidFill>
                <a:latin typeface="+mn-lt"/>
              </a:rPr>
              <a:t>r</a:t>
            </a:r>
            <a:r>
              <a:rPr kumimoji="0" lang="en-US" sz="2800" b="1" i="0" u="none" strike="noStrike" kern="1200" cap="none" spc="0" normalizeH="0" baseline="0" noProof="0" dirty="0" err="1" smtClean="0">
                <a:ln>
                  <a:noFill/>
                </a:ln>
                <a:solidFill>
                  <a:srgbClr val="1A6174"/>
                </a:solidFill>
                <a:effectLst/>
                <a:uLnTx/>
                <a:uFillTx/>
                <a:latin typeface="+mn-lt"/>
                <a:ea typeface="+mn-ea"/>
                <a:cs typeface="+mn-cs"/>
              </a:rPr>
              <a:t>eflect</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 funding source</a:t>
            </a:r>
            <a:r>
              <a:rPr kumimoji="0" lang="en-US" sz="2800" b="1" i="0" u="none" strike="noStrike" kern="1200" cap="none" spc="0" normalizeH="0" noProof="0" dirty="0" smtClean="0">
                <a:ln>
                  <a:noFill/>
                </a:ln>
                <a:solidFill>
                  <a:srgbClr val="1A6174"/>
                </a:solidFill>
                <a:effectLst/>
                <a:uLnTx/>
                <a:uFillTx/>
                <a:latin typeface="+mn-lt"/>
                <a:ea typeface="+mn-ea"/>
                <a:cs typeface="+mn-cs"/>
              </a:rPr>
              <a:t> r</a:t>
            </a:r>
            <a:r>
              <a:rPr kumimoji="0" lang="en-US" sz="2800" b="1" i="0" u="none" strike="noStrike" kern="1200" cap="none" spc="0" normalizeH="0" baseline="0" noProof="0" dirty="0" smtClean="0">
                <a:ln>
                  <a:noFill/>
                </a:ln>
                <a:solidFill>
                  <a:srgbClr val="1A6174"/>
                </a:solidFill>
                <a:effectLst/>
                <a:uLnTx/>
                <a:uFillTx/>
                <a:latin typeface="+mn-lt"/>
                <a:ea typeface="+mn-ea"/>
                <a:cs typeface="+mn-cs"/>
              </a:rPr>
              <a:t>equirements</a:t>
            </a: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Ex., CSBG tripartite board composition and responsibilities; Head Start board composition, responsibilities and conflicts of interest requirements</a:t>
            </a: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None/>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800"/>
              </a:spcBef>
              <a:spcAft>
                <a:spcPts val="800"/>
              </a:spcAft>
              <a:buClr>
                <a:srgbClr val="1A6174"/>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35154"/>
          </a:xfrm>
        </p:spPr>
        <p:txBody>
          <a:bodyPr>
            <a:normAutofit/>
          </a:bodyPr>
          <a:lstStyle/>
          <a:p>
            <a:pPr>
              <a:lnSpc>
                <a:spcPct val="90000"/>
              </a:lnSpc>
            </a:pPr>
            <a:r>
              <a:rPr lang="en-US" dirty="0" smtClean="0">
                <a:solidFill>
                  <a:srgbClr val="FF6600"/>
                </a:solidFill>
              </a:rPr>
              <a:t>Federal CSBG Act</a:t>
            </a:r>
            <a:endParaRPr lang="en-US" dirty="0">
              <a:solidFill>
                <a:srgbClr val="FF6600"/>
              </a:solidFill>
            </a:endParaRPr>
          </a:p>
        </p:txBody>
      </p:sp>
      <p:sp>
        <p:nvSpPr>
          <p:cNvPr id="3" name="Content Placeholder 2"/>
          <p:cNvSpPr>
            <a:spLocks noGrp="1"/>
          </p:cNvSpPr>
          <p:nvPr>
            <p:ph idx="1"/>
          </p:nvPr>
        </p:nvSpPr>
        <p:spPr>
          <a:xfrm>
            <a:off x="457200" y="1143000"/>
            <a:ext cx="8229600" cy="1295400"/>
          </a:xfrm>
        </p:spPr>
        <p:txBody>
          <a:bodyPr>
            <a:normAutofit lnSpcReduction="10000"/>
          </a:bodyPr>
          <a:lstStyle/>
          <a:p>
            <a:r>
              <a:rPr lang="en-US" dirty="0" smtClean="0"/>
              <a:t>A public CAA may choose whether to use the tripartite structure as set forth in the federal CSBG Act for its board.  </a:t>
            </a:r>
            <a:r>
              <a:rPr lang="en-US" dirty="0" smtClean="0">
                <a:solidFill>
                  <a:schemeClr val="tx2">
                    <a:lumMod val="75000"/>
                  </a:schemeClr>
                </a:solidFill>
              </a:rPr>
              <a:t>True</a:t>
            </a:r>
            <a:r>
              <a:rPr lang="en-US" dirty="0" smtClean="0">
                <a:solidFill>
                  <a:schemeClr val="tx1"/>
                </a:solidFill>
              </a:rPr>
              <a:t> </a:t>
            </a:r>
            <a:r>
              <a:rPr lang="en-US" dirty="0" smtClean="0"/>
              <a:t>or </a:t>
            </a:r>
            <a:r>
              <a:rPr lang="en-US" dirty="0" smtClean="0">
                <a:solidFill>
                  <a:schemeClr val="tx2">
                    <a:lumMod val="75000"/>
                  </a:schemeClr>
                </a:solidFill>
              </a:rPr>
              <a:t>False</a:t>
            </a:r>
          </a:p>
          <a:p>
            <a:endParaRPr lang="en-US" dirty="0"/>
          </a:p>
        </p:txBody>
      </p:sp>
      <p:sp>
        <p:nvSpPr>
          <p:cNvPr id="4" name="Slide Number Placeholder 3"/>
          <p:cNvSpPr>
            <a:spLocks noGrp="1"/>
          </p:cNvSpPr>
          <p:nvPr>
            <p:ph type="sldNum" sz="quarter" idx="12"/>
          </p:nvPr>
        </p:nvSpPr>
        <p:spPr>
          <a:xfrm>
            <a:off x="8382000" y="6400800"/>
            <a:ext cx="609600" cy="365125"/>
          </a:xfrm>
        </p:spPr>
        <p:txBody>
          <a:bodyPr/>
          <a:lstStyle/>
          <a:p>
            <a:fld id="{4A66FE31-C09E-42ED-B4D0-F94965E42B7D}" type="slidenum">
              <a:rPr lang="en-US" smtClean="0"/>
              <a:pPr/>
              <a:t>7</a:t>
            </a:fld>
            <a:endParaRPr lang="en-US" dirty="0"/>
          </a:p>
        </p:txBody>
      </p:sp>
      <p:graphicFrame>
        <p:nvGraphicFramePr>
          <p:cNvPr id="5" name="Diagram 4"/>
          <p:cNvGraphicFramePr/>
          <p:nvPr>
            <p:extLst>
              <p:ext uri="{D42A27DB-BD31-4B8C-83A1-F6EECF244321}">
                <p14:modId xmlns:p14="http://schemas.microsoft.com/office/powerpoint/2010/main" val="2749228593"/>
              </p:ext>
            </p:extLst>
          </p:nvPr>
        </p:nvGraphicFramePr>
        <p:xfrm>
          <a:off x="170478" y="2590800"/>
          <a:ext cx="8763000" cy="213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val 6"/>
          <p:cNvSpPr/>
          <p:nvPr/>
        </p:nvSpPr>
        <p:spPr>
          <a:xfrm>
            <a:off x="4648200" y="1905000"/>
            <a:ext cx="9144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endParaRPr>
          </a:p>
        </p:txBody>
      </p:sp>
      <p:sp>
        <p:nvSpPr>
          <p:cNvPr id="8" name="Content Placeholder 2"/>
          <p:cNvSpPr txBox="1">
            <a:spLocks/>
          </p:cNvSpPr>
          <p:nvPr/>
        </p:nvSpPr>
        <p:spPr>
          <a:xfrm>
            <a:off x="502404" y="4906506"/>
            <a:ext cx="8229600" cy="12954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lang="en-US" sz="2800" b="1" dirty="0">
                <a:solidFill>
                  <a:srgbClr val="1A6174"/>
                </a:solidFill>
                <a:latin typeface="+mn-lt"/>
              </a:rPr>
              <a:t>Requires tripartite board to “actively participate” in the development, planning, implementation and evaluation.  </a:t>
            </a:r>
          </a:p>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
        <p:nvSpPr>
          <p:cNvPr id="9" name="Rectangle 8"/>
          <p:cNvSpPr/>
          <p:nvPr/>
        </p:nvSpPr>
        <p:spPr>
          <a:xfrm>
            <a:off x="6479580" y="5820906"/>
            <a:ext cx="2451505" cy="430887"/>
          </a:xfrm>
          <a:prstGeom prst="rect">
            <a:avLst/>
          </a:prstGeom>
        </p:spPr>
        <p:txBody>
          <a:bodyPr wrap="none">
            <a:spAutoFit/>
          </a:bodyPr>
          <a:lstStyle/>
          <a:p>
            <a:r>
              <a:rPr lang="en-US" sz="2200" b="1" dirty="0" smtClean="0">
                <a:solidFill>
                  <a:srgbClr val="1A6174"/>
                </a:solidFill>
                <a:latin typeface="+mn-lt"/>
              </a:rPr>
              <a:t>42 U.S.C. § 9910(b)</a:t>
            </a:r>
            <a:endParaRPr lang="en-US" sz="2200" dirty="0">
              <a:solidFill>
                <a:srgbClr val="1A6174"/>
              </a:solidFill>
              <a:latin typeface="+mn-l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FF6600"/>
                </a:solidFill>
              </a:rPr>
              <a:t>Tripartite Composition Resources</a:t>
            </a:r>
            <a:endParaRPr lang="en-US" dirty="0">
              <a:solidFill>
                <a:srgbClr val="FF6600"/>
              </a:solidFill>
            </a:endParaRPr>
          </a:p>
        </p:txBody>
      </p:sp>
      <p:sp>
        <p:nvSpPr>
          <p:cNvPr id="3" name="Content Placeholder 2"/>
          <p:cNvSpPr>
            <a:spLocks noGrp="1"/>
          </p:cNvSpPr>
          <p:nvPr>
            <p:ph idx="1"/>
          </p:nvPr>
        </p:nvSpPr>
        <p:spPr>
          <a:xfrm>
            <a:off x="457200" y="838200"/>
            <a:ext cx="8229600" cy="609600"/>
          </a:xfrm>
        </p:spPr>
        <p:txBody>
          <a:bodyPr/>
          <a:lstStyle/>
          <a:p>
            <a:pPr algn="ctr">
              <a:buNone/>
            </a:pPr>
            <a:r>
              <a:rPr lang="en-US" dirty="0" smtClean="0">
                <a:hlinkClick r:id="rId4"/>
              </a:rPr>
              <a:t>www.caplaw.org</a:t>
            </a:r>
            <a:r>
              <a:rPr lang="en-US" dirty="0" smtClean="0"/>
              <a:t> </a:t>
            </a: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8</a:t>
            </a:fld>
            <a:endParaRPr lang="en-US" dirty="0"/>
          </a:p>
        </p:txBody>
      </p:sp>
      <p:pic>
        <p:nvPicPr>
          <p:cNvPr id="2052" name="Picture 4" descr="C:\Users\allison.maluf\Desktop\Capture_lowincomestudy.JPG"/>
          <p:cNvPicPr>
            <a:picLocks noChangeAspect="1" noChangeArrowheads="1"/>
          </p:cNvPicPr>
          <p:nvPr/>
        </p:nvPicPr>
        <p:blipFill>
          <a:blip r:embed="rId5" cstate="print"/>
          <a:srcRect/>
          <a:stretch>
            <a:fillRect/>
          </a:stretch>
        </p:blipFill>
        <p:spPr bwMode="auto">
          <a:xfrm>
            <a:off x="6068874" y="1828800"/>
            <a:ext cx="2971800" cy="3860145"/>
          </a:xfrm>
          <a:prstGeom prst="rect">
            <a:avLst/>
          </a:prstGeom>
          <a:ln>
            <a:noFill/>
          </a:ln>
          <a:effectLst>
            <a:outerShdw blurRad="292100" dist="139700" dir="2700000" algn="tl" rotWithShape="0">
              <a:srgbClr val="333333">
                <a:alpha val="65000"/>
              </a:srgbClr>
            </a:outerShdw>
          </a:effectLst>
        </p:spPr>
      </p:pic>
      <p:pic>
        <p:nvPicPr>
          <p:cNvPr id="2054" name="Picture 6" descr="C:\Users\allison.maluf\Desktop\Capture_legalguide.JPG"/>
          <p:cNvPicPr>
            <a:picLocks noChangeAspect="1" noChangeArrowheads="1"/>
          </p:cNvPicPr>
          <p:nvPr/>
        </p:nvPicPr>
        <p:blipFill>
          <a:blip r:embed="rId6" cstate="print"/>
          <a:srcRect l="312" t="2283" r="4951" b="1348"/>
          <a:stretch>
            <a:fillRect/>
          </a:stretch>
        </p:blipFill>
        <p:spPr bwMode="auto">
          <a:xfrm>
            <a:off x="139482" y="1855926"/>
            <a:ext cx="2743200" cy="3652333"/>
          </a:xfrm>
          <a:prstGeom prst="rect">
            <a:avLst/>
          </a:prstGeom>
          <a:ln>
            <a:noFill/>
          </a:ln>
          <a:effectLst>
            <a:outerShdw blurRad="292100" dist="139700" dir="2700000" algn="tl" rotWithShape="0">
              <a:srgbClr val="333333">
                <a:alpha val="65000"/>
              </a:srgbClr>
            </a:outerShdw>
          </a:effectLst>
        </p:spPr>
      </p:pic>
      <p:pic>
        <p:nvPicPr>
          <p:cNvPr id="2055" name="Picture 7" descr="C:\Users\allison.maluf\Desktop\Capture_ch2.JPG"/>
          <p:cNvPicPr>
            <a:picLocks noChangeAspect="1" noChangeArrowheads="1"/>
          </p:cNvPicPr>
          <p:nvPr/>
        </p:nvPicPr>
        <p:blipFill>
          <a:blip r:embed="rId7" cstate="print"/>
          <a:srcRect l="7684" t="2341" r="4004"/>
          <a:stretch>
            <a:fillRect/>
          </a:stretch>
        </p:blipFill>
        <p:spPr bwMode="auto">
          <a:xfrm>
            <a:off x="304800" y="2895600"/>
            <a:ext cx="2514600" cy="3599330"/>
          </a:xfrm>
          <a:prstGeom prst="rect">
            <a:avLst/>
          </a:prstGeom>
          <a:noFill/>
        </p:spPr>
      </p:pic>
      <p:pic>
        <p:nvPicPr>
          <p:cNvPr id="2056" name="Picture 8" descr="C:\Users\allison.maluf\Desktop\Capture_TOC.JPG"/>
          <p:cNvPicPr>
            <a:picLocks noChangeAspect="1" noChangeArrowheads="1"/>
          </p:cNvPicPr>
          <p:nvPr/>
        </p:nvPicPr>
        <p:blipFill>
          <a:blip r:embed="rId8" cstate="print"/>
          <a:srcRect l="5150" t="2658" r="5579"/>
          <a:stretch>
            <a:fillRect/>
          </a:stretch>
        </p:blipFill>
        <p:spPr bwMode="auto">
          <a:xfrm>
            <a:off x="6400800" y="3048000"/>
            <a:ext cx="2447762" cy="3448050"/>
          </a:xfrm>
          <a:prstGeom prst="rect">
            <a:avLst/>
          </a:prstGeom>
          <a:noFill/>
        </p:spPr>
      </p:pic>
      <p:sp>
        <p:nvSpPr>
          <p:cNvPr id="13" name="Oval 12"/>
          <p:cNvSpPr/>
          <p:nvPr/>
        </p:nvSpPr>
        <p:spPr>
          <a:xfrm>
            <a:off x="304800" y="5083098"/>
            <a:ext cx="2362200" cy="124150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allison.maluf\Desktop\Public CAA tripartite composition cover.JPG"/>
          <p:cNvPicPr>
            <a:picLocks noChangeAspect="1" noChangeArrowheads="1"/>
          </p:cNvPicPr>
          <p:nvPr/>
        </p:nvPicPr>
        <p:blipFill>
          <a:blip r:embed="rId9" cstate="print"/>
          <a:srcRect t="1521" b="2631"/>
          <a:stretch>
            <a:fillRect/>
          </a:stretch>
        </p:blipFill>
        <p:spPr bwMode="auto">
          <a:xfrm>
            <a:off x="3166534" y="1524000"/>
            <a:ext cx="2808677" cy="3505200"/>
          </a:xfrm>
          <a:prstGeom prst="rect">
            <a:avLst/>
          </a:prstGeom>
          <a:ln>
            <a:noFill/>
          </a:ln>
          <a:effectLst>
            <a:outerShdw blurRad="292100" dist="139700" dir="2700000" algn="tl" rotWithShape="0">
              <a:srgbClr val="333333">
                <a:alpha val="65000"/>
              </a:srgbClr>
            </a:outerShdw>
          </a:effectLst>
        </p:spPr>
      </p:pic>
      <p:pic>
        <p:nvPicPr>
          <p:cNvPr id="1028" name="Picture 4" descr="C:\Users\allison.maluf\Desktop\Public CAA PowerPoint Tripartite Composition.JPG"/>
          <p:cNvPicPr>
            <a:picLocks noChangeAspect="1" noChangeArrowheads="1"/>
          </p:cNvPicPr>
          <p:nvPr/>
        </p:nvPicPr>
        <p:blipFill>
          <a:blip r:embed="rId10" cstate="print"/>
          <a:srcRect l="2439"/>
          <a:stretch>
            <a:fillRect/>
          </a:stretch>
        </p:blipFill>
        <p:spPr bwMode="auto">
          <a:xfrm>
            <a:off x="3048000" y="4267200"/>
            <a:ext cx="3048000" cy="2337278"/>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HHS Block Grant Regulations</a:t>
            </a:r>
            <a:endParaRPr lang="en-US" dirty="0">
              <a:solidFill>
                <a:srgbClr val="FF6600"/>
              </a:solidFill>
            </a:endParaRPr>
          </a:p>
        </p:txBody>
      </p:sp>
      <p:sp>
        <p:nvSpPr>
          <p:cNvPr id="3" name="Content Placeholder 2"/>
          <p:cNvSpPr>
            <a:spLocks noGrp="1"/>
          </p:cNvSpPr>
          <p:nvPr>
            <p:ph idx="1"/>
          </p:nvPr>
        </p:nvSpPr>
        <p:spPr>
          <a:xfrm>
            <a:off x="462360" y="1524000"/>
            <a:ext cx="7800816" cy="1859795"/>
          </a:xfrm>
        </p:spPr>
        <p:txBody>
          <a:bodyPr>
            <a:normAutofit lnSpcReduction="10000"/>
          </a:bodyPr>
          <a:lstStyle/>
          <a:p>
            <a:pPr>
              <a:spcBef>
                <a:spcPts val="800"/>
              </a:spcBef>
              <a:spcAft>
                <a:spcPts val="800"/>
              </a:spcAft>
            </a:pPr>
            <a:r>
              <a:rPr lang="en-US" dirty="0" smtClean="0"/>
              <a:t>HHS block grant regulations establish that the federal government will generally defer to a state’s interpretation of the federal CSBG Act. </a:t>
            </a:r>
            <a:r>
              <a:rPr lang="en-US" dirty="0" smtClean="0">
                <a:solidFill>
                  <a:schemeClr val="tx1"/>
                </a:solidFill>
              </a:rPr>
              <a:t> </a:t>
            </a:r>
            <a:r>
              <a:rPr lang="en-US" dirty="0" smtClean="0">
                <a:solidFill>
                  <a:schemeClr val="tx2">
                    <a:lumMod val="75000"/>
                  </a:schemeClr>
                </a:solidFill>
              </a:rPr>
              <a:t>True</a:t>
            </a:r>
            <a:r>
              <a:rPr lang="en-US" dirty="0" smtClean="0">
                <a:solidFill>
                  <a:schemeClr val="tx1"/>
                </a:solidFill>
              </a:rPr>
              <a:t> </a:t>
            </a:r>
            <a:r>
              <a:rPr lang="en-US" dirty="0" smtClean="0"/>
              <a:t>or </a:t>
            </a:r>
            <a:r>
              <a:rPr lang="en-US" dirty="0" smtClean="0">
                <a:solidFill>
                  <a:schemeClr val="tx2">
                    <a:lumMod val="75000"/>
                  </a:schemeClr>
                </a:solidFill>
              </a:rPr>
              <a:t>False</a:t>
            </a:r>
          </a:p>
          <a:p>
            <a:pPr lvl="1">
              <a:spcBef>
                <a:spcPts val="800"/>
              </a:spcBef>
              <a:spcAft>
                <a:spcPts val="800"/>
              </a:spcAft>
            </a:pPr>
            <a:endParaRPr lang="en-US" dirty="0" smtClean="0">
              <a:solidFill>
                <a:schemeClr val="tx1"/>
              </a:solidFill>
            </a:endParaRPr>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609600" cy="365125"/>
          </a:xfrm>
        </p:spPr>
        <p:txBody>
          <a:bodyPr/>
          <a:lstStyle/>
          <a:p>
            <a:fld id="{4A66FE31-C09E-42ED-B4D0-F94965E42B7D}" type="slidenum">
              <a:rPr lang="en-US" smtClean="0"/>
              <a:pPr/>
              <a:t>9</a:t>
            </a:fld>
            <a:endParaRPr lang="en-US" dirty="0"/>
          </a:p>
        </p:txBody>
      </p:sp>
      <p:sp>
        <p:nvSpPr>
          <p:cNvPr id="5" name="Oval 4"/>
          <p:cNvSpPr/>
          <p:nvPr/>
        </p:nvSpPr>
        <p:spPr>
          <a:xfrm>
            <a:off x="825282" y="2637294"/>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57200" y="3233976"/>
            <a:ext cx="8339376" cy="304716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Apply to all block grants issued by the U.S. Department of Health and Human Services (HHS)</a:t>
            </a:r>
          </a:p>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45 C.F.R. Part 96 </a:t>
            </a:r>
          </a:p>
          <a:p>
            <a:pPr marL="800100" lvl="1" indent="-342900" fontAlgn="auto">
              <a:spcBef>
                <a:spcPts val="800"/>
              </a:spcBef>
              <a:spcAft>
                <a:spcPts val="800"/>
              </a:spcAft>
              <a:buClr>
                <a:srgbClr val="1F4A7F"/>
              </a:buClr>
              <a:buFont typeface="Corbel" pitchFamily="34" charset="0"/>
              <a:buChar char="–"/>
            </a:pPr>
            <a:r>
              <a:rPr lang="en-US" sz="2400" dirty="0" smtClean="0">
                <a:solidFill>
                  <a:schemeClr val="tx2">
                    <a:lumMod val="75000"/>
                  </a:schemeClr>
                </a:solidFill>
                <a:latin typeface="+mn-lt"/>
              </a:rPr>
              <a:t>Subpart I </a:t>
            </a:r>
            <a:r>
              <a:rPr kumimoji="0" lang="en-US" sz="2400" i="0" u="none" strike="noStrike" kern="1200" cap="none" spc="0" normalizeH="0" baseline="0" noProof="0" dirty="0" smtClean="0">
                <a:ln>
                  <a:noFill/>
                </a:ln>
                <a:solidFill>
                  <a:schemeClr val="tx2">
                    <a:lumMod val="75000"/>
                  </a:schemeClr>
                </a:solidFill>
                <a:effectLst/>
                <a:uLnTx/>
                <a:uFillTx/>
                <a:latin typeface="+mn-lt"/>
                <a:ea typeface="+mn-ea"/>
                <a:cs typeface="+mn-cs"/>
              </a:rPr>
              <a:t>specifically applies</a:t>
            </a:r>
            <a:r>
              <a:rPr kumimoji="0" lang="en-US" sz="2400" i="0" u="none" strike="noStrike" kern="1200" cap="none" spc="0" normalizeH="0" noProof="0" dirty="0" smtClean="0">
                <a:ln>
                  <a:noFill/>
                </a:ln>
                <a:solidFill>
                  <a:schemeClr val="tx2">
                    <a:lumMod val="75000"/>
                  </a:schemeClr>
                </a:solidFill>
                <a:effectLst/>
                <a:uLnTx/>
                <a:uFillTx/>
                <a:latin typeface="+mn-lt"/>
                <a:ea typeface="+mn-ea"/>
                <a:cs typeface="+mn-cs"/>
              </a:rPr>
              <a:t> to </a:t>
            </a:r>
            <a:r>
              <a:rPr kumimoji="0" lang="en-US" sz="2400" i="0" u="none" strike="noStrike" kern="1200" cap="none" spc="0" normalizeH="0" baseline="0" noProof="0" dirty="0" smtClean="0">
                <a:ln>
                  <a:noFill/>
                </a:ln>
                <a:solidFill>
                  <a:schemeClr val="tx2">
                    <a:lumMod val="75000"/>
                  </a:schemeClr>
                </a:solidFill>
                <a:effectLst/>
                <a:uLnTx/>
                <a:uFillTx/>
                <a:latin typeface="+mn-lt"/>
                <a:ea typeface="+mn-ea"/>
                <a:cs typeface="+mn-cs"/>
              </a:rPr>
              <a:t>CSBG funding</a:t>
            </a: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OCS Guidance</a:t>
            </a:r>
            <a:endParaRPr lang="en-US" dirty="0">
              <a:solidFill>
                <a:srgbClr val="FF6600"/>
              </a:solidFill>
            </a:endParaRPr>
          </a:p>
        </p:txBody>
      </p:sp>
      <p:sp>
        <p:nvSpPr>
          <p:cNvPr id="3" name="Content Placeholder 2"/>
          <p:cNvSpPr>
            <a:spLocks noGrp="1"/>
          </p:cNvSpPr>
          <p:nvPr>
            <p:ph idx="1"/>
          </p:nvPr>
        </p:nvSpPr>
        <p:spPr>
          <a:xfrm>
            <a:off x="457200" y="1447800"/>
            <a:ext cx="8382000" cy="2057400"/>
          </a:xfrm>
        </p:spPr>
        <p:txBody>
          <a:bodyPr>
            <a:normAutofit/>
          </a:bodyPr>
          <a:lstStyle/>
          <a:p>
            <a:pPr>
              <a:spcBef>
                <a:spcPts val="800"/>
              </a:spcBef>
              <a:spcAft>
                <a:spcPts val="800"/>
              </a:spcAft>
            </a:pPr>
            <a:r>
              <a:rPr lang="en-US" dirty="0" smtClean="0"/>
              <a:t>Guidance issued by the federal Office of Community Services (OCS) in the form of Information Memoranda (IMs) are generally legally binding on CAAs.  </a:t>
            </a:r>
            <a:r>
              <a:rPr lang="en-US" dirty="0" smtClean="0">
                <a:solidFill>
                  <a:schemeClr val="tx2">
                    <a:lumMod val="75000"/>
                  </a:schemeClr>
                </a:solidFill>
              </a:rPr>
              <a:t>True </a:t>
            </a:r>
            <a:r>
              <a:rPr lang="en-US" dirty="0" smtClean="0"/>
              <a:t>or </a:t>
            </a:r>
            <a:r>
              <a:rPr lang="en-US" dirty="0" smtClean="0">
                <a:solidFill>
                  <a:schemeClr val="tx2">
                    <a:lumMod val="75000"/>
                  </a:schemeClr>
                </a:solidFill>
              </a:rPr>
              <a:t>False</a:t>
            </a:r>
          </a:p>
          <a:p>
            <a:pPr>
              <a:spcBef>
                <a:spcPts val="800"/>
              </a:spcBef>
              <a:spcAft>
                <a:spcPts val="800"/>
              </a:spcAft>
            </a:pPr>
            <a:endParaRPr lang="en-US" dirty="0" smtClean="0">
              <a:solidFill>
                <a:schemeClr val="tx1"/>
              </a:solidFill>
            </a:endParaRP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10</a:t>
            </a:fld>
            <a:endParaRPr lang="en-US" dirty="0"/>
          </a:p>
        </p:txBody>
      </p:sp>
      <p:sp>
        <p:nvSpPr>
          <p:cNvPr id="5" name="Oval 4"/>
          <p:cNvSpPr/>
          <p:nvPr/>
        </p:nvSpPr>
        <p:spPr>
          <a:xfrm>
            <a:off x="4724400" y="2743200"/>
            <a:ext cx="9144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03694" y="3657600"/>
            <a:ext cx="7878306" cy="2590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800"/>
              </a:spcBef>
              <a:spcAft>
                <a:spcPts val="8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OCS IM #82 provides guidance to tripartite boards regarding:</a:t>
            </a:r>
          </a:p>
          <a:p>
            <a:pPr marL="800100" lvl="1" indent="-342900" fontAlgn="auto">
              <a:spcBef>
                <a:spcPts val="800"/>
              </a:spcBef>
              <a:spcAft>
                <a:spcPts val="800"/>
              </a:spcAft>
              <a:buClr>
                <a:srgbClr val="1F4A7F"/>
              </a:buClr>
              <a:buFont typeface="Corbel" pitchFamily="34" charset="0"/>
              <a:buChar char="–"/>
            </a:pPr>
            <a:r>
              <a:rPr lang="en-US" sz="2800" dirty="0" smtClean="0">
                <a:solidFill>
                  <a:schemeClr val="tx2">
                    <a:lumMod val="75000"/>
                  </a:schemeClr>
                </a:solidFill>
                <a:latin typeface="+mn-lt"/>
              </a:rPr>
              <a:t>Composition requirements</a:t>
            </a:r>
          </a:p>
          <a:p>
            <a:pPr marL="800100" lvl="1" indent="-342900" fontAlgn="auto">
              <a:spcBef>
                <a:spcPts val="800"/>
              </a:spcBef>
              <a:spcAft>
                <a:spcPts val="800"/>
              </a:spcAft>
              <a:buClr>
                <a:srgbClr val="1F4A7F"/>
              </a:buClr>
              <a:buFont typeface="Corbel" pitchFamily="34" charset="0"/>
              <a:buChar char="–"/>
            </a:pPr>
            <a:r>
              <a:rPr lang="en-US" sz="2800" dirty="0" smtClean="0">
                <a:solidFill>
                  <a:schemeClr val="tx2">
                    <a:lumMod val="75000"/>
                  </a:schemeClr>
                </a:solidFill>
                <a:latin typeface="+mn-lt"/>
              </a:rPr>
              <a:t>Role and responsibilities</a:t>
            </a:r>
            <a:endParaRPr kumimoji="0" lang="en-US" sz="280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smtClean="0">
              <a:ln>
                <a:noFill/>
              </a:ln>
              <a:solidFill>
                <a:srgbClr val="1F4A7F"/>
              </a:solidFill>
              <a:effectLst/>
              <a:uLnTx/>
              <a:uFillTx/>
              <a:latin typeface="+mn-lt"/>
              <a:ea typeface="+mn-ea"/>
              <a:cs typeface="+mn-cs"/>
            </a:endParaRPr>
          </a:p>
          <a:p>
            <a:pPr marL="342900" marR="0" lvl="0" indent="-342900" algn="l" defTabSz="914400" rtl="0" eaLnBrk="1" fontAlgn="auto" latinLnBrk="0" hangingPunct="1">
              <a:lnSpc>
                <a:spcPct val="100000"/>
              </a:lnSpc>
              <a:spcBef>
                <a:spcPts val="800"/>
              </a:spcBef>
              <a:spcAft>
                <a:spcPts val="800"/>
              </a:spcAft>
              <a:buClr>
                <a:srgbClr val="1F4A7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1F4A7F"/>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662"/>
            <a:ext cx="8229600" cy="1143000"/>
          </a:xfrm>
        </p:spPr>
        <p:txBody>
          <a:bodyPr/>
          <a:lstStyle/>
          <a:p>
            <a:r>
              <a:rPr lang="en-US" dirty="0" smtClean="0">
                <a:solidFill>
                  <a:srgbClr val="FF6600"/>
                </a:solidFill>
              </a:rPr>
              <a:t>State CSBG Act and Regulations</a:t>
            </a:r>
            <a:endParaRPr lang="en-US" dirty="0">
              <a:solidFill>
                <a:srgbClr val="FF6600"/>
              </a:solidFill>
            </a:endParaRPr>
          </a:p>
        </p:txBody>
      </p:sp>
      <p:sp>
        <p:nvSpPr>
          <p:cNvPr id="3" name="Content Placeholder 2"/>
          <p:cNvSpPr>
            <a:spLocks noGrp="1"/>
          </p:cNvSpPr>
          <p:nvPr>
            <p:ph idx="1"/>
          </p:nvPr>
        </p:nvSpPr>
        <p:spPr>
          <a:xfrm>
            <a:off x="292768" y="1287378"/>
            <a:ext cx="8546432" cy="1532022"/>
          </a:xfrm>
        </p:spPr>
        <p:txBody>
          <a:bodyPr>
            <a:normAutofit/>
          </a:bodyPr>
          <a:lstStyle/>
          <a:p>
            <a:pPr>
              <a:spcBef>
                <a:spcPts val="600"/>
              </a:spcBef>
              <a:spcAft>
                <a:spcPts val="600"/>
              </a:spcAft>
            </a:pPr>
            <a:r>
              <a:rPr lang="en-US" dirty="0" smtClean="0"/>
              <a:t>CAAs must maintain compliance with state CSBG statutes and regulations, if they exist. </a:t>
            </a:r>
            <a:r>
              <a:rPr lang="en-US" dirty="0" smtClean="0">
                <a:solidFill>
                  <a:schemeClr val="tx2">
                    <a:lumMod val="75000"/>
                  </a:schemeClr>
                </a:solidFill>
              </a:rPr>
              <a:t>True</a:t>
            </a:r>
            <a:r>
              <a:rPr lang="en-US" dirty="0" smtClean="0">
                <a:solidFill>
                  <a:schemeClr val="tx1"/>
                </a:solidFill>
              </a:rPr>
              <a:t> </a:t>
            </a:r>
            <a:r>
              <a:rPr lang="en-US" dirty="0" smtClean="0"/>
              <a:t>or </a:t>
            </a:r>
            <a:r>
              <a:rPr lang="en-US" dirty="0" smtClean="0">
                <a:solidFill>
                  <a:schemeClr val="tx2">
                    <a:lumMod val="75000"/>
                  </a:schemeClr>
                </a:solidFill>
              </a:rPr>
              <a:t>False</a:t>
            </a: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11</a:t>
            </a:fld>
            <a:endParaRPr lang="en-US" dirty="0"/>
          </a:p>
        </p:txBody>
      </p:sp>
      <p:sp>
        <p:nvSpPr>
          <p:cNvPr id="5" name="Oval 4"/>
          <p:cNvSpPr/>
          <p:nvPr/>
        </p:nvSpPr>
        <p:spPr>
          <a:xfrm>
            <a:off x="6477000" y="1676400"/>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381000" y="2560504"/>
            <a:ext cx="8458200" cy="120716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May contain board requirements</a:t>
            </a:r>
          </a:p>
          <a:p>
            <a:pPr marL="742950" marR="0" lvl="1" indent="-285750" algn="l" defTabSz="914400" rtl="0" eaLnBrk="1" fontAlgn="auto" latinLnBrk="0" hangingPunct="1">
              <a:lnSpc>
                <a:spcPct val="110000"/>
              </a:lnSpc>
              <a:spcBef>
                <a:spcPts val="600"/>
              </a:spcBef>
              <a:spcAft>
                <a:spcPts val="6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Example, terms and/or term limits</a:t>
            </a:r>
          </a:p>
        </p:txBody>
      </p:sp>
      <p:sp>
        <p:nvSpPr>
          <p:cNvPr id="7" name="Content Placeholder 2"/>
          <p:cNvSpPr txBox="1">
            <a:spLocks/>
          </p:cNvSpPr>
          <p:nvPr/>
        </p:nvSpPr>
        <p:spPr>
          <a:xfrm>
            <a:off x="396151" y="3793072"/>
            <a:ext cx="8458200" cy="286173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ts val="600"/>
              </a:spcBef>
              <a:spcAft>
                <a:spcPts val="600"/>
              </a:spcAft>
              <a:buClr>
                <a:srgbClr val="1A6174"/>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CSBG Organizational Standards</a:t>
            </a:r>
          </a:p>
          <a:p>
            <a:pPr marL="742950" marR="0" lvl="1" indent="-285750" algn="l" defTabSz="914400" rtl="0" eaLnBrk="1" fontAlgn="auto" latinLnBrk="0" hangingPunct="1">
              <a:spcBef>
                <a:spcPts val="600"/>
              </a:spcBef>
              <a:spcAft>
                <a:spcPts val="3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50 Standards for public CAAs from OCS IM #138</a:t>
            </a:r>
          </a:p>
          <a:p>
            <a:pPr marL="742950" marR="0" lvl="1" indent="-285750" algn="l" defTabSz="914400" rtl="0" eaLnBrk="1" fontAlgn="auto" latinLnBrk="0" hangingPunct="1">
              <a:spcBef>
                <a:spcPts val="600"/>
              </a:spcBef>
              <a:spcAft>
                <a:spcPts val="300"/>
              </a:spcAft>
              <a:buClr>
                <a:srgbClr val="1A6174"/>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Address board composition and responsibilities</a:t>
            </a:r>
          </a:p>
          <a:p>
            <a:pPr marL="742950" marR="0" lvl="1" indent="-285750" algn="l" defTabSz="914400" rtl="0" eaLnBrk="1" fontAlgn="auto" latinLnBrk="0" hangingPunct="1">
              <a:spcBef>
                <a:spcPts val="600"/>
              </a:spcBef>
              <a:spcAft>
                <a:spcPts val="300"/>
              </a:spcAft>
              <a:buClr>
                <a:srgbClr val="1A6174"/>
              </a:buClr>
              <a:buSzTx/>
              <a:buFont typeface="Arial" panose="020B0604020202020204" pitchFamily="34" charset="0"/>
              <a:buChar char="–"/>
              <a:tabLst/>
              <a:defRPr/>
            </a:pPr>
            <a:r>
              <a:rPr lang="en-US" sz="2400" noProof="0" dirty="0" smtClean="0">
                <a:solidFill>
                  <a:schemeClr val="tx2">
                    <a:lumMod val="75000"/>
                  </a:schemeClr>
                </a:solidFill>
                <a:latin typeface="+mn-lt"/>
              </a:rPr>
              <a:t>Application tailored to  a public CAA to account for its unique structure</a:t>
            </a:r>
            <a:endPar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r>
              <a:rPr lang="en-US" dirty="0" smtClean="0">
                <a:solidFill>
                  <a:srgbClr val="FF6600"/>
                </a:solidFill>
              </a:rPr>
              <a:t>CSBG Organizational Standards Resources</a:t>
            </a:r>
            <a:endParaRPr lang="en-US" dirty="0">
              <a:solidFill>
                <a:srgbClr val="FF6600"/>
              </a:solidFill>
            </a:endParaRPr>
          </a:p>
        </p:txBody>
      </p:sp>
      <p:sp>
        <p:nvSpPr>
          <p:cNvPr id="3" name="Content Placeholder 2"/>
          <p:cNvSpPr>
            <a:spLocks noGrp="1"/>
          </p:cNvSpPr>
          <p:nvPr>
            <p:ph idx="1"/>
          </p:nvPr>
        </p:nvSpPr>
        <p:spPr>
          <a:xfrm>
            <a:off x="196314" y="1371600"/>
            <a:ext cx="8610600" cy="487363"/>
          </a:xfrm>
        </p:spPr>
        <p:txBody>
          <a:bodyPr>
            <a:normAutofit/>
          </a:bodyPr>
          <a:lstStyle/>
          <a:p>
            <a:pPr algn="ctr">
              <a:buNone/>
            </a:pPr>
            <a:r>
              <a:rPr lang="en-US" sz="2400" dirty="0" smtClean="0">
                <a:hlinkClick r:id="rId4"/>
              </a:rPr>
              <a:t>www.communityactionpartnership.com</a:t>
            </a:r>
            <a:r>
              <a:rPr lang="en-US" sz="2400" dirty="0" smtClean="0"/>
              <a:t> and </a:t>
            </a:r>
            <a:r>
              <a:rPr lang="en-US" sz="2400" dirty="0" smtClean="0">
                <a:hlinkClick r:id="rId5"/>
              </a:rPr>
              <a:t>www.caplaw.org</a:t>
            </a:r>
            <a:r>
              <a:rPr lang="en-US" sz="2400" dirty="0" smtClean="0"/>
              <a:t> </a:t>
            </a:r>
            <a:endParaRPr lang="en-US" sz="2400"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12</a:t>
            </a:fld>
            <a:endParaRPr lang="en-US" dirty="0"/>
          </a:p>
        </p:txBody>
      </p:sp>
      <p:pic>
        <p:nvPicPr>
          <p:cNvPr id="2051" name="Picture 3" descr="C:\Users\allison.maluf\Desktop\Public CAA TTA Org Stand. Gover.JPG"/>
          <p:cNvPicPr>
            <a:picLocks noChangeAspect="1" noChangeArrowheads="1"/>
          </p:cNvPicPr>
          <p:nvPr/>
        </p:nvPicPr>
        <p:blipFill>
          <a:blip r:embed="rId6" cstate="print"/>
          <a:srcRect b="2145"/>
          <a:stretch>
            <a:fillRect/>
          </a:stretch>
        </p:blipFill>
        <p:spPr bwMode="auto">
          <a:xfrm>
            <a:off x="304800" y="2057400"/>
            <a:ext cx="2747962" cy="3505200"/>
          </a:xfrm>
          <a:prstGeom prst="rect">
            <a:avLst/>
          </a:prstGeom>
          <a:noFill/>
        </p:spPr>
      </p:pic>
      <p:pic>
        <p:nvPicPr>
          <p:cNvPr id="7" name="Picture 6" descr="CAP Org Standards Videos.png"/>
          <p:cNvPicPr>
            <a:picLocks noChangeAspect="1"/>
          </p:cNvPicPr>
          <p:nvPr/>
        </p:nvPicPr>
        <p:blipFill>
          <a:blip r:embed="rId7" cstate="print"/>
          <a:stretch>
            <a:fillRect/>
          </a:stretch>
        </p:blipFill>
        <p:spPr>
          <a:xfrm>
            <a:off x="2438400" y="3810000"/>
            <a:ext cx="3429000" cy="2723483"/>
          </a:xfrm>
          <a:prstGeom prst="rect">
            <a:avLst/>
          </a:prstGeom>
          <a:ln>
            <a:noFill/>
          </a:ln>
          <a:effectLst>
            <a:outerShdw blurRad="292100" dist="139700" dir="2700000" algn="tl" rotWithShape="0">
              <a:srgbClr val="333333">
                <a:alpha val="65000"/>
              </a:srgbClr>
            </a:outerShdw>
          </a:effectLst>
        </p:spPr>
      </p:pic>
      <p:pic>
        <p:nvPicPr>
          <p:cNvPr id="8" name="Picture 2"/>
          <p:cNvPicPr>
            <a:picLocks noChangeAspect="1" noChangeArrowheads="1"/>
          </p:cNvPicPr>
          <p:nvPr/>
        </p:nvPicPr>
        <p:blipFill>
          <a:blip r:embed="rId8" cstate="print"/>
          <a:srcRect b="2581"/>
          <a:stretch>
            <a:fillRect/>
          </a:stretch>
        </p:blipFill>
        <p:spPr bwMode="auto">
          <a:xfrm>
            <a:off x="4114800" y="2057400"/>
            <a:ext cx="3395032" cy="3276600"/>
          </a:xfrm>
          <a:prstGeom prst="rect">
            <a:avLst/>
          </a:prstGeom>
          <a:ln>
            <a:noFill/>
          </a:ln>
          <a:effectLst>
            <a:outerShdw blurRad="292100" dist="139700" dir="2700000" algn="tl" rotWithShape="0">
              <a:srgbClr val="333333">
                <a:alpha val="65000"/>
              </a:srgbClr>
            </a:outerShdw>
          </a:effectLst>
        </p:spPr>
      </p:pic>
      <p:pic>
        <p:nvPicPr>
          <p:cNvPr id="2050" name="Picture 2" descr="C:\Users\allison.maluf\Desktop\Public CAA Case Study Cover.JPG"/>
          <p:cNvPicPr>
            <a:picLocks noChangeAspect="1" noChangeArrowheads="1"/>
          </p:cNvPicPr>
          <p:nvPr/>
        </p:nvPicPr>
        <p:blipFill>
          <a:blip r:embed="rId9" cstate="print"/>
          <a:srcRect/>
          <a:stretch>
            <a:fillRect/>
          </a:stretch>
        </p:blipFill>
        <p:spPr bwMode="auto">
          <a:xfrm>
            <a:off x="6400801" y="3150010"/>
            <a:ext cx="2438400" cy="3174589"/>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CSBG Grant Agreement/Contract</a:t>
            </a:r>
            <a:endParaRPr lang="en-US" dirty="0">
              <a:solidFill>
                <a:srgbClr val="FF6600"/>
              </a:solidFill>
            </a:endParaRPr>
          </a:p>
        </p:txBody>
      </p:sp>
      <p:sp>
        <p:nvSpPr>
          <p:cNvPr id="3" name="Content Placeholder 2"/>
          <p:cNvSpPr>
            <a:spLocks noGrp="1"/>
          </p:cNvSpPr>
          <p:nvPr>
            <p:ph idx="1"/>
          </p:nvPr>
        </p:nvSpPr>
        <p:spPr>
          <a:xfrm>
            <a:off x="457200" y="1600201"/>
            <a:ext cx="8229600" cy="1524000"/>
          </a:xfrm>
        </p:spPr>
        <p:txBody>
          <a:bodyPr/>
          <a:lstStyle/>
          <a:p>
            <a:r>
              <a:rPr lang="en-US" dirty="0" smtClean="0"/>
              <a:t>CSBG grant agreements/contracts are usually non-negotiable.  </a:t>
            </a:r>
            <a:r>
              <a:rPr lang="en-US" dirty="0" smtClean="0">
                <a:solidFill>
                  <a:schemeClr val="tx2">
                    <a:lumMod val="75000"/>
                  </a:schemeClr>
                </a:solidFill>
              </a:rPr>
              <a:t>True </a:t>
            </a:r>
            <a:r>
              <a:rPr lang="en-US" dirty="0" smtClean="0"/>
              <a:t>or</a:t>
            </a:r>
            <a:r>
              <a:rPr lang="en-US" dirty="0" smtClean="0">
                <a:solidFill>
                  <a:schemeClr val="tx2">
                    <a:lumMod val="75000"/>
                  </a:schemeClr>
                </a:solidFill>
              </a:rPr>
              <a:t> False</a:t>
            </a:r>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13</a:t>
            </a:fld>
            <a:endParaRPr lang="en-US" dirty="0"/>
          </a:p>
        </p:txBody>
      </p:sp>
      <p:sp>
        <p:nvSpPr>
          <p:cNvPr id="5" name="Oval 4"/>
          <p:cNvSpPr/>
          <p:nvPr/>
        </p:nvSpPr>
        <p:spPr>
          <a:xfrm>
            <a:off x="4572000" y="2041902"/>
            <a:ext cx="838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endParaRPr>
          </a:p>
        </p:txBody>
      </p:sp>
      <p:sp>
        <p:nvSpPr>
          <p:cNvPr id="6" name="Content Placeholder 2"/>
          <p:cNvSpPr txBox="1">
            <a:spLocks/>
          </p:cNvSpPr>
          <p:nvPr/>
        </p:nvSpPr>
        <p:spPr>
          <a:xfrm>
            <a:off x="441702" y="2912388"/>
            <a:ext cx="8229600" cy="3183612"/>
          </a:xfrm>
          <a:prstGeom prst="rect">
            <a:avLst/>
          </a:prstGeom>
        </p:spPr>
        <p:txBody>
          <a:bodyPr vert="horz" lIns="91440" tIns="45720" rIns="91440" bIns="45720" rtlCol="0">
            <a:normAutofit/>
          </a:bodyPr>
          <a:lstStyle/>
          <a:p>
            <a:pPr marL="342900" marR="0" lvl="0" indent="-342900" algn="l" defTabSz="914400" rtl="0" eaLnBrk="1" fontAlgn="auto" latinLnBrk="0" hangingPunct="1">
              <a:spcBef>
                <a:spcPts val="800"/>
              </a:spcBef>
              <a:spcAft>
                <a:spcPts val="80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A6174"/>
                </a:solidFill>
                <a:effectLst/>
                <a:uLnTx/>
                <a:uFillTx/>
                <a:latin typeface="+mn-lt"/>
                <a:ea typeface="+mn-ea"/>
                <a:cs typeface="+mn-cs"/>
              </a:rPr>
              <a:t>Contract/agreement should include citations or references to the state and federal CSBG requirements that apply to the board </a:t>
            </a:r>
          </a:p>
          <a:p>
            <a:pPr marL="800100" lvl="1" indent="-342900" fontAlgn="auto">
              <a:spcBef>
                <a:spcPts val="800"/>
              </a:spcBef>
              <a:spcAft>
                <a:spcPts val="800"/>
              </a:spcAft>
              <a:buClr>
                <a:srgbClr val="1F4A7F"/>
              </a:buClr>
              <a:buFont typeface="Calibri" pitchFamily="34" charset="0"/>
              <a:buChar char="–"/>
            </a:pPr>
            <a:r>
              <a:rPr lang="en-US" sz="2600" dirty="0" smtClean="0">
                <a:solidFill>
                  <a:schemeClr val="tx2">
                    <a:lumMod val="75000"/>
                  </a:schemeClr>
                </a:solidFill>
                <a:latin typeface="+mn-lt"/>
              </a:rPr>
              <a:t>Example, tripartite composition requirement as set forth in the federal and, if exists, state CSBG laws</a:t>
            </a:r>
            <a:endParaRPr kumimoji="0" lang="en-US" sz="260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4083</Words>
  <Application>Microsoft Office PowerPoint</Application>
  <PresentationFormat>On-screen Show (4:3)</PresentationFormat>
  <Paragraphs>183</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Corbel</vt:lpstr>
      <vt:lpstr>Wingdings</vt:lpstr>
      <vt:lpstr>1_Office Theme</vt:lpstr>
      <vt:lpstr>  Board Roles &amp; Responsibilities:  Public Community Action Agencies  </vt:lpstr>
      <vt:lpstr>PowerPoint Presentation</vt:lpstr>
      <vt:lpstr>Legal Requirements Governing Tripartite Boards</vt:lpstr>
      <vt:lpstr>Legal Requirements</vt:lpstr>
      <vt:lpstr>State/Local Government Laws</vt:lpstr>
      <vt:lpstr>Bylaws</vt:lpstr>
      <vt:lpstr>Federal CSBG Act</vt:lpstr>
      <vt:lpstr>Tripartite Composition Resources</vt:lpstr>
      <vt:lpstr>HHS Block Grant Regulations</vt:lpstr>
      <vt:lpstr>OCS Guidance</vt:lpstr>
      <vt:lpstr>State CSBG Act and Regulations</vt:lpstr>
      <vt:lpstr>CSBG Organizational Standards Resources</vt:lpstr>
      <vt:lpstr>CSBG Grant Agreement/Contract</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7461</cp:revision>
  <dcterms:created xsi:type="dcterms:W3CDTF">2009-09-10T14:42:41Z</dcterms:created>
  <dcterms:modified xsi:type="dcterms:W3CDTF">2019-09-26T14:22:48Z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