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6" r:id="rId2"/>
    <p:sldId id="554" r:id="rId3"/>
    <p:sldId id="268" r:id="rId4"/>
    <p:sldId id="269" r:id="rId5"/>
    <p:sldId id="270" r:id="rId6"/>
    <p:sldId id="272" r:id="rId7"/>
    <p:sldId id="271" r:id="rId8"/>
    <p:sldId id="273" r:id="rId9"/>
    <p:sldId id="275" r:id="rId10"/>
    <p:sldId id="285" r:id="rId11"/>
    <p:sldId id="290" r:id="rId1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416099"/>
            <a:ext cx="5943599" cy="4182457"/>
          </a:xfrm>
        </p:spPr>
        <p:txBody>
          <a:bodyPr>
            <a:normAutofit/>
          </a:bodyPr>
          <a:lstStyle/>
          <a:p>
            <a:r>
              <a:rPr lang="en-US" sz="1100" dirty="0" smtClean="0">
                <a:latin typeface="+mn-lt"/>
              </a:rPr>
              <a:t>We could have a whole training on how a nonprofit board operates. </a:t>
            </a:r>
            <a:r>
              <a:rPr lang="en-US" sz="1100" baseline="0" dirty="0" smtClean="0">
                <a:latin typeface="+mn-lt"/>
              </a:rPr>
              <a:t>However, there are a few key points that are helpful to cover with all board members to ensure that a strong foundation for the board is set.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530760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457200"/>
            <a:ext cx="4648200" cy="3486150"/>
          </a:xfrm>
        </p:spPr>
      </p:sp>
      <p:sp>
        <p:nvSpPr>
          <p:cNvPr id="3" name="Notes Placeholder 2"/>
          <p:cNvSpPr>
            <a:spLocks noGrp="1"/>
          </p:cNvSpPr>
          <p:nvPr>
            <p:ph type="body" idx="1"/>
          </p:nvPr>
        </p:nvSpPr>
        <p:spPr>
          <a:xfrm>
            <a:off x="457200" y="4191000"/>
            <a:ext cx="6248399" cy="4876799"/>
          </a:xfrm>
        </p:spPr>
        <p:txBody>
          <a:bodyPr>
            <a:normAutofit/>
          </a:bodyPr>
          <a:lstStyle/>
          <a:p>
            <a:pPr>
              <a:spcBef>
                <a:spcPts val="0"/>
              </a:spcBef>
            </a:pPr>
            <a:r>
              <a:rPr lang="en-US" sz="1100" b="1" dirty="0" smtClean="0">
                <a:latin typeface="+mn-lt"/>
              </a:rPr>
              <a:t>No.</a:t>
            </a:r>
            <a:r>
              <a:rPr lang="en-US" sz="1100" dirty="0" smtClean="0">
                <a:latin typeface="+mn-lt"/>
              </a:rPr>
              <a:t> It is important that each board member understands his/her her oversight role and how that differs from the role of management. The board’s role with respect to operational activities such as setting employee salaries (other than the executive director’s) or addressing other human resources (HR) matters involves overseeing the policies developed by the staff at the direction of the executive director and ensuring compliance with those policies. The board has one employee and that is the executive director. The board authorizes its one employee to help develop, manage and execute policies reviewed and overseen by the board.</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In some cases, the board may authorize a committee of the board to consider and make a recommendation to the full board about issues relating to personnel policies, wage comparability studies, and organization-wide salary scales. When conducting a more in-depth analysis in each of these areas, board committees should focus on the position at issue and not on the specific employee that holds that position.  Board members rarely need to be provided access to personal employee data and, in those unusual instances in which they are given such data, the information should be shared only on a need to know basis in connection with official board business. Some types of sensitive employee information, such as health or financial information, may be protected by various confidentiality or privacy laws and would not generally be available to board members. </a:t>
            </a:r>
          </a:p>
          <a:p>
            <a:pPr>
              <a:spcBef>
                <a:spcPts val="0"/>
              </a:spcBef>
            </a:pPr>
            <a:endParaRPr lang="en-US" sz="1100" kern="120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CAPLAW developed a resource several years ago to help board members better understand the role they play as Community Action board members and how they can best work with the executive director to fulfill that role.  See </a:t>
            </a:r>
            <a:r>
              <a:rPr lang="en-US" sz="1100" i="1" kern="1200" dirty="0" smtClean="0">
                <a:solidFill>
                  <a:schemeClr val="tx1"/>
                </a:solidFill>
                <a:latin typeface="+mn-lt"/>
                <a:ea typeface="+mn-ea"/>
                <a:cs typeface="+mn-cs"/>
              </a:rPr>
              <a:t>CAPLAW’s Dynamic Duo: A Guide to Enhancing the Board &amp; Executive Director Partnership</a:t>
            </a:r>
            <a:r>
              <a:rPr lang="en-US" sz="1100" kern="1200" dirty="0" smtClean="0">
                <a:solidFill>
                  <a:schemeClr val="tx1"/>
                </a:solidFill>
                <a:latin typeface="+mn-lt"/>
                <a:ea typeface="+mn-ea"/>
                <a:cs typeface="+mn-cs"/>
              </a:rPr>
              <a:t>.</a:t>
            </a:r>
          </a:p>
          <a:p>
            <a:pPr>
              <a:spcBef>
                <a:spcPts val="0"/>
              </a:spcBef>
            </a:pPr>
            <a:endParaRPr lang="en-US" sz="1100" dirty="0" smtClean="0">
              <a:latin typeface="+mn-lt"/>
            </a:endParaRPr>
          </a:p>
          <a:p>
            <a:pPr>
              <a:spcBef>
                <a:spcPts val="0"/>
              </a:spcBef>
            </a:pP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637687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a:t>
            </a:r>
            <a:r>
              <a:rPr lang="en-US" sz="1100" baseline="0" dirty="0" smtClean="0">
                <a:latin typeface="+mn-lt"/>
              </a:rPr>
              <a:t> board of directors acts as one body comprised of multiple individuals that must work together for the best interest of the organization. To successfully act as one, cohesive body, the board must provide for robust discussions and deliberations and often does so through meetings, agendas and retreats. The executive director is the sole employee of the board and is authorized by the board to hire, fire and manage staff.  Board members generally communicate with other staff about organizational business through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356859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Certain</a:t>
            </a:r>
            <a:r>
              <a:rPr lang="en-US" sz="1100" baseline="0" dirty="0" smtClean="0">
                <a:latin typeface="+mn-lt"/>
              </a:rPr>
              <a:t> times exist when board members may act in their individual capacity as board members on behalf of the full board. Implementing a board/staff/3</a:t>
            </a:r>
            <a:r>
              <a:rPr lang="en-US" sz="1100" baseline="30000" dirty="0" smtClean="0">
                <a:latin typeface="+mn-lt"/>
              </a:rPr>
              <a:t>rd</a:t>
            </a:r>
            <a:r>
              <a:rPr lang="en-US" sz="1100" baseline="0" dirty="0" smtClean="0">
                <a:latin typeface="+mn-lt"/>
              </a:rPr>
              <a:t> party communication policy is one way to educate all board members about the proper communication process and can serve as a point of reference if confusion arises. </a:t>
            </a:r>
          </a:p>
          <a:p>
            <a:pPr>
              <a:spcBef>
                <a:spcPts val="0"/>
              </a:spcBef>
            </a:pPr>
            <a:endParaRPr lang="en-US" sz="1100" baseline="0" dirty="0" smtClean="0">
              <a:latin typeface="+mn-lt"/>
            </a:endParaRPr>
          </a:p>
          <a:p>
            <a:pPr>
              <a:spcBef>
                <a:spcPts val="0"/>
              </a:spcBef>
            </a:pPr>
            <a:r>
              <a:rPr lang="en-US" sz="1100" baseline="0" dirty="0" smtClean="0">
                <a:latin typeface="+mn-lt"/>
              </a:rPr>
              <a:t>The policy should reinforce that board members should only speak on behalf of the full board when authorized by the board of directors or executive director to do so. Officers of the board or a committee often have the authority to act on behalf of the board or committee by nature of the office held. While board members should typically speak with individual staff members via the executive director, a policy would outline the limited situations when it would be appropriate for board members to consult directly with staff.</a:t>
            </a: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76879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 board/staff/3</a:t>
            </a:r>
            <a:r>
              <a:rPr lang="en-US" sz="1100" baseline="30000" dirty="0" smtClean="0">
                <a:latin typeface="+mn-lt"/>
              </a:rPr>
              <a:t>rd</a:t>
            </a:r>
            <a:r>
              <a:rPr lang="en-US" sz="1100" dirty="0" smtClean="0">
                <a:latin typeface="+mn-lt"/>
              </a:rPr>
              <a:t> party communication policy would outline the limited situations when it would be appropriate for board members to consult directly with staff. Examples of such situations would include: </a:t>
            </a:r>
          </a:p>
          <a:p>
            <a:pPr>
              <a:spcBef>
                <a:spcPts val="0"/>
              </a:spcBef>
            </a:pPr>
            <a:endParaRPr lang="en-US" sz="1100" dirty="0" smtClean="0">
              <a:latin typeface="+mn-lt"/>
            </a:endParaRPr>
          </a:p>
          <a:p>
            <a:pPr marL="228600" indent="-228600">
              <a:spcBef>
                <a:spcPts val="0"/>
              </a:spcBef>
              <a:buAutoNum type="arabicParenBoth"/>
            </a:pPr>
            <a:r>
              <a:rPr lang="en-US" sz="1100" dirty="0" smtClean="0">
                <a:latin typeface="+mn-lt"/>
              </a:rPr>
              <a:t>board members communicating with an administrative staff person (sometimes referred to as a board liaison) who coordinates the logistics of board and committee meetings; </a:t>
            </a:r>
          </a:p>
          <a:p>
            <a:pPr marL="228600" indent="-228600">
              <a:spcBef>
                <a:spcPts val="0"/>
              </a:spcBef>
              <a:buAutoNum type="arabicParenBoth"/>
            </a:pPr>
            <a:r>
              <a:rPr lang="en-US" sz="1100" dirty="0" smtClean="0">
                <a:latin typeface="+mn-lt"/>
              </a:rPr>
              <a:t>board committee members communicating with staff liaisons (for example, finance committee members communicating with the finance director) about committee business; </a:t>
            </a:r>
          </a:p>
          <a:p>
            <a:pPr marL="228600" indent="-228600">
              <a:spcBef>
                <a:spcPts val="0"/>
              </a:spcBef>
              <a:buAutoNum type="arabicParenBoth"/>
            </a:pPr>
            <a:r>
              <a:rPr lang="en-US" sz="1100" dirty="0" smtClean="0">
                <a:latin typeface="+mn-lt"/>
              </a:rPr>
              <a:t>personnel committee members communicating with staff to gather input for the executive director’s evaluation if the board’s evaluation process includes obtaining such input. </a:t>
            </a:r>
          </a:p>
          <a:p>
            <a:pPr marL="228600" indent="-228600">
              <a:spcBef>
                <a:spcPts val="0"/>
              </a:spcBef>
              <a:buAutoNum type="arabicParenBoth"/>
            </a:pPr>
            <a:r>
              <a:rPr lang="en-US" sz="1100" dirty="0" smtClean="0">
                <a:latin typeface="+mn-lt"/>
              </a:rPr>
              <a:t>A complaint of suspected or potential fraud, misuse of resources or property, or discrimination or harassment involving the executive director would be reported to the board or a designated board committee in accordance with the organization’s whistleblower policy. Procedures detailing the process for reporting such claims should be included in that policy.</a:t>
            </a:r>
          </a:p>
          <a:p>
            <a:pPr marL="228600" indent="-228600">
              <a:spcBef>
                <a:spcPts val="0"/>
              </a:spcBef>
            </a:pPr>
            <a:endParaRPr lang="en-US" sz="1100" dirty="0" smtClean="0">
              <a:latin typeface="+mn-lt"/>
            </a:endParaRPr>
          </a:p>
          <a:p>
            <a:pPr>
              <a:spcBef>
                <a:spcPts val="0"/>
              </a:spcBef>
              <a:buNone/>
            </a:pPr>
            <a:r>
              <a:rPr lang="en-US" sz="1100" dirty="0" smtClean="0">
                <a:latin typeface="+mn-lt"/>
              </a:rPr>
              <a:t>Such a policy on board-staff communication is intended to prevent the board from micro-managing the staff and</a:t>
            </a:r>
            <a:r>
              <a:rPr lang="en-US" sz="1100" baseline="0" dirty="0" smtClean="0">
                <a:latin typeface="+mn-lt"/>
              </a:rPr>
              <a:t> </a:t>
            </a:r>
            <a:r>
              <a:rPr lang="en-US" sz="1100" dirty="0" smtClean="0">
                <a:latin typeface="+mn-lt"/>
              </a:rPr>
              <a:t>circumventing the executive director’s role in supervising the organization’s staff.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xmlns="" val="1705986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See next slide for the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xmlns="" val="2449331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Tony</a:t>
            </a:r>
            <a:r>
              <a:rPr lang="en-US" sz="1100" baseline="0" dirty="0" smtClean="0">
                <a:latin typeface="+mn-lt"/>
              </a:rPr>
              <a:t> has a number of options to figure out the appropriate way for the board to operate. The information Tony is seeking should be in the CAA’s bylaws. The bylaws serve as an operations guidebook for the organization and should include the information board members need to know to properly conduct meetings and take actions.</a:t>
            </a:r>
          </a:p>
          <a:p>
            <a:pPr>
              <a:spcBef>
                <a:spcPts val="0"/>
              </a:spcBef>
            </a:pPr>
            <a:endParaRPr lang="en-US" sz="1100" baseline="0" dirty="0" smtClean="0">
              <a:latin typeface="+mn-lt"/>
            </a:endParaRPr>
          </a:p>
          <a:p>
            <a:pPr>
              <a:spcBef>
                <a:spcPts val="0"/>
              </a:spcBef>
            </a:pPr>
            <a:r>
              <a:rPr lang="en-US" sz="1100" baseline="0" dirty="0" smtClean="0">
                <a:latin typeface="+mn-lt"/>
              </a:rPr>
              <a:t>The board of directors should make the bylaws available to all board members and educate the board members about the information in them. Since Tony is new he may not fully understand the importance of the bylaws and may contact the executive director or the board chair for answers to his questions. The executive director should work closely with the board chair to assist in educating board members about the bylaws and the way in which the board operates.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xmlns="" val="4178338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261938"/>
            <a:ext cx="4648200" cy="3486150"/>
          </a:xfrm>
        </p:spPr>
      </p:sp>
      <p:sp>
        <p:nvSpPr>
          <p:cNvPr id="3" name="Notes Placeholder 2"/>
          <p:cNvSpPr>
            <a:spLocks noGrp="1"/>
          </p:cNvSpPr>
          <p:nvPr>
            <p:ph type="body" idx="1"/>
          </p:nvPr>
        </p:nvSpPr>
        <p:spPr>
          <a:xfrm>
            <a:off x="198701" y="3824476"/>
            <a:ext cx="6629400" cy="5084174"/>
          </a:xfrm>
        </p:spPr>
        <p:txBody>
          <a:bodyPr>
            <a:noAutofit/>
          </a:bodyPr>
          <a:lstStyle/>
          <a:p>
            <a:pPr>
              <a:lnSpc>
                <a:spcPct val="90000"/>
              </a:lnSpc>
              <a:spcBef>
                <a:spcPts val="0"/>
              </a:spcBef>
              <a:buNone/>
            </a:pPr>
            <a:r>
              <a:rPr lang="en-US" sz="1000" b="0" dirty="0" smtClean="0">
                <a:latin typeface="+mn-lt"/>
              </a:rPr>
              <a:t>Tripartite boards, like boards of other nonprofits, conduct</a:t>
            </a:r>
            <a:r>
              <a:rPr lang="en-US" sz="1000" b="0" baseline="0" dirty="0" smtClean="0">
                <a:latin typeface="+mn-lt"/>
              </a:rPr>
              <a:t> board business with the help of board committees.  Thus it is important that board members understand how to properly use and work with committees. This exercise is intended to help board members identify what they do/don’t know about committee structures.</a:t>
            </a:r>
          </a:p>
          <a:p>
            <a:pPr marL="228600" indent="-228600">
              <a:lnSpc>
                <a:spcPct val="90000"/>
              </a:lnSpc>
              <a:spcBef>
                <a:spcPts val="0"/>
              </a:spcBef>
              <a:buNone/>
            </a:pPr>
            <a:endParaRPr lang="en-US" sz="1000" b="0" dirty="0" smtClean="0">
              <a:latin typeface="+mn-lt"/>
            </a:endParaRPr>
          </a:p>
          <a:p>
            <a:pPr marL="228600" indent="-228600">
              <a:lnSpc>
                <a:spcPct val="90000"/>
              </a:lnSpc>
              <a:spcBef>
                <a:spcPts val="0"/>
              </a:spcBef>
              <a:buAutoNum type="alphaUcPeriod"/>
            </a:pPr>
            <a:r>
              <a:rPr lang="en-US" sz="1000" b="1" dirty="0" smtClean="0">
                <a:latin typeface="+mn-lt"/>
              </a:rPr>
              <a:t>True. </a:t>
            </a:r>
            <a:r>
              <a:rPr lang="en-US" sz="1000" dirty="0" smtClean="0">
                <a:latin typeface="+mn-lt"/>
              </a:rPr>
              <a:t>The</a:t>
            </a:r>
            <a:r>
              <a:rPr lang="en-US" sz="1000" baseline="0" dirty="0" smtClean="0">
                <a:latin typeface="+mn-lt"/>
              </a:rPr>
              <a:t> authority of a committee to act on behalf of the full board may be dictated by your state’s nonprofit corporation act and should be reflected in the bylaws. Often the state nonprofit corporation act specifies that certain actions may not be taken by a board committee (e.g., vote to dissolve the organization). A CAA’s bylaws should include those restrictions. Also some state CSBG laws impose composition requirements on committees that have the authority to act on behalf of the full board. An executive committee is typically the only committee given the authority to act on behalf of the full board.</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baseline="0" dirty="0" smtClean="0">
                <a:latin typeface="+mn-lt"/>
              </a:rPr>
              <a:t>False</a:t>
            </a:r>
            <a:r>
              <a:rPr lang="en-US" sz="1000" baseline="0" dirty="0" smtClean="0">
                <a:latin typeface="+mn-lt"/>
              </a:rPr>
              <a:t>. A</a:t>
            </a:r>
            <a:r>
              <a:rPr lang="en-US" sz="1000" dirty="0" smtClean="0">
                <a:latin typeface="+mn-lt"/>
              </a:rPr>
              <a:t> b</a:t>
            </a:r>
            <a:r>
              <a:rPr lang="en-US" sz="1000" baseline="0" dirty="0" smtClean="0">
                <a:latin typeface="+mn-lt"/>
              </a:rPr>
              <a:t>oard may delegate some authority to an executive committee but the full board should review and vote on most decisions. As we discussed in the part of the presentation about the role of the tripartite board, all board members have fiduciary duties that require them to be actively engaged in decisions made by the board. An executive committee typically helps to move along routine matters that occur in between board meetings and can quickly convene for emergencies. </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baseline="0" dirty="0" smtClean="0">
                <a:latin typeface="+mn-lt"/>
              </a:rPr>
              <a:t>True</a:t>
            </a:r>
            <a:r>
              <a:rPr lang="en-US" sz="1000" baseline="0" dirty="0" smtClean="0">
                <a:latin typeface="+mn-lt"/>
              </a:rPr>
              <a:t>. Standing committees are designated in the bylaws and typically consist of the following: financial/audit, personnel, governance and executive. Standing committees may also exist for larger programs run by the CAA, such as Head Start. Ad hoc committees are created as the need arises and the bylaws typically address a nonprofit’s ability to establish them. Examples of when ad hoc committees may be created include: to address an adverse monitoring report, develop a fundraising event, secure a facility for the CAA, etc.</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baseline="0" dirty="0" smtClean="0">
                <a:latin typeface="+mn-lt"/>
              </a:rPr>
              <a:t>False.  </a:t>
            </a:r>
            <a:r>
              <a:rPr lang="en-US" sz="1000" baseline="0" dirty="0" smtClean="0">
                <a:latin typeface="+mn-lt"/>
              </a:rPr>
              <a:t>Minutes of committee meetings should be taken and maintained with board records, particularly for committees that exercise board authority.  The way in which committees operate should be established in the bylaws and generally will reflect the way the full board operates especially with respect to meetings and minutes. Also, the state nonprofit corporation act may require committees to follow the same meeting procedures as the full board and, if such is the case, this should be reflected in the bylaws. Committees should have charters that establish their purpose, composition and methods of operation. Think of a committee charter as a mini-bylaws for a board committee.</a:t>
            </a:r>
          </a:p>
          <a:p>
            <a:pPr marL="228600" indent="-228600">
              <a:lnSpc>
                <a:spcPct val="90000"/>
              </a:lnSpc>
              <a:spcBef>
                <a:spcPts val="0"/>
              </a:spcBef>
              <a:buAutoNum type="alphaUcPeriod"/>
            </a:pPr>
            <a:endParaRPr lang="en-US" sz="1000" baseline="0" dirty="0" smtClean="0">
              <a:latin typeface="+mn-lt"/>
            </a:endParaRPr>
          </a:p>
          <a:p>
            <a:pPr marL="228600" indent="-228600">
              <a:lnSpc>
                <a:spcPct val="90000"/>
              </a:lnSpc>
              <a:spcBef>
                <a:spcPts val="0"/>
              </a:spcBef>
              <a:buAutoNum type="alphaUcPeriod"/>
            </a:pPr>
            <a:r>
              <a:rPr lang="en-US" sz="1000" b="1" dirty="0" smtClean="0">
                <a:latin typeface="+mn-lt"/>
              </a:rPr>
              <a:t>False. </a:t>
            </a:r>
            <a:r>
              <a:rPr lang="en-US" sz="1000" dirty="0" smtClean="0">
                <a:latin typeface="+mn-lt"/>
              </a:rPr>
              <a:t>Typically,</a:t>
            </a:r>
            <a:r>
              <a:rPr lang="en-US" sz="1000" baseline="0" dirty="0" smtClean="0">
                <a:latin typeface="+mn-lt"/>
              </a:rPr>
              <a:t> a state nonprofit corporation act will require the board to vote to create a committee and appoint committee member. This requirement should be reflected in the CAA’s bylaws. Even if the nonprofit corporation act does not speak to committee formations and/or selection of members, the board should develop a procedure for doing so and maintain control over who sits on committees. Usually, non-board members may sit on board committees so long as those members do not participate in actions that may be taken on behalf of the full board. For example, if the board is in the process of reviewing the CAA’s personnel policies and no current members have expertise in human resource (HR) matters, the board may ask an HR consultant or expert to participate in personnel committee meetings to help with the review of the policies and the recommendations that the committee will make to the full board. </a:t>
            </a: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p14="http://schemas.microsoft.com/office/powerpoint/2010/main" xmlns="" val="644218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81000"/>
            <a:ext cx="4648200" cy="3486150"/>
          </a:xfrm>
        </p:spPr>
      </p:sp>
      <p:sp>
        <p:nvSpPr>
          <p:cNvPr id="3" name="Notes Placeholder 2"/>
          <p:cNvSpPr>
            <a:spLocks noGrp="1"/>
          </p:cNvSpPr>
          <p:nvPr>
            <p:ph type="body" idx="1"/>
          </p:nvPr>
        </p:nvSpPr>
        <p:spPr>
          <a:xfrm>
            <a:off x="381001" y="4191000"/>
            <a:ext cx="6248400" cy="4651701"/>
          </a:xfrm>
        </p:spPr>
        <p:txBody>
          <a:bodyPr>
            <a:noAutofit/>
          </a:bodyPr>
          <a:lstStyle/>
          <a:p>
            <a:pPr>
              <a:spcBef>
                <a:spcPts val="0"/>
              </a:spcBef>
            </a:pPr>
            <a:r>
              <a:rPr lang="en-US" sz="1100" dirty="0" smtClean="0">
                <a:latin typeface="+mn-lt"/>
              </a:rPr>
              <a:t>A board often relies on committees to divide the work, build on the expertise of individual board members, and develop recommendations and solutions to problems. Some boards may decide to delegate decision-making authority to committees (assuming state law permits such a delegation), but the recommended practice is to have committees report to the full board with background information and to make recommendations for board action.</a:t>
            </a:r>
          </a:p>
          <a:p>
            <a:pPr>
              <a:spcBef>
                <a:spcPts val="0"/>
              </a:spcBef>
            </a:pPr>
            <a:endParaRPr lang="en-US" sz="1100" dirty="0" smtClean="0">
              <a:latin typeface="+mn-lt"/>
            </a:endParaRPr>
          </a:p>
          <a:p>
            <a:pPr>
              <a:spcBef>
                <a:spcPts val="0"/>
              </a:spcBef>
            </a:pPr>
            <a:r>
              <a:rPr lang="en-US" sz="1100" dirty="0" smtClean="0">
                <a:latin typeface="+mn-lt"/>
              </a:rPr>
              <a:t>Generally, executive directors of nonprofits</a:t>
            </a:r>
            <a:r>
              <a:rPr lang="en-US" sz="1100" baseline="0" dirty="0" smtClean="0">
                <a:latin typeface="+mn-lt"/>
              </a:rPr>
              <a:t> </a:t>
            </a:r>
            <a:r>
              <a:rPr lang="en-US" sz="1100" dirty="0" smtClean="0">
                <a:latin typeface="+mn-lt"/>
              </a:rPr>
              <a:t>do not also serve as board or committee members but rather act as a resource for the board and its committees to ensure that each is receiving the information needed to successfully execute their duties. The federal funding that a CAA receives also makes it difficult for executive directors to serve as board or committee members. The federal CSBG Act tripartite board structure limits the eligible board seats for which a CAA’s executive director could fill—essentially</a:t>
            </a:r>
            <a:r>
              <a:rPr lang="en-US" sz="1100" baseline="0" dirty="0" smtClean="0">
                <a:latin typeface="+mn-lt"/>
              </a:rPr>
              <a:t> only the private sector seats or as a public official representative</a:t>
            </a:r>
            <a:r>
              <a:rPr lang="en-US" sz="1100" dirty="0" smtClean="0">
                <a:latin typeface="+mn-lt"/>
              </a:rPr>
              <a:t>. Moreover, the Head Start Act specifically prohibits board members from receiving compensation for providing services to the organization and also prohibits the organization from employing board members and their immediate family members.</a:t>
            </a:r>
          </a:p>
          <a:p>
            <a:pPr>
              <a:spcBef>
                <a:spcPts val="0"/>
              </a:spcBef>
            </a:pPr>
            <a:endParaRPr lang="en-US" sz="1100" dirty="0" smtClean="0">
              <a:latin typeface="+mn-lt"/>
            </a:endParaRPr>
          </a:p>
          <a:p>
            <a:pPr>
              <a:spcBef>
                <a:spcPts val="0"/>
              </a:spcBef>
            </a:pPr>
            <a:r>
              <a:rPr lang="en-US" sz="1100" dirty="0" smtClean="0">
                <a:latin typeface="+mn-lt"/>
              </a:rPr>
              <a:t>The</a:t>
            </a:r>
            <a:r>
              <a:rPr lang="en-US" sz="1100" baseline="0" dirty="0" smtClean="0">
                <a:latin typeface="+mn-lt"/>
              </a:rPr>
              <a:t> committee structure is typically recognized in the state nonprofit corporation act. The act will often include language that enables board members to rely on information from committees so long as the board member has a reasonable basis for believing the committee is an accurate source. A committee charter describing the committee’s role and how it will operate should help establish the committee’s responsibilities. </a:t>
            </a:r>
          </a:p>
          <a:p>
            <a:pPr>
              <a:spcBef>
                <a:spcPts val="0"/>
              </a:spcBef>
            </a:pPr>
            <a:endParaRPr lang="en-US" sz="1100" baseline="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A board should carefully</a:t>
            </a:r>
            <a:r>
              <a:rPr lang="en-US" sz="1100" baseline="0" dirty="0" smtClean="0">
                <a:latin typeface="+mn-lt"/>
              </a:rPr>
              <a:t> consider and periodically review the c</a:t>
            </a:r>
            <a:r>
              <a:rPr lang="en-US" sz="1100" dirty="0" smtClean="0">
                <a:latin typeface="+mn-lt"/>
              </a:rPr>
              <a:t>ommittee structure and the powers delegated to committees. W</a:t>
            </a:r>
            <a:r>
              <a:rPr lang="en-US" sz="1100" baseline="0" dirty="0" smtClean="0">
                <a:latin typeface="+mn-lt"/>
              </a:rPr>
              <a:t>hen reviewing its bylaws, a CAA should revisit its committee structure to determine if reliance on committees is properly balanced with the engagement of the full board and what type of committees are useful to the organization. The bylaws should include a brief description of the standing committees and each committee should be supported by a charter.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xmlns="" val="3087802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C00000"/>
                </a:solidFill>
              </a:rPr>
              <a:t>A Few Brief Points About How a Board of Directors Operates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Operations Scenario One</a:t>
            </a:r>
            <a:endParaRPr lang="en-US" dirty="0">
              <a:solidFill>
                <a:srgbClr val="C00000"/>
              </a:solidFill>
            </a:endParaRPr>
          </a:p>
        </p:txBody>
      </p:sp>
      <p:sp>
        <p:nvSpPr>
          <p:cNvPr id="3" name="Content Placeholder 2"/>
          <p:cNvSpPr>
            <a:spLocks noGrp="1"/>
          </p:cNvSpPr>
          <p:nvPr>
            <p:ph idx="1"/>
          </p:nvPr>
        </p:nvSpPr>
        <p:spPr>
          <a:xfrm>
            <a:off x="457200" y="1447800"/>
            <a:ext cx="8229600" cy="4953000"/>
          </a:xfrm>
        </p:spPr>
        <p:txBody>
          <a:bodyPr>
            <a:normAutofit lnSpcReduction="10000"/>
          </a:bodyPr>
          <a:lstStyle/>
          <a:p>
            <a:pPr marL="0" indent="0">
              <a:spcBef>
                <a:spcPts val="800"/>
              </a:spcBef>
              <a:spcAft>
                <a:spcPts val="800"/>
              </a:spcAft>
              <a:buNone/>
            </a:pPr>
            <a:r>
              <a:rPr lang="en-US" b="0" dirty="0" smtClean="0"/>
              <a:t>Even though CAA board member Shelia is really proud of all the amazing work the CAA does in the community, she recently became concerned about employee wages at the CAA. After reading an article in the local newspaper about nonprofit employees facing the same financial challenges as the clients they serve, Shelia contacted the CAA’s Human Resources Coordinator and asked to see the salaries for all CAA employees.</a:t>
            </a:r>
          </a:p>
          <a:p>
            <a:pPr marL="0" indent="0">
              <a:spcBef>
                <a:spcPts val="800"/>
              </a:spcBef>
              <a:spcAft>
                <a:spcPts val="800"/>
              </a:spcAft>
              <a:buNone/>
            </a:pPr>
            <a:r>
              <a:rPr lang="en-US" dirty="0" smtClean="0"/>
              <a:t>Do you agree with Shelia’s approach? Why or Why not?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solidFill>
                  <a:srgbClr val="C00000"/>
                </a:solidFill>
              </a:rPr>
              <a:t>Operation Framework</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grpSp>
        <p:nvGrpSpPr>
          <p:cNvPr id="38" name="Group 37"/>
          <p:cNvGrpSpPr/>
          <p:nvPr/>
        </p:nvGrpSpPr>
        <p:grpSpPr>
          <a:xfrm>
            <a:off x="4267200" y="1447800"/>
            <a:ext cx="3657600" cy="4724400"/>
            <a:chOff x="2667000" y="1219200"/>
            <a:chExt cx="3657600" cy="4724400"/>
          </a:xfrm>
        </p:grpSpPr>
        <p:sp>
          <p:nvSpPr>
            <p:cNvPr id="5" name="Rectangle 4"/>
            <p:cNvSpPr/>
            <p:nvPr/>
          </p:nvSpPr>
          <p:spPr>
            <a:xfrm>
              <a:off x="2667000" y="1219200"/>
              <a:ext cx="3657600" cy="914400"/>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6" name="Oval 5"/>
            <p:cNvSpPr/>
            <p:nvPr/>
          </p:nvSpPr>
          <p:spPr>
            <a:xfrm>
              <a:off x="3429000" y="2590800"/>
              <a:ext cx="2209800" cy="1371600"/>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14" name="Oval 13"/>
            <p:cNvSpPr/>
            <p:nvPr/>
          </p:nvSpPr>
          <p:spPr>
            <a:xfrm>
              <a:off x="2819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5" name="Oval 14"/>
            <p:cNvSpPr/>
            <p:nvPr/>
          </p:nvSpPr>
          <p:spPr>
            <a:xfrm>
              <a:off x="5105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8" name="Straight Connector 17"/>
            <p:cNvCxnSpPr/>
            <p:nvPr/>
          </p:nvCxnSpPr>
          <p:spPr>
            <a:xfrm>
              <a:off x="3352800" y="4419600"/>
              <a:ext cx="2209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528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626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95800" y="39624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95800" y="2133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39" name="Content Placeholder 2"/>
          <p:cNvSpPr>
            <a:spLocks noGrp="1"/>
          </p:cNvSpPr>
          <p:nvPr>
            <p:ph idx="1"/>
          </p:nvPr>
        </p:nvSpPr>
        <p:spPr>
          <a:xfrm>
            <a:off x="457200" y="1600200"/>
            <a:ext cx="3505200" cy="4525963"/>
          </a:xfrm>
        </p:spPr>
        <p:txBody>
          <a:bodyPr>
            <a:normAutofit/>
          </a:bodyPr>
          <a:lstStyle/>
          <a:p>
            <a:pPr>
              <a:spcBef>
                <a:spcPts val="800"/>
              </a:spcBef>
              <a:spcAft>
                <a:spcPts val="800"/>
              </a:spcAft>
            </a:pPr>
            <a:r>
              <a:rPr lang="en-US" dirty="0" smtClean="0"/>
              <a:t>The board acts </a:t>
            </a:r>
            <a:r>
              <a:rPr lang="en-US" u="sng" dirty="0" smtClean="0"/>
              <a:t>only</a:t>
            </a:r>
            <a:r>
              <a:rPr lang="en-US" dirty="0" smtClean="0"/>
              <a:t> as a body</a:t>
            </a:r>
          </a:p>
          <a:p>
            <a:pPr lvl="1">
              <a:spcBef>
                <a:spcPts val="800"/>
              </a:spcBef>
              <a:spcAft>
                <a:spcPts val="800"/>
              </a:spcAft>
            </a:pPr>
            <a:r>
              <a:rPr lang="en-US" dirty="0" smtClean="0"/>
              <a:t>Opportunity for group discussion and deliberation is important</a:t>
            </a:r>
          </a:p>
          <a:p>
            <a:pPr>
              <a:spcBef>
                <a:spcPts val="800"/>
              </a:spcBef>
              <a:spcAft>
                <a:spcPts val="800"/>
              </a:spcAft>
            </a:pPr>
            <a:r>
              <a:rPr lang="en-US" dirty="0" smtClean="0"/>
              <a:t>Sole employee of the board is the executive director</a:t>
            </a:r>
          </a:p>
          <a:p>
            <a:pPr>
              <a:spcBef>
                <a:spcPts val="800"/>
              </a:spcBef>
              <a:spcAft>
                <a:spcPts val="800"/>
              </a:spcAft>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Operation Framework</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Individual board members </a:t>
            </a:r>
            <a:r>
              <a:rPr lang="en-US" u="sng" dirty="0" smtClean="0"/>
              <a:t>only act</a:t>
            </a:r>
            <a:r>
              <a:rPr lang="en-US" dirty="0" smtClean="0"/>
              <a:t> on behalf of the board:</a:t>
            </a:r>
          </a:p>
          <a:p>
            <a:pPr lvl="1">
              <a:spcBef>
                <a:spcPts val="800"/>
              </a:spcBef>
              <a:spcAft>
                <a:spcPts val="800"/>
              </a:spcAft>
            </a:pPr>
            <a:r>
              <a:rPr lang="en-US" dirty="0" smtClean="0"/>
              <a:t> When authorized by the full board to do so </a:t>
            </a:r>
            <a:r>
              <a:rPr lang="en-US" b="1" dirty="0" smtClean="0">
                <a:solidFill>
                  <a:schemeClr val="tx1">
                    <a:lumMod val="95000"/>
                    <a:lumOff val="5000"/>
                  </a:schemeClr>
                </a:solidFill>
              </a:rPr>
              <a:t>AND</a:t>
            </a:r>
          </a:p>
          <a:p>
            <a:pPr lvl="2">
              <a:spcBef>
                <a:spcPts val="800"/>
              </a:spcBef>
              <a:spcAft>
                <a:spcPts val="800"/>
              </a:spcAft>
            </a:pPr>
            <a:r>
              <a:rPr lang="en-US" dirty="0" smtClean="0"/>
              <a:t>Officers, committees</a:t>
            </a:r>
          </a:p>
          <a:p>
            <a:pPr lvl="1">
              <a:spcBef>
                <a:spcPts val="800"/>
              </a:spcBef>
              <a:spcAft>
                <a:spcPts val="800"/>
              </a:spcAft>
            </a:pPr>
            <a:r>
              <a:rPr lang="en-US" dirty="0" smtClean="0"/>
              <a:t>Typically, via the executive director </a:t>
            </a:r>
          </a:p>
          <a:p>
            <a:pPr lvl="2">
              <a:spcBef>
                <a:spcPts val="800"/>
              </a:spcBef>
              <a:spcAft>
                <a:spcPts val="800"/>
              </a:spcAft>
            </a:pPr>
            <a:r>
              <a:rPr lang="en-US" b="1" dirty="0" smtClean="0"/>
              <a:t>Caveat</a:t>
            </a:r>
            <a:r>
              <a:rPr lang="en-US" dirty="0" smtClean="0"/>
              <a:t>: a few exceptions exist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solidFill>
                  <a:srgbClr val="C00000"/>
                </a:solidFill>
              </a:rPr>
              <a:t>Board Member/ Staff Contact </a:t>
            </a:r>
            <a:r>
              <a:rPr lang="en-US" sz="3000" cap="small" dirty="0" smtClean="0">
                <a:solidFill>
                  <a:schemeClr val="accent1"/>
                </a:solidFill>
              </a:rPr>
              <a:t>Examples</a:t>
            </a:r>
            <a:endParaRPr lang="en-US" sz="3000" cap="small"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4" name="TextBox 53"/>
          <p:cNvSpPr txBox="1"/>
          <p:nvPr/>
        </p:nvSpPr>
        <p:spPr>
          <a:xfrm>
            <a:off x="6381202" y="4419600"/>
            <a:ext cx="2381798" cy="1077218"/>
          </a:xfrm>
          <a:prstGeom prst="rect">
            <a:avLst/>
          </a:prstGeom>
          <a:noFill/>
        </p:spPr>
        <p:txBody>
          <a:bodyPr wrap="square" rtlCol="0">
            <a:spAutoFit/>
          </a:bodyPr>
          <a:lstStyle/>
          <a:p>
            <a:r>
              <a:rPr lang="en-US" sz="2400" b="1" dirty="0" smtClean="0">
                <a:solidFill>
                  <a:srgbClr val="C00000"/>
                </a:solidFill>
                <a:latin typeface="+mn-lt"/>
              </a:rPr>
              <a:t>2. </a:t>
            </a:r>
            <a:r>
              <a:rPr lang="en-US" sz="2000" b="1" dirty="0" smtClean="0">
                <a:solidFill>
                  <a:schemeClr val="tx1">
                    <a:lumMod val="75000"/>
                    <a:lumOff val="25000"/>
                  </a:schemeClr>
                </a:solidFill>
                <a:latin typeface="+mn-lt"/>
              </a:rPr>
              <a:t>Staff liaison  assists with board committee business</a:t>
            </a:r>
            <a:endParaRPr lang="en-US" sz="2000" b="1" dirty="0">
              <a:solidFill>
                <a:schemeClr val="tx1">
                  <a:lumMod val="75000"/>
                  <a:lumOff val="25000"/>
                </a:schemeClr>
              </a:solidFill>
              <a:latin typeface="+mn-lt"/>
            </a:endParaRPr>
          </a:p>
        </p:txBody>
      </p:sp>
      <p:sp>
        <p:nvSpPr>
          <p:cNvPr id="44" name="TextBox 43"/>
          <p:cNvSpPr txBox="1"/>
          <p:nvPr/>
        </p:nvSpPr>
        <p:spPr>
          <a:xfrm>
            <a:off x="6400800" y="2971800"/>
            <a:ext cx="2133600" cy="1384995"/>
          </a:xfrm>
          <a:prstGeom prst="rect">
            <a:avLst/>
          </a:prstGeom>
          <a:noFill/>
        </p:spPr>
        <p:txBody>
          <a:bodyPr wrap="square" rtlCol="0">
            <a:spAutoFit/>
          </a:bodyPr>
          <a:lstStyle/>
          <a:p>
            <a:r>
              <a:rPr lang="en-US" sz="2400" b="1" dirty="0" smtClean="0">
                <a:solidFill>
                  <a:srgbClr val="C00000"/>
                </a:solidFill>
                <a:latin typeface="+mn-lt"/>
              </a:rPr>
              <a:t>1. </a:t>
            </a:r>
            <a:r>
              <a:rPr lang="en-US" sz="2000" b="1" dirty="0" smtClean="0">
                <a:solidFill>
                  <a:schemeClr val="tx1">
                    <a:lumMod val="75000"/>
                    <a:lumOff val="25000"/>
                  </a:schemeClr>
                </a:solidFill>
                <a:latin typeface="+mn-lt"/>
              </a:rPr>
              <a:t>Coordinate board meeting logistics with staff admin</a:t>
            </a:r>
            <a:endParaRPr lang="en-US" sz="2000" b="1" dirty="0">
              <a:solidFill>
                <a:schemeClr val="tx1">
                  <a:lumMod val="75000"/>
                  <a:lumOff val="25000"/>
                </a:schemeClr>
              </a:solidFill>
              <a:latin typeface="+mn-lt"/>
            </a:endParaRPr>
          </a:p>
        </p:txBody>
      </p:sp>
      <p:sp>
        <p:nvSpPr>
          <p:cNvPr id="6" name="Rectangle 5"/>
          <p:cNvSpPr/>
          <p:nvPr/>
        </p:nvSpPr>
        <p:spPr>
          <a:xfrm>
            <a:off x="2971800" y="1686232"/>
            <a:ext cx="3718560" cy="87599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7" name="Oval 6"/>
          <p:cNvSpPr/>
          <p:nvPr/>
        </p:nvSpPr>
        <p:spPr>
          <a:xfrm>
            <a:off x="3620770" y="3038014"/>
            <a:ext cx="2246630" cy="1313989"/>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9" name="Oval 8"/>
          <p:cNvSpPr/>
          <p:nvPr/>
        </p:nvSpPr>
        <p:spPr>
          <a:xfrm>
            <a:off x="3352800" y="5205277"/>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0" name="Oval 9"/>
          <p:cNvSpPr/>
          <p:nvPr/>
        </p:nvSpPr>
        <p:spPr>
          <a:xfrm>
            <a:off x="5131526" y="5229225"/>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1" name="Straight Connector 10"/>
          <p:cNvCxnSpPr/>
          <p:nvPr/>
        </p:nvCxnSpPr>
        <p:spPr>
          <a:xfrm>
            <a:off x="3886200" y="4772025"/>
            <a:ext cx="1828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862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7150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2500" y="4352004"/>
            <a:ext cx="0" cy="510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62500" y="2600018"/>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486400" y="2409825"/>
            <a:ext cx="0" cy="13716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486400" y="3781425"/>
            <a:ext cx="0" cy="14478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8629457" flipV="1">
            <a:off x="2987658" y="1582120"/>
            <a:ext cx="3490615" cy="5835346"/>
          </a:xfrm>
          <a:prstGeom prst="arc">
            <a:avLst>
              <a:gd name="adj1" fmla="val 16262936"/>
              <a:gd name="adj2" fmla="val 0"/>
            </a:avLst>
          </a:prstGeom>
          <a:ln w="38100">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9" name="Straight Arrow Connector 68"/>
          <p:cNvCxnSpPr>
            <a:stCxn id="9" idx="7"/>
          </p:cNvCxnSpPr>
          <p:nvPr/>
        </p:nvCxnSpPr>
        <p:spPr>
          <a:xfrm flipV="1">
            <a:off x="4278547" y="3781425"/>
            <a:ext cx="1207853" cy="1562829"/>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381000" y="2811959"/>
            <a:ext cx="2362200" cy="769441"/>
          </a:xfrm>
          <a:prstGeom prst="rect">
            <a:avLst/>
          </a:prstGeom>
          <a:noFill/>
        </p:spPr>
        <p:txBody>
          <a:bodyPr wrap="square" rtlCol="0">
            <a:spAutoFit/>
          </a:bodyPr>
          <a:lstStyle/>
          <a:p>
            <a:r>
              <a:rPr lang="en-US" sz="2400" b="1" dirty="0" smtClean="0">
                <a:solidFill>
                  <a:srgbClr val="C00000"/>
                </a:solidFill>
                <a:latin typeface="+mn-lt"/>
              </a:rPr>
              <a:t>3. </a:t>
            </a:r>
            <a:r>
              <a:rPr lang="en-US" sz="2000" b="1" dirty="0" smtClean="0">
                <a:solidFill>
                  <a:schemeClr val="tx1">
                    <a:lumMod val="75000"/>
                    <a:lumOff val="25000"/>
                  </a:schemeClr>
                </a:solidFill>
                <a:latin typeface="+mn-lt"/>
              </a:rPr>
              <a:t>Seek staff input on ED evaluation</a:t>
            </a:r>
            <a:endParaRPr lang="en-US" sz="2000" b="1" dirty="0">
              <a:solidFill>
                <a:schemeClr val="tx1">
                  <a:lumMod val="75000"/>
                  <a:lumOff val="25000"/>
                </a:schemeClr>
              </a:solidFill>
              <a:latin typeface="+mn-lt"/>
            </a:endParaRPr>
          </a:p>
        </p:txBody>
      </p:sp>
      <p:sp>
        <p:nvSpPr>
          <p:cNvPr id="87" name="TextBox 86"/>
          <p:cNvSpPr txBox="1"/>
          <p:nvPr/>
        </p:nvSpPr>
        <p:spPr>
          <a:xfrm>
            <a:off x="457200" y="3962400"/>
            <a:ext cx="2743200" cy="1692771"/>
          </a:xfrm>
          <a:prstGeom prst="rect">
            <a:avLst/>
          </a:prstGeom>
          <a:noFill/>
        </p:spPr>
        <p:txBody>
          <a:bodyPr wrap="square" rtlCol="0">
            <a:spAutoFit/>
          </a:bodyPr>
          <a:lstStyle/>
          <a:p>
            <a:r>
              <a:rPr lang="en-US" sz="2400" b="1" dirty="0" smtClean="0">
                <a:solidFill>
                  <a:srgbClr val="C00000"/>
                </a:solidFill>
                <a:latin typeface="+mn-lt"/>
              </a:rPr>
              <a:t>4. </a:t>
            </a:r>
            <a:r>
              <a:rPr lang="en-US" sz="2000" b="1" dirty="0" smtClean="0">
                <a:solidFill>
                  <a:schemeClr val="tx1">
                    <a:lumMod val="75000"/>
                    <a:lumOff val="25000"/>
                  </a:schemeClr>
                </a:solidFill>
                <a:latin typeface="+mn-lt"/>
              </a:rPr>
              <a:t>Reports of fraud, misuse of resources, discrimination or harassment involving the ED</a:t>
            </a:r>
          </a:p>
        </p:txBody>
      </p:sp>
      <p:sp>
        <p:nvSpPr>
          <p:cNvPr id="136" name="TextBox 135"/>
          <p:cNvSpPr txBox="1"/>
          <p:nvPr/>
        </p:nvSpPr>
        <p:spPr>
          <a:xfrm>
            <a:off x="381000" y="2514600"/>
            <a:ext cx="2057400" cy="430887"/>
          </a:xfrm>
          <a:prstGeom prst="rect">
            <a:avLst/>
          </a:prstGeom>
          <a:noFill/>
        </p:spPr>
        <p:txBody>
          <a:bodyPr wrap="square" rtlCol="0">
            <a:spAutoFit/>
          </a:bodyPr>
          <a:lstStyle/>
          <a:p>
            <a:r>
              <a:rPr lang="en-US" sz="2200" b="1" dirty="0" smtClean="0">
                <a:solidFill>
                  <a:srgbClr val="C00000"/>
                </a:solidFill>
                <a:latin typeface="+mn-lt"/>
              </a:rPr>
              <a:t>Direct Contact</a:t>
            </a:r>
            <a:endParaRPr lang="en-US" sz="2200" b="1" dirty="0">
              <a:solidFill>
                <a:srgbClr val="C00000"/>
              </a:solidFill>
              <a:latin typeface="+mn-lt"/>
            </a:endParaRPr>
          </a:p>
        </p:txBody>
      </p:sp>
      <p:sp>
        <p:nvSpPr>
          <p:cNvPr id="137" name="TextBox 136"/>
          <p:cNvSpPr txBox="1"/>
          <p:nvPr/>
        </p:nvSpPr>
        <p:spPr>
          <a:xfrm>
            <a:off x="6400800" y="2693313"/>
            <a:ext cx="2057400" cy="430887"/>
          </a:xfrm>
          <a:prstGeom prst="rect">
            <a:avLst/>
          </a:prstGeom>
          <a:noFill/>
        </p:spPr>
        <p:txBody>
          <a:bodyPr wrap="square" rtlCol="0">
            <a:spAutoFit/>
          </a:bodyPr>
          <a:lstStyle/>
          <a:p>
            <a:r>
              <a:rPr lang="en-US" sz="2200" b="1" dirty="0" smtClean="0">
                <a:solidFill>
                  <a:srgbClr val="C00000"/>
                </a:solidFill>
                <a:latin typeface="+mn-lt"/>
              </a:rPr>
              <a:t>Via the ED</a:t>
            </a:r>
            <a:endParaRPr lang="en-US" sz="2200" b="1" dirty="0">
              <a:solidFill>
                <a:srgbClr val="C00000"/>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4" grpId="0"/>
      <p:bldP spid="62" grpId="0" animBg="1"/>
      <p:bldP spid="73" grpId="0"/>
      <p:bldP spid="87" grpId="0"/>
      <p:bldP spid="136" grpId="0"/>
      <p:bldP spid="1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Operations Scenario Two</a:t>
            </a:r>
            <a:endParaRPr lang="en-US" dirty="0">
              <a:solidFill>
                <a:srgbClr val="C00000"/>
              </a:solidFill>
            </a:endParaRPr>
          </a:p>
        </p:txBody>
      </p:sp>
      <p:sp>
        <p:nvSpPr>
          <p:cNvPr id="3" name="Content Placeholder 2"/>
          <p:cNvSpPr>
            <a:spLocks noGrp="1"/>
          </p:cNvSpPr>
          <p:nvPr>
            <p:ph idx="1"/>
          </p:nvPr>
        </p:nvSpPr>
        <p:spPr>
          <a:xfrm>
            <a:off x="457200" y="1524000"/>
            <a:ext cx="8229600" cy="4602163"/>
          </a:xfrm>
        </p:spPr>
        <p:txBody>
          <a:bodyPr>
            <a:normAutofit/>
          </a:bodyPr>
          <a:lstStyle/>
          <a:p>
            <a:pPr marL="0" indent="0">
              <a:spcBef>
                <a:spcPts val="800"/>
              </a:spcBef>
              <a:spcAft>
                <a:spcPts val="800"/>
              </a:spcAft>
              <a:buNone/>
            </a:pPr>
            <a:r>
              <a:rPr lang="en-US" b="0" dirty="0" smtClean="0"/>
              <a:t>Tony has been on the board for two years and L    VES it! His fellow board members are very personable and friendly but Tony is continually confused about the vote that is required to take actions as well as the number of meetings board members are required to attend. </a:t>
            </a:r>
          </a:p>
          <a:p>
            <a:pPr marL="0" indent="0">
              <a:spcBef>
                <a:spcPts val="800"/>
              </a:spcBef>
              <a:spcAft>
                <a:spcPts val="800"/>
              </a:spcAft>
              <a:buNone/>
            </a:pPr>
            <a:r>
              <a:rPr lang="en-US" dirty="0" smtClean="0"/>
              <a:t>What should Tony do?</a:t>
            </a:r>
          </a:p>
          <a:p>
            <a:pPr marL="0" indent="0">
              <a:spcBef>
                <a:spcPts val="800"/>
              </a:spcBef>
              <a:spcAft>
                <a:spcPts val="800"/>
              </a:spcAft>
              <a:buNone/>
            </a:pPr>
            <a:r>
              <a:rPr lang="en-US" dirty="0" smtClean="0"/>
              <a:t>What should the Executive Director do?</a:t>
            </a:r>
          </a:p>
          <a:p>
            <a:pPr marL="0" indent="0">
              <a:spcBef>
                <a:spcPts val="800"/>
              </a:spcBef>
              <a:spcAft>
                <a:spcPts val="800"/>
              </a:spcAft>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5" name="Heart 4"/>
          <p:cNvSpPr/>
          <p:nvPr/>
        </p:nvSpPr>
        <p:spPr>
          <a:xfrm flipH="1">
            <a:off x="7467600" y="1676400"/>
            <a:ext cx="228600" cy="228600"/>
          </a:xfrm>
          <a:prstGeom prst="hear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2"/>
            <a:ext cx="8229600" cy="1143000"/>
          </a:xfrm>
        </p:spPr>
        <p:txBody>
          <a:bodyPr/>
          <a:lstStyle/>
          <a:p>
            <a:r>
              <a:rPr lang="en-US" dirty="0" smtClean="0">
                <a:solidFill>
                  <a:srgbClr val="C00000"/>
                </a:solidFill>
              </a:rPr>
              <a:t>Board Operational Guide</a:t>
            </a:r>
            <a:endParaRPr lang="en-US" dirty="0">
              <a:solidFill>
                <a:srgbClr val="C00000"/>
              </a:solidFill>
            </a:endParaRPr>
          </a:p>
        </p:txBody>
      </p:sp>
      <p:sp>
        <p:nvSpPr>
          <p:cNvPr id="3" name="Content Placeholder 2"/>
          <p:cNvSpPr>
            <a:spLocks noGrp="1"/>
          </p:cNvSpPr>
          <p:nvPr>
            <p:ph idx="1"/>
          </p:nvPr>
        </p:nvSpPr>
        <p:spPr>
          <a:xfrm>
            <a:off x="4512880" y="1188207"/>
            <a:ext cx="4402520" cy="5181600"/>
          </a:xfrm>
        </p:spPr>
        <p:txBody>
          <a:bodyPr>
            <a:normAutofit/>
          </a:bodyPr>
          <a:lstStyle/>
          <a:p>
            <a:pPr>
              <a:spcBef>
                <a:spcPts val="600"/>
              </a:spcBef>
              <a:spcAft>
                <a:spcPts val="600"/>
              </a:spcAft>
            </a:pPr>
            <a:r>
              <a:rPr lang="en-US" sz="2600" dirty="0" smtClean="0"/>
              <a:t>Bylaws serve as an organization’s operational guide</a:t>
            </a:r>
          </a:p>
          <a:p>
            <a:pPr>
              <a:spcBef>
                <a:spcPts val="600"/>
              </a:spcBef>
              <a:spcAft>
                <a:spcPts val="600"/>
              </a:spcAft>
            </a:pPr>
            <a:r>
              <a:rPr lang="en-US" sz="2600" dirty="0" smtClean="0"/>
              <a:t>See bylaws for information about:</a:t>
            </a:r>
          </a:p>
          <a:p>
            <a:pPr lvl="1">
              <a:lnSpc>
                <a:spcPct val="110000"/>
              </a:lnSpc>
              <a:spcBef>
                <a:spcPts val="0"/>
              </a:spcBef>
            </a:pPr>
            <a:r>
              <a:rPr lang="en-US" dirty="0" smtClean="0"/>
              <a:t>Board member composition</a:t>
            </a:r>
          </a:p>
          <a:p>
            <a:pPr lvl="1">
              <a:lnSpc>
                <a:spcPct val="110000"/>
              </a:lnSpc>
              <a:spcBef>
                <a:spcPts val="0"/>
              </a:spcBef>
            </a:pPr>
            <a:r>
              <a:rPr lang="en-US" dirty="0" smtClean="0"/>
              <a:t>Meeting frequency, notice</a:t>
            </a:r>
          </a:p>
          <a:p>
            <a:pPr lvl="1">
              <a:lnSpc>
                <a:spcPct val="110000"/>
              </a:lnSpc>
              <a:spcBef>
                <a:spcPts val="0"/>
              </a:spcBef>
            </a:pPr>
            <a:r>
              <a:rPr lang="en-US" dirty="0" smtClean="0"/>
              <a:t>Officers</a:t>
            </a:r>
          </a:p>
          <a:p>
            <a:pPr lvl="1">
              <a:lnSpc>
                <a:spcPct val="110000"/>
              </a:lnSpc>
              <a:spcBef>
                <a:spcPts val="0"/>
              </a:spcBef>
            </a:pPr>
            <a:r>
              <a:rPr lang="en-US" dirty="0" smtClean="0"/>
              <a:t>Committees</a:t>
            </a:r>
          </a:p>
          <a:p>
            <a:pPr lvl="1">
              <a:lnSpc>
                <a:spcPct val="110000"/>
              </a:lnSpc>
              <a:spcBef>
                <a:spcPts val="0"/>
              </a:spcBef>
            </a:pPr>
            <a:r>
              <a:rPr lang="en-US" dirty="0" smtClean="0"/>
              <a:t>Votes, quorum</a:t>
            </a:r>
          </a:p>
          <a:p>
            <a:pPr lvl="1">
              <a:lnSpc>
                <a:spcPct val="110000"/>
              </a:lnSpc>
              <a:spcBef>
                <a:spcPts val="0"/>
              </a:spcBef>
            </a:pPr>
            <a:r>
              <a:rPr lang="en-US" b="1" dirty="0" smtClean="0"/>
              <a:t>And more. . . .</a:t>
            </a:r>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sp>
        <p:nvSpPr>
          <p:cNvPr id="5" name="Vertical Scroll 4"/>
          <p:cNvSpPr/>
          <p:nvPr/>
        </p:nvSpPr>
        <p:spPr>
          <a:xfrm>
            <a:off x="355602" y="1676400"/>
            <a:ext cx="4114800" cy="4038600"/>
          </a:xfrm>
          <a:prstGeom prst="verticalScroll">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r>
              <a:rPr lang="en-US" sz="2800" b="1" dirty="0" smtClean="0">
                <a:solidFill>
                  <a:srgbClr val="1F4A7F"/>
                </a:solidFill>
                <a:latin typeface="Lucida Calligraphy" pitchFamily="66" charset="0"/>
              </a:rPr>
              <a:t>Bylaws</a:t>
            </a:r>
          </a:p>
          <a:p>
            <a:pPr algn="ctr"/>
            <a:endParaRPr lang="en-US" sz="2500" b="1" dirty="0" smtClean="0">
              <a:solidFill>
                <a:srgbClr val="1F4A7F"/>
              </a:solidFill>
              <a:latin typeface="Lucida Calligraphy" pitchFamily="66" charset="0"/>
            </a:endParaRPr>
          </a:p>
          <a:p>
            <a:pPr algn="ctr"/>
            <a:r>
              <a:rPr lang="en-US" sz="2500" b="1" dirty="0" smtClean="0">
                <a:solidFill>
                  <a:srgbClr val="1F4A7F"/>
                </a:solidFill>
                <a:latin typeface="Lucida Calligraphy" pitchFamily="66" charset="0"/>
              </a:rPr>
              <a:t>Article I</a:t>
            </a:r>
          </a:p>
          <a:p>
            <a:pPr algn="ctr"/>
            <a:r>
              <a:rPr lang="en-US" sz="2000" dirty="0" smtClean="0">
                <a:solidFill>
                  <a:schemeClr val="tx1"/>
                </a:solidFill>
                <a:latin typeface="Lucida Calligraphy" pitchFamily="66" charset="0"/>
              </a:rPr>
              <a:t>Thou shall read the bylaws</a:t>
            </a:r>
            <a:r>
              <a:rPr lang="en-US" sz="2500" b="1" dirty="0" smtClean="0">
                <a:solidFill>
                  <a:schemeClr val="tx1"/>
                </a:solidFill>
                <a:latin typeface="Lucida Calligraphy" pitchFamily="66" charset="0"/>
              </a:rPr>
              <a:t>.</a:t>
            </a: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a:solidFill>
                <a:srgbClr val="1F4A7F"/>
              </a:solidFill>
              <a:latin typeface="Algerian" pitchFamily="8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Board Committees Exercise</a:t>
            </a:r>
            <a:endParaRPr lang="en-US" dirty="0">
              <a:solidFill>
                <a:schemeClr val="tx1"/>
              </a:solidFill>
            </a:endParaRPr>
          </a:p>
        </p:txBody>
      </p:sp>
      <p:sp>
        <p:nvSpPr>
          <p:cNvPr id="3" name="Content Placeholder 2"/>
          <p:cNvSpPr>
            <a:spLocks noGrp="1"/>
          </p:cNvSpPr>
          <p:nvPr>
            <p:ph idx="1"/>
          </p:nvPr>
        </p:nvSpPr>
        <p:spPr>
          <a:xfrm>
            <a:off x="254001" y="1371600"/>
            <a:ext cx="8652931" cy="4754563"/>
          </a:xfrm>
        </p:spPr>
        <p:txBody>
          <a:bodyPr>
            <a:normAutofit/>
          </a:bodyPr>
          <a:lstStyle/>
          <a:p>
            <a:pPr marL="514350" indent="-514350">
              <a:spcBef>
                <a:spcPts val="600"/>
              </a:spcBef>
              <a:spcAft>
                <a:spcPts val="600"/>
              </a:spcAft>
              <a:buFont typeface="+mj-lt"/>
              <a:buAutoNum type="alphaUcPeriod"/>
            </a:pPr>
            <a:r>
              <a:rPr lang="en-US" sz="2600" dirty="0" smtClean="0"/>
              <a:t>An executive committee may have authority to act on behalf of the full board.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Most board decisions may be made in the executive committee and reported to full board.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Boards may use both standing and ad hoc committees.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Committees that solely make recommendations do not need to take minutes or record meetings. </a:t>
            </a:r>
            <a:r>
              <a:rPr lang="en-US" sz="2600" dirty="0" smtClean="0">
                <a:solidFill>
                  <a:schemeClr val="tx1"/>
                </a:solidFill>
              </a:rPr>
              <a:t>True </a:t>
            </a:r>
            <a:r>
              <a:rPr lang="en-US" sz="2600" dirty="0" smtClean="0"/>
              <a:t>or</a:t>
            </a:r>
            <a:r>
              <a:rPr lang="en-US" sz="2600" dirty="0" smtClean="0">
                <a:solidFill>
                  <a:schemeClr val="tx1"/>
                </a:solidFill>
              </a:rPr>
              <a:t> False</a:t>
            </a:r>
          </a:p>
          <a:p>
            <a:pPr marL="514350" indent="-514350">
              <a:spcBef>
                <a:spcPts val="600"/>
              </a:spcBef>
              <a:spcAft>
                <a:spcPts val="600"/>
              </a:spcAft>
              <a:buFont typeface="+mj-lt"/>
              <a:buAutoNum type="alphaUcPeriod"/>
            </a:pPr>
            <a:r>
              <a:rPr lang="en-US" sz="2600" dirty="0" smtClean="0"/>
              <a:t>Board approval is not required to seat either board members or non-members on committees. </a:t>
            </a:r>
            <a:r>
              <a:rPr lang="en-US" sz="2600" dirty="0" smtClean="0">
                <a:solidFill>
                  <a:schemeClr val="tx1"/>
                </a:solidFill>
              </a:rPr>
              <a:t>True </a:t>
            </a:r>
            <a:r>
              <a:rPr lang="en-US" sz="2600" dirty="0" smtClean="0"/>
              <a:t>or</a:t>
            </a:r>
            <a:r>
              <a:rPr lang="en-US" sz="2600" dirty="0" smtClean="0">
                <a:solidFill>
                  <a:schemeClr val="tx1"/>
                </a:solidFill>
              </a:rPr>
              <a:t> False</a:t>
            </a:r>
            <a:endParaRPr lang="en-US" sz="2600"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10</a:t>
            </a:fld>
            <a:endParaRPr lang="en-US" dirty="0"/>
          </a:p>
        </p:txBody>
      </p:sp>
      <p:sp>
        <p:nvSpPr>
          <p:cNvPr id="5" name="Oval 4"/>
          <p:cNvSpPr/>
          <p:nvPr/>
        </p:nvSpPr>
        <p:spPr>
          <a:xfrm>
            <a:off x="7772400" y="4648200"/>
            <a:ext cx="8382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391400" y="2743200"/>
            <a:ext cx="762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38200" y="3657600"/>
            <a:ext cx="762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8001000" y="5562600"/>
            <a:ext cx="8382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1772920"/>
            <a:ext cx="762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Committees</a:t>
            </a:r>
            <a:endParaRPr lang="en-US" dirty="0">
              <a:solidFill>
                <a:srgbClr val="C00000"/>
              </a:solidFill>
            </a:endParaRPr>
          </a:p>
        </p:txBody>
      </p:sp>
      <p:sp>
        <p:nvSpPr>
          <p:cNvPr id="3" name="Content Placeholder 2"/>
          <p:cNvSpPr>
            <a:spLocks noGrp="1"/>
          </p:cNvSpPr>
          <p:nvPr>
            <p:ph idx="1"/>
          </p:nvPr>
        </p:nvSpPr>
        <p:spPr>
          <a:xfrm>
            <a:off x="533400" y="1447800"/>
            <a:ext cx="8229600" cy="4525963"/>
          </a:xfrm>
        </p:spPr>
        <p:txBody>
          <a:bodyPr>
            <a:normAutofit fontScale="92500"/>
          </a:bodyPr>
          <a:lstStyle/>
          <a:p>
            <a:pPr>
              <a:spcBef>
                <a:spcPts val="800"/>
              </a:spcBef>
              <a:spcAft>
                <a:spcPts val="800"/>
              </a:spcAft>
            </a:pPr>
            <a:r>
              <a:rPr lang="en-US" dirty="0" smtClean="0"/>
              <a:t>Committee work is essential to smooth and efficient operation of board and CAA</a:t>
            </a:r>
          </a:p>
          <a:p>
            <a:pPr lvl="1">
              <a:spcBef>
                <a:spcPts val="800"/>
              </a:spcBef>
              <a:spcAft>
                <a:spcPts val="800"/>
              </a:spcAft>
            </a:pPr>
            <a:r>
              <a:rPr lang="en-US" dirty="0" smtClean="0"/>
              <a:t>Executive directors are </a:t>
            </a:r>
            <a:r>
              <a:rPr lang="en-US" u="sng" dirty="0" smtClean="0"/>
              <a:t>not</a:t>
            </a:r>
            <a:r>
              <a:rPr lang="en-US" dirty="0" smtClean="0"/>
              <a:t> committee members</a:t>
            </a:r>
          </a:p>
          <a:p>
            <a:pPr>
              <a:spcBef>
                <a:spcPts val="800"/>
              </a:spcBef>
              <a:spcAft>
                <a:spcPts val="800"/>
              </a:spcAft>
            </a:pPr>
            <a:r>
              <a:rPr lang="en-US" dirty="0" smtClean="0"/>
              <a:t>Most state laws permit  board members to rely on information provided by committees</a:t>
            </a:r>
          </a:p>
          <a:p>
            <a:pPr lvl="1">
              <a:spcBef>
                <a:spcPts val="800"/>
              </a:spcBef>
              <a:spcAft>
                <a:spcPts val="800"/>
              </a:spcAft>
            </a:pPr>
            <a:r>
              <a:rPr lang="en-US" dirty="0" smtClean="0"/>
              <a:t>But board members must have a reasonable basis for believing that  committee is competent source of information</a:t>
            </a:r>
          </a:p>
          <a:p>
            <a:pPr>
              <a:spcBef>
                <a:spcPts val="800"/>
              </a:spcBef>
              <a:spcAft>
                <a:spcPts val="800"/>
              </a:spcAft>
            </a:pPr>
            <a:r>
              <a:rPr lang="en-US" dirty="0" smtClean="0"/>
              <a:t>Regular review of committee structure is recommended </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79359</TotalTime>
  <Words>2949</Words>
  <Application>Microsoft Office PowerPoint</Application>
  <PresentationFormat>On-screen Show (4:3)</PresentationFormat>
  <Paragraphs>152</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1_Office Theme</vt:lpstr>
      <vt:lpstr>  Board Roles &amp; Responsibilities:  Nonprofit Community Action Agencies  </vt:lpstr>
      <vt:lpstr>Slide 2</vt:lpstr>
      <vt:lpstr>A Few Brief Points About How a Board of Directors Operates</vt:lpstr>
      <vt:lpstr>Board Operations Scenario One</vt:lpstr>
      <vt:lpstr>Operation Framework</vt:lpstr>
      <vt:lpstr>Operation Framework</vt:lpstr>
      <vt:lpstr>Board Member/ Staff Contact Examples</vt:lpstr>
      <vt:lpstr>Board Operations Scenario Two</vt:lpstr>
      <vt:lpstr>Board Operational Guide</vt:lpstr>
      <vt:lpstr>Board Committees Exercise</vt:lpstr>
      <vt:lpstr>Board Committees</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2018-11-06T16:11:00Z</dcterms:modified>
</cp:coreProperties>
</file>