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56" r:id="rId2"/>
    <p:sldId id="554" r:id="rId3"/>
    <p:sldId id="268" r:id="rId4"/>
    <p:sldId id="557" r:id="rId5"/>
    <p:sldId id="556" r:id="rId6"/>
    <p:sldId id="558" r:id="rId7"/>
    <p:sldId id="269" r:id="rId8"/>
    <p:sldId id="270" r:id="rId9"/>
    <p:sldId id="272" r:id="rId10"/>
    <p:sldId id="271" r:id="rId11"/>
    <p:sldId id="273" r:id="rId12"/>
    <p:sldId id="275" r:id="rId13"/>
    <p:sldId id="285" r:id="rId14"/>
    <p:sldId id="290" r:id="rId15"/>
  </p:sldIdLst>
  <p:sldSz cx="9144000" cy="6858000" type="screen4x3"/>
  <p:notesSz cx="7010400" cy="9296400"/>
  <p:custDataLst>
    <p:tags r:id="rId1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9600" y="4416099"/>
            <a:ext cx="5943599" cy="4182457"/>
          </a:xfrm>
        </p:spPr>
        <p:txBody>
          <a:bodyPr>
            <a:normAutofit/>
          </a:bodyPr>
          <a:lstStyle/>
          <a:p>
            <a:r>
              <a:rPr lang="en-US" sz="1100" baseline="0" dirty="0" smtClean="0">
                <a:latin typeface="+mn-lt"/>
              </a:rPr>
              <a:t>A few key points about how the tripartite board of a public CAA functions are helpful to cover with all board members to help set a strong foundation for and common understanding of how the board operates.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val="530760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457200"/>
            <a:ext cx="4648200" cy="3486150"/>
          </a:xfrm>
        </p:spPr>
      </p:sp>
      <p:sp>
        <p:nvSpPr>
          <p:cNvPr id="3" name="Notes Placeholder 2"/>
          <p:cNvSpPr>
            <a:spLocks noGrp="1"/>
          </p:cNvSpPr>
          <p:nvPr>
            <p:ph type="body" idx="1"/>
          </p:nvPr>
        </p:nvSpPr>
        <p:spPr>
          <a:xfrm>
            <a:off x="457200" y="4191000"/>
            <a:ext cx="6248399" cy="4876799"/>
          </a:xfrm>
        </p:spPr>
        <p:txBody>
          <a:bodyPr>
            <a:normAutofit/>
          </a:bodyPr>
          <a:lstStyle/>
          <a:p>
            <a:pPr>
              <a:spcBef>
                <a:spcPts val="0"/>
              </a:spcBef>
            </a:pPr>
            <a:r>
              <a:rPr lang="en-US" b="0" dirty="0" smtClean="0">
                <a:latin typeface="+mn-lt"/>
              </a:rPr>
              <a:t>See</a:t>
            </a:r>
            <a:r>
              <a:rPr lang="en-US" b="0" baseline="0" dirty="0" smtClean="0">
                <a:latin typeface="+mn-lt"/>
              </a:rPr>
              <a:t> next slide for the answer and explanation.</a:t>
            </a:r>
            <a:endParaRPr lang="en-US" b="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637687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Likely yes. </a:t>
            </a:r>
            <a:r>
              <a:rPr lang="en-US" sz="1100" b="1" baseline="0" dirty="0" smtClean="0">
                <a:latin typeface="+mn-lt"/>
              </a:rPr>
              <a:t> </a:t>
            </a:r>
            <a:r>
              <a:rPr lang="en-US" sz="1100" baseline="0" dirty="0" smtClean="0">
                <a:latin typeface="+mn-lt"/>
              </a:rPr>
              <a:t>Since a public CAA is typically either housed within a local government as a department or division of that local government or is the result of a collaboration between local governments, the local governing officials of the local government(s) have the authority to make decisions for the CAA, which includes the tripartite board. </a:t>
            </a:r>
          </a:p>
          <a:p>
            <a:pPr>
              <a:spcBef>
                <a:spcPts val="0"/>
              </a:spcBef>
            </a:pPr>
            <a:endParaRPr lang="en-US" sz="1100" baseline="0" dirty="0" smtClean="0">
              <a:latin typeface="+mn-lt"/>
            </a:endParaRPr>
          </a:p>
          <a:p>
            <a:pPr>
              <a:spcBef>
                <a:spcPts val="0"/>
              </a:spcBef>
            </a:pPr>
            <a:r>
              <a:rPr lang="en-US" sz="1100" baseline="0" dirty="0" smtClean="0">
                <a:latin typeface="+mn-lt"/>
              </a:rPr>
              <a:t>The authority of a public CAA tripartite board may be established in a number of different ways.  A local ordinance, a delegation of authorities agreement or the bylaws of the tripartite board are examples of a few of the documents in which the authority of the local governing officials and the tripartite board may be outlined. </a:t>
            </a:r>
          </a:p>
          <a:p>
            <a:pPr>
              <a:spcBef>
                <a:spcPts val="0"/>
              </a:spcBef>
            </a:pPr>
            <a:endParaRPr lang="en-US" sz="1100" baseline="0" dirty="0" smtClean="0">
              <a:latin typeface="+mn-lt"/>
            </a:endParaRPr>
          </a:p>
          <a:p>
            <a:pPr>
              <a:spcBef>
                <a:spcPts val="0"/>
              </a:spcBef>
            </a:pPr>
            <a:r>
              <a:rPr lang="en-US" sz="1100" kern="1200" dirty="0" smtClean="0">
                <a:effectLst/>
                <a:latin typeface="+mn-lt"/>
              </a:rPr>
              <a:t>While a tripartite board must, at the very least, make recommendations regarding the CSBG program to the local governing officials, the public CAA could also engage in non-CSBG work that falls outside of the purview of the tripartite board. For purposes of the Public CAA’s non-CSBG work, the local governing officials would have direct authority over the public CAA, likely through the chief county official, e.g., the mayor.</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dirty="0"/>
          </a:p>
        </p:txBody>
      </p:sp>
    </p:spTree>
    <p:extLst>
      <p:ext uri="{BB962C8B-B14F-4D97-AF65-F5344CB8AC3E}">
        <p14:creationId xmlns:p14="http://schemas.microsoft.com/office/powerpoint/2010/main" val="356859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baseline="0" dirty="0" smtClean="0">
                <a:latin typeface="+mn-lt"/>
              </a:rPr>
              <a:t>It is important to remember that the relationship between the tripartite board and local governing body must function properly for the CAA to continue to receive its funding. Even if a tripartite board is not permitted to take actions on behalf the public CAA, the tripartite board, at the very least, should be permitted to make recommendations regarding the CSBG program to the local governing officials. The local governing officials should consider those recommendations and address them when issuing decisions and taking action on behalf of the public CAA.</a:t>
            </a: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dirty="0"/>
          </a:p>
        </p:txBody>
      </p:sp>
    </p:spTree>
    <p:extLst>
      <p:ext uri="{BB962C8B-B14F-4D97-AF65-F5344CB8AC3E}">
        <p14:creationId xmlns:p14="http://schemas.microsoft.com/office/powerpoint/2010/main" val="76879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457200"/>
            <a:ext cx="4648200" cy="3486150"/>
          </a:xfrm>
        </p:spPr>
      </p:sp>
      <p:sp>
        <p:nvSpPr>
          <p:cNvPr id="3" name="Notes Placeholder 2"/>
          <p:cNvSpPr>
            <a:spLocks noGrp="1"/>
          </p:cNvSpPr>
          <p:nvPr>
            <p:ph type="body" idx="1"/>
          </p:nvPr>
        </p:nvSpPr>
        <p:spPr>
          <a:xfrm>
            <a:off x="457200" y="4191000"/>
            <a:ext cx="6248399" cy="4876799"/>
          </a:xfrm>
        </p:spPr>
        <p:txBody>
          <a:bodyPr>
            <a:normAutofit/>
          </a:bodyPr>
          <a:lstStyle/>
          <a:p>
            <a:pPr>
              <a:spcBef>
                <a:spcPts val="0"/>
              </a:spcBef>
            </a:pPr>
            <a:r>
              <a:rPr lang="en-US" sz="1100" b="1" dirty="0" smtClean="0">
                <a:latin typeface="+mn-lt"/>
              </a:rPr>
              <a:t>No.</a:t>
            </a:r>
            <a:r>
              <a:rPr lang="en-US" sz="1100" dirty="0" smtClean="0">
                <a:latin typeface="+mn-lt"/>
              </a:rPr>
              <a:t> It is important that each board member understands his/her her oversight role and how that differs from the role of management. The tripartite board’s role with respect to operational activities such as matters involving</a:t>
            </a:r>
            <a:r>
              <a:rPr lang="en-US" sz="1100" baseline="0" dirty="0" smtClean="0">
                <a:latin typeface="+mn-lt"/>
              </a:rPr>
              <a:t> employee performance is to ensure that department or organizational policies are in place to address such matters. In other words, the tripartite board helps to </a:t>
            </a:r>
            <a:r>
              <a:rPr lang="en-US" sz="1100" dirty="0" smtClean="0">
                <a:latin typeface="+mn-lt"/>
              </a:rPr>
              <a:t>oversee the effectiveness of policies developed by the</a:t>
            </a:r>
            <a:r>
              <a:rPr lang="en-US" sz="1100" baseline="0" dirty="0" smtClean="0">
                <a:latin typeface="+mn-lt"/>
              </a:rPr>
              <a:t> local government or </a:t>
            </a:r>
            <a:r>
              <a:rPr lang="en-US" sz="1100" dirty="0" smtClean="0">
                <a:latin typeface="+mn-lt"/>
              </a:rPr>
              <a:t>the staff at the direction of the department head</a:t>
            </a:r>
            <a:r>
              <a:rPr lang="en-US" sz="1100" baseline="0" dirty="0" smtClean="0">
                <a:latin typeface="+mn-lt"/>
              </a:rPr>
              <a:t> or</a:t>
            </a:r>
            <a:r>
              <a:rPr lang="en-US" sz="1100" dirty="0" smtClean="0">
                <a:latin typeface="+mn-lt"/>
              </a:rPr>
              <a:t> executive director. To</a:t>
            </a:r>
            <a:r>
              <a:rPr lang="en-US" sz="1100" baseline="0" dirty="0" smtClean="0">
                <a:latin typeface="+mn-lt"/>
              </a:rPr>
              <a:t> help prevent micromanaging by tripartite board members, </a:t>
            </a:r>
            <a:r>
              <a:rPr lang="en-US" sz="1100" dirty="0" smtClean="0">
                <a:latin typeface="+mn-lt"/>
              </a:rPr>
              <a:t>a board member’s contact with CAA staff should be through the department head or executive director.  </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dirty="0" smtClean="0">
                <a:solidFill>
                  <a:schemeClr val="tx1"/>
                </a:solidFill>
                <a:latin typeface="+mn-lt"/>
                <a:ea typeface="+mn-ea"/>
                <a:cs typeface="+mn-cs"/>
              </a:rPr>
              <a:t>In some cases, the board may authorize a committee of the board to consider and make a recommendation to the full board about issues relating to personnel policies. When conducting a more in-depth analysis, board committees should not focus on specific employees.  Further, board members rarely need to be provided access to individual employee data and, in those unusual instances in which they are given such data, the information should be shared only on a need to know basis in connection with official board business. Some types of sensitive employee information, such as health or financial information, may be protected by various confidentiality or privacy laws or exceptions to</a:t>
            </a:r>
            <a:r>
              <a:rPr lang="en-US" sz="1100" kern="1200" baseline="0" dirty="0" smtClean="0">
                <a:solidFill>
                  <a:schemeClr val="tx1"/>
                </a:solidFill>
                <a:latin typeface="+mn-lt"/>
                <a:ea typeface="+mn-ea"/>
                <a:cs typeface="+mn-cs"/>
              </a:rPr>
              <a:t> a state’s public records act requirements </a:t>
            </a:r>
            <a:r>
              <a:rPr lang="en-US" sz="1100" kern="1200" dirty="0" smtClean="0">
                <a:solidFill>
                  <a:schemeClr val="tx1"/>
                </a:solidFill>
                <a:latin typeface="+mn-lt"/>
                <a:ea typeface="+mn-ea"/>
                <a:cs typeface="+mn-cs"/>
              </a:rPr>
              <a:t>and may not generally be available to board members. Depending on the</a:t>
            </a:r>
            <a:r>
              <a:rPr lang="en-US" sz="1100" kern="1200" baseline="0" dirty="0" smtClean="0">
                <a:solidFill>
                  <a:schemeClr val="tx1"/>
                </a:solidFill>
                <a:latin typeface="+mn-lt"/>
                <a:ea typeface="+mn-ea"/>
                <a:cs typeface="+mn-cs"/>
              </a:rPr>
              <a:t> results of the review of the CAA’s policies, t</a:t>
            </a:r>
            <a:r>
              <a:rPr lang="en-US" sz="1100" kern="1200" dirty="0" smtClean="0">
                <a:solidFill>
                  <a:schemeClr val="tx1"/>
                </a:solidFill>
                <a:latin typeface="+mn-lt"/>
                <a:ea typeface="+mn-ea"/>
                <a:cs typeface="+mn-cs"/>
              </a:rPr>
              <a:t>he full board may decide to advocate for change to the policies</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by</a:t>
            </a:r>
            <a:r>
              <a:rPr lang="en-US" sz="1100" kern="1200" baseline="0" dirty="0" smtClean="0">
                <a:solidFill>
                  <a:schemeClr val="tx1"/>
                </a:solidFill>
                <a:latin typeface="+mn-lt"/>
                <a:ea typeface="+mn-ea"/>
                <a:cs typeface="+mn-cs"/>
              </a:rPr>
              <a:t> meeting with and making recommendations to the local governing officials. </a:t>
            </a:r>
            <a:endParaRPr lang="en-US" sz="1100" kern="1200" dirty="0" smtClean="0">
              <a:solidFill>
                <a:schemeClr val="tx1"/>
              </a:solidFill>
              <a:latin typeface="+mn-lt"/>
              <a:ea typeface="+mn-ea"/>
              <a:cs typeface="+mn-cs"/>
            </a:endParaRPr>
          </a:p>
          <a:p>
            <a:pPr>
              <a:spcBef>
                <a:spcPts val="0"/>
              </a:spcBef>
            </a:pPr>
            <a:endParaRPr lang="en-US" sz="1100" kern="1200" dirty="0" smtClean="0">
              <a:solidFill>
                <a:schemeClr val="tx1"/>
              </a:solidFill>
              <a:latin typeface="+mn-lt"/>
              <a:ea typeface="+mn-ea"/>
              <a:cs typeface="+mn-cs"/>
            </a:endParaRPr>
          </a:p>
          <a:p>
            <a:pPr>
              <a:spcBef>
                <a:spcPts val="0"/>
              </a:spcBef>
            </a:pPr>
            <a:r>
              <a:rPr lang="en-US" sz="1100" kern="1200" dirty="0" smtClean="0">
                <a:solidFill>
                  <a:schemeClr val="tx1"/>
                </a:solidFill>
                <a:latin typeface="+mn-lt"/>
                <a:ea typeface="+mn-ea"/>
                <a:cs typeface="+mn-cs"/>
              </a:rPr>
              <a:t>CAPLAW developed a resource several years ago to help board members better understand the role they play as Community Action board members and how they can best work with the executive director to fulfill that role.  See</a:t>
            </a:r>
            <a:r>
              <a:rPr lang="en-US" sz="1100" kern="1200" baseline="0" dirty="0" smtClean="0">
                <a:solidFill>
                  <a:schemeClr val="tx1"/>
                </a:solidFill>
                <a:latin typeface="+mn-lt"/>
                <a:ea typeface="+mn-ea"/>
                <a:cs typeface="+mn-cs"/>
              </a:rPr>
              <a:t> </a:t>
            </a:r>
            <a:r>
              <a:rPr lang="en-US" sz="1100" i="1" kern="1200" dirty="0" smtClean="0">
                <a:solidFill>
                  <a:schemeClr val="tx1"/>
                </a:solidFill>
                <a:latin typeface="+mn-lt"/>
                <a:ea typeface="+mn-ea"/>
                <a:cs typeface="+mn-cs"/>
              </a:rPr>
              <a:t>CAPLAW’s Dynamic Duo: A Guide to Enhancing the Board &amp; Executive Director Partnership</a:t>
            </a:r>
            <a:r>
              <a:rPr lang="en-US" sz="1100" kern="1200" dirty="0" smtClean="0">
                <a:solidFill>
                  <a:schemeClr val="tx1"/>
                </a:solidFill>
                <a:latin typeface="+mn-lt"/>
                <a:ea typeface="+mn-ea"/>
                <a:cs typeface="+mn-cs"/>
              </a:rPr>
              <a:t>.</a:t>
            </a:r>
          </a:p>
          <a:p>
            <a:pPr>
              <a:spcBef>
                <a:spcPts val="0"/>
              </a:spcBef>
            </a:pPr>
            <a:endParaRPr lang="en-US" sz="1100" dirty="0" smtClean="0">
              <a:latin typeface="+mn-lt"/>
            </a:endParaRPr>
          </a:p>
          <a:p>
            <a:pPr>
              <a:spcBef>
                <a:spcPts val="0"/>
              </a:spcBef>
            </a:pP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dirty="0"/>
          </a:p>
        </p:txBody>
      </p:sp>
    </p:spTree>
    <p:extLst>
      <p:ext uri="{BB962C8B-B14F-4D97-AF65-F5344CB8AC3E}">
        <p14:creationId xmlns:p14="http://schemas.microsoft.com/office/powerpoint/2010/main" val="637687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a:t>
            </a:r>
            <a:r>
              <a:rPr lang="en-US" sz="1100" baseline="0" dirty="0" smtClean="0">
                <a:latin typeface="+mn-lt"/>
              </a:rPr>
              <a:t> tripartite board acts as one body comprised of multiple individuals that must work together for the best interest of the public CAA. To successfully act as one, cohesive body, the board should provide for robust discussions and deliberations and often does so through meetings, agendas and retreats. The department head or executive director is the board’s contact to the CAA and facilitates the board’s work on behalf of the CAA by directing and running the CSBG programs at the direction of the local governing officials and the tripartite board. Board members generally should communicate with other staff about public CAA business through the department head, or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dirty="0"/>
          </a:p>
        </p:txBody>
      </p:sp>
    </p:spTree>
    <p:extLst>
      <p:ext uri="{BB962C8B-B14F-4D97-AF65-F5344CB8AC3E}">
        <p14:creationId xmlns:p14="http://schemas.microsoft.com/office/powerpoint/2010/main" val="356859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As</a:t>
            </a:r>
            <a:r>
              <a:rPr lang="en-US" sz="1100" baseline="0" dirty="0" smtClean="0">
                <a:latin typeface="+mn-lt"/>
              </a:rPr>
              <a:t> previously explained, c</a:t>
            </a:r>
            <a:r>
              <a:rPr lang="en-US" sz="1100" dirty="0" smtClean="0">
                <a:latin typeface="+mn-lt"/>
              </a:rPr>
              <a:t>ertain</a:t>
            </a:r>
            <a:r>
              <a:rPr lang="en-US" sz="1100" baseline="0" dirty="0" smtClean="0">
                <a:latin typeface="+mn-lt"/>
              </a:rPr>
              <a:t> times exist when board members may act in their individual capacity as board members on behalf of the full board. Implementing a board/staff/3</a:t>
            </a:r>
            <a:r>
              <a:rPr lang="en-US" sz="1100" baseline="30000" dirty="0" smtClean="0">
                <a:latin typeface="+mn-lt"/>
              </a:rPr>
              <a:t>rd</a:t>
            </a:r>
            <a:r>
              <a:rPr lang="en-US" sz="1100" baseline="0" dirty="0" smtClean="0">
                <a:latin typeface="+mn-lt"/>
              </a:rPr>
              <a:t> party communication policy is one way to educate all board members about the proper communication process and can serve as a point of reference if confusion arises. </a:t>
            </a:r>
          </a:p>
          <a:p>
            <a:pPr>
              <a:spcBef>
                <a:spcPts val="0"/>
              </a:spcBef>
            </a:pPr>
            <a:endParaRPr lang="en-US" sz="1100" baseline="0" dirty="0" smtClean="0">
              <a:latin typeface="+mn-lt"/>
            </a:endParaRPr>
          </a:p>
          <a:p>
            <a:pPr>
              <a:spcBef>
                <a:spcPts val="0"/>
              </a:spcBef>
            </a:pPr>
            <a:r>
              <a:rPr lang="en-US" sz="1100" baseline="0" dirty="0" smtClean="0">
                <a:latin typeface="+mn-lt"/>
              </a:rPr>
              <a:t>The policy should reinforce that board members should only speak on behalf of the full board when authorized by the board of directors or executive director to do so. The policy should establish which officers of the board or committee have the authority to act on behalf of the board. While board members should typically speak with individual staff members via the department head or executive director, a policy would outline the situations when it would be appropriate for board members to consult directly with staff.</a:t>
            </a: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dirty="0"/>
          </a:p>
        </p:txBody>
      </p:sp>
    </p:spTree>
    <p:extLst>
      <p:ext uri="{BB962C8B-B14F-4D97-AF65-F5344CB8AC3E}">
        <p14:creationId xmlns:p14="http://schemas.microsoft.com/office/powerpoint/2010/main" val="76879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 board/staff/3</a:t>
            </a:r>
            <a:r>
              <a:rPr lang="en-US" sz="1100" baseline="30000" dirty="0" smtClean="0">
                <a:latin typeface="+mn-lt"/>
              </a:rPr>
              <a:t>rd</a:t>
            </a:r>
            <a:r>
              <a:rPr lang="en-US" sz="1100" dirty="0" smtClean="0">
                <a:latin typeface="+mn-lt"/>
              </a:rPr>
              <a:t> party communication policy would outline the</a:t>
            </a:r>
            <a:r>
              <a:rPr lang="en-US" sz="1100" baseline="0" dirty="0" smtClean="0">
                <a:latin typeface="+mn-lt"/>
              </a:rPr>
              <a:t> </a:t>
            </a:r>
            <a:r>
              <a:rPr lang="en-US" sz="1100" dirty="0" smtClean="0">
                <a:latin typeface="+mn-lt"/>
              </a:rPr>
              <a:t>situations when it would be appropriate for tripartite board members to consult directly with staff. Examples of such situations would include: </a:t>
            </a:r>
          </a:p>
          <a:p>
            <a:pPr>
              <a:spcBef>
                <a:spcPts val="0"/>
              </a:spcBef>
            </a:pPr>
            <a:endParaRPr lang="en-US" sz="1100" dirty="0" smtClean="0">
              <a:latin typeface="+mn-lt"/>
            </a:endParaRPr>
          </a:p>
          <a:p>
            <a:pPr marL="228600" indent="-228600">
              <a:spcBef>
                <a:spcPts val="0"/>
              </a:spcBef>
              <a:buAutoNum type="arabicParenBoth"/>
            </a:pPr>
            <a:r>
              <a:rPr lang="en-US" sz="1100" dirty="0" smtClean="0">
                <a:latin typeface="+mn-lt"/>
              </a:rPr>
              <a:t>board members communicating with an administrative staff person (sometimes referred to as a board liaison) who coordinates the logistics of board and committee meetings; </a:t>
            </a:r>
          </a:p>
          <a:p>
            <a:pPr marL="228600" indent="-228600">
              <a:spcBef>
                <a:spcPts val="0"/>
              </a:spcBef>
              <a:buAutoNum type="arabicParenBoth"/>
            </a:pPr>
            <a:r>
              <a:rPr lang="en-US" sz="1100" dirty="0" smtClean="0">
                <a:latin typeface="+mn-lt"/>
              </a:rPr>
              <a:t>board committee members communicating with staff liaisons (for example, finance committee members communicating with the finance director) about committee business; </a:t>
            </a:r>
          </a:p>
          <a:p>
            <a:pPr marL="228600" indent="-228600">
              <a:spcBef>
                <a:spcPts val="0"/>
              </a:spcBef>
              <a:buAutoNum type="arabicParenBoth"/>
            </a:pPr>
            <a:r>
              <a:rPr lang="en-US" sz="1100" dirty="0" smtClean="0">
                <a:latin typeface="+mn-lt"/>
              </a:rPr>
              <a:t>personnel committee members communicating with staff to gather input for the department</a:t>
            </a:r>
            <a:r>
              <a:rPr lang="en-US" sz="1100" baseline="0" dirty="0" smtClean="0">
                <a:latin typeface="+mn-lt"/>
              </a:rPr>
              <a:t> head’s or </a:t>
            </a:r>
            <a:r>
              <a:rPr lang="en-US" sz="1100" dirty="0" smtClean="0">
                <a:latin typeface="+mn-lt"/>
              </a:rPr>
              <a:t>executive director’s evaluation if the local govern</a:t>
            </a:r>
            <a:r>
              <a:rPr lang="en-US" sz="1100" baseline="0" dirty="0" smtClean="0">
                <a:latin typeface="+mn-lt"/>
              </a:rPr>
              <a:t>ment</a:t>
            </a:r>
            <a:r>
              <a:rPr lang="en-US" sz="1100" dirty="0" smtClean="0">
                <a:latin typeface="+mn-lt"/>
              </a:rPr>
              <a:t>s evaluation process includes obtaining such input. </a:t>
            </a:r>
          </a:p>
          <a:p>
            <a:pPr marL="228600" indent="-228600">
              <a:spcBef>
                <a:spcPts val="0"/>
              </a:spcBef>
              <a:buAutoNum type="arabicParenBoth"/>
            </a:pPr>
            <a:r>
              <a:rPr lang="en-US" sz="1100" dirty="0" smtClean="0">
                <a:latin typeface="+mn-lt"/>
              </a:rPr>
              <a:t>A complaint of suspected or potential fraud, misuse of resources or property, or discrimination or harassment involving the department head or executive director may be reported to the board or a designated board committee if the local government’s whistleblower policy</a:t>
            </a:r>
            <a:r>
              <a:rPr lang="en-US" sz="1100" baseline="0" dirty="0" smtClean="0">
                <a:latin typeface="+mn-lt"/>
              </a:rPr>
              <a:t> requires this approach.</a:t>
            </a:r>
          </a:p>
          <a:p>
            <a:pPr marL="0" indent="0">
              <a:spcBef>
                <a:spcPts val="0"/>
              </a:spcBef>
              <a:buNone/>
            </a:pPr>
            <a:endParaRPr lang="en-US" sz="1100" dirty="0" smtClean="0">
              <a:latin typeface="+mn-lt"/>
            </a:endParaRPr>
          </a:p>
          <a:p>
            <a:pPr>
              <a:spcBef>
                <a:spcPts val="0"/>
              </a:spcBef>
              <a:buNone/>
            </a:pPr>
            <a:r>
              <a:rPr lang="en-US" sz="1100" dirty="0" smtClean="0">
                <a:latin typeface="+mn-lt"/>
              </a:rPr>
              <a:t>Such a policy on board-staff communication is intended to prevent the board from micro-managing the staff and</a:t>
            </a:r>
            <a:r>
              <a:rPr lang="en-US" sz="1100" baseline="0" dirty="0" smtClean="0">
                <a:latin typeface="+mn-lt"/>
              </a:rPr>
              <a:t> </a:t>
            </a:r>
            <a:r>
              <a:rPr lang="en-US" sz="1100" dirty="0" smtClean="0">
                <a:latin typeface="+mn-lt"/>
              </a:rPr>
              <a:t>circumventing the department head’s or executive director’s role in supervising and managing the public CAA’s staff.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dirty="0"/>
          </a:p>
        </p:txBody>
      </p:sp>
    </p:spTree>
    <p:extLst>
      <p:ext uri="{BB962C8B-B14F-4D97-AF65-F5344CB8AC3E}">
        <p14:creationId xmlns:p14="http://schemas.microsoft.com/office/powerpoint/2010/main" val="1705986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See next slide for the answer.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dirty="0"/>
          </a:p>
        </p:txBody>
      </p:sp>
    </p:spTree>
    <p:extLst>
      <p:ext uri="{BB962C8B-B14F-4D97-AF65-F5344CB8AC3E}">
        <p14:creationId xmlns:p14="http://schemas.microsoft.com/office/powerpoint/2010/main" val="2449331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Even if not required by its local or state laws, a public CAA tripartite board should put in place bylaws to serve as an operations guidebook. The bylaws would include the information board members, like Tony, need to know to properly conduct meetings and take action. The public CAA will need to look to its local and state laws to determine what, if any, requirements govern the way in which the tripartite board operates.</a:t>
            </a:r>
          </a:p>
          <a:p>
            <a:pPr>
              <a:spcBef>
                <a:spcPts val="0"/>
              </a:spcBef>
            </a:pPr>
            <a:endParaRPr lang="en-US" sz="1100" baseline="0" dirty="0" smtClean="0">
              <a:latin typeface="+mn-lt"/>
            </a:endParaRPr>
          </a:p>
          <a:p>
            <a:pPr>
              <a:spcBef>
                <a:spcPts val="0"/>
              </a:spcBef>
            </a:pPr>
            <a:r>
              <a:rPr lang="en-US" sz="1100" baseline="0" dirty="0" smtClean="0">
                <a:latin typeface="+mn-lt"/>
              </a:rPr>
              <a:t>The tripartite board should make its operational documents or bylaws available to all board members and educate board members about the information in them. Since Tony is new, he may not fully understand the importance of such documents and may contact the department head or executive director or the board chair for answers to his questions. The department head or executive director should work closely with the board chair to assist in educating board members about the bylaws and the ways in which the board operates.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dirty="0"/>
          </a:p>
        </p:txBody>
      </p:sp>
    </p:spTree>
    <p:extLst>
      <p:ext uri="{BB962C8B-B14F-4D97-AF65-F5344CB8AC3E}">
        <p14:creationId xmlns:p14="http://schemas.microsoft.com/office/powerpoint/2010/main" val="4178338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352425"/>
            <a:ext cx="3695700" cy="2771775"/>
          </a:xfrm>
        </p:spPr>
      </p:sp>
      <p:sp>
        <p:nvSpPr>
          <p:cNvPr id="3" name="Notes Placeholder 2"/>
          <p:cNvSpPr>
            <a:spLocks noGrp="1"/>
          </p:cNvSpPr>
          <p:nvPr>
            <p:ph type="body" idx="1"/>
          </p:nvPr>
        </p:nvSpPr>
        <p:spPr>
          <a:xfrm>
            <a:off x="380999" y="3200400"/>
            <a:ext cx="6324601" cy="5791200"/>
          </a:xfrm>
        </p:spPr>
        <p:txBody>
          <a:bodyPr>
            <a:noAutofit/>
          </a:bodyPr>
          <a:lstStyle/>
          <a:p>
            <a:pPr>
              <a:spcBef>
                <a:spcPts val="0"/>
              </a:spcBef>
              <a:buNone/>
            </a:pPr>
            <a:r>
              <a:rPr lang="en-US" b="0" dirty="0" smtClean="0">
                <a:latin typeface="+mn-lt"/>
              </a:rPr>
              <a:t>Tripartite boards</a:t>
            </a:r>
            <a:r>
              <a:rPr lang="en-US" b="0" baseline="0" dirty="0" smtClean="0">
                <a:latin typeface="+mn-lt"/>
              </a:rPr>
              <a:t> will likely </a:t>
            </a:r>
            <a:r>
              <a:rPr lang="en-US" b="0" dirty="0" smtClean="0">
                <a:latin typeface="+mn-lt"/>
              </a:rPr>
              <a:t>conduct</a:t>
            </a:r>
            <a:r>
              <a:rPr lang="en-US" b="0" baseline="0" dirty="0" smtClean="0">
                <a:latin typeface="+mn-lt"/>
              </a:rPr>
              <a:t> board business with the help of board committees. For a public CAA tripartite board, the local laws will govern its use of committees to further board business. However, there are some general approaches that should help all board members understand how to properly use and work with committees. This exercise is intended to help board members identify what they do/don’t know about committee structures.</a:t>
            </a:r>
          </a:p>
          <a:p>
            <a:pPr marL="228600" indent="-228600">
              <a:spcBef>
                <a:spcPts val="0"/>
              </a:spcBef>
              <a:buNone/>
            </a:pPr>
            <a:endParaRPr lang="en-US" b="0" dirty="0" smtClean="0">
              <a:latin typeface="+mn-lt"/>
            </a:endParaRPr>
          </a:p>
          <a:p>
            <a:pPr marL="228600" indent="-228600">
              <a:spcBef>
                <a:spcPts val="0"/>
              </a:spcBef>
              <a:buAutoNum type="alphaUcPeriod"/>
            </a:pPr>
            <a:r>
              <a:rPr lang="en-US" b="1" baseline="0" dirty="0" smtClean="0">
                <a:latin typeface="+mn-lt"/>
              </a:rPr>
              <a:t>False</a:t>
            </a:r>
            <a:r>
              <a:rPr lang="en-US" baseline="0" dirty="0" smtClean="0">
                <a:latin typeface="+mn-lt"/>
              </a:rPr>
              <a:t>. A</a:t>
            </a:r>
            <a:r>
              <a:rPr lang="en-US" dirty="0" smtClean="0">
                <a:latin typeface="+mn-lt"/>
              </a:rPr>
              <a:t> b</a:t>
            </a:r>
            <a:r>
              <a:rPr lang="en-US" baseline="0" dirty="0" smtClean="0">
                <a:latin typeface="+mn-lt"/>
              </a:rPr>
              <a:t>oard may task committees with researching and making recommendations, but the full board should review those recommendations and vote on them. As we will discuss in the next part of the presentation about the role of the tripartite board, while public CAA tripartite board members may not be required to fulfill fiduciary duties, the CSBG Act requires that the board “participate actively” in the CSBG program. The state CSBG office will thus likely monitor board participation and may use the nonprofit board fiduciary duties model as a guide for assessing the way in which the public CAA tripartite board operates. </a:t>
            </a:r>
          </a:p>
          <a:p>
            <a:pPr marL="228600" indent="-228600">
              <a:spcBef>
                <a:spcPts val="0"/>
              </a:spcBef>
              <a:buAutoNum type="alphaUcPeriod"/>
            </a:pPr>
            <a:endParaRPr lang="en-US" b="1" baseline="0" dirty="0" smtClean="0">
              <a:latin typeface="+mn-lt"/>
            </a:endParaRPr>
          </a:p>
          <a:p>
            <a:pPr marL="228600" indent="-228600">
              <a:spcBef>
                <a:spcPts val="0"/>
              </a:spcBef>
              <a:buAutoNum type="alphaUcPeriod"/>
            </a:pPr>
            <a:r>
              <a:rPr lang="en-US" b="1" baseline="0" dirty="0" smtClean="0">
                <a:latin typeface="+mn-lt"/>
              </a:rPr>
              <a:t>True</a:t>
            </a:r>
            <a:r>
              <a:rPr lang="en-US" baseline="0" dirty="0" smtClean="0">
                <a:latin typeface="+mn-lt"/>
              </a:rPr>
              <a:t>. Standing committees are designated in the bylaws or operational documents and typically consist of the following: financial/audit, personnel, governance and executive. Standing committees may also exist for larger programs run by the CAA, such as Head Start. Ad hoc committees are created as the need arises and the bylaws or operational documents would typically address the tripartite board’s ability to establish them. Examples of when ad hoc committees may be created include: to address an adverse monitoring report, research a project proposal, etc.</a:t>
            </a:r>
          </a:p>
          <a:p>
            <a:pPr marL="228600" indent="-228600">
              <a:spcBef>
                <a:spcPts val="0"/>
              </a:spcBef>
              <a:buAutoNum type="alphaUcPeriod"/>
            </a:pPr>
            <a:endParaRPr lang="en-US" baseline="0" dirty="0" smtClean="0">
              <a:latin typeface="+mn-lt"/>
            </a:endParaRPr>
          </a:p>
          <a:p>
            <a:pPr marL="228600" indent="-228600">
              <a:spcBef>
                <a:spcPts val="0"/>
              </a:spcBef>
              <a:buAutoNum type="alphaUcPeriod"/>
            </a:pPr>
            <a:r>
              <a:rPr lang="en-US" b="1" baseline="0" dirty="0" smtClean="0">
                <a:latin typeface="+mn-lt"/>
              </a:rPr>
              <a:t>False.  </a:t>
            </a:r>
            <a:r>
              <a:rPr lang="en-US" baseline="0" dirty="0" smtClean="0">
                <a:latin typeface="+mn-lt"/>
              </a:rPr>
              <a:t>Minutes of committee meetings should be taken and maintained with board records, particularly for committees that exercise board authority.  The way in which committees operate should be established in the bylaws and generally will reflect the way the full board operates especially with respect to meetings and minutes. The state CSBG office may ask to review these minutes as part of its monitoring of your public CAA. Also, local government laws may require committees to follow the same meeting procedures as the full board and, if such is the case, this should be reflected in the bylaws. Committees should have charters that establish their purpose, composition and methods of operation. Think of a committee charter as a mini-bylaws for a board committee.</a:t>
            </a:r>
          </a:p>
          <a:p>
            <a:pPr marL="228600" indent="-228600">
              <a:spcBef>
                <a:spcPts val="0"/>
              </a:spcBef>
              <a:buAutoNum type="alphaUcPeriod"/>
            </a:pPr>
            <a:endParaRPr lang="en-US"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13</a:t>
            </a:fld>
            <a:endParaRPr lang="en-US" dirty="0"/>
          </a:p>
        </p:txBody>
      </p:sp>
    </p:spTree>
    <p:extLst>
      <p:ext uri="{BB962C8B-B14F-4D97-AF65-F5344CB8AC3E}">
        <p14:creationId xmlns:p14="http://schemas.microsoft.com/office/powerpoint/2010/main" val="644218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381000"/>
            <a:ext cx="4648200" cy="3486150"/>
          </a:xfrm>
        </p:spPr>
      </p:sp>
      <p:sp>
        <p:nvSpPr>
          <p:cNvPr id="3" name="Notes Placeholder 2"/>
          <p:cNvSpPr>
            <a:spLocks noGrp="1"/>
          </p:cNvSpPr>
          <p:nvPr>
            <p:ph type="body" idx="1"/>
          </p:nvPr>
        </p:nvSpPr>
        <p:spPr>
          <a:xfrm>
            <a:off x="381001" y="4038600"/>
            <a:ext cx="6248400" cy="4953000"/>
          </a:xfrm>
        </p:spPr>
        <p:txBody>
          <a:bodyPr>
            <a:noAutofit/>
          </a:bodyPr>
          <a:lstStyle/>
          <a:p>
            <a:pPr>
              <a:spcBef>
                <a:spcPts val="0"/>
              </a:spcBef>
            </a:pPr>
            <a:r>
              <a:rPr lang="en-US" sz="1100" dirty="0" smtClean="0">
                <a:latin typeface="+mn-lt"/>
              </a:rPr>
              <a:t>A board often relies on committees to divide the work, build on the expertise of individual board members, and develop recommendations and solutions to problems. Some boards may decide to delegate decision-making authority to committees (assuming state and local laws permit such a delegation), but the recommended practice is to have committees report to the full board with background information and to make recommendations for board action.</a:t>
            </a:r>
          </a:p>
          <a:p>
            <a:pPr>
              <a:spcBef>
                <a:spcPts val="0"/>
              </a:spcBef>
            </a:pPr>
            <a:endParaRPr lang="en-US" sz="1100" dirty="0" smtClean="0">
              <a:latin typeface="+mn-lt"/>
            </a:endParaRPr>
          </a:p>
          <a:p>
            <a:pPr>
              <a:spcBef>
                <a:spcPts val="0"/>
              </a:spcBef>
            </a:pPr>
            <a:r>
              <a:rPr lang="en-US" sz="1100" dirty="0" smtClean="0">
                <a:latin typeface="+mn-lt"/>
              </a:rPr>
              <a:t>Generally, department</a:t>
            </a:r>
            <a:r>
              <a:rPr lang="en-US" sz="1100" baseline="0" dirty="0" smtClean="0">
                <a:latin typeface="+mn-lt"/>
              </a:rPr>
              <a:t> heads or </a:t>
            </a:r>
            <a:r>
              <a:rPr lang="en-US" sz="1100" dirty="0" smtClean="0">
                <a:latin typeface="+mn-lt"/>
              </a:rPr>
              <a:t>executive directors of the public CAA</a:t>
            </a:r>
            <a:r>
              <a:rPr lang="en-US" sz="1100" baseline="0" dirty="0" smtClean="0">
                <a:latin typeface="+mn-lt"/>
              </a:rPr>
              <a:t> </a:t>
            </a:r>
            <a:r>
              <a:rPr lang="en-US" sz="1100" dirty="0" smtClean="0">
                <a:latin typeface="+mn-lt"/>
              </a:rPr>
              <a:t>do not also serve as board or committee members, but rather act as a resource for the board and its committees to ensure that each is receiving the information needed to successfully execute their duties. The federal funding that a CAA receives also makes it difficult for</a:t>
            </a:r>
            <a:r>
              <a:rPr lang="en-US" sz="1100" baseline="0" dirty="0" smtClean="0">
                <a:latin typeface="+mn-lt"/>
              </a:rPr>
              <a:t> department heads or executive directors </a:t>
            </a:r>
            <a:r>
              <a:rPr lang="en-US" sz="1100" dirty="0" smtClean="0">
                <a:latin typeface="+mn-lt"/>
              </a:rPr>
              <a:t>to serve as board or committee members. The federal CSBG Act tripartite board structure limits the eligible board seats for which a CAA’s executive director could fill—essentially</a:t>
            </a:r>
            <a:r>
              <a:rPr lang="en-US" sz="1100" baseline="0" dirty="0" smtClean="0">
                <a:latin typeface="+mn-lt"/>
              </a:rPr>
              <a:t> only the private sector seats or as a public official representative</a:t>
            </a:r>
            <a:r>
              <a:rPr lang="en-US" sz="1100" dirty="0" smtClean="0">
                <a:latin typeface="+mn-lt"/>
              </a:rPr>
              <a:t>. Moreover, except in very</a:t>
            </a:r>
            <a:r>
              <a:rPr lang="en-US" sz="1100" baseline="0" dirty="0" smtClean="0">
                <a:latin typeface="+mn-lt"/>
              </a:rPr>
              <a:t> limited situations, </a:t>
            </a:r>
            <a:r>
              <a:rPr lang="en-US" sz="1100" dirty="0" smtClean="0">
                <a:latin typeface="+mn-lt"/>
              </a:rPr>
              <a:t>the Head Start Act specifically prohibits board members from receiving compensation for providing services to the organization and also prohibits the organization from employing board members and their immediate family members.</a:t>
            </a:r>
          </a:p>
          <a:p>
            <a:pPr>
              <a:spcBef>
                <a:spcPts val="0"/>
              </a:spcBef>
            </a:pPr>
            <a:endParaRPr lang="en-US" sz="1100" dirty="0" smtClean="0">
              <a:latin typeface="+mn-lt"/>
            </a:endParaRPr>
          </a:p>
          <a:p>
            <a:pPr>
              <a:spcBef>
                <a:spcPts val="0"/>
              </a:spcBef>
            </a:pPr>
            <a:r>
              <a:rPr lang="en-US" sz="1100" dirty="0" smtClean="0">
                <a:latin typeface="+mn-lt"/>
              </a:rPr>
              <a:t>The</a:t>
            </a:r>
            <a:r>
              <a:rPr lang="en-US" sz="1100" baseline="0" dirty="0" smtClean="0">
                <a:latin typeface="+mn-lt"/>
              </a:rPr>
              <a:t> committee structure may be recognized in the public CAA’s local laws. However, even if it is not, generally board members may rely on information from committees so long as the board member has a reasonable basis for believing the committee is a reliable source of information. A committee charter describing the committee’s role and how it will operate should help establish the committee’s responsibilities. </a:t>
            </a:r>
          </a:p>
          <a:p>
            <a:pPr>
              <a:spcBef>
                <a:spcPts val="0"/>
              </a:spcBef>
            </a:pPr>
            <a:endParaRPr lang="en-US" sz="1100" baseline="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100" dirty="0" smtClean="0">
                <a:latin typeface="+mn-lt"/>
              </a:rPr>
              <a:t>A board should carefully</a:t>
            </a:r>
            <a:r>
              <a:rPr lang="en-US" sz="1100" baseline="0" dirty="0" smtClean="0">
                <a:latin typeface="+mn-lt"/>
              </a:rPr>
              <a:t> consider and periodically review the c</a:t>
            </a:r>
            <a:r>
              <a:rPr lang="en-US" sz="1100" dirty="0" smtClean="0">
                <a:latin typeface="+mn-lt"/>
              </a:rPr>
              <a:t>ommittee structure and the powers delegated to committees. W</a:t>
            </a:r>
            <a:r>
              <a:rPr lang="en-US" sz="1100" baseline="0" dirty="0" smtClean="0">
                <a:latin typeface="+mn-lt"/>
              </a:rPr>
              <a:t>hen reviewing its operational documents or bylaws, a CAA should revisit its committee structure to determine if reliance on committees is properly balanced with the engagement of the full board and what type of committees are useful to the organization. The operational documents or bylaws should include a brief description of the standing committees and each committee should be supported by a charter.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dirty="0"/>
          </a:p>
        </p:txBody>
      </p:sp>
    </p:spTree>
    <p:extLst>
      <p:ext uri="{BB962C8B-B14F-4D97-AF65-F5344CB8AC3E}">
        <p14:creationId xmlns:p14="http://schemas.microsoft.com/office/powerpoint/2010/main" val="3087802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t>A Few Points About Tripartite Board Operations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Board Operations Scenario One</a:t>
            </a:r>
            <a:endParaRPr lang="en-US" dirty="0"/>
          </a:p>
        </p:txBody>
      </p:sp>
      <p:sp>
        <p:nvSpPr>
          <p:cNvPr id="3" name="Content Placeholder 2"/>
          <p:cNvSpPr>
            <a:spLocks noGrp="1"/>
          </p:cNvSpPr>
          <p:nvPr>
            <p:ph idx="1"/>
          </p:nvPr>
        </p:nvSpPr>
        <p:spPr>
          <a:xfrm>
            <a:off x="304800" y="1365735"/>
            <a:ext cx="8534400" cy="5029200"/>
          </a:xfrm>
        </p:spPr>
        <p:txBody>
          <a:bodyPr>
            <a:normAutofit/>
          </a:bodyPr>
          <a:lstStyle/>
          <a:p>
            <a:pPr marL="0" indent="0">
              <a:spcBef>
                <a:spcPts val="0"/>
              </a:spcBef>
              <a:buNone/>
            </a:pPr>
            <a:r>
              <a:rPr lang="en-US" b="0" dirty="0" smtClean="0"/>
              <a:t>Tonya is new to the tripartite board and really excited to start making a contribution. She previously served on nonprofit boards but never on a board for a government agency – she didn’t even know they existed! </a:t>
            </a:r>
          </a:p>
          <a:p>
            <a:pPr marL="0" indent="0">
              <a:spcBef>
                <a:spcPts val="0"/>
              </a:spcBef>
              <a:buNone/>
            </a:pPr>
            <a:endParaRPr lang="en-US" b="0" dirty="0"/>
          </a:p>
          <a:p>
            <a:pPr marL="0" indent="0">
              <a:spcBef>
                <a:spcPts val="0"/>
              </a:spcBef>
              <a:buNone/>
            </a:pPr>
            <a:r>
              <a:rPr lang="en-US" b="0" dirty="0" smtClean="0"/>
              <a:t>She is confused by why the board is always voting to make recommendations</a:t>
            </a:r>
            <a:r>
              <a:rPr lang="en-US" b="0" dirty="0"/>
              <a:t> </a:t>
            </a:r>
            <a:r>
              <a:rPr lang="en-US" b="0" dirty="0" smtClean="0"/>
              <a:t>to the city council, but not voting to take actions itself. She is wondering if the board is operating properly.  </a:t>
            </a:r>
          </a:p>
          <a:p>
            <a:pPr marL="0" indent="0">
              <a:spcBef>
                <a:spcPts val="0"/>
              </a:spcBef>
              <a:buNone/>
            </a:pPr>
            <a:endParaRPr lang="en-US" b="0" dirty="0" smtClean="0"/>
          </a:p>
          <a:p>
            <a:pPr marL="0" indent="0">
              <a:spcBef>
                <a:spcPts val="0"/>
              </a:spcBef>
              <a:buNone/>
            </a:pPr>
            <a:r>
              <a:rPr lang="en-US" dirty="0" smtClean="0"/>
              <a:t>Any advice for Tonya?</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Tree>
    <p:custDataLst>
      <p:tags r:id="rId1"/>
    </p:custDataLst>
    <p:extLst>
      <p:ext uri="{BB962C8B-B14F-4D97-AF65-F5344CB8AC3E}">
        <p14:creationId xmlns:p14="http://schemas.microsoft.com/office/powerpoint/2010/main" val="3321415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t>Operation Framework</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
        <p:nvSpPr>
          <p:cNvPr id="39" name="Content Placeholder 2"/>
          <p:cNvSpPr>
            <a:spLocks noGrp="1"/>
          </p:cNvSpPr>
          <p:nvPr>
            <p:ph idx="1"/>
          </p:nvPr>
        </p:nvSpPr>
        <p:spPr>
          <a:xfrm>
            <a:off x="375140" y="1289530"/>
            <a:ext cx="4147339" cy="5035070"/>
          </a:xfrm>
        </p:spPr>
        <p:txBody>
          <a:bodyPr>
            <a:normAutofit/>
          </a:bodyPr>
          <a:lstStyle/>
          <a:p>
            <a:pPr>
              <a:spcBef>
                <a:spcPts val="800"/>
              </a:spcBef>
              <a:spcAft>
                <a:spcPts val="800"/>
              </a:spcAft>
            </a:pPr>
            <a:r>
              <a:rPr lang="en-US" dirty="0" smtClean="0"/>
              <a:t>Local governing officials establish authority of tripartite board</a:t>
            </a:r>
          </a:p>
          <a:p>
            <a:pPr>
              <a:spcBef>
                <a:spcPts val="800"/>
              </a:spcBef>
              <a:spcAft>
                <a:spcPts val="800"/>
              </a:spcAft>
            </a:pPr>
            <a:r>
              <a:rPr lang="en-US" dirty="0" smtClean="0"/>
              <a:t>Delegation of authority established by:</a:t>
            </a:r>
          </a:p>
          <a:p>
            <a:pPr lvl="1">
              <a:spcBef>
                <a:spcPts val="800"/>
              </a:spcBef>
              <a:spcAft>
                <a:spcPts val="800"/>
              </a:spcAft>
            </a:pPr>
            <a:r>
              <a:rPr lang="en-US" dirty="0" smtClean="0"/>
              <a:t>Ordinances</a:t>
            </a:r>
          </a:p>
          <a:p>
            <a:pPr lvl="1">
              <a:spcBef>
                <a:spcPts val="800"/>
              </a:spcBef>
              <a:spcAft>
                <a:spcPts val="800"/>
              </a:spcAft>
            </a:pPr>
            <a:r>
              <a:rPr lang="en-US" dirty="0" smtClean="0"/>
              <a:t>Bylaws</a:t>
            </a:r>
          </a:p>
          <a:p>
            <a:pPr lvl="1">
              <a:spcBef>
                <a:spcPts val="800"/>
              </a:spcBef>
              <a:spcAft>
                <a:spcPts val="800"/>
              </a:spcAft>
            </a:pPr>
            <a:r>
              <a:rPr lang="en-US" dirty="0" smtClean="0"/>
              <a:t>Delegation of Authority Agreement</a:t>
            </a:r>
          </a:p>
          <a:p>
            <a:pPr>
              <a:spcBef>
                <a:spcPts val="800"/>
              </a:spcBef>
              <a:spcAft>
                <a:spcPts val="800"/>
              </a:spcAft>
            </a:pPr>
            <a:endParaRPr lang="en-US" dirty="0" smtClean="0"/>
          </a:p>
        </p:txBody>
      </p:sp>
      <p:grpSp>
        <p:nvGrpSpPr>
          <p:cNvPr id="8" name="Group 7"/>
          <p:cNvGrpSpPr/>
          <p:nvPr/>
        </p:nvGrpSpPr>
        <p:grpSpPr>
          <a:xfrm>
            <a:off x="4346629" y="1326397"/>
            <a:ext cx="4568771" cy="5074403"/>
            <a:chOff x="4251702" y="1326397"/>
            <a:chExt cx="4568771" cy="5074403"/>
          </a:xfrm>
        </p:grpSpPr>
        <p:sp>
          <p:nvSpPr>
            <p:cNvPr id="5" name="Rectangle 4"/>
            <p:cNvSpPr/>
            <p:nvPr/>
          </p:nvSpPr>
          <p:spPr>
            <a:xfrm>
              <a:off x="6096000" y="2469397"/>
              <a:ext cx="2724473" cy="654803"/>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Tripartite Board</a:t>
              </a:r>
              <a:endParaRPr lang="en-US" sz="2800" b="1" dirty="0">
                <a:solidFill>
                  <a:schemeClr val="accent1">
                    <a:lumMod val="20000"/>
                    <a:lumOff val="80000"/>
                  </a:schemeClr>
                </a:solidFill>
              </a:endParaRPr>
            </a:p>
          </p:txBody>
        </p:sp>
        <p:sp>
          <p:nvSpPr>
            <p:cNvPr id="6" name="Oval 5"/>
            <p:cNvSpPr/>
            <p:nvPr/>
          </p:nvSpPr>
          <p:spPr>
            <a:xfrm>
              <a:off x="4477073" y="3313405"/>
              <a:ext cx="2914327" cy="1410995"/>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600" b="1" dirty="0" smtClean="0">
                  <a:solidFill>
                    <a:srgbClr val="FFFF00"/>
                  </a:solidFill>
                </a:rPr>
                <a:t>Dept. Head/ Executive Director</a:t>
              </a:r>
              <a:endParaRPr lang="en-US" sz="2600" b="1" dirty="0">
                <a:solidFill>
                  <a:srgbClr val="FFFF00"/>
                </a:solidFill>
              </a:endParaRPr>
            </a:p>
          </p:txBody>
        </p:sp>
        <p:sp>
          <p:nvSpPr>
            <p:cNvPr id="15" name="Oval 14"/>
            <p:cNvSpPr/>
            <p:nvPr/>
          </p:nvSpPr>
          <p:spPr>
            <a:xfrm>
              <a:off x="5315916" y="5181600"/>
              <a:ext cx="1231470" cy="12192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rPr>
                <a:t>Staff</a:t>
              </a:r>
              <a:endParaRPr lang="en-US" sz="2400" b="1" dirty="0">
                <a:solidFill>
                  <a:srgbClr val="C00000"/>
                </a:solidFill>
              </a:endParaRPr>
            </a:p>
          </p:txBody>
        </p:sp>
        <p:cxnSp>
          <p:nvCxnSpPr>
            <p:cNvPr id="27" name="Straight Connector 26"/>
            <p:cNvCxnSpPr/>
            <p:nvPr/>
          </p:nvCxnSpPr>
          <p:spPr>
            <a:xfrm>
              <a:off x="5931651" y="47244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6763073" y="3048000"/>
              <a:ext cx="609600" cy="43911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251702" y="1326397"/>
              <a:ext cx="4282698" cy="6548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Local Governing Officials</a:t>
              </a:r>
              <a:endParaRPr lang="en-US" sz="2800" b="1" dirty="0">
                <a:solidFill>
                  <a:schemeClr val="accent1">
                    <a:lumMod val="20000"/>
                    <a:lumOff val="80000"/>
                  </a:schemeClr>
                </a:solidFill>
              </a:endParaRPr>
            </a:p>
          </p:txBody>
        </p:sp>
        <p:cxnSp>
          <p:nvCxnSpPr>
            <p:cNvPr id="17" name="Straight Connector 16"/>
            <p:cNvCxnSpPr/>
            <p:nvPr/>
          </p:nvCxnSpPr>
          <p:spPr>
            <a:xfrm>
              <a:off x="5105400" y="1981200"/>
              <a:ext cx="484321" cy="13716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391400" y="1981200"/>
              <a:ext cx="15240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325596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 Framework</a:t>
            </a:r>
            <a:endParaRPr lang="en-US" dirty="0"/>
          </a:p>
        </p:txBody>
      </p:sp>
      <p:sp>
        <p:nvSpPr>
          <p:cNvPr id="3" name="Content Placeholder 2"/>
          <p:cNvSpPr>
            <a:spLocks noGrp="1"/>
          </p:cNvSpPr>
          <p:nvPr>
            <p:ph idx="1"/>
          </p:nvPr>
        </p:nvSpPr>
        <p:spPr>
          <a:xfrm>
            <a:off x="533400" y="1600200"/>
            <a:ext cx="8077200" cy="4525963"/>
          </a:xfrm>
        </p:spPr>
        <p:txBody>
          <a:bodyPr/>
          <a:lstStyle/>
          <a:p>
            <a:pPr>
              <a:spcBef>
                <a:spcPts val="800"/>
              </a:spcBef>
              <a:spcAft>
                <a:spcPts val="800"/>
              </a:spcAft>
            </a:pPr>
            <a:r>
              <a:rPr lang="en-US" dirty="0" smtClean="0">
                <a:solidFill>
                  <a:schemeClr val="accent1"/>
                </a:solidFill>
              </a:rPr>
              <a:t>REMEMBER</a:t>
            </a:r>
            <a:r>
              <a:rPr lang="en-US" dirty="0" smtClean="0"/>
              <a:t>: For the public CAA to receive CSBG funding:</a:t>
            </a:r>
          </a:p>
          <a:p>
            <a:pPr lvl="1">
              <a:spcBef>
                <a:spcPts val="800"/>
              </a:spcBef>
              <a:spcAft>
                <a:spcPts val="800"/>
              </a:spcAft>
            </a:pPr>
            <a:r>
              <a:rPr lang="en-US" dirty="0" smtClean="0"/>
              <a:t>The tripartite board must </a:t>
            </a:r>
            <a:r>
              <a:rPr lang="en-US" b="1" dirty="0" smtClean="0">
                <a:solidFill>
                  <a:schemeClr val="accent1"/>
                </a:solidFill>
              </a:rPr>
              <a:t>“participate actively” </a:t>
            </a:r>
            <a:r>
              <a:rPr lang="en-US" dirty="0" smtClean="0"/>
              <a:t>in the development, planning, implementation and evaluation of the CSBG program.</a:t>
            </a:r>
          </a:p>
          <a:p>
            <a:pPr marL="0" indent="0" algn="r">
              <a:spcBef>
                <a:spcPts val="800"/>
              </a:spcBef>
              <a:spcAft>
                <a:spcPts val="800"/>
              </a:spcAft>
              <a:buNone/>
            </a:pPr>
            <a:r>
              <a:rPr lang="en-US" sz="2200" i="1" dirty="0" smtClean="0">
                <a:solidFill>
                  <a:schemeClr val="tx2"/>
                </a:solidFill>
              </a:rPr>
              <a:t>42 U.S.C. § 9910(b)(1)(C)</a:t>
            </a:r>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Tree>
    <p:custDataLst>
      <p:tags r:id="rId1"/>
    </p:custDataLst>
    <p:extLst>
      <p:ext uri="{BB962C8B-B14F-4D97-AF65-F5344CB8AC3E}">
        <p14:creationId xmlns:p14="http://schemas.microsoft.com/office/powerpoint/2010/main" val="2732746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
            <a:ext cx="8229600" cy="1143000"/>
          </a:xfrm>
        </p:spPr>
        <p:txBody>
          <a:bodyPr/>
          <a:lstStyle/>
          <a:p>
            <a:r>
              <a:rPr lang="en-US" dirty="0" smtClean="0"/>
              <a:t>Board Operations Scenario Two</a:t>
            </a:r>
            <a:endParaRPr lang="en-US" dirty="0"/>
          </a:p>
        </p:txBody>
      </p:sp>
      <p:sp>
        <p:nvSpPr>
          <p:cNvPr id="3" name="Content Placeholder 2"/>
          <p:cNvSpPr>
            <a:spLocks noGrp="1"/>
          </p:cNvSpPr>
          <p:nvPr>
            <p:ph idx="1"/>
          </p:nvPr>
        </p:nvSpPr>
        <p:spPr>
          <a:xfrm>
            <a:off x="457200" y="1196340"/>
            <a:ext cx="8305800" cy="5585460"/>
          </a:xfrm>
        </p:spPr>
        <p:txBody>
          <a:bodyPr>
            <a:noAutofit/>
          </a:bodyPr>
          <a:lstStyle/>
          <a:p>
            <a:pPr marL="0" indent="0">
              <a:lnSpc>
                <a:spcPct val="90000"/>
              </a:lnSpc>
              <a:spcBef>
                <a:spcPts val="0"/>
              </a:spcBef>
              <a:buNone/>
            </a:pPr>
            <a:r>
              <a:rPr lang="en-US" sz="2600" b="0" dirty="0" smtClean="0"/>
              <a:t>Even though tripartite board member Shelia is really proud of all the amazing work her public CAA does in the community, she recently became concerned about the CAA’s afterschool program. </a:t>
            </a:r>
          </a:p>
          <a:p>
            <a:pPr marL="0" indent="0">
              <a:lnSpc>
                <a:spcPct val="90000"/>
              </a:lnSpc>
              <a:spcBef>
                <a:spcPts val="0"/>
              </a:spcBef>
              <a:buNone/>
            </a:pPr>
            <a:endParaRPr lang="en-US" sz="2600" b="0" dirty="0" smtClean="0"/>
          </a:p>
          <a:p>
            <a:pPr marL="0" indent="0">
              <a:lnSpc>
                <a:spcPct val="90000"/>
              </a:lnSpc>
              <a:spcBef>
                <a:spcPts val="0"/>
              </a:spcBef>
              <a:buNone/>
            </a:pPr>
            <a:r>
              <a:rPr lang="en-US" sz="2600" b="0" dirty="0" smtClean="0"/>
              <a:t>After </a:t>
            </a:r>
            <a:r>
              <a:rPr lang="en-US" sz="2600" b="0" dirty="0"/>
              <a:t>reading an article in the local newspaper raising questions about the effectiveness of program staff working at other social service providers in the community, Shelia contacted the CAA’s afterschool program manager and offered to help assess and improve, if necessary, the performance of CAA </a:t>
            </a:r>
            <a:r>
              <a:rPr lang="en-US" sz="2600" b="0" dirty="0" smtClean="0"/>
              <a:t>staff</a:t>
            </a:r>
          </a:p>
          <a:p>
            <a:pPr marL="0" indent="0">
              <a:lnSpc>
                <a:spcPct val="90000"/>
              </a:lnSpc>
              <a:spcBef>
                <a:spcPts val="0"/>
              </a:spcBef>
              <a:buNone/>
            </a:pPr>
            <a:endParaRPr lang="en-US" sz="2600" b="0" dirty="0" smtClean="0"/>
          </a:p>
          <a:p>
            <a:pPr marL="0" indent="0">
              <a:lnSpc>
                <a:spcPct val="90000"/>
              </a:lnSpc>
              <a:spcBef>
                <a:spcPts val="0"/>
              </a:spcBef>
              <a:buNone/>
            </a:pPr>
            <a:r>
              <a:rPr lang="en-US" sz="2600" dirty="0" smtClean="0"/>
              <a:t>Do you agree with Shelia’s approach? Why or why not?</a:t>
            </a:r>
            <a:endParaRPr lang="en-US" sz="26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t>Operation Framework</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
        <p:nvSpPr>
          <p:cNvPr id="39" name="Content Placeholder 2"/>
          <p:cNvSpPr>
            <a:spLocks noGrp="1"/>
          </p:cNvSpPr>
          <p:nvPr>
            <p:ph idx="1"/>
          </p:nvPr>
        </p:nvSpPr>
        <p:spPr>
          <a:xfrm>
            <a:off x="457200" y="1600200"/>
            <a:ext cx="3657600" cy="4525963"/>
          </a:xfrm>
        </p:spPr>
        <p:txBody>
          <a:bodyPr>
            <a:normAutofit lnSpcReduction="10000"/>
          </a:bodyPr>
          <a:lstStyle/>
          <a:p>
            <a:pPr>
              <a:spcBef>
                <a:spcPts val="800"/>
              </a:spcBef>
              <a:spcAft>
                <a:spcPts val="800"/>
              </a:spcAft>
            </a:pPr>
            <a:r>
              <a:rPr lang="en-US" dirty="0" smtClean="0"/>
              <a:t>The board acts </a:t>
            </a:r>
            <a:r>
              <a:rPr lang="en-US" u="sng" dirty="0" smtClean="0"/>
              <a:t>only</a:t>
            </a:r>
            <a:r>
              <a:rPr lang="en-US" dirty="0" smtClean="0"/>
              <a:t> as a body</a:t>
            </a:r>
          </a:p>
          <a:p>
            <a:pPr lvl="1">
              <a:spcBef>
                <a:spcPts val="800"/>
              </a:spcBef>
              <a:spcAft>
                <a:spcPts val="800"/>
              </a:spcAft>
            </a:pPr>
            <a:r>
              <a:rPr lang="en-US" dirty="0" smtClean="0"/>
              <a:t>Opportunity for group discussion and deliberation is important</a:t>
            </a:r>
          </a:p>
          <a:p>
            <a:pPr>
              <a:spcBef>
                <a:spcPts val="800"/>
              </a:spcBef>
              <a:spcAft>
                <a:spcPts val="800"/>
              </a:spcAft>
            </a:pPr>
            <a:r>
              <a:rPr lang="en-US" dirty="0" smtClean="0"/>
              <a:t>Board contacts CAA via department head or executive director</a:t>
            </a:r>
          </a:p>
          <a:p>
            <a:pPr>
              <a:spcBef>
                <a:spcPts val="800"/>
              </a:spcBef>
              <a:spcAft>
                <a:spcPts val="800"/>
              </a:spcAft>
            </a:pPr>
            <a:endParaRPr lang="en-US" dirty="0" smtClean="0"/>
          </a:p>
        </p:txBody>
      </p:sp>
      <p:grpSp>
        <p:nvGrpSpPr>
          <p:cNvPr id="29" name="Group 28"/>
          <p:cNvGrpSpPr/>
          <p:nvPr/>
        </p:nvGrpSpPr>
        <p:grpSpPr>
          <a:xfrm>
            <a:off x="4346629" y="1326397"/>
            <a:ext cx="4568771" cy="5074403"/>
            <a:chOff x="4251702" y="1326397"/>
            <a:chExt cx="4568771" cy="5074403"/>
          </a:xfrm>
        </p:grpSpPr>
        <p:sp>
          <p:nvSpPr>
            <p:cNvPr id="30" name="Rectangle 29"/>
            <p:cNvSpPr/>
            <p:nvPr/>
          </p:nvSpPr>
          <p:spPr>
            <a:xfrm>
              <a:off x="6096000" y="2469397"/>
              <a:ext cx="2724473" cy="654803"/>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Tripartite Board</a:t>
              </a:r>
              <a:endParaRPr lang="en-US" sz="2800" b="1" dirty="0">
                <a:solidFill>
                  <a:schemeClr val="accent1">
                    <a:lumMod val="20000"/>
                    <a:lumOff val="80000"/>
                  </a:schemeClr>
                </a:solidFill>
              </a:endParaRPr>
            </a:p>
          </p:txBody>
        </p:sp>
        <p:sp>
          <p:nvSpPr>
            <p:cNvPr id="32" name="Oval 31"/>
            <p:cNvSpPr/>
            <p:nvPr/>
          </p:nvSpPr>
          <p:spPr>
            <a:xfrm>
              <a:off x="4477074" y="3313405"/>
              <a:ext cx="2914326" cy="1410995"/>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600" b="1" dirty="0" smtClean="0">
                  <a:solidFill>
                    <a:srgbClr val="FFFF00"/>
                  </a:solidFill>
                </a:rPr>
                <a:t>Dept. Head/ Executive</a:t>
              </a:r>
            </a:p>
            <a:p>
              <a:pPr algn="ctr">
                <a:lnSpc>
                  <a:spcPct val="90000"/>
                </a:lnSpc>
              </a:pPr>
              <a:r>
                <a:rPr lang="en-US" sz="2600" b="1" dirty="0" smtClean="0">
                  <a:solidFill>
                    <a:srgbClr val="FFFF00"/>
                  </a:solidFill>
                </a:rPr>
                <a:t>Director</a:t>
              </a:r>
              <a:endParaRPr lang="en-US" sz="2600" b="1" dirty="0">
                <a:solidFill>
                  <a:srgbClr val="FFFF00"/>
                </a:solidFill>
              </a:endParaRPr>
            </a:p>
          </p:txBody>
        </p:sp>
        <p:sp>
          <p:nvSpPr>
            <p:cNvPr id="33" name="Oval 32"/>
            <p:cNvSpPr/>
            <p:nvPr/>
          </p:nvSpPr>
          <p:spPr>
            <a:xfrm>
              <a:off x="5315916" y="5181600"/>
              <a:ext cx="1231470" cy="12192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rPr>
                <a:t>Staff</a:t>
              </a:r>
              <a:endParaRPr lang="en-US" sz="2400" b="1" dirty="0">
                <a:solidFill>
                  <a:srgbClr val="C00000"/>
                </a:solidFill>
              </a:endParaRPr>
            </a:p>
          </p:txBody>
        </p:sp>
        <p:cxnSp>
          <p:nvCxnSpPr>
            <p:cNvPr id="34" name="Straight Connector 33"/>
            <p:cNvCxnSpPr/>
            <p:nvPr/>
          </p:nvCxnSpPr>
          <p:spPr>
            <a:xfrm>
              <a:off x="5931651" y="47244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781800" y="3048000"/>
              <a:ext cx="609600" cy="43911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4251702" y="1326397"/>
              <a:ext cx="4282698" cy="6548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Local Governing Officials</a:t>
              </a:r>
              <a:endParaRPr lang="en-US" sz="2800" b="1" dirty="0">
                <a:solidFill>
                  <a:schemeClr val="accent1">
                    <a:lumMod val="20000"/>
                    <a:lumOff val="80000"/>
                  </a:schemeClr>
                </a:solidFill>
              </a:endParaRPr>
            </a:p>
          </p:txBody>
        </p:sp>
        <p:cxnSp>
          <p:nvCxnSpPr>
            <p:cNvPr id="37" name="Straight Connector 36"/>
            <p:cNvCxnSpPr/>
            <p:nvPr/>
          </p:nvCxnSpPr>
          <p:spPr>
            <a:xfrm>
              <a:off x="5105400" y="1981200"/>
              <a:ext cx="484321" cy="13716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391400" y="1981200"/>
              <a:ext cx="15240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 Framework</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u="sng" cap="small" dirty="0" smtClean="0">
                <a:solidFill>
                  <a:srgbClr val="24849D"/>
                </a:solidFill>
              </a:rPr>
              <a:t>Develop a Policy</a:t>
            </a:r>
            <a:r>
              <a:rPr lang="en-US" dirty="0" smtClean="0"/>
              <a:t>: Individual board members </a:t>
            </a:r>
            <a:r>
              <a:rPr lang="en-US" u="sng" dirty="0" smtClean="0"/>
              <a:t>act</a:t>
            </a:r>
            <a:r>
              <a:rPr lang="en-US" dirty="0" smtClean="0"/>
              <a:t> on behalf of the board:</a:t>
            </a:r>
          </a:p>
          <a:p>
            <a:pPr lvl="1">
              <a:spcBef>
                <a:spcPts val="800"/>
              </a:spcBef>
              <a:spcAft>
                <a:spcPts val="800"/>
              </a:spcAft>
            </a:pPr>
            <a:r>
              <a:rPr lang="en-US" dirty="0" smtClean="0"/>
              <a:t> When authorized by the full board to do so </a:t>
            </a:r>
            <a:r>
              <a:rPr lang="en-US" b="1" dirty="0" smtClean="0">
                <a:solidFill>
                  <a:schemeClr val="tx1">
                    <a:lumMod val="95000"/>
                    <a:lumOff val="5000"/>
                  </a:schemeClr>
                </a:solidFill>
              </a:rPr>
              <a:t>AND</a:t>
            </a:r>
          </a:p>
          <a:p>
            <a:pPr lvl="2">
              <a:spcBef>
                <a:spcPts val="800"/>
              </a:spcBef>
              <a:spcAft>
                <a:spcPts val="800"/>
              </a:spcAft>
            </a:pPr>
            <a:r>
              <a:rPr lang="en-US" dirty="0" smtClean="0"/>
              <a:t>Officers, committees</a:t>
            </a:r>
          </a:p>
          <a:p>
            <a:pPr lvl="1">
              <a:spcBef>
                <a:spcPts val="800"/>
              </a:spcBef>
              <a:spcAft>
                <a:spcPts val="800"/>
              </a:spcAft>
            </a:pPr>
            <a:r>
              <a:rPr lang="en-US" dirty="0" smtClean="0"/>
              <a:t>Typically, via the executive director </a:t>
            </a:r>
          </a:p>
          <a:p>
            <a:pPr lvl="2">
              <a:spcBef>
                <a:spcPts val="800"/>
              </a:spcBef>
              <a:spcAft>
                <a:spcPts val="800"/>
              </a:spcAft>
            </a:pPr>
            <a:r>
              <a:rPr lang="en-US" b="1" dirty="0" smtClean="0"/>
              <a:t>Caveat</a:t>
            </a:r>
            <a:r>
              <a:rPr lang="en-US" dirty="0" smtClean="0"/>
              <a:t>: a few exceptions exist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r>
              <a:rPr lang="en-US" dirty="0" smtClean="0"/>
              <a:t>Board Member/ Staff Contact </a:t>
            </a:r>
            <a:r>
              <a:rPr lang="en-US" sz="3000" cap="small" dirty="0" smtClean="0">
                <a:solidFill>
                  <a:schemeClr val="accent1"/>
                </a:solidFill>
              </a:rPr>
              <a:t>Examples</a:t>
            </a:r>
            <a:endParaRPr lang="en-US" sz="3000" cap="small"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10</a:t>
            </a:fld>
            <a:endParaRPr lang="en-US" dirty="0"/>
          </a:p>
        </p:txBody>
      </p:sp>
      <p:sp>
        <p:nvSpPr>
          <p:cNvPr id="54" name="TextBox 53"/>
          <p:cNvSpPr txBox="1"/>
          <p:nvPr/>
        </p:nvSpPr>
        <p:spPr>
          <a:xfrm>
            <a:off x="6381202" y="4419600"/>
            <a:ext cx="2381798" cy="1077218"/>
          </a:xfrm>
          <a:prstGeom prst="rect">
            <a:avLst/>
          </a:prstGeom>
          <a:noFill/>
        </p:spPr>
        <p:txBody>
          <a:bodyPr wrap="square" rtlCol="0">
            <a:spAutoFit/>
          </a:bodyPr>
          <a:lstStyle/>
          <a:p>
            <a:r>
              <a:rPr lang="en-US" sz="2400" b="1" dirty="0" smtClean="0">
                <a:solidFill>
                  <a:srgbClr val="FF6600"/>
                </a:solidFill>
                <a:latin typeface="+mn-lt"/>
              </a:rPr>
              <a:t>2. </a:t>
            </a:r>
            <a:r>
              <a:rPr lang="en-US" sz="2000" b="1" dirty="0" smtClean="0">
                <a:solidFill>
                  <a:srgbClr val="1A6174"/>
                </a:solidFill>
                <a:latin typeface="+mn-lt"/>
              </a:rPr>
              <a:t>Staff liaison  assists with board committee business</a:t>
            </a:r>
            <a:endParaRPr lang="en-US" sz="2000" b="1" dirty="0">
              <a:solidFill>
                <a:srgbClr val="1A6174"/>
              </a:solidFill>
              <a:latin typeface="+mn-lt"/>
            </a:endParaRPr>
          </a:p>
        </p:txBody>
      </p:sp>
      <p:sp>
        <p:nvSpPr>
          <p:cNvPr id="44" name="TextBox 43"/>
          <p:cNvSpPr txBox="1"/>
          <p:nvPr/>
        </p:nvSpPr>
        <p:spPr>
          <a:xfrm>
            <a:off x="6400800" y="2971800"/>
            <a:ext cx="2133600" cy="1384995"/>
          </a:xfrm>
          <a:prstGeom prst="rect">
            <a:avLst/>
          </a:prstGeom>
          <a:noFill/>
        </p:spPr>
        <p:txBody>
          <a:bodyPr wrap="square" rtlCol="0">
            <a:spAutoFit/>
          </a:bodyPr>
          <a:lstStyle/>
          <a:p>
            <a:r>
              <a:rPr lang="en-US" sz="2400" b="1" dirty="0" smtClean="0">
                <a:solidFill>
                  <a:srgbClr val="FF6600"/>
                </a:solidFill>
                <a:latin typeface="+mn-lt"/>
              </a:rPr>
              <a:t>1</a:t>
            </a:r>
            <a:r>
              <a:rPr lang="en-US" sz="2400" b="1" dirty="0" smtClean="0">
                <a:solidFill>
                  <a:srgbClr val="1A6174"/>
                </a:solidFill>
                <a:latin typeface="+mn-lt"/>
              </a:rPr>
              <a:t>. </a:t>
            </a:r>
            <a:r>
              <a:rPr lang="en-US" sz="2000" b="1" dirty="0" smtClean="0">
                <a:solidFill>
                  <a:srgbClr val="1A6174"/>
                </a:solidFill>
                <a:latin typeface="+mn-lt"/>
              </a:rPr>
              <a:t>Coordinate board meeting logistics with staff admin</a:t>
            </a:r>
            <a:endParaRPr lang="en-US" sz="2000" b="1" dirty="0">
              <a:solidFill>
                <a:srgbClr val="1A6174"/>
              </a:solidFill>
              <a:latin typeface="+mn-lt"/>
            </a:endParaRPr>
          </a:p>
        </p:txBody>
      </p:sp>
      <p:sp>
        <p:nvSpPr>
          <p:cNvPr id="6" name="Rectangle 5"/>
          <p:cNvSpPr/>
          <p:nvPr/>
        </p:nvSpPr>
        <p:spPr>
          <a:xfrm>
            <a:off x="2971800" y="1686232"/>
            <a:ext cx="3718560" cy="875993"/>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7" name="Oval 6"/>
          <p:cNvSpPr/>
          <p:nvPr/>
        </p:nvSpPr>
        <p:spPr>
          <a:xfrm>
            <a:off x="3620770" y="3038014"/>
            <a:ext cx="2246630" cy="1313989"/>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9" name="Oval 8"/>
          <p:cNvSpPr/>
          <p:nvPr/>
        </p:nvSpPr>
        <p:spPr>
          <a:xfrm>
            <a:off x="3352800" y="5205277"/>
            <a:ext cx="1084580" cy="948992"/>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0" name="Oval 9"/>
          <p:cNvSpPr/>
          <p:nvPr/>
        </p:nvSpPr>
        <p:spPr>
          <a:xfrm>
            <a:off x="5131526" y="5229225"/>
            <a:ext cx="1084580" cy="948992"/>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1" name="Straight Connector 10"/>
          <p:cNvCxnSpPr/>
          <p:nvPr/>
        </p:nvCxnSpPr>
        <p:spPr>
          <a:xfrm>
            <a:off x="3886200" y="4772025"/>
            <a:ext cx="1828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86200" y="4772025"/>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715000" y="4772025"/>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2500" y="4352004"/>
            <a:ext cx="0" cy="510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62500" y="2600018"/>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486400" y="2409825"/>
            <a:ext cx="0" cy="1371600"/>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486400" y="3781425"/>
            <a:ext cx="0" cy="1447800"/>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8629457" flipV="1">
            <a:off x="2987658" y="1582120"/>
            <a:ext cx="3490615" cy="5835346"/>
          </a:xfrm>
          <a:prstGeom prst="arc">
            <a:avLst>
              <a:gd name="adj1" fmla="val 16262936"/>
              <a:gd name="adj2" fmla="val 0"/>
            </a:avLst>
          </a:prstGeom>
          <a:ln w="38100">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69" name="Straight Arrow Connector 68"/>
          <p:cNvCxnSpPr>
            <a:stCxn id="9" idx="7"/>
          </p:cNvCxnSpPr>
          <p:nvPr/>
        </p:nvCxnSpPr>
        <p:spPr>
          <a:xfrm flipV="1">
            <a:off x="4278547" y="3781425"/>
            <a:ext cx="1207853" cy="1562829"/>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381000" y="2811959"/>
            <a:ext cx="2362200" cy="769441"/>
          </a:xfrm>
          <a:prstGeom prst="rect">
            <a:avLst/>
          </a:prstGeom>
          <a:noFill/>
        </p:spPr>
        <p:txBody>
          <a:bodyPr wrap="square" rtlCol="0">
            <a:spAutoFit/>
          </a:bodyPr>
          <a:lstStyle/>
          <a:p>
            <a:r>
              <a:rPr lang="en-US" sz="2400" b="1" dirty="0" smtClean="0">
                <a:solidFill>
                  <a:srgbClr val="FF6600"/>
                </a:solidFill>
                <a:latin typeface="+mn-lt"/>
              </a:rPr>
              <a:t>3. </a:t>
            </a:r>
            <a:r>
              <a:rPr lang="en-US" sz="2000" b="1" dirty="0" smtClean="0">
                <a:solidFill>
                  <a:srgbClr val="1A6174"/>
                </a:solidFill>
                <a:latin typeface="+mn-lt"/>
              </a:rPr>
              <a:t>Seek staff input on ED evaluation</a:t>
            </a:r>
            <a:endParaRPr lang="en-US" sz="2000" b="1" dirty="0">
              <a:solidFill>
                <a:srgbClr val="1A6174"/>
              </a:solidFill>
              <a:latin typeface="+mn-lt"/>
            </a:endParaRPr>
          </a:p>
        </p:txBody>
      </p:sp>
      <p:sp>
        <p:nvSpPr>
          <p:cNvPr id="87" name="TextBox 86"/>
          <p:cNvSpPr txBox="1"/>
          <p:nvPr/>
        </p:nvSpPr>
        <p:spPr>
          <a:xfrm>
            <a:off x="457200" y="3962400"/>
            <a:ext cx="2743200" cy="1692771"/>
          </a:xfrm>
          <a:prstGeom prst="rect">
            <a:avLst/>
          </a:prstGeom>
          <a:noFill/>
        </p:spPr>
        <p:txBody>
          <a:bodyPr wrap="square" rtlCol="0">
            <a:spAutoFit/>
          </a:bodyPr>
          <a:lstStyle/>
          <a:p>
            <a:r>
              <a:rPr lang="en-US" sz="2400" b="1" dirty="0" smtClean="0">
                <a:solidFill>
                  <a:srgbClr val="FF6600"/>
                </a:solidFill>
                <a:latin typeface="+mn-lt"/>
              </a:rPr>
              <a:t>4. </a:t>
            </a:r>
            <a:r>
              <a:rPr lang="en-US" sz="2000" b="1" dirty="0" smtClean="0">
                <a:solidFill>
                  <a:srgbClr val="1A6174"/>
                </a:solidFill>
                <a:latin typeface="+mn-lt"/>
              </a:rPr>
              <a:t>Reports of fraud, misuse of resources, discrimination or harassment involving the ED</a:t>
            </a:r>
          </a:p>
        </p:txBody>
      </p:sp>
      <p:sp>
        <p:nvSpPr>
          <p:cNvPr id="136" name="TextBox 135"/>
          <p:cNvSpPr txBox="1"/>
          <p:nvPr/>
        </p:nvSpPr>
        <p:spPr>
          <a:xfrm>
            <a:off x="381000" y="2514600"/>
            <a:ext cx="2057400" cy="430887"/>
          </a:xfrm>
          <a:prstGeom prst="rect">
            <a:avLst/>
          </a:prstGeom>
          <a:noFill/>
        </p:spPr>
        <p:txBody>
          <a:bodyPr wrap="square" rtlCol="0">
            <a:spAutoFit/>
          </a:bodyPr>
          <a:lstStyle/>
          <a:p>
            <a:r>
              <a:rPr lang="en-US" sz="2200" b="1" dirty="0" smtClean="0">
                <a:solidFill>
                  <a:srgbClr val="FF6600"/>
                </a:solidFill>
                <a:latin typeface="+mn-lt"/>
              </a:rPr>
              <a:t>Direct Contact</a:t>
            </a:r>
            <a:endParaRPr lang="en-US" sz="2200" b="1" dirty="0">
              <a:solidFill>
                <a:srgbClr val="FF6600"/>
              </a:solidFill>
              <a:latin typeface="+mn-lt"/>
            </a:endParaRPr>
          </a:p>
        </p:txBody>
      </p:sp>
      <p:sp>
        <p:nvSpPr>
          <p:cNvPr id="137" name="TextBox 136"/>
          <p:cNvSpPr txBox="1"/>
          <p:nvPr/>
        </p:nvSpPr>
        <p:spPr>
          <a:xfrm>
            <a:off x="6400800" y="2693313"/>
            <a:ext cx="2057400" cy="430887"/>
          </a:xfrm>
          <a:prstGeom prst="rect">
            <a:avLst/>
          </a:prstGeom>
          <a:noFill/>
        </p:spPr>
        <p:txBody>
          <a:bodyPr wrap="square" rtlCol="0">
            <a:spAutoFit/>
          </a:bodyPr>
          <a:lstStyle/>
          <a:p>
            <a:r>
              <a:rPr lang="en-US" sz="2200" b="1" dirty="0" smtClean="0">
                <a:solidFill>
                  <a:srgbClr val="FF6600"/>
                </a:solidFill>
                <a:latin typeface="+mn-lt"/>
              </a:rPr>
              <a:t>Via the ED</a:t>
            </a:r>
            <a:endParaRPr lang="en-US" sz="2200" b="1" dirty="0">
              <a:solidFill>
                <a:srgbClr val="FF6600"/>
              </a:solidFill>
              <a:latin typeface="+mn-lt"/>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44" grpId="0"/>
      <p:bldP spid="62" grpId="0" animBg="1"/>
      <p:bldP spid="73" grpId="0"/>
      <p:bldP spid="87" grpId="0"/>
      <p:bldP spid="136" grpId="0"/>
      <p:bldP spid="1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Board Operations Scenario Three</a:t>
            </a:r>
            <a:endParaRPr lang="en-US" dirty="0">
              <a:solidFill>
                <a:srgbClr val="FF7D25"/>
              </a:solidFill>
            </a:endParaRPr>
          </a:p>
        </p:txBody>
      </p:sp>
      <p:sp>
        <p:nvSpPr>
          <p:cNvPr id="3" name="Content Placeholder 2"/>
          <p:cNvSpPr>
            <a:spLocks noGrp="1"/>
          </p:cNvSpPr>
          <p:nvPr>
            <p:ph idx="1"/>
          </p:nvPr>
        </p:nvSpPr>
        <p:spPr>
          <a:xfrm>
            <a:off x="457200" y="1524000"/>
            <a:ext cx="8229600" cy="4602163"/>
          </a:xfrm>
        </p:spPr>
        <p:txBody>
          <a:bodyPr>
            <a:normAutofit/>
          </a:bodyPr>
          <a:lstStyle/>
          <a:p>
            <a:pPr marL="0" indent="0">
              <a:spcBef>
                <a:spcPts val="800"/>
              </a:spcBef>
              <a:spcAft>
                <a:spcPts val="800"/>
              </a:spcAft>
              <a:buNone/>
            </a:pPr>
            <a:r>
              <a:rPr lang="en-US" b="0" dirty="0" smtClean="0"/>
              <a:t>Tony has been on the tripartite board for two years and L    VES it! His fellow board members are very personable and friendly, but Tony is continually confused about the vote that is required to take actions as well as the number of meetings board members are required to attend. </a:t>
            </a:r>
          </a:p>
          <a:p>
            <a:pPr marL="0" indent="0">
              <a:spcBef>
                <a:spcPts val="800"/>
              </a:spcBef>
              <a:spcAft>
                <a:spcPts val="800"/>
              </a:spcAft>
              <a:buNone/>
            </a:pPr>
            <a:r>
              <a:rPr lang="en-US" dirty="0" smtClean="0"/>
              <a:t>What should Tony do?</a:t>
            </a:r>
          </a:p>
          <a:p>
            <a:pPr marL="0" indent="0">
              <a:spcBef>
                <a:spcPts val="800"/>
              </a:spcBef>
              <a:spcAft>
                <a:spcPts val="800"/>
              </a:spcAft>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
        <p:nvSpPr>
          <p:cNvPr id="5" name="Heart 4"/>
          <p:cNvSpPr/>
          <p:nvPr/>
        </p:nvSpPr>
        <p:spPr>
          <a:xfrm flipH="1">
            <a:off x="722376" y="2084832"/>
            <a:ext cx="228600" cy="228600"/>
          </a:xfrm>
          <a:prstGeom prst="hear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2"/>
            <a:ext cx="8229600" cy="1143000"/>
          </a:xfrm>
        </p:spPr>
        <p:txBody>
          <a:bodyPr/>
          <a:lstStyle/>
          <a:p>
            <a:r>
              <a:rPr lang="en-US" dirty="0" smtClean="0">
                <a:solidFill>
                  <a:srgbClr val="FF7D25"/>
                </a:solidFill>
              </a:rPr>
              <a:t>Board Operational Guide</a:t>
            </a:r>
            <a:endParaRPr lang="en-US" dirty="0">
              <a:solidFill>
                <a:srgbClr val="FF7D25"/>
              </a:solidFill>
            </a:endParaRPr>
          </a:p>
        </p:txBody>
      </p:sp>
      <p:sp>
        <p:nvSpPr>
          <p:cNvPr id="3" name="Content Placeholder 2"/>
          <p:cNvSpPr>
            <a:spLocks noGrp="1"/>
          </p:cNvSpPr>
          <p:nvPr>
            <p:ph idx="1"/>
          </p:nvPr>
        </p:nvSpPr>
        <p:spPr>
          <a:xfrm>
            <a:off x="4512880" y="1676400"/>
            <a:ext cx="4402520" cy="4693406"/>
          </a:xfrm>
        </p:spPr>
        <p:txBody>
          <a:bodyPr>
            <a:normAutofit/>
          </a:bodyPr>
          <a:lstStyle/>
          <a:p>
            <a:pPr>
              <a:spcBef>
                <a:spcPts val="600"/>
              </a:spcBef>
              <a:spcAft>
                <a:spcPts val="600"/>
              </a:spcAft>
            </a:pPr>
            <a:r>
              <a:rPr lang="en-US" sz="2600" dirty="0" smtClean="0"/>
              <a:t>See bylaws/governance document for information about:</a:t>
            </a:r>
          </a:p>
          <a:p>
            <a:pPr lvl="1">
              <a:lnSpc>
                <a:spcPct val="110000"/>
              </a:lnSpc>
              <a:spcBef>
                <a:spcPts val="0"/>
              </a:spcBef>
            </a:pPr>
            <a:r>
              <a:rPr lang="en-US" dirty="0" smtClean="0"/>
              <a:t>Board member composition</a:t>
            </a:r>
          </a:p>
          <a:p>
            <a:pPr lvl="1">
              <a:lnSpc>
                <a:spcPct val="110000"/>
              </a:lnSpc>
              <a:spcBef>
                <a:spcPts val="0"/>
              </a:spcBef>
            </a:pPr>
            <a:r>
              <a:rPr lang="en-US" dirty="0" smtClean="0"/>
              <a:t>Meeting frequency, notice</a:t>
            </a:r>
          </a:p>
          <a:p>
            <a:pPr lvl="1">
              <a:lnSpc>
                <a:spcPct val="110000"/>
              </a:lnSpc>
              <a:spcBef>
                <a:spcPts val="0"/>
              </a:spcBef>
            </a:pPr>
            <a:r>
              <a:rPr lang="en-US" dirty="0" smtClean="0"/>
              <a:t>Officers</a:t>
            </a:r>
          </a:p>
          <a:p>
            <a:pPr lvl="1">
              <a:lnSpc>
                <a:spcPct val="110000"/>
              </a:lnSpc>
              <a:spcBef>
                <a:spcPts val="0"/>
              </a:spcBef>
            </a:pPr>
            <a:r>
              <a:rPr lang="en-US" dirty="0" smtClean="0"/>
              <a:t>Committees</a:t>
            </a:r>
          </a:p>
          <a:p>
            <a:pPr lvl="1">
              <a:lnSpc>
                <a:spcPct val="110000"/>
              </a:lnSpc>
              <a:spcBef>
                <a:spcPts val="0"/>
              </a:spcBef>
            </a:pPr>
            <a:r>
              <a:rPr lang="en-US" dirty="0" smtClean="0"/>
              <a:t>Votes, quorum</a:t>
            </a:r>
          </a:p>
          <a:p>
            <a:pPr lvl="1">
              <a:lnSpc>
                <a:spcPct val="110000"/>
              </a:lnSpc>
              <a:spcBef>
                <a:spcPts val="0"/>
              </a:spcBef>
            </a:pPr>
            <a:r>
              <a:rPr lang="en-US" b="1" dirty="0" smtClean="0"/>
              <a:t>And more. . . .</a:t>
            </a:r>
          </a:p>
        </p:txBody>
      </p:sp>
      <p:sp>
        <p:nvSpPr>
          <p:cNvPr id="4" name="Slide Number Placeholder 3"/>
          <p:cNvSpPr>
            <a:spLocks noGrp="1"/>
          </p:cNvSpPr>
          <p:nvPr>
            <p:ph type="sldNum" sz="quarter" idx="12"/>
          </p:nvPr>
        </p:nvSpPr>
        <p:spPr/>
        <p:txBody>
          <a:bodyPr/>
          <a:lstStyle/>
          <a:p>
            <a:fld id="{4A66FE31-C09E-42ED-B4D0-F94965E42B7D}" type="slidenum">
              <a:rPr lang="en-US" smtClean="0"/>
              <a:pPr/>
              <a:t>12</a:t>
            </a:fld>
            <a:endParaRPr lang="en-US" dirty="0"/>
          </a:p>
        </p:txBody>
      </p:sp>
      <p:sp>
        <p:nvSpPr>
          <p:cNvPr id="5" name="Vertical Scroll 4"/>
          <p:cNvSpPr/>
          <p:nvPr/>
        </p:nvSpPr>
        <p:spPr>
          <a:xfrm>
            <a:off x="355602" y="1676400"/>
            <a:ext cx="4114800" cy="4038600"/>
          </a:xfrm>
          <a:prstGeom prst="verticalScroll">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500" b="1" dirty="0" smtClean="0">
              <a:solidFill>
                <a:srgbClr val="1F4A7F"/>
              </a:solidFill>
              <a:latin typeface="Lucida Calligraphy" pitchFamily="66" charset="0"/>
            </a:endParaRPr>
          </a:p>
          <a:p>
            <a:pPr algn="ctr"/>
            <a:endParaRPr lang="en-US" sz="2500" b="1" dirty="0" smtClean="0">
              <a:solidFill>
                <a:srgbClr val="1F4A7F"/>
              </a:solidFill>
              <a:latin typeface="Lucida Calligraphy" pitchFamily="66" charset="0"/>
            </a:endParaRPr>
          </a:p>
          <a:p>
            <a:pPr algn="ctr"/>
            <a:endParaRPr lang="en-US" sz="2500" b="1" dirty="0" smtClean="0">
              <a:solidFill>
                <a:srgbClr val="1F4A7F"/>
              </a:solidFill>
              <a:latin typeface="Lucida Calligraphy" pitchFamily="66" charset="0"/>
            </a:endParaRPr>
          </a:p>
          <a:p>
            <a:pPr algn="ctr"/>
            <a:endParaRPr lang="en-US" sz="2800" b="1" dirty="0" smtClean="0">
              <a:solidFill>
                <a:srgbClr val="1F4A7F"/>
              </a:solidFill>
              <a:latin typeface="Lucida Calligraphy" pitchFamily="66" charset="0"/>
            </a:endParaRPr>
          </a:p>
          <a:p>
            <a:pPr algn="ctr"/>
            <a:r>
              <a:rPr lang="en-US" sz="2800" b="1" dirty="0" smtClean="0">
                <a:solidFill>
                  <a:srgbClr val="1F4A7F"/>
                </a:solidFill>
                <a:latin typeface="Lucida Calligraphy" pitchFamily="66" charset="0"/>
              </a:rPr>
              <a:t>Bylaws/ Governance Document</a:t>
            </a:r>
          </a:p>
          <a:p>
            <a:pPr algn="ctr"/>
            <a:endParaRPr lang="en-US" sz="2500" b="1" dirty="0" smtClean="0">
              <a:solidFill>
                <a:srgbClr val="1F4A7F"/>
              </a:solidFill>
              <a:latin typeface="Lucida Calligraphy" pitchFamily="66" charset="0"/>
            </a:endParaRPr>
          </a:p>
          <a:p>
            <a:pPr algn="ctr"/>
            <a:r>
              <a:rPr lang="en-US" sz="2500" b="1" dirty="0" smtClean="0">
                <a:solidFill>
                  <a:srgbClr val="1F4A7F"/>
                </a:solidFill>
                <a:latin typeface="Lucida Calligraphy" pitchFamily="66" charset="0"/>
              </a:rPr>
              <a:t>Article I</a:t>
            </a:r>
          </a:p>
          <a:p>
            <a:pPr algn="ctr"/>
            <a:r>
              <a:rPr lang="en-US" sz="2000" dirty="0" smtClean="0">
                <a:solidFill>
                  <a:srgbClr val="C00000"/>
                </a:solidFill>
                <a:latin typeface="Lucida Calligraphy" pitchFamily="66" charset="0"/>
              </a:rPr>
              <a:t>Thou shall read the bylaws</a:t>
            </a:r>
            <a:r>
              <a:rPr lang="en-US" sz="2500" b="1" dirty="0" smtClean="0">
                <a:solidFill>
                  <a:srgbClr val="C00000"/>
                </a:solidFill>
                <a:latin typeface="Lucida Calligraphy" pitchFamily="66" charset="0"/>
              </a:rPr>
              <a:t>.</a:t>
            </a: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a:solidFill>
                <a:srgbClr val="1F4A7F"/>
              </a:solidFill>
              <a:latin typeface="Algerian" pitchFamily="82" charset="0"/>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FF7D25"/>
                </a:solidFill>
              </a:rPr>
              <a:t>Board Committees Exercise</a:t>
            </a:r>
            <a:endParaRPr lang="en-US" dirty="0">
              <a:solidFill>
                <a:srgbClr val="FF7D25"/>
              </a:solidFill>
            </a:endParaRPr>
          </a:p>
        </p:txBody>
      </p:sp>
      <p:sp>
        <p:nvSpPr>
          <p:cNvPr id="3" name="Content Placeholder 2"/>
          <p:cNvSpPr>
            <a:spLocks noGrp="1"/>
          </p:cNvSpPr>
          <p:nvPr>
            <p:ph idx="1"/>
          </p:nvPr>
        </p:nvSpPr>
        <p:spPr>
          <a:xfrm>
            <a:off x="482601" y="1493837"/>
            <a:ext cx="8204199" cy="4754563"/>
          </a:xfrm>
        </p:spPr>
        <p:txBody>
          <a:bodyPr>
            <a:noAutofit/>
          </a:bodyPr>
          <a:lstStyle/>
          <a:p>
            <a:pPr marL="514350" indent="-514350">
              <a:spcBef>
                <a:spcPts val="600"/>
              </a:spcBef>
              <a:spcAft>
                <a:spcPts val="600"/>
              </a:spcAft>
              <a:buFont typeface="+mj-lt"/>
              <a:buAutoNum type="alphaUcPeriod"/>
            </a:pPr>
            <a:r>
              <a:rPr lang="en-US" sz="2700" dirty="0" smtClean="0"/>
              <a:t>It is a best practice for most board decisions to be made in a committee and reported to full board.  </a:t>
            </a:r>
            <a:r>
              <a:rPr lang="en-US" sz="2700" dirty="0" smtClean="0">
                <a:solidFill>
                  <a:schemeClr val="tx2">
                    <a:lumMod val="75000"/>
                  </a:schemeClr>
                </a:solidFill>
              </a:rPr>
              <a:t>True or False</a:t>
            </a:r>
          </a:p>
          <a:p>
            <a:pPr marL="514350" indent="-514350">
              <a:spcBef>
                <a:spcPts val="600"/>
              </a:spcBef>
              <a:spcAft>
                <a:spcPts val="600"/>
              </a:spcAft>
              <a:buFont typeface="+mj-lt"/>
              <a:buAutoNum type="alphaUcPeriod"/>
            </a:pPr>
            <a:r>
              <a:rPr lang="en-US" sz="2700" dirty="0" smtClean="0"/>
              <a:t>Boards may use both standing and ad hoc committees. </a:t>
            </a:r>
            <a:r>
              <a:rPr lang="en-US" sz="2700" dirty="0" smtClean="0">
                <a:solidFill>
                  <a:schemeClr val="tx2">
                    <a:lumMod val="75000"/>
                  </a:schemeClr>
                </a:solidFill>
              </a:rPr>
              <a:t>True or False</a:t>
            </a:r>
          </a:p>
          <a:p>
            <a:pPr marL="514350" indent="-514350">
              <a:spcBef>
                <a:spcPts val="600"/>
              </a:spcBef>
              <a:spcAft>
                <a:spcPts val="600"/>
              </a:spcAft>
              <a:buFont typeface="+mj-lt"/>
              <a:buAutoNum type="alphaUcPeriod"/>
            </a:pPr>
            <a:r>
              <a:rPr lang="en-US" sz="2700" dirty="0" smtClean="0"/>
              <a:t>Committees that solely make recommendations do not need to take minutes or record meetings. </a:t>
            </a:r>
            <a:r>
              <a:rPr lang="en-US" sz="2700" dirty="0"/>
              <a:t> </a:t>
            </a:r>
            <a:r>
              <a:rPr lang="en-US" sz="2700" dirty="0" smtClean="0"/>
              <a:t>        </a:t>
            </a:r>
            <a:r>
              <a:rPr lang="en-US" sz="2700" dirty="0" smtClean="0">
                <a:solidFill>
                  <a:schemeClr val="tx2">
                    <a:lumMod val="75000"/>
                  </a:schemeClr>
                </a:solidFill>
              </a:rPr>
              <a:t>True or False</a:t>
            </a:r>
          </a:p>
        </p:txBody>
      </p:sp>
      <p:sp>
        <p:nvSpPr>
          <p:cNvPr id="4" name="Slide Number Placeholder 3"/>
          <p:cNvSpPr>
            <a:spLocks noGrp="1"/>
          </p:cNvSpPr>
          <p:nvPr>
            <p:ph type="sldNum" sz="quarter" idx="12"/>
          </p:nvPr>
        </p:nvSpPr>
        <p:spPr/>
        <p:txBody>
          <a:bodyPr/>
          <a:lstStyle/>
          <a:p>
            <a:fld id="{4A66FE31-C09E-42ED-B4D0-F94965E42B7D}" type="slidenum">
              <a:rPr lang="en-US" smtClean="0"/>
              <a:pPr/>
              <a:t>13</a:t>
            </a:fld>
            <a:endParaRPr lang="en-US" dirty="0"/>
          </a:p>
        </p:txBody>
      </p:sp>
      <p:sp>
        <p:nvSpPr>
          <p:cNvPr id="6" name="Oval 5"/>
          <p:cNvSpPr/>
          <p:nvPr/>
        </p:nvSpPr>
        <p:spPr>
          <a:xfrm>
            <a:off x="2971800" y="3352800"/>
            <a:ext cx="762000" cy="457200"/>
          </a:xfrm>
          <a:prstGeom prst="ellipse">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7D25"/>
              </a:solidFill>
            </a:endParaRPr>
          </a:p>
        </p:txBody>
      </p:sp>
      <p:sp>
        <p:nvSpPr>
          <p:cNvPr id="7" name="Oval 6"/>
          <p:cNvSpPr/>
          <p:nvPr/>
        </p:nvSpPr>
        <p:spPr>
          <a:xfrm>
            <a:off x="2209800" y="4724400"/>
            <a:ext cx="762000" cy="457200"/>
          </a:xfrm>
          <a:prstGeom prst="ellipse">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7D25"/>
              </a:solidFill>
            </a:endParaRPr>
          </a:p>
        </p:txBody>
      </p:sp>
      <p:sp>
        <p:nvSpPr>
          <p:cNvPr id="9" name="Oval 8"/>
          <p:cNvSpPr/>
          <p:nvPr/>
        </p:nvSpPr>
        <p:spPr>
          <a:xfrm>
            <a:off x="2209800" y="2362200"/>
            <a:ext cx="762000" cy="457200"/>
          </a:xfrm>
          <a:prstGeom prst="ellipse">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7D25"/>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Board Committees</a:t>
            </a:r>
            <a:endParaRPr lang="en-US" dirty="0">
              <a:solidFill>
                <a:srgbClr val="FF7D25"/>
              </a:solidFill>
            </a:endParaRPr>
          </a:p>
        </p:txBody>
      </p:sp>
      <p:sp>
        <p:nvSpPr>
          <p:cNvPr id="3" name="Content Placeholder 2"/>
          <p:cNvSpPr>
            <a:spLocks noGrp="1"/>
          </p:cNvSpPr>
          <p:nvPr>
            <p:ph idx="1"/>
          </p:nvPr>
        </p:nvSpPr>
        <p:spPr>
          <a:xfrm>
            <a:off x="533400" y="1447800"/>
            <a:ext cx="8229600" cy="4525963"/>
          </a:xfrm>
        </p:spPr>
        <p:txBody>
          <a:bodyPr>
            <a:normAutofit fontScale="92500" lnSpcReduction="10000"/>
          </a:bodyPr>
          <a:lstStyle/>
          <a:p>
            <a:pPr>
              <a:spcBef>
                <a:spcPts val="800"/>
              </a:spcBef>
              <a:spcAft>
                <a:spcPts val="800"/>
              </a:spcAft>
            </a:pPr>
            <a:r>
              <a:rPr lang="en-US" dirty="0" smtClean="0"/>
              <a:t>Committee work is often essential to smooth and efficient operation of the tripartite board and CAA</a:t>
            </a:r>
          </a:p>
          <a:p>
            <a:pPr>
              <a:spcBef>
                <a:spcPts val="800"/>
              </a:spcBef>
              <a:spcAft>
                <a:spcPts val="800"/>
              </a:spcAft>
            </a:pPr>
            <a:r>
              <a:rPr lang="en-US" dirty="0" smtClean="0"/>
              <a:t>Dept. head/executive director is </a:t>
            </a:r>
            <a:r>
              <a:rPr lang="en-US" u="sng" dirty="0" smtClean="0"/>
              <a:t>not</a:t>
            </a:r>
            <a:r>
              <a:rPr lang="en-US" dirty="0" smtClean="0"/>
              <a:t> a board or committee member</a:t>
            </a:r>
          </a:p>
          <a:p>
            <a:pPr>
              <a:spcBef>
                <a:spcPts val="800"/>
              </a:spcBef>
              <a:spcAft>
                <a:spcPts val="800"/>
              </a:spcAft>
            </a:pPr>
            <a:r>
              <a:rPr lang="en-US" dirty="0" smtClean="0"/>
              <a:t>Generally, board members may rely on information provided by committees</a:t>
            </a:r>
          </a:p>
          <a:p>
            <a:pPr lvl="1">
              <a:spcBef>
                <a:spcPts val="800"/>
              </a:spcBef>
              <a:spcAft>
                <a:spcPts val="800"/>
              </a:spcAft>
            </a:pPr>
            <a:r>
              <a:rPr lang="en-US" dirty="0" smtClean="0"/>
              <a:t>But board members should have a reasonable basis for believing that committee is competent source of information</a:t>
            </a:r>
          </a:p>
          <a:p>
            <a:pPr>
              <a:spcBef>
                <a:spcPts val="800"/>
              </a:spcBef>
              <a:spcAft>
                <a:spcPts val="800"/>
              </a:spcAft>
            </a:pPr>
            <a:r>
              <a:rPr lang="en-US" dirty="0" smtClean="0"/>
              <a:t>Regular review of committee structure is recommended </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14</a:t>
            </a:fld>
            <a:endParaRPr lang="en-US"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100361</TotalTime>
  <Words>3380</Words>
  <Application>Microsoft Office PowerPoint</Application>
  <PresentationFormat>On-screen Show (4:3)</PresentationFormat>
  <Paragraphs>182</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Algerian</vt:lpstr>
      <vt:lpstr>Arial</vt:lpstr>
      <vt:lpstr>Calibri</vt:lpstr>
      <vt:lpstr>Corbel</vt:lpstr>
      <vt:lpstr>Lucida Calligraphy</vt:lpstr>
      <vt:lpstr>Wingdings</vt:lpstr>
      <vt:lpstr>1_Office Theme</vt:lpstr>
      <vt:lpstr>  Board Roles &amp; Responsibilities:  Public Community Action Agencies  </vt:lpstr>
      <vt:lpstr>PowerPoint Presentation</vt:lpstr>
      <vt:lpstr>A Few Points About Tripartite Board Operations</vt:lpstr>
      <vt:lpstr>Board Operations Scenario One</vt:lpstr>
      <vt:lpstr>Operation Framework</vt:lpstr>
      <vt:lpstr>Operation Framework</vt:lpstr>
      <vt:lpstr>Board Operations Scenario Two</vt:lpstr>
      <vt:lpstr>Operation Framework</vt:lpstr>
      <vt:lpstr>Operation Framework</vt:lpstr>
      <vt:lpstr>Board Member/ Staff Contact Examples</vt:lpstr>
      <vt:lpstr>Board Operations Scenario Three</vt:lpstr>
      <vt:lpstr>Board Operational Guide</vt:lpstr>
      <vt:lpstr>Board Committees Exercise</vt:lpstr>
      <vt:lpstr>Board Committees</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7461</cp:revision>
  <dcterms:created xsi:type="dcterms:W3CDTF">2009-09-10T14:42:41Z</dcterms:created>
  <dcterms:modified xsi:type="dcterms:W3CDTF">2019-09-26T14:23:47Z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