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handoutMasterIdLst>
    <p:handoutMasterId r:id="rId14"/>
  </p:handoutMasterIdLst>
  <p:sldIdLst>
    <p:sldId id="256" r:id="rId2"/>
    <p:sldId id="554" r:id="rId3"/>
    <p:sldId id="274" r:id="rId4"/>
    <p:sldId id="284" r:id="rId5"/>
    <p:sldId id="280" r:id="rId6"/>
    <p:sldId id="278" r:id="rId7"/>
    <p:sldId id="281" r:id="rId8"/>
    <p:sldId id="282" r:id="rId9"/>
    <p:sldId id="283" r:id="rId10"/>
    <p:sldId id="277" r:id="rId11"/>
    <p:sldId id="279" r:id="rId12"/>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onica Zhang" initials="VZ" lastIdx="1" clrIdx="0">
    <p:extLst>
      <p:ext uri="{19B8F6BF-5375-455C-9EA6-DF929625EA0E}">
        <p15:presenceInfo xmlns:p15="http://schemas.microsoft.com/office/powerpoint/2012/main" xmlns="" userId="S-1-5-21-1123561945-842925246-725345543-395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893BC3"/>
    <a:srgbClr val="32783A"/>
    <a:srgbClr val="7F57A7"/>
    <a:srgbClr val="A082BE"/>
    <a:srgbClr val="00823B"/>
    <a:srgbClr val="FF6600"/>
    <a:srgbClr val="FF9999"/>
    <a:srgbClr val="FFCCCC"/>
    <a:srgbClr val="1F4A7F"/>
    <a:srgbClr val="28C4B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4161" autoAdjust="0"/>
    <p:restoredTop sz="54206" autoAdjust="0"/>
  </p:normalViewPr>
  <p:slideViewPr>
    <p:cSldViewPr>
      <p:cViewPr varScale="1">
        <p:scale>
          <a:sx n="57" d="100"/>
          <a:sy n="57" d="100"/>
        </p:scale>
        <p:origin x="-309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438"/>
    </p:cViewPr>
  </p:sorterViewPr>
  <p:notesViewPr>
    <p:cSldViewPr>
      <p:cViewPr varScale="1">
        <p:scale>
          <a:sx n="82" d="100"/>
          <a:sy n="82" d="100"/>
        </p:scale>
        <p:origin x="-1248" y="-96"/>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76803"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76804"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76805"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1D256D0C-56D4-4903-9AC2-0676ABC6D6A4}" type="slidenum">
              <a:rPr lang="en-US"/>
              <a:pPr/>
              <a:t>‹#›</a:t>
            </a:fld>
            <a:endParaRPr lang="en-US"/>
          </a:p>
        </p:txBody>
      </p:sp>
    </p:spTree>
    <p:extLst>
      <p:ext uri="{BB962C8B-B14F-4D97-AF65-F5344CB8AC3E}">
        <p14:creationId xmlns:p14="http://schemas.microsoft.com/office/powerpoint/2010/main" xmlns="" val="100188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6147"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6151"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F80D25CD-9EE0-4373-9CC2-1D15654FDF97}" type="slidenum">
              <a:rPr lang="en-US"/>
              <a:pPr/>
              <a:t>‹#›</a:t>
            </a:fld>
            <a:endParaRPr lang="en-US"/>
          </a:p>
        </p:txBody>
      </p:sp>
    </p:spTree>
    <p:extLst>
      <p:ext uri="{BB962C8B-B14F-4D97-AF65-F5344CB8AC3E}">
        <p14:creationId xmlns:p14="http://schemas.microsoft.com/office/powerpoint/2010/main" xmlns="" val="39459238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593725"/>
            <a:ext cx="4648200" cy="3486150"/>
          </a:xfrm>
        </p:spPr>
      </p:sp>
      <p:sp>
        <p:nvSpPr>
          <p:cNvPr id="3" name="Notes Placeholder 2"/>
          <p:cNvSpPr>
            <a:spLocks noGrp="1"/>
          </p:cNvSpPr>
          <p:nvPr>
            <p:ph type="body" idx="1"/>
          </p:nvPr>
        </p:nvSpPr>
        <p:spPr>
          <a:xfrm>
            <a:off x="381001" y="4416099"/>
            <a:ext cx="6248400" cy="4499301"/>
          </a:xfrm>
        </p:spPr>
        <p:txBody>
          <a:bodyPr>
            <a:normAutofit fontScale="92500" lnSpcReduction="20000"/>
          </a:bodyPr>
          <a:lstStyle/>
          <a:p>
            <a:pPr>
              <a:lnSpc>
                <a:spcPct val="110000"/>
              </a:lnSpc>
              <a:spcBef>
                <a:spcPts val="0"/>
              </a:spcBef>
            </a:pPr>
            <a:r>
              <a:rPr lang="en-US" sz="1100" dirty="0" smtClean="0">
                <a:latin typeface="+mn-lt"/>
              </a:rPr>
              <a:t>Serving on a board of directors of a nonprofit organization is both rewarding and challenging.  For</a:t>
            </a:r>
            <a:r>
              <a:rPr lang="en-US" sz="1100" baseline="0" dirty="0" smtClean="0">
                <a:latin typeface="+mn-lt"/>
              </a:rPr>
              <a:t> a nonprofit community action agency (CAA), the federal funding that the organization receives adds another, unique layer to a board member’s responsibilities.  Using scenarios and quizzes, t</a:t>
            </a:r>
            <a:r>
              <a:rPr lang="en-US" sz="1100" dirty="0" smtClean="0">
                <a:latin typeface="+mn-lt"/>
              </a:rPr>
              <a:t>his presentation focuses generally on the role and responsibilities of a </a:t>
            </a:r>
            <a:r>
              <a:rPr lang="en-US" sz="1100" baseline="0" dirty="0" smtClean="0">
                <a:latin typeface="+mn-lt"/>
              </a:rPr>
              <a:t>nonprofit board and specifically on the board leadership for a nonprofit that is community action agency (CAA).</a:t>
            </a:r>
          </a:p>
          <a:p>
            <a:pPr>
              <a:lnSpc>
                <a:spcPct val="110000"/>
              </a:lnSpc>
              <a:spcBef>
                <a:spcPts val="0"/>
              </a:spcBef>
            </a:pPr>
            <a:endParaRPr lang="en-US" sz="1100" baseline="0" dirty="0" smtClean="0">
              <a:latin typeface="+mn-lt"/>
            </a:endParaRPr>
          </a:p>
          <a:p>
            <a:pPr>
              <a:lnSpc>
                <a:spcPct val="110000"/>
              </a:lnSpc>
              <a:spcBef>
                <a:spcPts val="0"/>
              </a:spcBef>
            </a:pPr>
            <a:r>
              <a:rPr lang="en-US" sz="1100" b="1" baseline="0" dirty="0" smtClean="0">
                <a:latin typeface="+mn-lt"/>
              </a:rPr>
              <a:t>Note to Presenter</a:t>
            </a:r>
            <a:r>
              <a:rPr lang="en-US" sz="1100" baseline="0" dirty="0" smtClean="0">
                <a:latin typeface="+mn-lt"/>
              </a:rPr>
              <a:t>: This presentation is basically</a:t>
            </a:r>
            <a:r>
              <a:rPr lang="en-US" sz="1100" dirty="0" smtClean="0">
                <a:latin typeface="+mn-lt"/>
              </a:rPr>
              <a:t> </a:t>
            </a:r>
            <a:r>
              <a:rPr lang="en-US" sz="1100" baseline="0" dirty="0" smtClean="0">
                <a:latin typeface="+mn-lt"/>
              </a:rPr>
              <a:t>a guide for those conducting trainings for tripartite boards and CAA staff that work with tripartite boards on the board’s roles and responsibilities.  All the slides in the PowerPoint are annotated to provide the trainer with an understanding of the information that CAPLAW strives to convey when presenting on this topic. The intent is to support trainers in their own efforts to educate tripartite boards about the very vital role the</a:t>
            </a:r>
            <a:r>
              <a:rPr lang="en-US" sz="1100" dirty="0" smtClean="0">
                <a:latin typeface="+mn-lt"/>
              </a:rPr>
              <a:t> board </a:t>
            </a:r>
            <a:r>
              <a:rPr lang="en-US" sz="1100" baseline="0" dirty="0" smtClean="0">
                <a:latin typeface="+mn-lt"/>
              </a:rPr>
              <a:t>plays. We envision several ways that the Community Action network may use this presentation:</a:t>
            </a:r>
          </a:p>
          <a:p>
            <a:pPr>
              <a:lnSpc>
                <a:spcPct val="110000"/>
              </a:lnSpc>
              <a:spcBef>
                <a:spcPts val="0"/>
              </a:spcBef>
            </a:pPr>
            <a:endParaRPr lang="en-US" sz="1100" baseline="0" dirty="0" smtClean="0">
              <a:latin typeface="+mn-lt"/>
            </a:endParaRPr>
          </a:p>
          <a:p>
            <a:pPr marL="115888" indent="-115888">
              <a:lnSpc>
                <a:spcPct val="110000"/>
              </a:lnSpc>
              <a:spcBef>
                <a:spcPts val="0"/>
              </a:spcBef>
              <a:buFont typeface="Arial" pitchFamily="34" charset="0"/>
              <a:buChar char="•"/>
            </a:pPr>
            <a:r>
              <a:rPr lang="en-US" sz="1100" baseline="0" dirty="0" smtClean="0">
                <a:latin typeface="+mn-lt"/>
              </a:rPr>
              <a:t>The presentation may be given in its entirety;</a:t>
            </a:r>
          </a:p>
          <a:p>
            <a:pPr marL="115888" indent="-115888">
              <a:lnSpc>
                <a:spcPct val="110000"/>
              </a:lnSpc>
              <a:spcBef>
                <a:spcPts val="0"/>
              </a:spcBef>
              <a:buFont typeface="Arial" pitchFamily="34" charset="0"/>
              <a:buChar char="•"/>
            </a:pPr>
            <a:r>
              <a:rPr lang="en-US" sz="1100" baseline="0" dirty="0" smtClean="0">
                <a:latin typeface="+mn-lt"/>
              </a:rPr>
              <a:t>The slides may be presented in sections as noted on the webpage; and/or</a:t>
            </a:r>
          </a:p>
          <a:p>
            <a:pPr marL="115888" indent="-115888">
              <a:lnSpc>
                <a:spcPct val="110000"/>
              </a:lnSpc>
              <a:spcBef>
                <a:spcPts val="0"/>
              </a:spcBef>
              <a:buFont typeface="Arial" pitchFamily="34" charset="0"/>
              <a:buChar char="•"/>
            </a:pPr>
            <a:r>
              <a:rPr lang="en-US" sz="1100" baseline="0" dirty="0" smtClean="0">
                <a:latin typeface="+mn-lt"/>
              </a:rPr>
              <a:t>The slides may be used to augment a presenter’s existing presentation.</a:t>
            </a:r>
          </a:p>
          <a:p>
            <a:pPr marL="115888" indent="-115888">
              <a:lnSpc>
                <a:spcPct val="110000"/>
              </a:lnSpc>
              <a:spcBef>
                <a:spcPts val="0"/>
              </a:spcBef>
            </a:pPr>
            <a:endParaRPr lang="en-US" sz="1100" dirty="0" smtClean="0">
              <a:latin typeface="+mn-lt"/>
            </a:endParaRPr>
          </a:p>
          <a:p>
            <a:pPr>
              <a:lnSpc>
                <a:spcPct val="110000"/>
              </a:lnSpc>
              <a:spcBef>
                <a:spcPts val="0"/>
              </a:spcBef>
            </a:pPr>
            <a:r>
              <a:rPr lang="en-US" sz="1100" baseline="0" dirty="0" smtClean="0">
                <a:latin typeface="+mn-lt"/>
              </a:rPr>
              <a:t>The slides</a:t>
            </a:r>
            <a:r>
              <a:rPr lang="en-US" sz="1100" dirty="0" smtClean="0">
                <a:latin typeface="+mn-lt"/>
              </a:rPr>
              <a:t> are not all-inclusive of the information that is important for tripartite boards to know. The slides are only intended to acknowledge the information that most tripartite boards will be tasked with overseeing. Every CAA is different and the way in which your CAA operates and the programs it runs will affect the information that has</a:t>
            </a:r>
            <a:r>
              <a:rPr lang="en-US" sz="1100" baseline="0" dirty="0" smtClean="0">
                <a:latin typeface="+mn-lt"/>
              </a:rPr>
              <a:t> been</a:t>
            </a:r>
            <a:r>
              <a:rPr lang="en-US" sz="1100" dirty="0" smtClean="0">
                <a:latin typeface="+mn-lt"/>
              </a:rPr>
              <a:t> included in this PowerPoint. </a:t>
            </a:r>
          </a:p>
          <a:p>
            <a:pPr>
              <a:lnSpc>
                <a:spcPct val="110000"/>
              </a:lnSpc>
              <a:spcBef>
                <a:spcPts val="0"/>
              </a:spcBef>
            </a:pPr>
            <a:endParaRPr lang="en-US" sz="1100" baseline="0" dirty="0" smtClean="0">
              <a:latin typeface="+mn-lt"/>
            </a:endParaRPr>
          </a:p>
          <a:p>
            <a:pPr>
              <a:lnSpc>
                <a:spcPct val="110000"/>
              </a:lnSpc>
              <a:spcBef>
                <a:spcPts val="0"/>
              </a:spcBef>
            </a:pPr>
            <a:r>
              <a:rPr lang="en-US" sz="1100" b="1" i="1" baseline="0" dirty="0" smtClean="0">
                <a:latin typeface="+mn-lt"/>
              </a:rPr>
              <a:t>We recommend reading the brief introduction about this presentation for additional tips on using and printing this resource.</a:t>
            </a: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a:t>
            </a:fld>
            <a:endParaRPr lang="en-US"/>
          </a:p>
        </p:txBody>
      </p:sp>
    </p:spTree>
    <p:extLst>
      <p:ext uri="{BB962C8B-B14F-4D97-AF65-F5344CB8AC3E}">
        <p14:creationId xmlns:p14="http://schemas.microsoft.com/office/powerpoint/2010/main" xmlns="" val="3359519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dirty="0" smtClean="0">
                <a:latin typeface="+mn-lt"/>
              </a:rPr>
              <a:t>Note to Presenter: </a:t>
            </a:r>
            <a:r>
              <a:rPr lang="en-US" sz="1100" dirty="0" smtClean="0">
                <a:latin typeface="+mn-lt"/>
              </a:rPr>
              <a:t>This is language we are required to include with this resource to acknowledge the funds that were used to pay for its creation. We ask that you include this slide in your presentation If you are presenting the PowerPoint or sections of the PowerPoint in its entirety and are not making any changes to the slides when doing so.  However, if you make changes to the slides or incorporate a few slides into an existing presentation, rather than use an entire section, the language above is no longer applicable and it is not necessary to include it.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A</a:t>
            </a:r>
            <a:r>
              <a:rPr lang="en-US" sz="1100" baseline="0" dirty="0" smtClean="0">
                <a:latin typeface="+mn-lt"/>
              </a:rPr>
              <a:t> nonprofit board generally has the authority under its state nonprofit corporation act to manage all of the affairs of the organization.  Legally, this means that the tripartite board </a:t>
            </a:r>
            <a:r>
              <a:rPr lang="en-US" sz="1100" b="1" u="sng" baseline="0" dirty="0" smtClean="0">
                <a:latin typeface="+mn-lt"/>
              </a:rPr>
              <a:t>IS</a:t>
            </a:r>
            <a:r>
              <a:rPr lang="en-US" sz="1100" baseline="0" dirty="0" smtClean="0">
                <a:latin typeface="+mn-lt"/>
              </a:rPr>
              <a:t> the organization. Thus, it is crucial that board members understand the legal obligations that arise from this very crucial role that they play.</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a:t>
            </a:fld>
            <a:endParaRPr lang="en-US"/>
          </a:p>
        </p:txBody>
      </p:sp>
    </p:spTree>
    <p:extLst>
      <p:ext uri="{BB962C8B-B14F-4D97-AF65-F5344CB8AC3E}">
        <p14:creationId xmlns:p14="http://schemas.microsoft.com/office/powerpoint/2010/main" xmlns="" val="222765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1" y="4416099"/>
            <a:ext cx="6096000" cy="4182457"/>
          </a:xfrm>
        </p:spPr>
        <p:txBody>
          <a:bodyPr>
            <a:normAutofit/>
          </a:bodyPr>
          <a:lstStyle/>
          <a:p>
            <a:pPr defTabSz="914132">
              <a:spcBef>
                <a:spcPts val="0"/>
              </a:spcBef>
              <a:defRPr/>
            </a:pPr>
            <a:r>
              <a:rPr lang="en-US" sz="1100" kern="1200" dirty="0" smtClean="0">
                <a:solidFill>
                  <a:schemeClr val="tx1"/>
                </a:solidFill>
                <a:latin typeface="+mn-lt"/>
                <a:ea typeface="+mn-ea"/>
                <a:cs typeface="Arial" pitchFamily="34" charset="0"/>
              </a:rPr>
              <a:t>Under</a:t>
            </a:r>
            <a:r>
              <a:rPr lang="en-US" sz="1100" kern="1200" baseline="0" dirty="0" smtClean="0">
                <a:solidFill>
                  <a:schemeClr val="tx1"/>
                </a:solidFill>
                <a:latin typeface="+mn-lt"/>
                <a:ea typeface="+mn-ea"/>
                <a:cs typeface="Arial" pitchFamily="34" charset="0"/>
              </a:rPr>
              <a:t> state law, every board member of a nonprofit CAA </a:t>
            </a:r>
            <a:r>
              <a:rPr lang="en-US" sz="1100" kern="1200" dirty="0" smtClean="0">
                <a:solidFill>
                  <a:schemeClr val="tx1"/>
                </a:solidFill>
                <a:latin typeface="+mn-lt"/>
                <a:ea typeface="+mn-ea"/>
                <a:cs typeface="Arial" pitchFamily="34" charset="0"/>
              </a:rPr>
              <a:t>is a fiduciary of the organization and thus, owes a duty of care and a duty of loyalty to the organization.</a:t>
            </a:r>
          </a:p>
          <a:p>
            <a:pPr defTabSz="914132">
              <a:spcBef>
                <a:spcPts val="0"/>
              </a:spcBef>
              <a:defRPr/>
            </a:pPr>
            <a:endParaRPr lang="en-US" sz="1100" b="0" kern="0" dirty="0" smtClean="0">
              <a:solidFill>
                <a:schemeClr val="tx1"/>
              </a:solidFill>
              <a:latin typeface="+mn-lt"/>
              <a:ea typeface="+mn-ea"/>
              <a:cs typeface="Arial" pitchFamily="34" charset="0"/>
            </a:endParaRPr>
          </a:p>
          <a:p>
            <a:pPr defTabSz="914132">
              <a:spcBef>
                <a:spcPts val="0"/>
              </a:spcBef>
              <a:defRPr/>
            </a:pPr>
            <a:r>
              <a:rPr lang="en-US" sz="1100" b="0" kern="0" dirty="0" smtClean="0">
                <a:solidFill>
                  <a:schemeClr val="tx1"/>
                </a:solidFill>
                <a:latin typeface="+mn-lt"/>
                <a:ea typeface="+mn-ea"/>
                <a:cs typeface="Arial" pitchFamily="34" charset="0"/>
              </a:rPr>
              <a:t>The duty of care is a standard of </a:t>
            </a:r>
            <a:r>
              <a:rPr lang="en-US" sz="1100" b="1" kern="0" dirty="0" smtClean="0">
                <a:solidFill>
                  <a:schemeClr val="tx1"/>
                </a:solidFill>
                <a:latin typeface="+mn-lt"/>
                <a:ea typeface="+mn-ea"/>
                <a:cs typeface="Arial" pitchFamily="34" charset="0"/>
              </a:rPr>
              <a:t>diligence</a:t>
            </a:r>
            <a:r>
              <a:rPr lang="en-US" sz="1100" b="0" kern="0" dirty="0" smtClean="0">
                <a:solidFill>
                  <a:schemeClr val="tx1"/>
                </a:solidFill>
                <a:latin typeface="+mn-lt"/>
                <a:ea typeface="+mn-ea"/>
                <a:cs typeface="Arial" pitchFamily="34" charset="0"/>
              </a:rPr>
              <a:t>. Generally,</a:t>
            </a:r>
            <a:r>
              <a:rPr lang="en-US" sz="1100" b="0" kern="0" baseline="0" dirty="0" smtClean="0">
                <a:solidFill>
                  <a:schemeClr val="tx1"/>
                </a:solidFill>
                <a:latin typeface="+mn-lt"/>
                <a:ea typeface="+mn-ea"/>
                <a:cs typeface="Arial" pitchFamily="34" charset="0"/>
              </a:rPr>
              <a:t> board members are </a:t>
            </a:r>
            <a:r>
              <a:rPr lang="en-US" sz="1100" b="1" kern="0" baseline="0" dirty="0" smtClean="0">
                <a:solidFill>
                  <a:schemeClr val="tx1"/>
                </a:solidFill>
                <a:latin typeface="+mn-lt"/>
                <a:ea typeface="+mn-ea"/>
                <a:cs typeface="Arial" pitchFamily="34" charset="0"/>
              </a:rPr>
              <a:t>not subject to liability</a:t>
            </a:r>
            <a:r>
              <a:rPr lang="en-US" sz="1100" b="0" kern="0" baseline="0" dirty="0" smtClean="0">
                <a:solidFill>
                  <a:schemeClr val="tx1"/>
                </a:solidFill>
                <a:latin typeface="+mn-lt"/>
                <a:ea typeface="+mn-ea"/>
                <a:cs typeface="Arial" pitchFamily="34" charset="0"/>
              </a:rPr>
              <a:t> for decisions made as board members of an organization if the board has exercised the </a:t>
            </a:r>
            <a:r>
              <a:rPr lang="en-US" sz="1100" b="1" kern="0" baseline="0" dirty="0" smtClean="0">
                <a:solidFill>
                  <a:schemeClr val="tx1"/>
                </a:solidFill>
                <a:latin typeface="+mn-lt"/>
                <a:ea typeface="+mn-ea"/>
                <a:cs typeface="Arial" pitchFamily="34" charset="0"/>
              </a:rPr>
              <a:t>duty of care</a:t>
            </a:r>
            <a:r>
              <a:rPr lang="en-US" sz="1100" b="0" kern="0" baseline="0" dirty="0" smtClean="0">
                <a:solidFill>
                  <a:schemeClr val="tx1"/>
                </a:solidFill>
                <a:latin typeface="+mn-lt"/>
                <a:ea typeface="+mn-ea"/>
                <a:cs typeface="Arial" pitchFamily="34" charset="0"/>
              </a:rPr>
              <a:t>.</a:t>
            </a:r>
            <a:r>
              <a:rPr lang="en-US" sz="1100" b="1" kern="0" dirty="0" smtClean="0">
                <a:latin typeface="+mn-lt"/>
                <a:cs typeface="Arial" pitchFamily="34" charset="0"/>
              </a:rPr>
              <a:t> </a:t>
            </a:r>
            <a:r>
              <a:rPr lang="en-US" sz="1100" b="0" kern="0" dirty="0" smtClean="0">
                <a:solidFill>
                  <a:schemeClr val="tx1"/>
                </a:solidFill>
                <a:latin typeface="+mn-lt"/>
                <a:ea typeface="+mn-ea"/>
                <a:cs typeface="Arial" pitchFamily="34" charset="0"/>
              </a:rPr>
              <a:t> The duty of care is a requirement to exercise </a:t>
            </a:r>
            <a:r>
              <a:rPr lang="en-US" sz="1100" b="1" kern="0" dirty="0" smtClean="0">
                <a:solidFill>
                  <a:schemeClr val="tx1"/>
                </a:solidFill>
                <a:latin typeface="+mn-lt"/>
                <a:ea typeface="+mn-ea"/>
                <a:cs typeface="Arial" pitchFamily="34" charset="0"/>
              </a:rPr>
              <a:t>diligence and deliberation</a:t>
            </a:r>
            <a:r>
              <a:rPr lang="en-US" sz="1100" b="0" kern="0" dirty="0" smtClean="0">
                <a:solidFill>
                  <a:schemeClr val="tx1"/>
                </a:solidFill>
                <a:latin typeface="+mn-lt"/>
                <a:ea typeface="+mn-ea"/>
                <a:cs typeface="Arial" pitchFamily="34" charset="0"/>
              </a:rPr>
              <a:t> – </a:t>
            </a:r>
            <a:r>
              <a:rPr lang="en-US" sz="1100" b="0" kern="0" baseline="0" dirty="0" smtClean="0">
                <a:solidFill>
                  <a:schemeClr val="tx1"/>
                </a:solidFill>
                <a:latin typeface="+mn-lt"/>
                <a:ea typeface="+mn-ea"/>
                <a:cs typeface="Arial" pitchFamily="34" charset="0"/>
              </a:rPr>
              <a:t>board decisions must be made via a deliberative process. Assessing whether board members have fulfilled their duty of care involves asking questions such as – was a decision based on facts that were developed through an orderly process, or did the board just do what felt right at the time of the decision?  </a:t>
            </a:r>
          </a:p>
          <a:p>
            <a:pPr defTabSz="914132">
              <a:spcBef>
                <a:spcPts val="0"/>
              </a:spcBef>
              <a:defRPr/>
            </a:pPr>
            <a:endParaRPr lang="en-US" sz="1100" kern="0" dirty="0" smtClean="0">
              <a:latin typeface="+mn-lt"/>
              <a:cs typeface="Arial" pitchFamily="34" charset="0"/>
            </a:endParaRPr>
          </a:p>
          <a:p>
            <a:pPr defTabSz="914132">
              <a:spcBef>
                <a:spcPts val="0"/>
              </a:spcBef>
              <a:defRPr/>
            </a:pPr>
            <a:r>
              <a:rPr lang="en-US" sz="1100" b="0" kern="0" baseline="0" dirty="0" smtClean="0">
                <a:solidFill>
                  <a:schemeClr val="tx1"/>
                </a:solidFill>
                <a:latin typeface="+mn-lt"/>
                <a:ea typeface="+mn-ea"/>
                <a:cs typeface="Arial" pitchFamily="34" charset="0"/>
              </a:rPr>
              <a:t>The </a:t>
            </a:r>
            <a:r>
              <a:rPr lang="en-US" sz="1100" b="1" kern="0" baseline="0" dirty="0" smtClean="0">
                <a:solidFill>
                  <a:schemeClr val="tx1"/>
                </a:solidFill>
                <a:latin typeface="+mn-lt"/>
                <a:ea typeface="+mn-ea"/>
                <a:cs typeface="Arial" pitchFamily="34" charset="0"/>
              </a:rPr>
              <a:t>duty of care </a:t>
            </a:r>
            <a:r>
              <a:rPr lang="en-US" sz="1100" b="0" kern="0" baseline="0" dirty="0" smtClean="0">
                <a:solidFill>
                  <a:schemeClr val="tx1"/>
                </a:solidFill>
                <a:latin typeface="+mn-lt"/>
                <a:ea typeface="+mn-ea"/>
                <a:cs typeface="Arial" pitchFamily="34" charset="0"/>
              </a:rPr>
              <a:t>is evaluated from a </a:t>
            </a:r>
            <a:r>
              <a:rPr lang="en-US" sz="1100" b="1" kern="0" baseline="0" dirty="0" smtClean="0">
                <a:solidFill>
                  <a:schemeClr val="tx1"/>
                </a:solidFill>
                <a:latin typeface="+mn-lt"/>
                <a:ea typeface="+mn-ea"/>
                <a:cs typeface="Arial" pitchFamily="34" charset="0"/>
              </a:rPr>
              <a:t>reasonable person standard</a:t>
            </a:r>
            <a:r>
              <a:rPr lang="en-US" sz="1100" b="0" kern="0" baseline="0" dirty="0" smtClean="0">
                <a:solidFill>
                  <a:schemeClr val="tx1"/>
                </a:solidFill>
                <a:latin typeface="+mn-lt"/>
                <a:ea typeface="+mn-ea"/>
                <a:cs typeface="Arial" pitchFamily="34" charset="0"/>
              </a:rPr>
              <a:t> – a board member must exercise the care that an ordinarily prudent person would exercise under similar circumstances.</a:t>
            </a:r>
            <a:r>
              <a:rPr lang="en-US" sz="1100" b="0" kern="0" dirty="0" smtClean="0">
                <a:solidFill>
                  <a:schemeClr val="tx1"/>
                </a:solidFill>
                <a:latin typeface="+mn-lt"/>
                <a:ea typeface="+mn-ea"/>
                <a:cs typeface="Arial" pitchFamily="34" charset="0"/>
              </a:rPr>
              <a:t> </a:t>
            </a:r>
            <a:r>
              <a:rPr lang="en-US" sz="1100" b="0" kern="0" baseline="0" dirty="0" smtClean="0">
                <a:solidFill>
                  <a:schemeClr val="tx1"/>
                </a:solidFill>
                <a:latin typeface="+mn-lt"/>
                <a:ea typeface="+mn-ea"/>
                <a:cs typeface="Arial" pitchFamily="34" charset="0"/>
              </a:rPr>
              <a:t>Attending board meetings, reading board materials, asking hard questions are all factors that are considered when determining if a board member has met his/her duty of care.  </a:t>
            </a:r>
          </a:p>
          <a:p>
            <a:pPr defTabSz="914132">
              <a:spcBef>
                <a:spcPts val="0"/>
              </a:spcBef>
              <a:defRPr/>
            </a:pPr>
            <a:endParaRPr lang="en-US" sz="1100" b="0" kern="0" baseline="0" dirty="0" smtClean="0">
              <a:solidFill>
                <a:schemeClr val="tx1"/>
              </a:solidFill>
              <a:latin typeface="+mn-lt"/>
              <a:ea typeface="+mn-ea"/>
              <a:cs typeface="Arial" pitchFamily="34" charset="0"/>
            </a:endParaRPr>
          </a:p>
          <a:p>
            <a:pPr defTabSz="914132">
              <a:spcBef>
                <a:spcPts val="0"/>
              </a:spcBef>
              <a:defRPr/>
            </a:pPr>
            <a:r>
              <a:rPr lang="en-US" sz="1100" b="0" kern="0" baseline="0" dirty="0" smtClean="0">
                <a:solidFill>
                  <a:schemeClr val="tx1"/>
                </a:solidFill>
                <a:latin typeface="+mn-lt"/>
                <a:ea typeface="+mn-ea"/>
                <a:cs typeface="Arial" pitchFamily="34" charset="0"/>
              </a:rPr>
              <a:t>Even if the board’s decision turns out to be a bad one, it has discharged its duty of care if the decision was the result of a deliberative process that involved a weighing of facts and alternatives.</a:t>
            </a:r>
          </a:p>
        </p:txBody>
      </p:sp>
      <p:sp>
        <p:nvSpPr>
          <p:cNvPr id="4" name="Slide Number Placeholder 3"/>
          <p:cNvSpPr>
            <a:spLocks noGrp="1"/>
          </p:cNvSpPr>
          <p:nvPr>
            <p:ph type="sldNum" sz="quarter" idx="10"/>
          </p:nvPr>
        </p:nvSpPr>
        <p:spPr/>
        <p:txBody>
          <a:bodyPr/>
          <a:lstStyle/>
          <a:p>
            <a:fld id="{F80D25CD-9EE0-4373-9CC2-1D15654FDF97}" type="slidenum">
              <a:rPr lang="en-US" smtClean="0"/>
              <a:pPr/>
              <a:t>4</a:t>
            </a:fld>
            <a:endParaRPr lang="en-US"/>
          </a:p>
        </p:txBody>
      </p:sp>
    </p:spTree>
    <p:extLst>
      <p:ext uri="{BB962C8B-B14F-4D97-AF65-F5344CB8AC3E}">
        <p14:creationId xmlns:p14="http://schemas.microsoft.com/office/powerpoint/2010/main" xmlns="" val="1675090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See next slide for question and</a:t>
            </a:r>
            <a:r>
              <a:rPr lang="en-US" sz="1100" baseline="0" dirty="0" smtClean="0">
                <a:latin typeface="+mn-lt"/>
              </a:rPr>
              <a:t> answer.</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a:t>
            </a:fld>
            <a:endParaRPr lang="en-US"/>
          </a:p>
        </p:txBody>
      </p:sp>
    </p:spTree>
    <p:extLst>
      <p:ext uri="{BB962C8B-B14F-4D97-AF65-F5344CB8AC3E}">
        <p14:creationId xmlns:p14="http://schemas.microsoft.com/office/powerpoint/2010/main" xmlns="" val="52043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1" y="4416099"/>
            <a:ext cx="6324600" cy="4182457"/>
          </a:xfrm>
        </p:spPr>
        <p:txBody>
          <a:bodyPr>
            <a:normAutofit/>
          </a:bodyPr>
          <a:lstStyle/>
          <a:p>
            <a:pPr marL="0" marR="0" indent="0" algn="l" defTabSz="914400" rtl="0" eaLnBrk="1" fontAlgn="base" latinLnBrk="0" hangingPunct="1">
              <a:lnSpc>
                <a:spcPct val="100000"/>
              </a:lnSpc>
              <a:spcBef>
                <a:spcPts val="0"/>
              </a:spcBef>
              <a:spcAft>
                <a:spcPct val="0"/>
              </a:spcAft>
              <a:buClrTx/>
              <a:buSzTx/>
              <a:buFontTx/>
              <a:buNone/>
              <a:tabLst/>
              <a:defRPr/>
            </a:pPr>
            <a:r>
              <a:rPr lang="en-US" sz="1100" dirty="0" smtClean="0">
                <a:latin typeface="+mn-lt"/>
              </a:rPr>
              <a:t>Even though the board’s decision turned out to be a bad one in hindsight, the board likely satisfied its duty of care. It based its decision on an informed and thoughtful process. A board committee was formed to</a:t>
            </a:r>
            <a:r>
              <a:rPr lang="en-US" sz="1100" baseline="0" dirty="0" smtClean="0">
                <a:latin typeface="+mn-lt"/>
              </a:rPr>
              <a:t> conduct the preliminary research for the program and prepared a 10-page report for the board after examining budgets, needs assessments, staffing/training and data from similar programs.  The report included recommendations which the board considered as part of a 90 minute discussion. The board then voted unanimously to fund the program. This is a good example of how the duty of care can protect a board member from liability that may arise from decisions which result in unsuccessful projects. </a:t>
            </a:r>
            <a:endParaRPr lang="en-US" sz="1100" dirty="0" smtClean="0">
              <a:latin typeface="+mn-lt"/>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a:t>
            </a:fld>
            <a:endParaRPr lang="en-US"/>
          </a:p>
        </p:txBody>
      </p:sp>
    </p:spTree>
    <p:extLst>
      <p:ext uri="{BB962C8B-B14F-4D97-AF65-F5344CB8AC3E}">
        <p14:creationId xmlns:p14="http://schemas.microsoft.com/office/powerpoint/2010/main" xmlns="" val="34173054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1" y="4416099"/>
            <a:ext cx="6172200" cy="4182457"/>
          </a:xfrm>
        </p:spPr>
        <p:txBody>
          <a:bodyPr>
            <a:normAutofit/>
          </a:bodyPr>
          <a:lstStyle/>
          <a:p>
            <a:pPr defTabSz="914132">
              <a:spcBef>
                <a:spcPts val="0"/>
              </a:spcBef>
              <a:defRPr/>
            </a:pPr>
            <a:r>
              <a:rPr lang="en-US" sz="1100" kern="1200" dirty="0" smtClean="0">
                <a:solidFill>
                  <a:schemeClr val="tx1"/>
                </a:solidFill>
                <a:latin typeface="+mn-lt"/>
                <a:ea typeface="+mn-ea"/>
                <a:cs typeface="Arial" pitchFamily="34" charset="0"/>
              </a:rPr>
              <a:t>As previously mentioned, under</a:t>
            </a:r>
            <a:r>
              <a:rPr lang="en-US" sz="1100" kern="1200" baseline="0" dirty="0" smtClean="0">
                <a:solidFill>
                  <a:schemeClr val="tx1"/>
                </a:solidFill>
                <a:latin typeface="+mn-lt"/>
                <a:ea typeface="+mn-ea"/>
                <a:cs typeface="Arial" pitchFamily="34" charset="0"/>
              </a:rPr>
              <a:t> state law, every member of a non-profit CAA tripartite board</a:t>
            </a:r>
            <a:r>
              <a:rPr lang="en-US" sz="1100" kern="1200" dirty="0" smtClean="0">
                <a:solidFill>
                  <a:schemeClr val="tx1"/>
                </a:solidFill>
                <a:latin typeface="+mn-lt"/>
                <a:ea typeface="+mn-ea"/>
                <a:cs typeface="Arial" pitchFamily="34" charset="0"/>
              </a:rPr>
              <a:t> is a fiduciary of the organization and thus, owes a duty of care and a duty of loyalty to that CAA.  </a:t>
            </a:r>
          </a:p>
          <a:p>
            <a:pPr defTabSz="914132">
              <a:spcBef>
                <a:spcPts val="0"/>
              </a:spcBef>
              <a:defRPr/>
            </a:pPr>
            <a:endParaRPr lang="en-US" sz="1100" b="0" kern="0" dirty="0" smtClean="0">
              <a:solidFill>
                <a:schemeClr val="tx1"/>
              </a:solidFill>
              <a:latin typeface="+mn-lt"/>
              <a:ea typeface="+mn-ea"/>
              <a:cs typeface="Arial" pitchFamily="34" charset="0"/>
            </a:endParaRPr>
          </a:p>
          <a:p>
            <a:pPr defTabSz="914132">
              <a:spcBef>
                <a:spcPts val="0"/>
              </a:spcBef>
              <a:defRPr/>
            </a:pPr>
            <a:r>
              <a:rPr lang="en-US" sz="1100" b="0" kern="0" baseline="0" dirty="0" smtClean="0">
                <a:solidFill>
                  <a:schemeClr val="tx1"/>
                </a:solidFill>
                <a:latin typeface="+mn-lt"/>
                <a:ea typeface="+mn-ea"/>
                <a:cs typeface="Arial" pitchFamily="34" charset="0"/>
              </a:rPr>
              <a:t>The </a:t>
            </a:r>
            <a:r>
              <a:rPr lang="en-US" sz="1100" b="1" kern="0" baseline="0" dirty="0" smtClean="0">
                <a:solidFill>
                  <a:schemeClr val="tx1"/>
                </a:solidFill>
                <a:latin typeface="+mn-lt"/>
                <a:ea typeface="+mn-ea"/>
                <a:cs typeface="Arial" pitchFamily="34" charset="0"/>
              </a:rPr>
              <a:t>duty of loyalty</a:t>
            </a:r>
            <a:r>
              <a:rPr lang="en-US" sz="1100" b="0" kern="0" baseline="0" dirty="0" smtClean="0">
                <a:solidFill>
                  <a:schemeClr val="tx1"/>
                </a:solidFill>
                <a:latin typeface="+mn-lt"/>
                <a:ea typeface="+mn-ea"/>
                <a:cs typeface="Arial" pitchFamily="34" charset="0"/>
              </a:rPr>
              <a:t> is a standard of faithfulness – a board member must give </a:t>
            </a:r>
            <a:r>
              <a:rPr lang="en-US" sz="1100" b="1" kern="0" baseline="0" dirty="0" smtClean="0">
                <a:solidFill>
                  <a:schemeClr val="tx1"/>
                </a:solidFill>
                <a:latin typeface="+mn-lt"/>
                <a:ea typeface="+mn-ea"/>
                <a:cs typeface="Arial" pitchFamily="34" charset="0"/>
              </a:rPr>
              <a:t>undivided allegiance </a:t>
            </a:r>
            <a:r>
              <a:rPr lang="en-US" sz="1100" b="0" kern="0" baseline="0" dirty="0" smtClean="0">
                <a:solidFill>
                  <a:schemeClr val="tx1"/>
                </a:solidFill>
                <a:latin typeface="+mn-lt"/>
                <a:ea typeface="+mn-ea"/>
                <a:cs typeface="Arial" pitchFamily="34" charset="0"/>
              </a:rPr>
              <a:t>to the CAA and its mission when making decisions affecting the agency.</a:t>
            </a:r>
            <a:r>
              <a:rPr lang="en-US" sz="1100" b="0" kern="0" dirty="0" smtClean="0">
                <a:solidFill>
                  <a:schemeClr val="tx1"/>
                </a:solidFill>
                <a:latin typeface="+mn-lt"/>
                <a:ea typeface="+mn-ea"/>
                <a:cs typeface="Arial" pitchFamily="34" charset="0"/>
              </a:rPr>
              <a:t>  </a:t>
            </a:r>
            <a:r>
              <a:rPr lang="en-US" sz="1100" b="0" kern="0" baseline="0" dirty="0" smtClean="0">
                <a:solidFill>
                  <a:schemeClr val="tx1"/>
                </a:solidFill>
                <a:latin typeface="+mn-lt"/>
                <a:ea typeface="+mn-ea"/>
                <a:cs typeface="Arial" pitchFamily="34" charset="0"/>
              </a:rPr>
              <a:t>This means that a board member can never use information obtained as a board member for personal gain (or self-dealing), but must act in the best interests of the agency. Board members must disclose and avoid conflicts of interest and </a:t>
            </a:r>
            <a:r>
              <a:rPr lang="en-US" sz="1100" b="0" kern="0" baseline="0" dirty="0" err="1" smtClean="0">
                <a:solidFill>
                  <a:schemeClr val="tx1"/>
                </a:solidFill>
                <a:latin typeface="+mn-lt"/>
                <a:ea typeface="+mn-ea"/>
                <a:cs typeface="Arial" pitchFamily="34" charset="0"/>
              </a:rPr>
              <a:t>recuse</a:t>
            </a:r>
            <a:r>
              <a:rPr lang="en-US" sz="1100" b="0" kern="0" baseline="0" dirty="0" smtClean="0">
                <a:solidFill>
                  <a:schemeClr val="tx1"/>
                </a:solidFill>
                <a:latin typeface="+mn-lt"/>
                <a:ea typeface="+mn-ea"/>
                <a:cs typeface="Arial" pitchFamily="34" charset="0"/>
              </a:rPr>
              <a:t> themselves from any decisions that might result in personal benefit. </a:t>
            </a:r>
            <a:r>
              <a:rPr lang="en-US" sz="1100" b="0" kern="0" dirty="0" smtClean="0">
                <a:solidFill>
                  <a:schemeClr val="tx1"/>
                </a:solidFill>
                <a:latin typeface="+mn-lt"/>
                <a:ea typeface="+mn-ea"/>
                <a:cs typeface="Arial" pitchFamily="34" charset="0"/>
              </a:rPr>
              <a:t>  </a:t>
            </a:r>
          </a:p>
          <a:p>
            <a:pPr defTabSz="914132">
              <a:spcBef>
                <a:spcPts val="0"/>
              </a:spcBef>
              <a:defRPr/>
            </a:pPr>
            <a:endParaRPr lang="en-US" sz="1100" b="0" kern="0" baseline="0" dirty="0" smtClean="0">
              <a:solidFill>
                <a:schemeClr val="tx1"/>
              </a:solidFill>
              <a:latin typeface="+mn-lt"/>
              <a:ea typeface="+mn-ea"/>
              <a:cs typeface="Arial" pitchFamily="34" charset="0"/>
            </a:endParaRPr>
          </a:p>
          <a:p>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a:t>
            </a:fld>
            <a:endParaRPr lang="en-US"/>
          </a:p>
        </p:txBody>
      </p:sp>
    </p:spTree>
    <p:extLst>
      <p:ext uri="{BB962C8B-B14F-4D97-AF65-F5344CB8AC3E}">
        <p14:creationId xmlns:p14="http://schemas.microsoft.com/office/powerpoint/2010/main" xmlns="" val="2584648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0025" y="336550"/>
            <a:ext cx="3989388" cy="2992438"/>
          </a:xfrm>
        </p:spPr>
      </p:sp>
      <p:sp>
        <p:nvSpPr>
          <p:cNvPr id="3" name="Notes Placeholder 2"/>
          <p:cNvSpPr>
            <a:spLocks noGrp="1"/>
          </p:cNvSpPr>
          <p:nvPr>
            <p:ph type="body" idx="1"/>
          </p:nvPr>
        </p:nvSpPr>
        <p:spPr>
          <a:xfrm>
            <a:off x="304800" y="3379800"/>
            <a:ext cx="6477000" cy="5717900"/>
          </a:xfrm>
        </p:spPr>
        <p:txBody>
          <a:bodyPr>
            <a:normAutofit fontScale="92500"/>
          </a:bodyPr>
          <a:lstStyle/>
          <a:p>
            <a:pPr>
              <a:spcBef>
                <a:spcPts val="0"/>
              </a:spcBef>
            </a:pPr>
            <a:r>
              <a:rPr lang="en-US" sz="1100" b="0" dirty="0" smtClean="0">
                <a:latin typeface="+mn-lt"/>
              </a:rPr>
              <a:t>Duty of loyalty dilemmas arise when a board member has an actual or perceived conflict of interest.</a:t>
            </a:r>
            <a:r>
              <a:rPr lang="en-US" sz="1100" b="0" baseline="0" dirty="0" smtClean="0">
                <a:latin typeface="+mn-lt"/>
              </a:rPr>
              <a:t> </a:t>
            </a:r>
            <a:r>
              <a:rPr lang="en-US" sz="1100" b="0" dirty="0" smtClean="0">
                <a:latin typeface="+mn-lt"/>
              </a:rPr>
              <a:t>Conflicts of interest exist whenever an individual who has authority to make or influence decisions affecting the CAA, such as a board member, has a personal incentive (often financial) to influence the CAA to take or not take a particular action.</a:t>
            </a:r>
          </a:p>
          <a:p>
            <a:pPr>
              <a:spcBef>
                <a:spcPts val="0"/>
              </a:spcBef>
            </a:pPr>
            <a:endParaRPr lang="en-US" sz="1100" b="0" dirty="0" smtClean="0">
              <a:latin typeface="+mn-lt"/>
            </a:endParaRPr>
          </a:p>
          <a:p>
            <a:pPr>
              <a:spcBef>
                <a:spcPts val="0"/>
              </a:spcBef>
            </a:pPr>
            <a:r>
              <a:rPr lang="en-US" sz="1100" b="1" dirty="0" smtClean="0">
                <a:latin typeface="+mn-lt"/>
              </a:rPr>
              <a:t>Not all conflicts of interest are objectionable </a:t>
            </a:r>
            <a:r>
              <a:rPr lang="en-US" sz="1100" dirty="0" smtClean="0">
                <a:latin typeface="+mn-lt"/>
              </a:rPr>
              <a:t>– the goal is to develop a clear process to define conflicts, establish mechanisms to disclose potential conflicts and outline a process and criteria to determine whether a transaction involving a conflict is acceptable.</a:t>
            </a:r>
          </a:p>
          <a:p>
            <a:pPr>
              <a:spcBef>
                <a:spcPts val="0"/>
              </a:spcBef>
            </a:pPr>
            <a:endParaRPr lang="en-US" sz="1100" dirty="0" smtClean="0">
              <a:latin typeface="+mn-lt"/>
            </a:endParaRPr>
          </a:p>
          <a:p>
            <a:pPr marL="228600" indent="-228600">
              <a:spcBef>
                <a:spcPts val="0"/>
              </a:spcBef>
              <a:buAutoNum type="alphaUcPeriod"/>
            </a:pPr>
            <a:r>
              <a:rPr lang="en-US" sz="1100" b="1" dirty="0" smtClean="0">
                <a:latin typeface="+mn-lt"/>
              </a:rPr>
              <a:t>This</a:t>
            </a:r>
            <a:r>
              <a:rPr lang="en-US" sz="1100" b="1" baseline="0" dirty="0" smtClean="0">
                <a:latin typeface="+mn-lt"/>
              </a:rPr>
              <a:t> elected public official is arguably not meeting his duty of loyalty. </a:t>
            </a:r>
            <a:r>
              <a:rPr lang="en-US" sz="1100" baseline="0" dirty="0" smtClean="0">
                <a:latin typeface="+mn-lt"/>
              </a:rPr>
              <a:t> </a:t>
            </a:r>
            <a:r>
              <a:rPr lang="en-US" sz="1100" dirty="0" smtClean="0">
                <a:latin typeface="+mn-lt"/>
              </a:rPr>
              <a:t>An elected public official like all of us has multiple interests he/she is trying to further and promote. An elected public official’s divided interest are seemingly more obvious since he/she was specifically elected to serve constituents in his/her district. However, when an elected public official is in his/her role as a CAA board member, the duty of loyalty obligates him/her to put the needs and best interests of the CAA first.  This does not mean that the elected public cannot consider the interests of his/her constituents, especially those served by the CAA, but it does mean that decisions made by an elected public official as a CAA board member must encompass </a:t>
            </a:r>
            <a:r>
              <a:rPr lang="en-US" sz="1100" b="1" u="sng" dirty="0" smtClean="0">
                <a:latin typeface="+mn-lt"/>
              </a:rPr>
              <a:t>ALL</a:t>
            </a:r>
            <a:r>
              <a:rPr lang="en-US" sz="1100" dirty="0" smtClean="0">
                <a:latin typeface="+mn-lt"/>
              </a:rPr>
              <a:t> of the CAA’s clients’ needs, which may not always be in line with the elected public official’s constituents’ needs.  </a:t>
            </a:r>
          </a:p>
          <a:p>
            <a:pPr marL="228600" indent="-228600">
              <a:spcBef>
                <a:spcPts val="0"/>
              </a:spcBef>
              <a:buAutoNum type="alphaUcPeriod"/>
            </a:pPr>
            <a:endParaRPr lang="en-US" sz="1100" dirty="0" smtClean="0">
              <a:latin typeface="+mn-lt"/>
            </a:endParaRPr>
          </a:p>
          <a:p>
            <a:pPr marL="228600" indent="-228600">
              <a:spcBef>
                <a:spcPts val="0"/>
              </a:spcBef>
              <a:buAutoNum type="alphaUcPeriod"/>
            </a:pPr>
            <a:r>
              <a:rPr lang="en-US" sz="1100" b="1" dirty="0" smtClean="0">
                <a:latin typeface="+mn-lt"/>
              </a:rPr>
              <a:t>If</a:t>
            </a:r>
            <a:r>
              <a:rPr lang="en-US" sz="1100" b="1" baseline="0" dirty="0" smtClean="0">
                <a:latin typeface="+mn-lt"/>
              </a:rPr>
              <a:t> policies are followed, then a duty of loyalty dilemma, if any, should be addressed</a:t>
            </a:r>
            <a:r>
              <a:rPr lang="en-US" sz="1100" baseline="0" dirty="0" smtClean="0">
                <a:latin typeface="+mn-lt"/>
              </a:rPr>
              <a:t>. </a:t>
            </a:r>
            <a:r>
              <a:rPr lang="en-US" sz="1100" dirty="0" smtClean="0">
                <a:latin typeface="+mn-lt"/>
              </a:rPr>
              <a:t>In rural areas it is often difficult for board members to maintain complete independence from those that the CAA may do business with. This does not mean that the CAA may not enter</a:t>
            </a:r>
            <a:r>
              <a:rPr lang="en-US" sz="1100" baseline="0" dirty="0" smtClean="0">
                <a:latin typeface="+mn-lt"/>
              </a:rPr>
              <a:t> into a business arrangement with an individual who has a relationship with a board member. Rather processes and procedures must be put into place and followed to ensure that board members are fulfilling their duty of loyalty, i.e., acting in the best interest of the CAA, and not in his/her own best interest or in the interest of others with whom the board member has a close relationship.  In this instance, the CAA should follow its conflicts of interest and procurement policies to guard against the private sector board member receiving a personal benefit from the transaction and to establish that the arrangement meets the needs of the CAA. Likely the board member would need to disclose the relationship with his/her neighbor and may need to </a:t>
            </a:r>
            <a:r>
              <a:rPr lang="en-US" sz="1100" baseline="0" dirty="0" err="1" smtClean="0">
                <a:latin typeface="+mn-lt"/>
              </a:rPr>
              <a:t>recuse</a:t>
            </a:r>
            <a:r>
              <a:rPr lang="en-US" sz="1100" baseline="0" dirty="0" smtClean="0">
                <a:latin typeface="+mn-lt"/>
              </a:rPr>
              <a:t> him/herself from deliberations and votes related to the transaction.  </a:t>
            </a:r>
            <a:endParaRPr lang="en-US" sz="1100" dirty="0" smtClean="0">
              <a:latin typeface="+mn-lt"/>
            </a:endParaRPr>
          </a:p>
          <a:p>
            <a:pPr marL="228600" indent="-228600">
              <a:spcBef>
                <a:spcPts val="0"/>
              </a:spcBef>
              <a:buAutoNum type="alphaUcPeriod"/>
            </a:pPr>
            <a:endParaRPr lang="en-US" sz="1100" dirty="0" smtClean="0">
              <a:latin typeface="+mn-lt"/>
            </a:endParaRPr>
          </a:p>
          <a:p>
            <a:pPr marL="228600" indent="-228600">
              <a:spcBef>
                <a:spcPts val="0"/>
              </a:spcBef>
              <a:buAutoNum type="alphaUcPeriod"/>
            </a:pPr>
            <a:r>
              <a:rPr lang="en-US" sz="1100" b="1" dirty="0" smtClean="0">
                <a:latin typeface="+mn-lt"/>
              </a:rPr>
              <a:t>The</a:t>
            </a:r>
            <a:r>
              <a:rPr lang="en-US" sz="1100" b="1" baseline="0" dirty="0" smtClean="0">
                <a:latin typeface="+mn-lt"/>
              </a:rPr>
              <a:t> CAA may resolve a</a:t>
            </a:r>
            <a:r>
              <a:rPr lang="en-US" sz="1100" b="1" dirty="0" smtClean="0">
                <a:latin typeface="+mn-lt"/>
              </a:rPr>
              <a:t>ny </a:t>
            </a:r>
            <a:r>
              <a:rPr lang="en-US" sz="1100" b="1" baseline="0" dirty="0" smtClean="0">
                <a:latin typeface="+mn-lt"/>
              </a:rPr>
              <a:t>duty of loyalty dilemma that may exist by educating the board member on the duty of loyalty and the CAA’s policies. </a:t>
            </a:r>
            <a:r>
              <a:rPr lang="en-US" sz="1100" baseline="0" dirty="0" smtClean="0">
                <a:latin typeface="+mn-lt"/>
              </a:rPr>
              <a:t>Like the elected public official, the low-income representative has potentially competing interests that he/she is managing.  It is important for this (and all) board members to remember that when they are serving as the CAA board member they must wear their CAA board member hat and focus on the best interest of the CAA.  The board member should follow the CAA’s conflict of interest policy to disclose actual or potential conflicts of interest and </a:t>
            </a:r>
            <a:r>
              <a:rPr lang="en-US" sz="1100" baseline="0" dirty="0" err="1" smtClean="0">
                <a:latin typeface="+mn-lt"/>
              </a:rPr>
              <a:t>recuse</a:t>
            </a:r>
            <a:r>
              <a:rPr lang="en-US" sz="1100" baseline="0" dirty="0" smtClean="0">
                <a:latin typeface="+mn-lt"/>
              </a:rPr>
              <a:t> oneself when necessary.</a:t>
            </a:r>
            <a:endParaRPr lang="en-US" sz="1100" dirty="0" smtClean="0">
              <a:latin typeface="+mn-lt"/>
            </a:endParaRPr>
          </a:p>
          <a:p>
            <a:pPr marL="228600" indent="-228600">
              <a:spcBef>
                <a:spcPts val="0"/>
              </a:spcBef>
              <a:buAutoNum type="alphaUcPeriod"/>
            </a:pPr>
            <a:endParaRPr lang="en-US" sz="1100" dirty="0" smtClean="0">
              <a:latin typeface="+mn-lt"/>
            </a:endParaRPr>
          </a:p>
          <a:p>
            <a:pPr marL="228600" indent="-228600">
              <a:spcBef>
                <a:spcPts val="0"/>
              </a:spcBef>
              <a:buNone/>
            </a:pPr>
            <a:endParaRPr lang="en-US" sz="1100" dirty="0" smtClean="0">
              <a:latin typeface="+mn-lt"/>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a:t>
            </a:fld>
            <a:endParaRPr lang="en-US"/>
          </a:p>
        </p:txBody>
      </p:sp>
    </p:spTree>
    <p:extLst>
      <p:ext uri="{BB962C8B-B14F-4D97-AF65-F5344CB8AC3E}">
        <p14:creationId xmlns:p14="http://schemas.microsoft.com/office/powerpoint/2010/main" xmlns="" val="10012095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0" y="4419600"/>
            <a:ext cx="6309056" cy="4495800"/>
          </a:xfrm>
        </p:spPr>
        <p:txBody>
          <a:bodyPr>
            <a:noAutofit/>
          </a:bodyPr>
          <a:lstStyle/>
          <a:p>
            <a:pPr>
              <a:spcBef>
                <a:spcPts val="0"/>
              </a:spcBef>
            </a:pPr>
            <a:r>
              <a:rPr lang="en-US" sz="1100" b="0" dirty="0" smtClean="0">
                <a:latin typeface="+mj-lt"/>
              </a:rPr>
              <a:t>As discussed with</a:t>
            </a:r>
            <a:r>
              <a:rPr lang="en-US" sz="1100" b="0" baseline="0" dirty="0" smtClean="0">
                <a:latin typeface="+mj-lt"/>
              </a:rPr>
              <a:t> the duty of loyalty scenarios, c</a:t>
            </a:r>
            <a:r>
              <a:rPr lang="en-US" sz="1100" b="0" dirty="0" smtClean="0">
                <a:latin typeface="+mj-lt"/>
              </a:rPr>
              <a:t>onflicts of interest policies </a:t>
            </a:r>
            <a:r>
              <a:rPr lang="en-US" sz="1100" dirty="0" smtClean="0">
                <a:latin typeface="+mj-lt"/>
              </a:rPr>
              <a:t>protect CAAs from a number</a:t>
            </a:r>
            <a:r>
              <a:rPr lang="en-US" sz="1100" baseline="0" dirty="0" smtClean="0">
                <a:latin typeface="+mj-lt"/>
              </a:rPr>
              <a:t> of difficult, and some times troubling scenarios, such as: disallowances; negative public perceptions; diversion of assets for public, charitable purposes to an insider for a private benefit (i.e., a benefit that enriches</a:t>
            </a:r>
            <a:r>
              <a:rPr lang="en-US" sz="1100" dirty="0" smtClean="0">
                <a:latin typeface="+mj-lt"/>
              </a:rPr>
              <a:t> one individual or a small group); and potential loss</a:t>
            </a:r>
            <a:r>
              <a:rPr lang="en-US" sz="1100" baseline="0" dirty="0" smtClean="0">
                <a:latin typeface="+mj-lt"/>
              </a:rPr>
              <a:t> of tax-exempt status and government funding.</a:t>
            </a:r>
          </a:p>
          <a:p>
            <a:pPr marL="240350" lvl="1" indent="-120175">
              <a:spcBef>
                <a:spcPts val="0"/>
              </a:spcBef>
              <a:buFont typeface="Arial" pitchFamily="34" charset="0"/>
              <a:buNone/>
            </a:pPr>
            <a:endParaRPr lang="en-US" sz="1100" baseline="0" dirty="0" smtClean="0">
              <a:latin typeface="+mj-lt"/>
            </a:endParaRPr>
          </a:p>
          <a:p>
            <a:pPr marL="0" lvl="1" indent="4763">
              <a:spcBef>
                <a:spcPts val="0"/>
              </a:spcBef>
              <a:buFont typeface="Arial" pitchFamily="34" charset="0"/>
              <a:buNone/>
            </a:pPr>
            <a:r>
              <a:rPr lang="en-US" sz="1100" baseline="0" dirty="0" smtClean="0">
                <a:latin typeface="+mj-lt"/>
              </a:rPr>
              <a:t>Recognizing the importance of a board member fulfilling his/her duty of loyalty, many federal funding sources impose conflicts of interest requirements on grant recipients.  Fore example, the Community Services Block Grant (CSBG) Organizational Standards (Standard 5.6) requires board members of nonprofit CAAs to sign a conflict of interest policy within the past 2 years.</a:t>
            </a:r>
          </a:p>
          <a:p>
            <a:pPr marL="0" lvl="1" indent="4763">
              <a:spcBef>
                <a:spcPts val="0"/>
              </a:spcBef>
              <a:buFont typeface="Arial" pitchFamily="34" charset="0"/>
              <a:buNone/>
            </a:pPr>
            <a:endParaRPr lang="en-US" sz="1100" baseline="0" dirty="0" smtClean="0">
              <a:latin typeface="+mj-lt"/>
            </a:endParaRPr>
          </a:p>
          <a:p>
            <a:pPr marL="0" lvl="1" indent="4763">
              <a:spcBef>
                <a:spcPts val="0"/>
              </a:spcBef>
              <a:buFont typeface="Arial" pitchFamily="34" charset="0"/>
              <a:buNone/>
            </a:pPr>
            <a:r>
              <a:rPr lang="en-US" sz="1100" baseline="0" dirty="0" smtClean="0">
                <a:latin typeface="+mj-lt"/>
              </a:rPr>
              <a:t>About 50% of CAAs receive Head Start funding which includes very specific provisions addressing when conflicts of interest arise and actions that the grantee must take when they do.  For example, an immediate family member of a board member may not be employed by a Head Start grantee and board members with a financial conflict of interest may not serve on the board. Head Start does not define what is a “prohibited financial conflict of interest”; however, CAPLAW’s sample conflict of interest policies offer guidance that grantees may find helpful when devising their own definition.</a:t>
            </a:r>
          </a:p>
          <a:p>
            <a:pPr marL="0" lvl="1" indent="4763">
              <a:spcBef>
                <a:spcPts val="0"/>
              </a:spcBef>
              <a:buFont typeface="Arial" pitchFamily="34" charset="0"/>
              <a:buNone/>
            </a:pPr>
            <a:endParaRPr lang="en-US" sz="1100" baseline="0" dirty="0" smtClean="0">
              <a:latin typeface="+mj-lt"/>
            </a:endParaRPr>
          </a:p>
          <a:p>
            <a:pPr marL="0" lvl="1" indent="4763">
              <a:spcBef>
                <a:spcPts val="0"/>
              </a:spcBef>
              <a:buFont typeface="Arial" pitchFamily="34" charset="0"/>
              <a:buNone/>
            </a:pPr>
            <a:r>
              <a:rPr lang="en-US" sz="1100" baseline="0" dirty="0" smtClean="0">
                <a:latin typeface="+mj-lt"/>
              </a:rPr>
              <a:t>The Uniform Guidance is a set of federal grant rules governing the use of federal funds and the systems that must be in place to safeguard them. The Uniform Guidance includes a code of conduct requirement for procurement (i.e., purchase of goods and services) that requires board members and key employees who participate in the selection, award, or administration of a contract paid out of federal funds to disclose if he or she has a real or apparent conflict of interest.</a:t>
            </a:r>
          </a:p>
          <a:p>
            <a:pPr marL="0" lvl="1" indent="4763">
              <a:spcBef>
                <a:spcPts val="0"/>
              </a:spcBef>
              <a:buFont typeface="Arial" pitchFamily="34" charset="0"/>
              <a:buNone/>
            </a:pPr>
            <a:endParaRPr lang="en-US" sz="1100" baseline="0" dirty="0" smtClean="0">
              <a:latin typeface="+mj-lt"/>
            </a:endParaRPr>
          </a:p>
          <a:p>
            <a:pPr marL="0" lvl="1" indent="4763">
              <a:spcBef>
                <a:spcPts val="0"/>
              </a:spcBef>
              <a:buFont typeface="Arial" pitchFamily="34" charset="0"/>
              <a:buNone/>
            </a:pPr>
            <a:r>
              <a:rPr lang="en-US" sz="1100" baseline="0" dirty="0" smtClean="0">
                <a:latin typeface="+mj-lt"/>
              </a:rPr>
              <a:t>Also, the Form 990 is the informational return that tax-exempt organizations must file with the Internal Revenue Service on a annual basis. The Form 990 requires CAAs to answer questions acknowledging whether board members and key employees sign annual disclosure forms and if the CAA regularly monitors and enforces its conflict of interest policy. </a:t>
            </a:r>
            <a:endParaRPr lang="en-US" sz="1100" kern="1200" baseline="0" dirty="0" smtClean="0">
              <a:solidFill>
                <a:schemeClr val="tx1"/>
              </a:solidFill>
              <a:latin typeface="Arial" charset="0"/>
              <a:ea typeface="+mn-ea"/>
              <a:cs typeface="+mn-cs"/>
            </a:endParaRPr>
          </a:p>
          <a:p>
            <a:pPr>
              <a:spcBef>
                <a:spcPts val="0"/>
              </a:spcBef>
            </a:pPr>
            <a:endParaRPr lang="en-US" sz="1100" dirty="0" smtClean="0">
              <a:latin typeface="+mj-lt"/>
            </a:endParaRPr>
          </a:p>
          <a:p>
            <a:pPr>
              <a:spcBef>
                <a:spcPts val="0"/>
              </a:spcBef>
            </a:pPr>
            <a:endParaRPr lang="en-US" sz="1100" dirty="0">
              <a:latin typeface="+mj-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9</a:t>
            </a:fld>
            <a:endParaRPr lang="en-US"/>
          </a:p>
        </p:txBody>
      </p:sp>
    </p:spTree>
    <p:extLst>
      <p:ext uri="{BB962C8B-B14F-4D97-AF65-F5344CB8AC3E}">
        <p14:creationId xmlns:p14="http://schemas.microsoft.com/office/powerpoint/2010/main" xmlns="" val="1819035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28763" y="315913"/>
            <a:ext cx="4076700" cy="3057525"/>
          </a:xfrm>
        </p:spPr>
      </p:sp>
      <p:sp>
        <p:nvSpPr>
          <p:cNvPr id="3" name="Notes Placeholder 2"/>
          <p:cNvSpPr>
            <a:spLocks noGrp="1"/>
          </p:cNvSpPr>
          <p:nvPr>
            <p:ph type="body" idx="1"/>
          </p:nvPr>
        </p:nvSpPr>
        <p:spPr>
          <a:xfrm>
            <a:off x="362675" y="3366301"/>
            <a:ext cx="6324600" cy="5562600"/>
          </a:xfrm>
        </p:spPr>
        <p:txBody>
          <a:bodyPr>
            <a:noAutofit/>
          </a:bodyPr>
          <a:lstStyle/>
          <a:p>
            <a:pPr>
              <a:spcBef>
                <a:spcPts val="0"/>
              </a:spcBef>
            </a:pPr>
            <a:r>
              <a:rPr lang="en-US" sz="1000" dirty="0" smtClean="0">
                <a:latin typeface="+mn-lt"/>
              </a:rPr>
              <a:t>Confusion often arises with board members not fully understanding their</a:t>
            </a:r>
            <a:r>
              <a:rPr lang="en-US" sz="1000" baseline="0" dirty="0" smtClean="0">
                <a:latin typeface="+mn-lt"/>
              </a:rPr>
              <a:t> roles in the organization.  Maintaining a fine balance between the board ‘s role and the actions the board takes to fulfill that role versus the executive director’s role and the actions he/she takes, can be tricky.  This exercise encourages board members to recognize and discuss their understanding of a few of the different roles and actions each very important contributor to the organization plays.</a:t>
            </a:r>
          </a:p>
          <a:p>
            <a:pPr>
              <a:spcBef>
                <a:spcPts val="0"/>
              </a:spcBef>
            </a:pPr>
            <a:endParaRPr lang="en-US" sz="1000" baseline="0" dirty="0" smtClean="0">
              <a:latin typeface="+mn-lt"/>
            </a:endParaRPr>
          </a:p>
          <a:p>
            <a:pPr>
              <a:spcBef>
                <a:spcPts val="0"/>
              </a:spcBef>
            </a:pPr>
            <a:r>
              <a:rPr lang="en-US" sz="1000" baseline="0" dirty="0" smtClean="0">
                <a:latin typeface="+mn-lt"/>
              </a:rPr>
              <a:t>The default for the board is that the board is the “overseer and big picture thinker” whereas the executive director is the “doer.”  While in reality there is definitely overlap, keeping this default in mind will help boards and executive directors basically “stay in their lanes.” Generally the actions each party takes with regards to each role are:</a:t>
            </a:r>
          </a:p>
          <a:p>
            <a:pPr>
              <a:spcBef>
                <a:spcPts val="0"/>
              </a:spcBef>
            </a:pPr>
            <a:endParaRPr lang="en-US" sz="1000" baseline="0" dirty="0" smtClean="0">
              <a:latin typeface="+mn-lt"/>
            </a:endParaRPr>
          </a:p>
          <a:p>
            <a:pPr marL="115888" indent="-115888">
              <a:spcBef>
                <a:spcPts val="0"/>
              </a:spcBef>
              <a:buFont typeface="Arial" pitchFamily="34" charset="0"/>
              <a:buChar char="•"/>
            </a:pPr>
            <a:r>
              <a:rPr lang="en-US" sz="1000" b="1" baseline="0" dirty="0" smtClean="0">
                <a:latin typeface="+mn-lt"/>
              </a:rPr>
              <a:t>Policy</a:t>
            </a:r>
            <a:r>
              <a:rPr lang="en-US" sz="1000" baseline="0" dirty="0" smtClean="0">
                <a:latin typeface="+mn-lt"/>
              </a:rPr>
              <a:t>: The board establishes the organizational policies while the executive director executes them. This often means that the board will recognize the need for a policy and assign a board committee to oversee the development of the policy by staff. On rare occasions, a board committee may fully develop the policy itself.</a:t>
            </a:r>
          </a:p>
          <a:p>
            <a:pPr marL="115888" indent="-115888">
              <a:spcBef>
                <a:spcPts val="0"/>
              </a:spcBef>
              <a:buFont typeface="Arial" pitchFamily="34" charset="0"/>
              <a:buChar char="•"/>
            </a:pPr>
            <a:r>
              <a:rPr lang="en-US" sz="1000" b="1" dirty="0" smtClean="0">
                <a:latin typeface="+mn-lt"/>
              </a:rPr>
              <a:t>Mission</a:t>
            </a:r>
            <a:r>
              <a:rPr lang="en-US" sz="1000" dirty="0" smtClean="0">
                <a:latin typeface="+mn-lt"/>
              </a:rPr>
              <a:t>: The board is the leader with regards</a:t>
            </a:r>
            <a:r>
              <a:rPr lang="en-US" sz="1000" baseline="0" dirty="0" smtClean="0">
                <a:latin typeface="+mn-lt"/>
              </a:rPr>
              <a:t> to establishing, reviewing and updating the mission whereas the executive director and his/her staff focus on achieving/accomplishing that mission. Even though the board takes the lead on mission development, the executive director plays a crucial role in the process by informing the board about the needs driving the work and guiding the development of that mission.  </a:t>
            </a:r>
            <a:endParaRPr lang="en-US" sz="1000" dirty="0" smtClean="0">
              <a:latin typeface="+mn-lt"/>
            </a:endParaRPr>
          </a:p>
          <a:p>
            <a:pPr marL="115888" indent="-115888">
              <a:spcBef>
                <a:spcPts val="0"/>
              </a:spcBef>
              <a:buFont typeface="Arial" pitchFamily="34" charset="0"/>
              <a:buChar char="•"/>
            </a:pPr>
            <a:r>
              <a:rPr lang="en-US" sz="1000" b="1" baseline="0" dirty="0" smtClean="0">
                <a:latin typeface="+mn-lt"/>
              </a:rPr>
              <a:t>Performance</a:t>
            </a:r>
            <a:r>
              <a:rPr lang="en-US" sz="1000" baseline="0" dirty="0" smtClean="0">
                <a:latin typeface="+mn-lt"/>
              </a:rPr>
              <a:t>: Performance is tricky because it encompasses both programmatic and operational performance. However, the actions that the board and executive director take to fulfill the roles for each is similar. For both programmatic and operational performance, the board is regularly evaluating how the organization is doing. The board sets overarching performance and operational targets that are updated based on evaluations and</a:t>
            </a:r>
            <a:r>
              <a:rPr lang="en-US" sz="1000" dirty="0" smtClean="0">
                <a:latin typeface="+mn-lt"/>
              </a:rPr>
              <a:t> the board </a:t>
            </a:r>
            <a:r>
              <a:rPr lang="en-US" sz="1000" baseline="0" dirty="0" smtClean="0">
                <a:latin typeface="+mn-lt"/>
              </a:rPr>
              <a:t>is ultimately accountable for the organization’s successes and challenges. The executive director is guiding the organization’s work to meet the targets set by the board and is also accountable for the performance of the organization. As part of that accountability, the executive director will likely engage in a level of evaluating and revising the work being done to meet the overarching goals and targets set by the board.  </a:t>
            </a:r>
          </a:p>
          <a:p>
            <a:pPr marL="115888" indent="-115888">
              <a:spcBef>
                <a:spcPts val="0"/>
              </a:spcBef>
              <a:buFont typeface="Arial" pitchFamily="34" charset="0"/>
              <a:buChar char="•"/>
            </a:pPr>
            <a:r>
              <a:rPr lang="en-US" sz="1000" b="1" dirty="0" smtClean="0">
                <a:latin typeface="+mn-lt"/>
              </a:rPr>
              <a:t>Employees</a:t>
            </a:r>
            <a:r>
              <a:rPr lang="en-US" sz="1000" dirty="0" smtClean="0">
                <a:latin typeface="+mn-lt"/>
              </a:rPr>
              <a:t>:</a:t>
            </a:r>
            <a:r>
              <a:rPr lang="en-US" sz="1000" baseline="0" dirty="0" smtClean="0">
                <a:latin typeface="+mn-lt"/>
              </a:rPr>
              <a:t> The board supervises and evaluates one employee, the executive director.  The executive director is authorized by the board to manage and supervise the staff of the organization.  As discussed in greater detail in the section of the presentation  “A Few Brief Points about How the Board Operates,” there are a handful of instances when the board would work directly working with staff.</a:t>
            </a:r>
          </a:p>
          <a:p>
            <a:pPr>
              <a:spcBef>
                <a:spcPts val="0"/>
              </a:spcBef>
            </a:pPr>
            <a:endParaRPr lang="en-US" sz="1000" baseline="0" dirty="0" smtClean="0">
              <a:latin typeface="+mn-lt"/>
            </a:endParaRPr>
          </a:p>
          <a:p>
            <a:pPr>
              <a:spcBef>
                <a:spcPts val="0"/>
              </a:spcBef>
            </a:pPr>
            <a:r>
              <a:rPr lang="en-US" sz="1000" b="1" baseline="0" dirty="0" smtClean="0">
                <a:latin typeface="+mn-lt"/>
              </a:rPr>
              <a:t>Note to presenter</a:t>
            </a:r>
            <a:r>
              <a:rPr lang="en-US" sz="1000" baseline="0" dirty="0" smtClean="0">
                <a:latin typeface="+mn-lt"/>
              </a:rPr>
              <a:t>: As you will see, in the “Role” column, under each topic is a list of actions that may be taken to fulfill the role with respect to the topic. Note that for some roles actions may be applicable to both the board and the executive director. The workshop participants either individually or in groups should assign actions to the board and the executive director with regards to the topic listed. The table is animated, so once the workshop participants have completed the exercise and are ready to report out, the presenter can either ask for volunteers or assign individuals/groups to answer. Encourage workshop participants to explain their thoughts behind assigning actions to each party for a specific role.  </a:t>
            </a: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10</a:t>
            </a:fld>
            <a:endParaRPr lang="en-US" dirty="0"/>
          </a:p>
        </p:txBody>
      </p:sp>
    </p:spTree>
    <p:extLst>
      <p:ext uri="{BB962C8B-B14F-4D97-AF65-F5344CB8AC3E}">
        <p14:creationId xmlns:p14="http://schemas.microsoft.com/office/powerpoint/2010/main" xmlns="" val="14866859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1825" y="209550"/>
            <a:ext cx="3203575" cy="2403475"/>
          </a:xfrm>
        </p:spPr>
      </p:sp>
      <p:sp>
        <p:nvSpPr>
          <p:cNvPr id="3" name="Notes Placeholder 2"/>
          <p:cNvSpPr>
            <a:spLocks noGrp="1"/>
          </p:cNvSpPr>
          <p:nvPr>
            <p:ph type="body" idx="1"/>
          </p:nvPr>
        </p:nvSpPr>
        <p:spPr>
          <a:xfrm>
            <a:off x="228600" y="2590800"/>
            <a:ext cx="6629399" cy="6553200"/>
          </a:xfrm>
        </p:spPr>
        <p:txBody>
          <a:bodyPr>
            <a:noAutofit/>
          </a:bodyPr>
          <a:lstStyle/>
          <a:p>
            <a:pPr>
              <a:spcBef>
                <a:spcPts val="0"/>
              </a:spcBef>
            </a:pPr>
            <a:r>
              <a:rPr lang="en-US" sz="1000" dirty="0" smtClean="0">
                <a:latin typeface="+mn-lt"/>
              </a:rPr>
              <a:t>The CAA board’s task is to find the middle ground—not get too involved in day-to-day management, but be willing to ask questions about specific issues and concerns, to gather facts and data to support decisions, and to interact with senior management as needed. Along the way, the board must keep its focus on the overall mission and what policies and programs will support it. The primary—although not exclusive—venue for effective board oversight is the board meeting.</a:t>
            </a:r>
          </a:p>
          <a:p>
            <a:pPr>
              <a:spcBef>
                <a:spcPts val="0"/>
              </a:spcBef>
            </a:pPr>
            <a:endParaRPr lang="en-US" sz="1000" dirty="0" smtClean="0">
              <a:latin typeface="+mn-lt"/>
            </a:endParaRPr>
          </a:p>
          <a:p>
            <a:pPr marL="0" marR="0" indent="0" algn="l" defTabSz="914400" rtl="0" eaLnBrk="1" fontAlgn="base" latinLnBrk="0" hangingPunct="1">
              <a:lnSpc>
                <a:spcPct val="100000"/>
              </a:lnSpc>
              <a:spcBef>
                <a:spcPts val="0"/>
              </a:spcBef>
              <a:spcAft>
                <a:spcPct val="0"/>
              </a:spcAft>
              <a:buClrTx/>
              <a:buSzTx/>
              <a:buFontTx/>
              <a:buNone/>
              <a:tabLst/>
              <a:defRPr/>
            </a:pPr>
            <a:r>
              <a:rPr lang="en-US" sz="1000" b="1" kern="1200" dirty="0" smtClean="0">
                <a:solidFill>
                  <a:schemeClr val="tx1"/>
                </a:solidFill>
                <a:latin typeface="+mn-lt"/>
                <a:ea typeface="+mn-ea"/>
                <a:cs typeface="+mn-cs"/>
              </a:rPr>
              <a:t>Micro-management. </a:t>
            </a:r>
            <a:r>
              <a:rPr lang="en-US" sz="1000" kern="1200" dirty="0" smtClean="0">
                <a:solidFill>
                  <a:schemeClr val="tx1"/>
                </a:solidFill>
                <a:latin typeface="+mn-lt"/>
                <a:ea typeface="+mn-ea"/>
                <a:cs typeface="+mn-cs"/>
              </a:rPr>
              <a:t>Thorough oversight should never be confused with board involvement in day-to-day management decisions. As a general rule, boards do not directly interact with frontline staff or operations. That is senior management’s</a:t>
            </a:r>
            <a:r>
              <a:rPr lang="en-US" sz="1000" kern="1200" baseline="0" dirty="0" smtClean="0">
                <a:solidFill>
                  <a:schemeClr val="tx1"/>
                </a:solidFill>
                <a:latin typeface="+mn-lt"/>
                <a:ea typeface="+mn-ea"/>
                <a:cs typeface="+mn-cs"/>
              </a:rPr>
              <a:t> </a:t>
            </a:r>
            <a:r>
              <a:rPr lang="en-US" sz="1000" kern="1200" dirty="0" smtClean="0">
                <a:solidFill>
                  <a:schemeClr val="tx1"/>
                </a:solidFill>
                <a:latin typeface="+mn-lt"/>
                <a:ea typeface="+mn-ea"/>
                <a:cs typeface="+mn-cs"/>
              </a:rPr>
              <a:t>role. The board member who decides to attend weatherization staff performance evaluations or the board member who offers classroom management suggestions to a Head Start teacher has crossed the line into micro-management. </a:t>
            </a:r>
          </a:p>
          <a:p>
            <a:pPr marL="0" marR="0" indent="0" algn="l" defTabSz="914400" rtl="0" eaLnBrk="1" fontAlgn="base" latinLnBrk="0" hangingPunct="1">
              <a:lnSpc>
                <a:spcPct val="100000"/>
              </a:lnSpc>
              <a:spcBef>
                <a:spcPts val="0"/>
              </a:spcBef>
              <a:spcAft>
                <a:spcPct val="0"/>
              </a:spcAft>
              <a:buClrTx/>
              <a:buSzTx/>
              <a:buFontTx/>
              <a:buNone/>
              <a:tabLst/>
              <a:defRPr/>
            </a:pPr>
            <a:endParaRPr lang="en-US" sz="1000" kern="1200" dirty="0" smtClean="0">
              <a:solidFill>
                <a:schemeClr val="tx1"/>
              </a:solidFill>
              <a:latin typeface="+mn-lt"/>
              <a:ea typeface="+mn-ea"/>
              <a:cs typeface="+mn-cs"/>
            </a:endParaRPr>
          </a:p>
          <a:p>
            <a:pPr marL="0" marR="0" indent="0" algn="l" defTabSz="914400" rtl="0" eaLnBrk="1" fontAlgn="base" latinLnBrk="0" hangingPunct="1">
              <a:lnSpc>
                <a:spcPct val="100000"/>
              </a:lnSpc>
              <a:spcBef>
                <a:spcPts val="0"/>
              </a:spcBef>
              <a:spcAft>
                <a:spcPct val="0"/>
              </a:spcAft>
              <a:buClrTx/>
              <a:buSzTx/>
              <a:buFontTx/>
              <a:buNone/>
              <a:tabLst/>
              <a:defRPr/>
            </a:pPr>
            <a:r>
              <a:rPr lang="en-US" sz="1000" b="1" kern="1200" dirty="0" smtClean="0">
                <a:solidFill>
                  <a:schemeClr val="tx1"/>
                </a:solidFill>
                <a:latin typeface="+mn-lt"/>
                <a:ea typeface="+mn-ea"/>
                <a:cs typeface="+mn-cs"/>
              </a:rPr>
              <a:t>Board</a:t>
            </a:r>
            <a:r>
              <a:rPr lang="en-US" sz="1000" b="1" kern="1200" baseline="0" dirty="0" smtClean="0">
                <a:solidFill>
                  <a:schemeClr val="tx1"/>
                </a:solidFill>
                <a:latin typeface="+mn-lt"/>
                <a:ea typeface="+mn-ea"/>
                <a:cs typeface="+mn-cs"/>
              </a:rPr>
              <a:t> members acting as individuals. </a:t>
            </a:r>
            <a:r>
              <a:rPr lang="en-US" sz="1000" kern="1200" dirty="0" smtClean="0">
                <a:solidFill>
                  <a:schemeClr val="tx1"/>
                </a:solidFill>
                <a:latin typeface="+mn-lt"/>
                <a:ea typeface="+mn-ea"/>
                <a:cs typeface="+mn-cs"/>
              </a:rPr>
              <a:t>It is important for individual board members to remember that they are part of a larger body and that to properly fulfill one’s fiduciary duty of loyalty (i.e., obligation to act in the best interest of the organization) a board member should act at the direction of the full board and not pursuant to individual motivations or concerns. If an individual board member is concerned about organizational matters, the board member should either contact the board chair or executive director with that concern. This should then result either in the full board or a committee of the board discussing the matter and making a determination that represents the full board and the best interests of the organization.</a:t>
            </a:r>
          </a:p>
          <a:p>
            <a:pPr>
              <a:spcBef>
                <a:spcPts val="0"/>
              </a:spcBef>
            </a:pPr>
            <a:endParaRPr lang="en-US" sz="1000" dirty="0" smtClean="0">
              <a:latin typeface="+mn-lt"/>
            </a:endParaRPr>
          </a:p>
          <a:p>
            <a:pPr>
              <a:spcBef>
                <a:spcPts val="0"/>
              </a:spcBef>
            </a:pPr>
            <a:r>
              <a:rPr lang="en-US" sz="1000" b="1" dirty="0" smtClean="0">
                <a:latin typeface="+mn-lt"/>
              </a:rPr>
              <a:t>Too Much Deference to the Executive Director</a:t>
            </a:r>
            <a:r>
              <a:rPr lang="en-US" sz="1000" dirty="0" smtClean="0">
                <a:latin typeface="+mn-lt"/>
              </a:rPr>
              <a:t>. Some boards view their role as cheerleaders, with the board deferring to the executive director in all matters. While this often happens when the executive director has significant input into the selection of board members, some boards simply don’t understand their oversight role. The board should be supportive of the executive director, sharing board’s insights and expertise, but there also needs to be some institutional tension between the board and the executive director. The board’s primary function is to evaluate the executive director’s performance and progress in accomplishing the mission. A board that becomes too deferential to the executive director inevitably will be deficient when it comes to discharging the specific functions assigned the board, namely assessing the adequacy and utilization of the CAA’s financial and other resources, setting broad policy, and ensuring an adequate system of checks and balances is in place. It is therefore incumbent upon the board and the executive director who is faced with this situation to act intentionally to devise and implement strategies and processes to empower the board. This may be done, for example, through changes in bylaws, board size, committee structures, or review and approval procedures for policies and financial matters. What may be most important, however, is setting the right tone and meeting structure to encourage questions and comments from board members.</a:t>
            </a:r>
          </a:p>
          <a:p>
            <a:pPr>
              <a:spcBef>
                <a:spcPts val="0"/>
              </a:spcBef>
            </a:pPr>
            <a:endParaRPr lang="en-US" sz="1000" dirty="0" smtClean="0">
              <a:latin typeface="+mn-lt"/>
            </a:endParaRPr>
          </a:p>
          <a:p>
            <a:pPr marL="0" marR="0" indent="0" algn="l" defTabSz="914400" rtl="0" eaLnBrk="1" fontAlgn="base" latinLnBrk="0" hangingPunct="1">
              <a:lnSpc>
                <a:spcPct val="100000"/>
              </a:lnSpc>
              <a:spcBef>
                <a:spcPts val="0"/>
              </a:spcBef>
              <a:spcAft>
                <a:spcPct val="0"/>
              </a:spcAft>
              <a:buClrTx/>
              <a:buSzTx/>
              <a:buFontTx/>
              <a:buNone/>
              <a:tabLst/>
              <a:defRPr/>
            </a:pPr>
            <a:r>
              <a:rPr lang="en-US" sz="1000" b="1" kern="1200" dirty="0" smtClean="0">
                <a:solidFill>
                  <a:schemeClr val="tx1"/>
                </a:solidFill>
                <a:latin typeface="+mn-lt"/>
                <a:ea typeface="+mn-ea"/>
                <a:cs typeface="+mn-cs"/>
              </a:rPr>
              <a:t>Not discussing critical issues.</a:t>
            </a:r>
            <a:r>
              <a:rPr lang="en-US" sz="1000" b="1" kern="1200" baseline="0" dirty="0" smtClean="0">
                <a:solidFill>
                  <a:schemeClr val="tx1"/>
                </a:solidFill>
                <a:latin typeface="+mn-lt"/>
                <a:ea typeface="+mn-ea"/>
                <a:cs typeface="+mn-cs"/>
              </a:rPr>
              <a:t> </a:t>
            </a:r>
            <a:r>
              <a:rPr lang="en-US" sz="1000" b="0" kern="1200" baseline="0" dirty="0" smtClean="0">
                <a:solidFill>
                  <a:schemeClr val="tx1"/>
                </a:solidFill>
                <a:latin typeface="+mn-lt"/>
                <a:ea typeface="+mn-ea"/>
                <a:cs typeface="+mn-cs"/>
              </a:rPr>
              <a:t>Sometimes it is easier to sweat the small stuff rather than grapple with the big questions of the day. Boards must strike a fine balance between regularly reviewing operations while engaging in the strategic decisions that will sustain the organization. Boards can shift meetings to focus on the more critical issues by using committees to either help manage the more routine oversight functions or research and report back on more critical matters. Boards can streamline and rework their meeting agendas to focus on strategic discussions and send materials in advance of meetings so board members can arrived to meetings prepared and ready to think through the more pressing organizational matters.</a:t>
            </a:r>
          </a:p>
          <a:p>
            <a:pPr marL="0" marR="0" indent="0" algn="l" defTabSz="914400" rtl="0" eaLnBrk="1" fontAlgn="base" latinLnBrk="0" hangingPunct="1">
              <a:lnSpc>
                <a:spcPct val="100000"/>
              </a:lnSpc>
              <a:spcBef>
                <a:spcPts val="0"/>
              </a:spcBef>
              <a:spcAft>
                <a:spcPct val="0"/>
              </a:spcAft>
              <a:buClrTx/>
              <a:buSzTx/>
              <a:buFontTx/>
              <a:buNone/>
              <a:tabLst/>
              <a:defRPr/>
            </a:pPr>
            <a:endParaRPr lang="en-US" sz="1000" b="1" kern="1200" baseline="0" dirty="0" smtClean="0">
              <a:solidFill>
                <a:schemeClr val="tx1"/>
              </a:solidFill>
              <a:latin typeface="+mn-lt"/>
              <a:ea typeface="+mn-ea"/>
              <a:cs typeface="+mn-cs"/>
            </a:endParaRPr>
          </a:p>
          <a:p>
            <a:pPr marL="0" marR="0" indent="0" algn="l" defTabSz="914400" rtl="0" eaLnBrk="1" fontAlgn="base" latinLnBrk="0" hangingPunct="1">
              <a:lnSpc>
                <a:spcPct val="100000"/>
              </a:lnSpc>
              <a:spcBef>
                <a:spcPts val="0"/>
              </a:spcBef>
              <a:spcAft>
                <a:spcPct val="0"/>
              </a:spcAft>
              <a:buClrTx/>
              <a:buSzTx/>
              <a:buFontTx/>
              <a:buNone/>
              <a:tabLst/>
              <a:defRPr/>
            </a:pPr>
            <a:r>
              <a:rPr lang="en-US" sz="1000" b="1" kern="1200" baseline="0" dirty="0" smtClean="0">
                <a:solidFill>
                  <a:schemeClr val="tx1"/>
                </a:solidFill>
                <a:latin typeface="+mn-lt"/>
                <a:ea typeface="+mn-ea"/>
                <a:cs typeface="+mn-cs"/>
              </a:rPr>
              <a:t>Note to presenter: </a:t>
            </a:r>
            <a:r>
              <a:rPr lang="en-US" sz="1000" b="0" kern="1200" baseline="0" dirty="0" smtClean="0">
                <a:solidFill>
                  <a:schemeClr val="tx1"/>
                </a:solidFill>
                <a:latin typeface="+mn-lt"/>
                <a:ea typeface="+mn-ea"/>
                <a:cs typeface="+mn-cs"/>
              </a:rPr>
              <a:t>As you will see this is an animated slide with each block falling down on the seesaw on at a time. After you work through each block, we encourage you to ask the workshop participants if they have any other examples of common board missteps and have the group discuss those.  Also, note that with each discussion of a misstep we include action steps a board may take to counter the misstep. </a:t>
            </a:r>
            <a:endParaRPr lang="en-US" sz="1000" b="0" baseline="0" dirty="0" smtClean="0">
              <a:latin typeface="+mn-lt"/>
            </a:endParaRPr>
          </a:p>
          <a:p>
            <a:pPr>
              <a:spcBef>
                <a:spcPts val="0"/>
              </a:spcBef>
            </a:pPr>
            <a:endParaRPr lang="en-US" sz="1000" b="1"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11</a:t>
            </a:fld>
            <a:endParaRPr lang="en-US"/>
          </a:p>
        </p:txBody>
      </p:sp>
    </p:spTree>
    <p:extLst>
      <p:ext uri="{BB962C8B-B14F-4D97-AF65-F5344CB8AC3E}">
        <p14:creationId xmlns:p14="http://schemas.microsoft.com/office/powerpoint/2010/main" xmlns="" val="1527916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accent2"/>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8" name="Straight Connector 7"/>
          <p:cNvCxnSpPr/>
          <p:nvPr userDrawn="1"/>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6357149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chemeClr val="accent2"/>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1F4A7F"/>
              </a:buClr>
              <a:buFont typeface="Wingdings" panose="05000000000000000000" pitchFamily="2" charset="2"/>
              <a:buChar char="§"/>
              <a:defRPr sz="2800" b="1">
                <a:solidFill>
                  <a:srgbClr val="1F4A7F"/>
                </a:solidFill>
              </a:defRPr>
            </a:lvl1pPr>
            <a:lvl2pPr>
              <a:defRPr sz="2400"/>
            </a:lvl2pPr>
            <a:lvl3pPr>
              <a:defRPr sz="22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cxnSp>
        <p:nvCxnSpPr>
          <p:cNvPr id="8" name="Straight Connector 7"/>
          <p:cNvCxnSpPr/>
          <p:nvPr userDrawn="1"/>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460582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9504522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50398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4334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26619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373013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53578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92132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95284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5371172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4"/>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a:t>
            </a:fld>
            <a:endParaRPr lang="en-US" dirty="0"/>
          </a:p>
        </p:txBody>
      </p:sp>
    </p:spTree>
    <p:extLst>
      <p:ext uri="{BB962C8B-B14F-4D97-AF65-F5344CB8AC3E}">
        <p14:creationId xmlns:p14="http://schemas.microsoft.com/office/powerpoint/2010/main" xmlns="" val="185743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L:\MARKETING\Images\Stock Photos\By Category\Community\crowd-2045499_1920.jpg"/>
          <p:cNvPicPr>
            <a:picLocks noChangeAspect="1" noChangeArrowheads="1"/>
          </p:cNvPicPr>
          <p:nvPr/>
        </p:nvPicPr>
        <p:blipFill>
          <a:blip r:embed="rId3" cstate="print">
            <a:lum bright="33000"/>
          </a:blip>
          <a:srcRect t="35697"/>
          <a:stretch>
            <a:fillRect/>
          </a:stretch>
        </p:blipFill>
        <p:spPr bwMode="auto">
          <a:xfrm>
            <a:off x="0" y="2175028"/>
            <a:ext cx="9144000" cy="3920972"/>
          </a:xfrm>
          <a:prstGeom prst="rect">
            <a:avLst/>
          </a:prstGeom>
          <a:noFill/>
        </p:spPr>
      </p:pic>
      <p:sp>
        <p:nvSpPr>
          <p:cNvPr id="10" name="Rectangle 9"/>
          <p:cNvSpPr/>
          <p:nvPr/>
        </p:nvSpPr>
        <p:spPr>
          <a:xfrm>
            <a:off x="-12193" y="4343400"/>
            <a:ext cx="9156193" cy="1569661"/>
          </a:xfrm>
          <a:prstGeom prst="rect">
            <a:avLst/>
          </a:prstGeom>
          <a:solidFill>
            <a:srgbClr val="1F4A7F">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 name="Rectangle 2"/>
          <p:cNvSpPr>
            <a:spLocks noGrp="1" noChangeArrowheads="1"/>
          </p:cNvSpPr>
          <p:nvPr>
            <p:ph type="ctrTitle"/>
          </p:nvPr>
        </p:nvSpPr>
        <p:spPr>
          <a:xfrm>
            <a:off x="228600" y="1066800"/>
            <a:ext cx="8763000" cy="990600"/>
          </a:xfrm>
        </p:spPr>
        <p:txBody>
          <a:bodyPr>
            <a:noAutofit/>
          </a:bodyPr>
          <a:lstStyle/>
          <a:p>
            <a:pPr>
              <a:lnSpc>
                <a:spcPct val="90000"/>
              </a:lnSpc>
            </a:pPr>
            <a:r>
              <a:rPr lang="en-US" b="0" dirty="0">
                <a:solidFill>
                  <a:schemeClr val="accent1"/>
                </a:solidFill>
              </a:rPr>
              <a:t/>
            </a:r>
            <a:br>
              <a:rPr lang="en-US" b="0" dirty="0">
                <a:solidFill>
                  <a:schemeClr val="accent1"/>
                </a:solidFill>
              </a:rPr>
            </a:br>
            <a:r>
              <a:rPr lang="en-US" b="0" dirty="0" smtClean="0">
                <a:solidFill>
                  <a:schemeClr val="accent1"/>
                </a:solidFill>
              </a:rPr>
              <a:t/>
            </a:r>
            <a:br>
              <a:rPr lang="en-US" b="0" dirty="0" smtClean="0">
                <a:solidFill>
                  <a:schemeClr val="accent1"/>
                </a:solidFill>
              </a:rPr>
            </a:br>
            <a:r>
              <a:rPr lang="en-US" dirty="0" smtClean="0">
                <a:solidFill>
                  <a:schemeClr val="accent1"/>
                </a:solidFill>
              </a:rPr>
              <a:t>Board Roles &amp; Responsibilities: </a:t>
            </a:r>
            <a:br>
              <a:rPr lang="en-US" dirty="0" smtClean="0">
                <a:solidFill>
                  <a:schemeClr val="accent1"/>
                </a:solidFill>
              </a:rPr>
            </a:br>
            <a:r>
              <a:rPr lang="en-US" sz="3000" dirty="0" smtClean="0">
                <a:solidFill>
                  <a:srgbClr val="C00000"/>
                </a:solidFill>
              </a:rPr>
              <a:t>Nonprofit Community Action Agencies</a:t>
            </a:r>
            <a:r>
              <a:rPr lang="en-US" dirty="0" smtClean="0">
                <a:solidFill>
                  <a:schemeClr val="accent1"/>
                </a:solidFill>
              </a:rPr>
              <a:t/>
            </a:r>
            <a:br>
              <a:rPr lang="en-US" dirty="0" smtClean="0">
                <a:solidFill>
                  <a:schemeClr val="accent1"/>
                </a:solidFill>
              </a:rPr>
            </a:br>
            <a:r>
              <a:rPr lang="en-US" b="0" dirty="0">
                <a:solidFill>
                  <a:schemeClr val="accent1"/>
                </a:solidFill>
              </a:rPr>
              <a:t/>
            </a:r>
            <a:br>
              <a:rPr lang="en-US" b="0" dirty="0">
                <a:solidFill>
                  <a:schemeClr val="accent1"/>
                </a:solidFill>
              </a:rPr>
            </a:br>
            <a:endParaRPr lang="en-US" b="0" dirty="0">
              <a:solidFill>
                <a:schemeClr val="accent1"/>
              </a:solidFill>
            </a:endParaRPr>
          </a:p>
        </p:txBody>
      </p:sp>
      <p:sp>
        <p:nvSpPr>
          <p:cNvPr id="5" name="Rectangle 4"/>
          <p:cNvSpPr/>
          <p:nvPr/>
        </p:nvSpPr>
        <p:spPr>
          <a:xfrm>
            <a:off x="0" y="0"/>
            <a:ext cx="9144000" cy="838200"/>
          </a:xfrm>
          <a:prstGeom prst="rect">
            <a:avLst/>
          </a:prstGeom>
          <a:solidFill>
            <a:srgbClr val="30698C"/>
          </a:solidFill>
          <a:ln>
            <a:solidFill>
              <a:srgbClr val="3069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74536" y="0"/>
            <a:ext cx="838200" cy="838200"/>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7434072" y="0"/>
            <a:ext cx="838200" cy="838200"/>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8293608" y="0"/>
            <a:ext cx="838200" cy="838200"/>
          </a:xfrm>
          <a:prstGeom prst="ellipse">
            <a:avLst/>
          </a:prstGeom>
          <a:solidFill>
            <a:srgbClr val="7DA1CD"/>
          </a:solidFill>
          <a:ln>
            <a:solidFill>
              <a:srgbClr val="7DA1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28600" y="4724400"/>
            <a:ext cx="4419600" cy="800219"/>
          </a:xfrm>
          <a:prstGeom prst="rect">
            <a:avLst/>
          </a:prstGeom>
        </p:spPr>
        <p:txBody>
          <a:bodyPr wrap="square">
            <a:spAutoFit/>
          </a:bodyPr>
          <a:lstStyle/>
          <a:p>
            <a:pPr lvl="0"/>
            <a:r>
              <a:rPr lang="en-US" sz="2400" b="1" dirty="0" smtClean="0">
                <a:solidFill>
                  <a:schemeClr val="bg2">
                    <a:lumMod val="90000"/>
                  </a:schemeClr>
                </a:solidFill>
                <a:latin typeface="Corbel"/>
              </a:rPr>
              <a:t>[Training]</a:t>
            </a:r>
          </a:p>
          <a:p>
            <a:pPr lvl="0"/>
            <a:r>
              <a:rPr lang="en-US" sz="2200" b="1" dirty="0" smtClean="0">
                <a:solidFill>
                  <a:schemeClr val="bg1"/>
                </a:solidFill>
                <a:latin typeface="+mj-lt"/>
              </a:rPr>
              <a:t>[Date]</a:t>
            </a:r>
          </a:p>
        </p:txBody>
      </p:sp>
      <p:sp>
        <p:nvSpPr>
          <p:cNvPr id="12" name="TextBox 11"/>
          <p:cNvSpPr txBox="1"/>
          <p:nvPr/>
        </p:nvSpPr>
        <p:spPr>
          <a:xfrm>
            <a:off x="6324600" y="4572000"/>
            <a:ext cx="2667000" cy="1077218"/>
          </a:xfrm>
          <a:prstGeom prst="rect">
            <a:avLst/>
          </a:prstGeom>
          <a:noFill/>
        </p:spPr>
        <p:txBody>
          <a:bodyPr wrap="square" rtlCol="0">
            <a:spAutoFit/>
          </a:bodyPr>
          <a:lstStyle/>
          <a:p>
            <a:pPr algn="r"/>
            <a:r>
              <a:rPr lang="en-US" sz="1600" b="1" dirty="0" smtClean="0">
                <a:solidFill>
                  <a:srgbClr val="C00000"/>
                </a:solidFill>
                <a:latin typeface="+mj-lt"/>
              </a:rPr>
              <a:t>PRESENTED BY:</a:t>
            </a:r>
          </a:p>
          <a:p>
            <a:pPr algn="r"/>
            <a:r>
              <a:rPr lang="en-US" sz="1600" b="1" dirty="0" smtClean="0">
                <a:solidFill>
                  <a:schemeClr val="bg1"/>
                </a:solidFill>
                <a:latin typeface="+mj-lt"/>
              </a:rPr>
              <a:t>[Trainer Name]</a:t>
            </a:r>
          </a:p>
          <a:p>
            <a:pPr algn="r"/>
            <a:r>
              <a:rPr lang="en-US" sz="1600" b="1" u="sng" dirty="0" smtClean="0">
                <a:solidFill>
                  <a:schemeClr val="bg1"/>
                </a:solidFill>
                <a:latin typeface="+mj-lt"/>
              </a:rPr>
              <a:t>[Trainer Website or Email] </a:t>
            </a:r>
            <a:endParaRPr lang="en-US" sz="1600" b="1" u="sng" dirty="0" smtClean="0">
              <a:solidFill>
                <a:schemeClr val="bg2">
                  <a:lumMod val="90000"/>
                </a:schemeClr>
              </a:solidFill>
              <a:latin typeface="+mj-lt"/>
            </a:endParaRPr>
          </a:p>
          <a:p>
            <a:pPr algn="r"/>
            <a:r>
              <a:rPr lang="en-US" sz="1600" dirty="0" smtClean="0">
                <a:solidFill>
                  <a:schemeClr val="accent5">
                    <a:lumMod val="75000"/>
                  </a:schemeClr>
                </a:solidFill>
                <a:latin typeface="+mj-lt"/>
              </a:rPr>
              <a:t>[Trainer Phone Number]</a:t>
            </a:r>
          </a:p>
        </p:txBody>
      </p:sp>
      <p:sp>
        <p:nvSpPr>
          <p:cNvPr id="18" name="TextBox 17"/>
          <p:cNvSpPr txBox="1"/>
          <p:nvPr/>
        </p:nvSpPr>
        <p:spPr>
          <a:xfrm>
            <a:off x="228600" y="6324600"/>
            <a:ext cx="1612364" cy="369332"/>
          </a:xfrm>
          <a:prstGeom prst="rect">
            <a:avLst/>
          </a:prstGeom>
          <a:noFill/>
        </p:spPr>
        <p:txBody>
          <a:bodyPr wrap="none" rtlCol="0">
            <a:spAutoFit/>
          </a:bodyPr>
          <a:lstStyle/>
          <a:p>
            <a:r>
              <a:rPr lang="en-US" dirty="0" smtClean="0">
                <a:solidFill>
                  <a:schemeClr val="tx1">
                    <a:lumMod val="85000"/>
                    <a:lumOff val="15000"/>
                  </a:schemeClr>
                </a:solidFill>
              </a:rPr>
              <a:t>[Trainer Logo]</a:t>
            </a:r>
            <a:endParaRPr lang="en-US" dirty="0">
              <a:solidFill>
                <a:schemeClr val="tx1">
                  <a:lumMod val="85000"/>
                  <a:lumOff val="1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181600"/>
          </a:xfrm>
        </p:spPr>
        <p:txBody>
          <a:bodyPr>
            <a:normAutofit/>
          </a:bodyPr>
          <a:lstStyle/>
          <a:p>
            <a:pPr marL="0" indent="0" algn="ctr">
              <a:buNone/>
            </a:pPr>
            <a:r>
              <a:rPr lang="en-US" sz="2400" i="1" dirty="0" smtClean="0"/>
              <a:t>This training material was created in collaboration with Community Action Program Legal Services, Inc. (CAPLAW) and the Community Action Partnership (Partnership). The publication was created by National Association of Community Action Agencies - Community Action Partnership in the performance of the U.S. Department of Human Services, Administration for Children and Families, Office of Community Services Grant Number 90ET0465.  Any opinion, findings, and conclusions, or recommendations expressed in this material are those of the authors and do not necessarily reflect the views of the U.S. Department of Health and Human Services, Administration for Children and Families.</a:t>
            </a:r>
            <a:endParaRPr lang="en-US" sz="2400" i="1"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229600" cy="1143000"/>
          </a:xfrm>
        </p:spPr>
        <p:txBody>
          <a:bodyPr/>
          <a:lstStyle/>
          <a:p>
            <a:r>
              <a:rPr lang="en-US" dirty="0" smtClean="0">
                <a:solidFill>
                  <a:srgbClr val="C00000"/>
                </a:solidFill>
              </a:rPr>
              <a:t>Role of  Tripartite Board</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fontScale="90000"/>
          </a:bodyPr>
          <a:lstStyle/>
          <a:p>
            <a:pPr>
              <a:lnSpc>
                <a:spcPct val="90000"/>
              </a:lnSpc>
            </a:pPr>
            <a:r>
              <a:rPr lang="en-US" sz="4400" dirty="0" smtClean="0"/>
              <a:t>Fiduciary Duties</a:t>
            </a:r>
            <a:r>
              <a:rPr lang="en-US" dirty="0" smtClean="0"/>
              <a:t/>
            </a:r>
            <a:br>
              <a:rPr lang="en-US" dirty="0" smtClean="0"/>
            </a:br>
            <a:r>
              <a:rPr lang="en-US" sz="3300" cap="small" dirty="0" smtClean="0">
                <a:solidFill>
                  <a:schemeClr val="accent1"/>
                </a:solidFill>
              </a:rPr>
              <a:t>Nonprofit Board Members</a:t>
            </a:r>
            <a:endParaRPr lang="en-US" sz="3300" cap="small" dirty="0">
              <a:solidFill>
                <a:schemeClr val="accent1"/>
              </a:solidFill>
            </a:endParaRPr>
          </a:p>
        </p:txBody>
      </p:sp>
      <p:sp>
        <p:nvSpPr>
          <p:cNvPr id="3" name="Content Placeholder 2"/>
          <p:cNvSpPr>
            <a:spLocks noGrp="1"/>
          </p:cNvSpPr>
          <p:nvPr>
            <p:ph idx="1"/>
          </p:nvPr>
        </p:nvSpPr>
        <p:spPr>
          <a:xfrm>
            <a:off x="238257" y="1753674"/>
            <a:ext cx="5538990" cy="4648200"/>
          </a:xfrm>
        </p:spPr>
        <p:txBody>
          <a:bodyPr>
            <a:normAutofit/>
          </a:bodyPr>
          <a:lstStyle/>
          <a:p>
            <a:pPr>
              <a:spcBef>
                <a:spcPts val="600"/>
              </a:spcBef>
              <a:spcAft>
                <a:spcPts val="600"/>
              </a:spcAft>
            </a:pPr>
            <a:r>
              <a:rPr lang="en-US" dirty="0" smtClean="0"/>
              <a:t>Duty of Care – </a:t>
            </a:r>
            <a:r>
              <a:rPr lang="en-US" sz="2600" dirty="0" smtClean="0"/>
              <a:t>Diligent</a:t>
            </a:r>
          </a:p>
          <a:p>
            <a:pPr lvl="1">
              <a:spcBef>
                <a:spcPts val="600"/>
              </a:spcBef>
              <a:spcAft>
                <a:spcPts val="600"/>
              </a:spcAft>
            </a:pPr>
            <a:r>
              <a:rPr lang="en-US" dirty="0" smtClean="0"/>
              <a:t>Acting with the care of a prudent person in similar circumstances</a:t>
            </a:r>
          </a:p>
          <a:p>
            <a:pPr lvl="1">
              <a:spcBef>
                <a:spcPts val="600"/>
              </a:spcBef>
              <a:spcAft>
                <a:spcPts val="600"/>
              </a:spcAft>
            </a:pPr>
            <a:r>
              <a:rPr lang="en-US" dirty="0" smtClean="0"/>
              <a:t>Asking hard questions</a:t>
            </a:r>
          </a:p>
          <a:p>
            <a:pPr lvl="1">
              <a:spcBef>
                <a:spcPts val="600"/>
              </a:spcBef>
              <a:spcAft>
                <a:spcPts val="600"/>
              </a:spcAft>
            </a:pPr>
            <a:r>
              <a:rPr lang="en-US" dirty="0" smtClean="0"/>
              <a:t>Reading materials</a:t>
            </a:r>
          </a:p>
          <a:p>
            <a:pPr lvl="1">
              <a:spcBef>
                <a:spcPts val="600"/>
              </a:spcBef>
              <a:spcAft>
                <a:spcPts val="600"/>
              </a:spcAft>
            </a:pPr>
            <a:r>
              <a:rPr lang="en-US" dirty="0" smtClean="0"/>
              <a:t>Deliberating the decision</a:t>
            </a:r>
          </a:p>
          <a:p>
            <a:pPr>
              <a:spcBef>
                <a:spcPts val="600"/>
              </a:spcBef>
              <a:spcAft>
                <a:spcPts val="6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a:t>
            </a:fld>
            <a:endParaRPr lang="en-US" dirty="0"/>
          </a:p>
        </p:txBody>
      </p:sp>
      <p:pic>
        <p:nvPicPr>
          <p:cNvPr id="6" name="Picture 2"/>
          <p:cNvPicPr>
            <a:picLocks noChangeAspect="1" noChangeArrowheads="1"/>
          </p:cNvPicPr>
          <p:nvPr/>
        </p:nvPicPr>
        <p:blipFill>
          <a:blip r:embed="rId3" cstate="print"/>
          <a:srcRect b="2857"/>
          <a:stretch>
            <a:fillRect/>
          </a:stretch>
        </p:blipFill>
        <p:spPr>
          <a:xfrm>
            <a:off x="5791200" y="1752600"/>
            <a:ext cx="2926640" cy="2980162"/>
          </a:xfrm>
          <a:prstGeom prst="rect">
            <a:avLst/>
          </a:prstGeom>
          <a:ln>
            <a:solidFill>
              <a:schemeClr val="tx1">
                <a:lumMod val="95000"/>
                <a:lumOff val="5000"/>
              </a:schemeClr>
            </a:solidFill>
          </a:ln>
          <a:effectLst>
            <a:outerShdw blurRad="292100" dist="139700" dir="2700000" algn="tl" rotWithShape="0">
              <a:srgbClr val="333333">
                <a:alpha val="65000"/>
              </a:srgbClr>
            </a:outerShdw>
          </a:effectLst>
        </p:spPr>
      </p:pic>
      <p:sp>
        <p:nvSpPr>
          <p:cNvPr id="7" name="Rounded Rectangle 6"/>
          <p:cNvSpPr/>
          <p:nvPr/>
        </p:nvSpPr>
        <p:spPr bwMode="auto">
          <a:xfrm>
            <a:off x="6310647" y="5034570"/>
            <a:ext cx="2209800" cy="1066800"/>
          </a:xfrm>
          <a:prstGeom prst="roundRect">
            <a:avLst/>
          </a:prstGeom>
          <a:solidFill>
            <a:srgbClr val="006699"/>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600" b="1" dirty="0">
                <a:solidFill>
                  <a:schemeClr val="bg1"/>
                </a:solidFill>
                <a:latin typeface="+mj-lt"/>
              </a:rPr>
              <a:t>See page </a:t>
            </a:r>
            <a:r>
              <a:rPr lang="en-US" sz="1600" b="1" dirty="0" smtClean="0">
                <a:solidFill>
                  <a:schemeClr val="bg1"/>
                </a:solidFill>
                <a:latin typeface="+mj-lt"/>
              </a:rPr>
              <a:t>9 of the Toolkit for more </a:t>
            </a:r>
            <a:r>
              <a:rPr lang="en-US" sz="1600" b="1" dirty="0">
                <a:solidFill>
                  <a:schemeClr val="bg1"/>
                </a:solidFill>
                <a:latin typeface="+mj-lt"/>
              </a:rPr>
              <a:t>on f</a:t>
            </a:r>
            <a:r>
              <a:rPr lang="en-US" sz="1600" b="1" dirty="0" smtClean="0">
                <a:solidFill>
                  <a:schemeClr val="bg1"/>
                </a:solidFill>
                <a:latin typeface="+mj-lt"/>
              </a:rPr>
              <a:t>iduciary duties</a:t>
            </a:r>
            <a:endParaRPr lang="en-US" sz="1600" b="1" dirty="0">
              <a:solidFill>
                <a:schemeClr val="bg1"/>
              </a:solidFill>
              <a:latin typeface="+mj-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rgbClr val="C00000"/>
                </a:solidFill>
              </a:rPr>
              <a:t>Role of Tripartite Board Scenario</a:t>
            </a:r>
            <a:endParaRPr lang="en-US" dirty="0">
              <a:solidFill>
                <a:srgbClr val="C00000"/>
              </a:solidFill>
            </a:endParaRPr>
          </a:p>
        </p:txBody>
      </p:sp>
      <p:sp>
        <p:nvSpPr>
          <p:cNvPr id="3" name="Content Placeholder 2"/>
          <p:cNvSpPr>
            <a:spLocks noGrp="1"/>
          </p:cNvSpPr>
          <p:nvPr>
            <p:ph idx="1"/>
          </p:nvPr>
        </p:nvSpPr>
        <p:spPr>
          <a:xfrm>
            <a:off x="228600" y="1143000"/>
            <a:ext cx="8686800" cy="5334000"/>
          </a:xfrm>
        </p:spPr>
        <p:txBody>
          <a:bodyPr>
            <a:noAutofit/>
          </a:bodyPr>
          <a:lstStyle/>
          <a:p>
            <a:pPr marL="0" indent="0">
              <a:lnSpc>
                <a:spcPct val="90000"/>
              </a:lnSpc>
              <a:spcBef>
                <a:spcPts val="0"/>
              </a:spcBef>
              <a:buNone/>
            </a:pPr>
            <a:r>
              <a:rPr lang="en-US" sz="2400" dirty="0" smtClean="0"/>
              <a:t>The board is considering whether to begin an afterschool college prep program. Its board chair asks board members, Larry, Marsha, and Devon to review the staff’s preliminary research and make a recommendation to the full board on the program’s potential impact and financial viability. </a:t>
            </a:r>
          </a:p>
          <a:p>
            <a:pPr marL="0" indent="0">
              <a:lnSpc>
                <a:spcPct val="90000"/>
              </a:lnSpc>
              <a:spcBef>
                <a:spcPts val="0"/>
              </a:spcBef>
              <a:buNone/>
            </a:pPr>
            <a:endParaRPr lang="en-US" sz="1200" dirty="0" smtClean="0"/>
          </a:p>
          <a:p>
            <a:pPr marL="0" indent="0">
              <a:lnSpc>
                <a:spcPct val="90000"/>
              </a:lnSpc>
              <a:spcBef>
                <a:spcPts val="0"/>
              </a:spcBef>
              <a:buNone/>
            </a:pPr>
            <a:r>
              <a:rPr lang="en-US" sz="2400" dirty="0" smtClean="0"/>
              <a:t>As a committee, they examine proposed budgets, a needs assessment, staffing and training requirements, and survey data from CAAs with similar programs. They question staff and then prepare a 10-page report for the full board, recommending the program. At its next meeting, following a 90-minute discussion, the board unanimously votes to fund the program. </a:t>
            </a:r>
          </a:p>
          <a:p>
            <a:pPr marL="0" indent="0">
              <a:lnSpc>
                <a:spcPct val="90000"/>
              </a:lnSpc>
              <a:spcBef>
                <a:spcPts val="0"/>
              </a:spcBef>
              <a:buNone/>
            </a:pPr>
            <a:endParaRPr lang="en-US" sz="1200" dirty="0" smtClean="0"/>
          </a:p>
          <a:p>
            <a:pPr marL="0" indent="0">
              <a:lnSpc>
                <a:spcPct val="90000"/>
              </a:lnSpc>
              <a:spcBef>
                <a:spcPts val="0"/>
              </a:spcBef>
              <a:buNone/>
            </a:pPr>
            <a:r>
              <a:rPr lang="en-US" sz="2400" dirty="0" smtClean="0"/>
              <a:t>Unfortunately, after a year, the program is much more expensive than the initial projections and youth participation lower than expected. The board has no choice; it must end the program.</a:t>
            </a:r>
            <a:endParaRPr lang="en-US" sz="240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8336"/>
            <a:ext cx="8229600" cy="1143000"/>
          </a:xfrm>
        </p:spPr>
        <p:txBody>
          <a:bodyPr>
            <a:noAutofit/>
          </a:bodyPr>
          <a:lstStyle/>
          <a:p>
            <a:pPr>
              <a:lnSpc>
                <a:spcPct val="90000"/>
              </a:lnSpc>
            </a:pPr>
            <a:r>
              <a:rPr lang="en-US" dirty="0" smtClean="0">
                <a:solidFill>
                  <a:srgbClr val="C00000"/>
                </a:solidFill>
              </a:rPr>
              <a:t/>
            </a:r>
            <a:br>
              <a:rPr lang="en-US" dirty="0" smtClean="0">
                <a:solidFill>
                  <a:srgbClr val="C00000"/>
                </a:solidFill>
              </a:rPr>
            </a:br>
            <a:r>
              <a:rPr lang="en-US" dirty="0" smtClean="0">
                <a:solidFill>
                  <a:srgbClr val="C00000"/>
                </a:solidFill>
              </a:rPr>
              <a:t>Duty of Care Scenario</a:t>
            </a:r>
            <a:r>
              <a:rPr lang="en-US" dirty="0" smtClean="0"/>
              <a:t/>
            </a:r>
            <a:br>
              <a:rPr lang="en-US" dirty="0" smtClean="0"/>
            </a:br>
            <a:endParaRPr lang="en-US" cap="small" dirty="0">
              <a:solidFill>
                <a:schemeClr val="accent1"/>
              </a:solidFill>
            </a:endParaRPr>
          </a:p>
        </p:txBody>
      </p:sp>
      <p:sp>
        <p:nvSpPr>
          <p:cNvPr id="3" name="Content Placeholder 2"/>
          <p:cNvSpPr>
            <a:spLocks noGrp="1"/>
          </p:cNvSpPr>
          <p:nvPr>
            <p:ph idx="1"/>
          </p:nvPr>
        </p:nvSpPr>
        <p:spPr>
          <a:xfrm>
            <a:off x="457200" y="1295400"/>
            <a:ext cx="8229600" cy="914399"/>
          </a:xfrm>
        </p:spPr>
        <p:txBody>
          <a:bodyPr>
            <a:normAutofit lnSpcReduction="10000"/>
          </a:bodyPr>
          <a:lstStyle/>
          <a:p>
            <a:r>
              <a:rPr lang="en-US" dirty="0" smtClean="0"/>
              <a:t>Did the board fulfill its duty of care? Why or why not?</a:t>
            </a:r>
          </a:p>
        </p:txBody>
      </p:sp>
      <p:sp>
        <p:nvSpPr>
          <p:cNvPr id="4" name="Slide Number Placeholder 3"/>
          <p:cNvSpPr>
            <a:spLocks noGrp="1"/>
          </p:cNvSpPr>
          <p:nvPr>
            <p:ph type="sldNum" sz="quarter" idx="12"/>
          </p:nvPr>
        </p:nvSpPr>
        <p:spPr/>
        <p:txBody>
          <a:bodyPr/>
          <a:lstStyle/>
          <a:p>
            <a:fld id="{4A66FE31-C09E-42ED-B4D0-F94965E42B7D}" type="slidenum">
              <a:rPr lang="en-US" smtClean="0"/>
              <a:pPr/>
              <a:t>6</a:t>
            </a:fld>
            <a:endParaRPr lang="en-US" dirty="0"/>
          </a:p>
        </p:txBody>
      </p:sp>
      <p:sp>
        <p:nvSpPr>
          <p:cNvPr id="6" name="Content Placeholder 2"/>
          <p:cNvSpPr txBox="1">
            <a:spLocks/>
          </p:cNvSpPr>
          <p:nvPr/>
        </p:nvSpPr>
        <p:spPr>
          <a:xfrm>
            <a:off x="609600" y="2057400"/>
            <a:ext cx="8229600" cy="4267200"/>
          </a:xfrm>
          <a:prstGeom prst="rect">
            <a:avLst/>
          </a:prstGeom>
        </p:spPr>
        <p:txBody>
          <a:bodyPr vert="horz" lIns="91440" tIns="45720" rIns="91440" bIns="45720" rtlCol="0">
            <a:normAutofit fontScale="92500"/>
          </a:bodyPr>
          <a:lstStyle/>
          <a:p>
            <a:pPr marL="742950" lvl="1" indent="-285750" fontAlgn="auto">
              <a:spcBef>
                <a:spcPct val="20000"/>
              </a:spcBef>
              <a:spcAft>
                <a:spcPts val="0"/>
              </a:spcAft>
              <a:buFont typeface="Arial" panose="020B0604020202020204" pitchFamily="34" charset="0"/>
              <a:buChar char="–"/>
            </a:pPr>
            <a:r>
              <a:rPr lang="en-US" sz="2600" b="1" dirty="0" smtClean="0">
                <a:latin typeface="+mn-lt"/>
              </a:rPr>
              <a:t>Board committee tasks</a:t>
            </a:r>
          </a:p>
          <a:p>
            <a:pPr marL="1377950" lvl="2" indent="-463550" fontAlgn="auto">
              <a:spcBef>
                <a:spcPct val="20000"/>
              </a:spcBef>
              <a:spcAft>
                <a:spcPts val="0"/>
              </a:spcAft>
              <a:buSzPct val="120000"/>
              <a:buFont typeface="Wingdings" pitchFamily="2" charset="2"/>
              <a:buChar char="q"/>
            </a:pPr>
            <a:r>
              <a:rPr lang="en-US" sz="2400" dirty="0" smtClean="0">
                <a:latin typeface="+mn-lt"/>
              </a:rPr>
              <a:t>Review mission</a:t>
            </a:r>
          </a:p>
          <a:p>
            <a:pPr marL="1377950" lvl="2" indent="-463550" fontAlgn="auto">
              <a:spcBef>
                <a:spcPct val="20000"/>
              </a:spcBef>
              <a:spcAft>
                <a:spcPts val="0"/>
              </a:spcAft>
              <a:buSzPct val="120000"/>
              <a:buFont typeface="Wingdings" pitchFamily="2" charset="2"/>
              <a:buChar char="q"/>
            </a:pPr>
            <a:r>
              <a:rPr lang="en-US" sz="2400" dirty="0" smtClean="0">
                <a:latin typeface="+mn-lt"/>
              </a:rPr>
              <a:t>Review needs assessment </a:t>
            </a:r>
          </a:p>
          <a:p>
            <a:pPr marL="1377950" lvl="2" indent="-463550" fontAlgn="auto">
              <a:spcBef>
                <a:spcPct val="20000"/>
              </a:spcBef>
              <a:spcAft>
                <a:spcPts val="0"/>
              </a:spcAft>
              <a:buSzPct val="120000"/>
              <a:buFont typeface="Wingdings" pitchFamily="2" charset="2"/>
              <a:buChar char="q"/>
            </a:pPr>
            <a:r>
              <a:rPr lang="en-US" sz="2400" dirty="0" smtClean="0">
                <a:latin typeface="+mn-lt"/>
              </a:rPr>
              <a:t>Examine proposed budgets</a:t>
            </a:r>
          </a:p>
          <a:p>
            <a:pPr marL="1377950" lvl="2" indent="-463550" fontAlgn="auto">
              <a:spcBef>
                <a:spcPct val="20000"/>
              </a:spcBef>
              <a:spcAft>
                <a:spcPts val="0"/>
              </a:spcAft>
              <a:buSzPct val="120000"/>
              <a:buFont typeface="Wingdings" pitchFamily="2" charset="2"/>
              <a:buChar char="q"/>
            </a:pPr>
            <a:r>
              <a:rPr lang="en-US" sz="2400" dirty="0" smtClean="0">
                <a:latin typeface="+mn-lt"/>
              </a:rPr>
              <a:t>Assess staffing and training requirements</a:t>
            </a:r>
          </a:p>
          <a:p>
            <a:pPr marL="1377950" lvl="2" indent="-463550" fontAlgn="auto">
              <a:spcBef>
                <a:spcPct val="20000"/>
              </a:spcBef>
              <a:spcAft>
                <a:spcPts val="0"/>
              </a:spcAft>
              <a:buSzPct val="120000"/>
              <a:buFont typeface="Wingdings" pitchFamily="2" charset="2"/>
              <a:buChar char="q"/>
            </a:pPr>
            <a:r>
              <a:rPr lang="en-US" sz="2400" dirty="0" smtClean="0">
                <a:latin typeface="+mn-lt"/>
              </a:rPr>
              <a:t>Collect data from others with similar programs</a:t>
            </a:r>
          </a:p>
          <a:p>
            <a:pPr marL="1377950" lvl="2" indent="-463550" fontAlgn="auto">
              <a:spcBef>
                <a:spcPct val="20000"/>
              </a:spcBef>
              <a:spcAft>
                <a:spcPts val="0"/>
              </a:spcAft>
              <a:buSzPct val="120000"/>
              <a:buFont typeface="Wingdings" pitchFamily="2" charset="2"/>
              <a:buChar char="q"/>
            </a:pPr>
            <a:r>
              <a:rPr lang="en-US" sz="2400" dirty="0" smtClean="0">
                <a:latin typeface="+mn-lt"/>
              </a:rPr>
              <a:t>Question staff </a:t>
            </a:r>
          </a:p>
          <a:p>
            <a:pPr marL="1377950" lvl="2" indent="-463550" fontAlgn="auto">
              <a:spcBef>
                <a:spcPct val="20000"/>
              </a:spcBef>
              <a:spcAft>
                <a:spcPts val="0"/>
              </a:spcAft>
              <a:buSzPct val="120000"/>
              <a:buFont typeface="Wingdings" pitchFamily="2" charset="2"/>
              <a:buChar char="q"/>
            </a:pPr>
            <a:r>
              <a:rPr lang="en-US" sz="2400" dirty="0" smtClean="0">
                <a:latin typeface="+mn-lt"/>
              </a:rPr>
              <a:t>Prepare report for the full board, with a recommendation</a:t>
            </a:r>
            <a:endParaRPr lang="en-US" sz="2600" b="1" dirty="0" smtClean="0">
              <a:latin typeface="+mn-lt"/>
            </a:endParaRPr>
          </a:p>
          <a:p>
            <a:pPr marL="742950" lvl="1" indent="-285750" fontAlgn="auto">
              <a:spcBef>
                <a:spcPct val="20000"/>
              </a:spcBef>
              <a:spcAft>
                <a:spcPts val="0"/>
              </a:spcAft>
              <a:buFont typeface="Arial" panose="020B0604020202020204" pitchFamily="34" charset="0"/>
              <a:buChar char="–"/>
            </a:pPr>
            <a:r>
              <a:rPr lang="en-US" sz="2600" b="1" dirty="0" smtClean="0">
                <a:latin typeface="+mn-lt"/>
              </a:rPr>
              <a:t>Full board:</a:t>
            </a:r>
          </a:p>
          <a:p>
            <a:pPr marL="1200150" lvl="2" indent="-285750" fontAlgn="auto">
              <a:spcBef>
                <a:spcPct val="20000"/>
              </a:spcBef>
              <a:spcAft>
                <a:spcPts val="0"/>
              </a:spcAft>
              <a:buFont typeface="Wingdings" pitchFamily="2" charset="2"/>
              <a:buChar char="q"/>
            </a:pPr>
            <a:r>
              <a:rPr lang="en-US" sz="2600" b="1" dirty="0" smtClean="0">
                <a:latin typeface="+mn-lt"/>
              </a:rPr>
              <a:t> </a:t>
            </a:r>
            <a:r>
              <a:rPr lang="en-US" sz="2400" dirty="0" smtClean="0">
                <a:latin typeface="+mn-lt"/>
              </a:rPr>
              <a:t>Engage in discussion prior to vote</a:t>
            </a:r>
          </a:p>
          <a:p>
            <a:pPr marL="1377950" lvl="2" indent="-463550" fontAlgn="auto">
              <a:spcBef>
                <a:spcPct val="20000"/>
              </a:spcBef>
              <a:spcAft>
                <a:spcPts val="0"/>
              </a:spcAft>
              <a:buSzPct val="120000"/>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25" name="Group 24"/>
          <p:cNvGrpSpPr/>
          <p:nvPr/>
        </p:nvGrpSpPr>
        <p:grpSpPr>
          <a:xfrm>
            <a:off x="1676400" y="2438400"/>
            <a:ext cx="228600" cy="304800"/>
            <a:chOff x="6934200" y="0"/>
            <a:chExt cx="381000" cy="762000"/>
          </a:xfrm>
        </p:grpSpPr>
        <p:cxnSp>
          <p:nvCxnSpPr>
            <p:cNvPr id="22" name="Straight Connector 21"/>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1676400" y="2819400"/>
            <a:ext cx="228600" cy="304800"/>
            <a:chOff x="6934200" y="0"/>
            <a:chExt cx="381000" cy="762000"/>
          </a:xfrm>
        </p:grpSpPr>
        <p:cxnSp>
          <p:nvCxnSpPr>
            <p:cNvPr id="27" name="Straight Connector 26"/>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9" name="Group 28"/>
          <p:cNvGrpSpPr/>
          <p:nvPr/>
        </p:nvGrpSpPr>
        <p:grpSpPr>
          <a:xfrm>
            <a:off x="1676400" y="3200400"/>
            <a:ext cx="228600" cy="304800"/>
            <a:chOff x="6934200" y="0"/>
            <a:chExt cx="381000" cy="762000"/>
          </a:xfrm>
        </p:grpSpPr>
        <p:cxnSp>
          <p:nvCxnSpPr>
            <p:cNvPr id="30" name="Straight Connector 29"/>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2" name="Group 31"/>
          <p:cNvGrpSpPr/>
          <p:nvPr/>
        </p:nvGrpSpPr>
        <p:grpSpPr>
          <a:xfrm>
            <a:off x="1676400" y="3657600"/>
            <a:ext cx="228600" cy="304800"/>
            <a:chOff x="6934200" y="0"/>
            <a:chExt cx="381000" cy="762000"/>
          </a:xfrm>
        </p:grpSpPr>
        <p:cxnSp>
          <p:nvCxnSpPr>
            <p:cNvPr id="33" name="Straight Connector 32"/>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5" name="Group 34"/>
          <p:cNvGrpSpPr/>
          <p:nvPr/>
        </p:nvGrpSpPr>
        <p:grpSpPr>
          <a:xfrm>
            <a:off x="1676400" y="4038600"/>
            <a:ext cx="228600" cy="304800"/>
            <a:chOff x="6934200" y="0"/>
            <a:chExt cx="381000" cy="762000"/>
          </a:xfrm>
        </p:grpSpPr>
        <p:cxnSp>
          <p:nvCxnSpPr>
            <p:cNvPr id="36" name="Straight Connector 35"/>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8" name="Group 37"/>
          <p:cNvGrpSpPr/>
          <p:nvPr/>
        </p:nvGrpSpPr>
        <p:grpSpPr>
          <a:xfrm>
            <a:off x="1676400" y="4419600"/>
            <a:ext cx="228600" cy="304800"/>
            <a:chOff x="6934200" y="0"/>
            <a:chExt cx="381000" cy="762000"/>
          </a:xfrm>
        </p:grpSpPr>
        <p:cxnSp>
          <p:nvCxnSpPr>
            <p:cNvPr id="39" name="Straight Connector 38"/>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1" name="Group 40"/>
          <p:cNvGrpSpPr/>
          <p:nvPr/>
        </p:nvGrpSpPr>
        <p:grpSpPr>
          <a:xfrm>
            <a:off x="1676400" y="4876800"/>
            <a:ext cx="228600" cy="304800"/>
            <a:chOff x="6934200" y="0"/>
            <a:chExt cx="381000" cy="762000"/>
          </a:xfrm>
        </p:grpSpPr>
        <p:cxnSp>
          <p:nvCxnSpPr>
            <p:cNvPr id="42" name="Straight Connector 41"/>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4" name="Group 43"/>
          <p:cNvGrpSpPr/>
          <p:nvPr/>
        </p:nvGrpSpPr>
        <p:grpSpPr>
          <a:xfrm>
            <a:off x="1676400" y="5715000"/>
            <a:ext cx="228600" cy="304800"/>
            <a:chOff x="6934200" y="0"/>
            <a:chExt cx="381000" cy="762000"/>
          </a:xfrm>
        </p:grpSpPr>
        <p:cxnSp>
          <p:nvCxnSpPr>
            <p:cNvPr id="45" name="Straight Connector 44"/>
            <p:cNvCxnSpPr/>
            <p:nvPr/>
          </p:nvCxnSpPr>
          <p:spPr>
            <a:xfrm flipV="1">
              <a:off x="7086600" y="0"/>
              <a:ext cx="228600" cy="7620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934200" y="457200"/>
              <a:ext cx="152400" cy="3048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90000"/>
              </a:lnSpc>
            </a:pPr>
            <a:r>
              <a:rPr lang="en-US" sz="4400" dirty="0" smtClean="0">
                <a:solidFill>
                  <a:srgbClr val="C00000"/>
                </a:solidFill>
              </a:rPr>
              <a:t>Fiduciary Duties</a:t>
            </a:r>
            <a:r>
              <a:rPr lang="en-US" dirty="0" smtClean="0">
                <a:solidFill>
                  <a:srgbClr val="C00000"/>
                </a:solidFill>
              </a:rPr>
              <a:t/>
            </a:r>
            <a:br>
              <a:rPr lang="en-US" dirty="0" smtClean="0">
                <a:solidFill>
                  <a:srgbClr val="C00000"/>
                </a:solidFill>
              </a:rPr>
            </a:br>
            <a:r>
              <a:rPr lang="en-US" sz="3300" cap="small" dirty="0" smtClean="0">
                <a:solidFill>
                  <a:schemeClr val="accent1"/>
                </a:solidFill>
              </a:rPr>
              <a:t>Nonprofit Board Members</a:t>
            </a:r>
            <a:endParaRPr lang="en-US" sz="3300" cap="small" dirty="0">
              <a:solidFill>
                <a:schemeClr val="accent1"/>
              </a:solidFill>
            </a:endParaRPr>
          </a:p>
        </p:txBody>
      </p:sp>
      <p:sp>
        <p:nvSpPr>
          <p:cNvPr id="3" name="Content Placeholder 2"/>
          <p:cNvSpPr>
            <a:spLocks noGrp="1"/>
          </p:cNvSpPr>
          <p:nvPr>
            <p:ph idx="1"/>
          </p:nvPr>
        </p:nvSpPr>
        <p:spPr>
          <a:xfrm>
            <a:off x="457200" y="1752600"/>
            <a:ext cx="5105400" cy="4648200"/>
          </a:xfrm>
        </p:spPr>
        <p:txBody>
          <a:bodyPr>
            <a:normAutofit/>
          </a:bodyPr>
          <a:lstStyle/>
          <a:p>
            <a:pPr>
              <a:spcBef>
                <a:spcPts val="600"/>
              </a:spcBef>
              <a:spcAft>
                <a:spcPts val="600"/>
              </a:spcAft>
            </a:pPr>
            <a:r>
              <a:rPr lang="en-US" dirty="0" smtClean="0"/>
              <a:t>Duty of Loyalty – </a:t>
            </a:r>
            <a:r>
              <a:rPr lang="en-US" sz="2600" dirty="0" smtClean="0"/>
              <a:t>Faithful to CAA</a:t>
            </a:r>
          </a:p>
          <a:p>
            <a:pPr lvl="1">
              <a:spcBef>
                <a:spcPts val="600"/>
              </a:spcBef>
              <a:spcAft>
                <a:spcPts val="600"/>
              </a:spcAft>
            </a:pPr>
            <a:r>
              <a:rPr lang="en-US" dirty="0" smtClean="0"/>
              <a:t>Act in good faith and in the best interests of  CAA</a:t>
            </a:r>
          </a:p>
          <a:p>
            <a:pPr lvl="1">
              <a:spcBef>
                <a:spcPts val="600"/>
              </a:spcBef>
              <a:spcAft>
                <a:spcPts val="600"/>
              </a:spcAft>
            </a:pPr>
            <a:r>
              <a:rPr lang="en-US" dirty="0" smtClean="0"/>
              <a:t>Disclose and avoid conflicts of interest</a:t>
            </a:r>
          </a:p>
          <a:p>
            <a:pPr lvl="1">
              <a:spcBef>
                <a:spcPts val="600"/>
              </a:spcBef>
              <a:spcAft>
                <a:spcPts val="600"/>
              </a:spcAft>
            </a:pPr>
            <a:r>
              <a:rPr lang="en-US" dirty="0" smtClean="0"/>
              <a:t>Not engage in self-dealing</a:t>
            </a:r>
          </a:p>
          <a:p>
            <a:pPr>
              <a:spcBef>
                <a:spcPts val="600"/>
              </a:spcBef>
              <a:spcAft>
                <a:spcPts val="6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7</a:t>
            </a:fld>
            <a:endParaRPr lang="en-US" dirty="0"/>
          </a:p>
        </p:txBody>
      </p:sp>
      <p:pic>
        <p:nvPicPr>
          <p:cNvPr id="6" name="Picture 2"/>
          <p:cNvPicPr>
            <a:picLocks noChangeAspect="1" noChangeArrowheads="1"/>
          </p:cNvPicPr>
          <p:nvPr/>
        </p:nvPicPr>
        <p:blipFill>
          <a:blip r:embed="rId3" cstate="print"/>
          <a:srcRect b="2857"/>
          <a:stretch>
            <a:fillRect/>
          </a:stretch>
        </p:blipFill>
        <p:spPr>
          <a:xfrm>
            <a:off x="5791200" y="1751526"/>
            <a:ext cx="2926640" cy="2980162"/>
          </a:xfrm>
          <a:prstGeom prst="rect">
            <a:avLst/>
          </a:prstGeom>
          <a:ln>
            <a:solidFill>
              <a:schemeClr val="tx1">
                <a:lumMod val="95000"/>
                <a:lumOff val="5000"/>
              </a:schemeClr>
            </a:solidFill>
          </a:ln>
          <a:effectLst>
            <a:outerShdw blurRad="292100" dist="139700" dir="2700000" algn="tl" rotWithShape="0">
              <a:srgbClr val="333333">
                <a:alpha val="65000"/>
              </a:srgbClr>
            </a:outerShdw>
          </a:effectLst>
        </p:spPr>
      </p:pic>
      <p:sp>
        <p:nvSpPr>
          <p:cNvPr id="7" name="Rounded Rectangle 6"/>
          <p:cNvSpPr/>
          <p:nvPr/>
        </p:nvSpPr>
        <p:spPr bwMode="auto">
          <a:xfrm>
            <a:off x="6310647" y="5033496"/>
            <a:ext cx="2209800" cy="1066800"/>
          </a:xfrm>
          <a:prstGeom prst="roundRect">
            <a:avLst/>
          </a:prstGeom>
          <a:solidFill>
            <a:srgbClr val="006699"/>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600" b="1" dirty="0">
                <a:solidFill>
                  <a:schemeClr val="bg1"/>
                </a:solidFill>
                <a:latin typeface="+mj-lt"/>
              </a:rPr>
              <a:t>See page </a:t>
            </a:r>
            <a:r>
              <a:rPr lang="en-US" sz="1600" b="1" dirty="0" smtClean="0">
                <a:solidFill>
                  <a:schemeClr val="bg1"/>
                </a:solidFill>
                <a:latin typeface="+mj-lt"/>
              </a:rPr>
              <a:t>9 of the Toolkit for more </a:t>
            </a:r>
            <a:r>
              <a:rPr lang="en-US" sz="1600" b="1" dirty="0">
                <a:solidFill>
                  <a:schemeClr val="bg1"/>
                </a:solidFill>
                <a:latin typeface="+mj-lt"/>
              </a:rPr>
              <a:t>on f</a:t>
            </a:r>
            <a:r>
              <a:rPr lang="en-US" sz="1600" b="1" dirty="0" smtClean="0">
                <a:solidFill>
                  <a:schemeClr val="bg1"/>
                </a:solidFill>
                <a:latin typeface="+mj-lt"/>
              </a:rPr>
              <a:t>iduciary duties</a:t>
            </a:r>
            <a:endParaRPr lang="en-US" sz="1600" b="1" dirty="0">
              <a:solidFill>
                <a:schemeClr val="bg1"/>
              </a:solidFill>
              <a:latin typeface="+mj-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solidFill>
                  <a:srgbClr val="C00000"/>
                </a:solidFill>
              </a:rPr>
              <a:t>Duty of Loyalty Scenarios</a:t>
            </a:r>
            <a:endParaRPr lang="en-US" dirty="0">
              <a:solidFill>
                <a:srgbClr val="C00000"/>
              </a:solidFill>
            </a:endParaRPr>
          </a:p>
        </p:txBody>
      </p:sp>
      <p:sp>
        <p:nvSpPr>
          <p:cNvPr id="3" name="Content Placeholder 2"/>
          <p:cNvSpPr>
            <a:spLocks noGrp="1"/>
          </p:cNvSpPr>
          <p:nvPr>
            <p:ph idx="1"/>
          </p:nvPr>
        </p:nvSpPr>
        <p:spPr>
          <a:xfrm>
            <a:off x="395208" y="1325106"/>
            <a:ext cx="8382000" cy="5257800"/>
          </a:xfrm>
        </p:spPr>
        <p:txBody>
          <a:bodyPr/>
          <a:lstStyle/>
          <a:p>
            <a:pPr>
              <a:spcBef>
                <a:spcPts val="600"/>
              </a:spcBef>
              <a:spcAft>
                <a:spcPts val="600"/>
              </a:spcAft>
            </a:pPr>
            <a:r>
              <a:rPr lang="en-US" dirty="0" smtClean="0"/>
              <a:t>Are any of the following a duty of loyalty dilemma? Why or why not?</a:t>
            </a:r>
          </a:p>
          <a:p>
            <a:pPr marL="914400" lvl="1" indent="-457200">
              <a:spcBef>
                <a:spcPts val="600"/>
              </a:spcBef>
              <a:spcAft>
                <a:spcPts val="600"/>
              </a:spcAft>
              <a:buFont typeface="+mj-lt"/>
              <a:buAutoNum type="alphaUcPeriod"/>
            </a:pPr>
            <a:r>
              <a:rPr lang="en-US" dirty="0" smtClean="0"/>
              <a:t>An elected public official board member votes only for programs that support the constituents he represents, which make up 1/3 of the CAA’s service area.</a:t>
            </a:r>
          </a:p>
          <a:p>
            <a:pPr marL="914400" lvl="1" indent="-457200">
              <a:spcBef>
                <a:spcPts val="600"/>
              </a:spcBef>
              <a:spcAft>
                <a:spcPts val="600"/>
              </a:spcAft>
              <a:buFont typeface="+mj-lt"/>
              <a:buAutoNum type="alphaUcPeriod"/>
            </a:pPr>
            <a:r>
              <a:rPr lang="en-US" dirty="0" smtClean="0"/>
              <a:t>A private sector board member’s neighbor is a real estate agent and has offered to help the CAA find a new facility for a reduced fee.</a:t>
            </a:r>
          </a:p>
          <a:p>
            <a:pPr marL="914400" lvl="1" indent="-457200">
              <a:spcBef>
                <a:spcPts val="600"/>
              </a:spcBef>
              <a:spcAft>
                <a:spcPts val="600"/>
              </a:spcAft>
              <a:buFont typeface="+mj-lt"/>
              <a:buAutoNum type="alphaUcPeriod"/>
            </a:pPr>
            <a:r>
              <a:rPr lang="en-US" dirty="0" smtClean="0"/>
              <a:t>A low-income representative sits on the board of another social service provider that sometimes competes for the same grants the CAA is seeking.</a:t>
            </a:r>
          </a:p>
          <a:p>
            <a:pPr marL="914400" lvl="1" indent="-457200">
              <a:spcBef>
                <a:spcPts val="600"/>
              </a:spcBef>
              <a:spcAft>
                <a:spcPts val="600"/>
              </a:spcAft>
              <a:buFont typeface="+mj-lt"/>
              <a:buAutoNum type="alphaUcPeriod"/>
            </a:pPr>
            <a:endParaRPr lang="en-US" dirty="0" smtClean="0"/>
          </a:p>
          <a:p>
            <a:pPr marL="914400" lvl="1" indent="-457200">
              <a:spcBef>
                <a:spcPts val="600"/>
              </a:spcBef>
              <a:spcAft>
                <a:spcPts val="600"/>
              </a:spcAft>
              <a:buFont typeface="+mj-lt"/>
              <a:buAutoNum type="alphaUcPeriod"/>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Duty of Loyalty</a:t>
            </a:r>
            <a:endParaRPr lang="en-US" dirty="0">
              <a:solidFill>
                <a:srgbClr val="C00000"/>
              </a:solidFill>
            </a:endParaRPr>
          </a:p>
        </p:txBody>
      </p:sp>
      <p:sp>
        <p:nvSpPr>
          <p:cNvPr id="3" name="Content Placeholder 2"/>
          <p:cNvSpPr>
            <a:spLocks noGrp="1"/>
          </p:cNvSpPr>
          <p:nvPr>
            <p:ph idx="1"/>
          </p:nvPr>
        </p:nvSpPr>
        <p:spPr/>
        <p:txBody>
          <a:bodyPr/>
          <a:lstStyle/>
          <a:p>
            <a:pPr>
              <a:spcBef>
                <a:spcPts val="800"/>
              </a:spcBef>
              <a:spcAft>
                <a:spcPts val="800"/>
              </a:spcAft>
            </a:pPr>
            <a:r>
              <a:rPr lang="en-US" dirty="0" smtClean="0"/>
              <a:t>Conflicts of interest policy</a:t>
            </a:r>
          </a:p>
          <a:p>
            <a:pPr lvl="1">
              <a:spcBef>
                <a:spcPts val="800"/>
              </a:spcBef>
              <a:spcAft>
                <a:spcPts val="800"/>
              </a:spcAft>
            </a:pPr>
            <a:r>
              <a:rPr lang="en-US" dirty="0" smtClean="0"/>
              <a:t>Protects CAA</a:t>
            </a:r>
          </a:p>
          <a:p>
            <a:pPr>
              <a:spcBef>
                <a:spcPts val="800"/>
              </a:spcBef>
              <a:spcAft>
                <a:spcPts val="800"/>
              </a:spcAft>
            </a:pPr>
            <a:r>
              <a:rPr lang="en-US" dirty="0" smtClean="0"/>
              <a:t>Applicable requirements</a:t>
            </a:r>
          </a:p>
          <a:p>
            <a:pPr lvl="1">
              <a:spcBef>
                <a:spcPts val="800"/>
              </a:spcBef>
              <a:spcAft>
                <a:spcPts val="800"/>
              </a:spcAft>
            </a:pPr>
            <a:r>
              <a:rPr lang="en-US" dirty="0" smtClean="0"/>
              <a:t>Funding source requirements</a:t>
            </a:r>
          </a:p>
          <a:p>
            <a:pPr lvl="2">
              <a:spcBef>
                <a:spcPts val="800"/>
              </a:spcBef>
              <a:spcAft>
                <a:spcPts val="800"/>
              </a:spcAft>
            </a:pPr>
            <a:r>
              <a:rPr lang="en-US" dirty="0" smtClean="0"/>
              <a:t>Example, CSBG Organizational Standard 5.6, Head Start Act prohibited financial conflict of interest, Office of Management and Budge (OMB) Uniform Guidance</a:t>
            </a:r>
          </a:p>
          <a:p>
            <a:pPr lvl="1">
              <a:spcBef>
                <a:spcPts val="800"/>
              </a:spcBef>
              <a:spcAft>
                <a:spcPts val="800"/>
              </a:spcAft>
            </a:pPr>
            <a:r>
              <a:rPr lang="en-US" dirty="0" smtClean="0"/>
              <a:t>Form 990</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solidFill>
                  <a:srgbClr val="C00000"/>
                </a:solidFill>
              </a:rPr>
              <a:t>Who Does What Around Here?</a:t>
            </a:r>
            <a:r>
              <a:rPr lang="en-US" sz="4000" dirty="0" smtClean="0"/>
              <a:t/>
            </a:r>
            <a:br>
              <a:rPr lang="en-US" sz="4000" dirty="0" smtClean="0"/>
            </a:br>
            <a:r>
              <a:rPr lang="en-US" sz="3000" cap="small" dirty="0" smtClean="0">
                <a:solidFill>
                  <a:schemeClr val="accent1"/>
                </a:solidFill>
              </a:rPr>
              <a:t>Fill in the Action</a:t>
            </a:r>
            <a:endParaRPr lang="en-US" sz="3000" cap="small" dirty="0">
              <a:solidFill>
                <a:schemeClr val="accent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884304495"/>
              </p:ext>
            </p:extLst>
          </p:nvPr>
        </p:nvGraphicFramePr>
        <p:xfrm>
          <a:off x="533400" y="1727196"/>
          <a:ext cx="8153400" cy="4391641"/>
        </p:xfrm>
        <a:graphic>
          <a:graphicData uri="http://schemas.openxmlformats.org/drawingml/2006/table">
            <a:tbl>
              <a:tblPr firstRow="1" bandRow="1">
                <a:tableStyleId>{5C22544A-7EE6-4342-B048-85BDC9FD1C3A}</a:tableStyleId>
              </a:tblPr>
              <a:tblGrid>
                <a:gridCol w="2717800"/>
                <a:gridCol w="2717800"/>
                <a:gridCol w="2717800"/>
              </a:tblGrid>
              <a:tr h="439225">
                <a:tc>
                  <a:txBody>
                    <a:bodyPr/>
                    <a:lstStyle/>
                    <a:p>
                      <a:r>
                        <a:rPr lang="en-US" sz="2200" dirty="0" smtClean="0">
                          <a:solidFill>
                            <a:srgbClr val="FFFF00"/>
                          </a:solidFill>
                        </a:rPr>
                        <a:t>Role</a:t>
                      </a:r>
                      <a:endParaRPr lang="en-US" sz="2200" dirty="0">
                        <a:solidFill>
                          <a:srgbClr val="FFFF00"/>
                        </a:solidFill>
                      </a:endParaRPr>
                    </a:p>
                  </a:txBody>
                  <a:tcPr/>
                </a:tc>
                <a:tc>
                  <a:txBody>
                    <a:bodyPr/>
                    <a:lstStyle/>
                    <a:p>
                      <a:pPr algn="ctr"/>
                      <a:r>
                        <a:rPr lang="en-US" sz="2200" dirty="0" smtClean="0">
                          <a:solidFill>
                            <a:srgbClr val="FFFF00"/>
                          </a:solidFill>
                        </a:rPr>
                        <a:t>Board of Directors</a:t>
                      </a:r>
                      <a:endParaRPr lang="en-US" sz="2200" dirty="0">
                        <a:solidFill>
                          <a:srgbClr val="FFFF00"/>
                        </a:solidFill>
                      </a:endParaRPr>
                    </a:p>
                  </a:txBody>
                  <a:tcPr/>
                </a:tc>
                <a:tc>
                  <a:txBody>
                    <a:bodyPr/>
                    <a:lstStyle/>
                    <a:p>
                      <a:pPr algn="ctr"/>
                      <a:r>
                        <a:rPr lang="en-US" sz="2200" dirty="0" smtClean="0">
                          <a:solidFill>
                            <a:srgbClr val="FFFF00"/>
                          </a:solidFill>
                        </a:rPr>
                        <a:t>Executive Director</a:t>
                      </a:r>
                      <a:endParaRPr lang="en-US" sz="2200" dirty="0">
                        <a:solidFill>
                          <a:srgbClr val="FFFF00"/>
                        </a:solidFill>
                      </a:endParaRPr>
                    </a:p>
                  </a:txBody>
                  <a:tcPr/>
                </a:tc>
              </a:tr>
              <a:tr h="618443">
                <a:tc>
                  <a:txBody>
                    <a:bodyPr/>
                    <a:lstStyle/>
                    <a:p>
                      <a:r>
                        <a:rPr lang="en-US" sz="2000" b="1" dirty="0" smtClean="0"/>
                        <a:t>Policy</a:t>
                      </a:r>
                    </a:p>
                    <a:p>
                      <a:r>
                        <a:rPr lang="en-US" sz="1600" b="1" dirty="0" smtClean="0">
                          <a:solidFill>
                            <a:schemeClr val="accent2"/>
                          </a:solidFill>
                        </a:rPr>
                        <a:t>Action:</a:t>
                      </a:r>
                      <a:r>
                        <a:rPr lang="en-US" sz="1600" b="1" baseline="0" dirty="0" smtClean="0"/>
                        <a:t> </a:t>
                      </a:r>
                      <a:r>
                        <a:rPr lang="en-US" sz="1600" b="0" baseline="0" dirty="0" smtClean="0"/>
                        <a:t>establish, execute</a:t>
                      </a:r>
                      <a:endParaRPr lang="en-US" sz="1600" b="0" dirty="0"/>
                    </a:p>
                  </a:txBody>
                  <a:tcPr/>
                </a:tc>
                <a:tc>
                  <a:txBody>
                    <a:bodyPr/>
                    <a:lstStyle/>
                    <a:p>
                      <a:pPr algn="ctr"/>
                      <a:endParaRPr lang="en-US" sz="2000" dirty="0"/>
                    </a:p>
                  </a:txBody>
                  <a:tcPr/>
                </a:tc>
                <a:tc>
                  <a:txBody>
                    <a:bodyPr/>
                    <a:lstStyle/>
                    <a:p>
                      <a:pPr algn="ctr"/>
                      <a:endParaRPr lang="en-US" sz="2000" dirty="0"/>
                    </a:p>
                  </a:txBody>
                  <a:tcPr/>
                </a:tc>
              </a:tr>
              <a:tr h="952424">
                <a:tc>
                  <a:txBody>
                    <a:bodyPr/>
                    <a:lstStyle/>
                    <a:p>
                      <a:r>
                        <a:rPr lang="en-US" sz="2000" b="1" baseline="0" dirty="0" smtClean="0"/>
                        <a:t>Mission</a:t>
                      </a:r>
                    </a:p>
                    <a:p>
                      <a:pPr marL="0" marR="0" indent="0" algn="l" defTabSz="914400" rtl="0" eaLnBrk="1" fontAlgn="auto" latinLnBrk="0" hangingPunct="1">
                        <a:lnSpc>
                          <a:spcPct val="90000"/>
                        </a:lnSpc>
                        <a:spcBef>
                          <a:spcPts val="0"/>
                        </a:spcBef>
                        <a:spcAft>
                          <a:spcPts val="0"/>
                        </a:spcAft>
                        <a:buClrTx/>
                        <a:buSzTx/>
                        <a:buFontTx/>
                        <a:buNone/>
                        <a:tabLst/>
                        <a:defRPr/>
                      </a:pPr>
                      <a:r>
                        <a:rPr lang="en-US" sz="1600" b="1" dirty="0" smtClean="0">
                          <a:solidFill>
                            <a:schemeClr val="accent2"/>
                          </a:solidFill>
                        </a:rPr>
                        <a:t>Action:</a:t>
                      </a:r>
                      <a:r>
                        <a:rPr lang="en-US" sz="1600" b="1" baseline="0" dirty="0" smtClean="0"/>
                        <a:t> </a:t>
                      </a:r>
                      <a:r>
                        <a:rPr lang="en-US" sz="1600" b="0" baseline="0" dirty="0" smtClean="0"/>
                        <a:t>set, accomplish, review, update</a:t>
                      </a:r>
                      <a:endParaRPr lang="en-US" sz="1600" b="0" dirty="0" smtClean="0"/>
                    </a:p>
                  </a:txBody>
                  <a:tcPr/>
                </a:tc>
                <a:tc>
                  <a:txBody>
                    <a:bodyPr/>
                    <a:lstStyle/>
                    <a:p>
                      <a:pPr algn="ctr"/>
                      <a:endParaRPr lang="en-US" sz="2000" dirty="0"/>
                    </a:p>
                  </a:txBody>
                  <a:tcPr/>
                </a:tc>
                <a:tc>
                  <a:txBody>
                    <a:bodyPr/>
                    <a:lstStyle/>
                    <a:p>
                      <a:pPr algn="ctr"/>
                      <a:endParaRPr lang="en-US" sz="2000" dirty="0"/>
                    </a:p>
                  </a:txBody>
                  <a:tcPr/>
                </a:tc>
              </a:tr>
              <a:tr h="1270275">
                <a:tc>
                  <a:txBody>
                    <a:bodyPr/>
                    <a:lstStyle/>
                    <a:p>
                      <a:r>
                        <a:rPr lang="en-US" sz="2000" b="1" baseline="0" dirty="0" smtClean="0"/>
                        <a:t>Performance</a:t>
                      </a:r>
                      <a:endParaRPr lang="en-US" sz="1600"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solidFill>
                            <a:schemeClr val="accent2"/>
                          </a:solidFill>
                        </a:rPr>
                        <a:t>Action:</a:t>
                      </a:r>
                      <a:r>
                        <a:rPr lang="en-US" sz="1600" b="1" baseline="0" dirty="0" smtClean="0"/>
                        <a:t> </a:t>
                      </a:r>
                      <a:r>
                        <a:rPr lang="en-US" sz="1600" b="0" baseline="0" dirty="0" smtClean="0"/>
                        <a:t>sets targets, evaluates, updates, executes, accountable for</a:t>
                      </a:r>
                      <a:endParaRPr lang="en-US" sz="1600" b="1" dirty="0"/>
                    </a:p>
                  </a:txBody>
                  <a:tcPr/>
                </a:tc>
                <a:tc>
                  <a:txBody>
                    <a:bodyPr/>
                    <a:lstStyle/>
                    <a:p>
                      <a:pPr algn="ct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smtClean="0"/>
                    </a:p>
                  </a:txBody>
                  <a:tcPr/>
                </a:tc>
              </a:tr>
              <a:tr h="1089637">
                <a:tc>
                  <a:txBody>
                    <a:bodyPr/>
                    <a:lstStyle/>
                    <a:p>
                      <a:r>
                        <a:rPr lang="en-US" sz="2000" b="1" dirty="0" smtClean="0"/>
                        <a:t>Employees</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solidFill>
                            <a:schemeClr val="accent2"/>
                          </a:solidFill>
                        </a:rPr>
                        <a:t>Action:</a:t>
                      </a:r>
                      <a:r>
                        <a:rPr lang="en-US" sz="1600" b="1" baseline="0" dirty="0" smtClean="0"/>
                        <a:t> </a:t>
                      </a:r>
                      <a:r>
                        <a:rPr lang="en-US" sz="1600" b="0" baseline="0" dirty="0" smtClean="0"/>
                        <a:t>supervise executive director, supervise staff</a:t>
                      </a:r>
                      <a:endParaRPr lang="en-US" sz="1600" b="1" dirty="0"/>
                    </a:p>
                  </a:txBody>
                  <a:tcPr/>
                </a:tc>
                <a:tc>
                  <a:txBody>
                    <a:bodyPr/>
                    <a:lstStyle/>
                    <a:p>
                      <a:pPr algn="ct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smtClean="0"/>
                    </a:p>
                  </a:txBody>
                  <a:tcPr/>
                </a:tc>
              </a:tr>
            </a:tbl>
          </a:graphicData>
        </a:graphic>
      </p:graphicFrame>
      <p:sp>
        <p:nvSpPr>
          <p:cNvPr id="4" name="TextBox 3"/>
          <p:cNvSpPr txBox="1"/>
          <p:nvPr/>
        </p:nvSpPr>
        <p:spPr>
          <a:xfrm>
            <a:off x="3530600" y="2301236"/>
            <a:ext cx="2164080" cy="400110"/>
          </a:xfrm>
          <a:prstGeom prst="rect">
            <a:avLst/>
          </a:prstGeom>
          <a:noFill/>
        </p:spPr>
        <p:txBody>
          <a:bodyPr wrap="square" rtlCol="0">
            <a:spAutoFit/>
          </a:bodyPr>
          <a:lstStyle/>
          <a:p>
            <a:pPr algn="ctr"/>
            <a:r>
              <a:rPr lang="en-US" sz="2000" dirty="0" smtClean="0">
                <a:latin typeface="+mn-lt"/>
              </a:rPr>
              <a:t>Establishes</a:t>
            </a:r>
            <a:endParaRPr lang="en-US" sz="2000" dirty="0">
              <a:latin typeface="+mn-lt"/>
            </a:endParaRPr>
          </a:p>
        </p:txBody>
      </p:sp>
      <p:sp>
        <p:nvSpPr>
          <p:cNvPr id="6" name="TextBox 5"/>
          <p:cNvSpPr txBox="1"/>
          <p:nvPr/>
        </p:nvSpPr>
        <p:spPr>
          <a:xfrm>
            <a:off x="6283960" y="2316476"/>
            <a:ext cx="1905000" cy="400110"/>
          </a:xfrm>
          <a:prstGeom prst="rect">
            <a:avLst/>
          </a:prstGeom>
          <a:noFill/>
        </p:spPr>
        <p:txBody>
          <a:bodyPr wrap="square" rtlCol="0">
            <a:spAutoFit/>
          </a:bodyPr>
          <a:lstStyle/>
          <a:p>
            <a:pPr algn="ctr"/>
            <a:r>
              <a:rPr lang="en-US" sz="2000" dirty="0" smtClean="0">
                <a:latin typeface="+mn-lt"/>
              </a:rPr>
              <a:t>Executes</a:t>
            </a:r>
            <a:endParaRPr lang="en-US" sz="2000" dirty="0">
              <a:latin typeface="+mn-lt"/>
            </a:endParaRPr>
          </a:p>
        </p:txBody>
      </p:sp>
      <p:sp>
        <p:nvSpPr>
          <p:cNvPr id="7" name="TextBox 6"/>
          <p:cNvSpPr txBox="1"/>
          <p:nvPr/>
        </p:nvSpPr>
        <p:spPr>
          <a:xfrm>
            <a:off x="3276600" y="2870196"/>
            <a:ext cx="2590800" cy="707886"/>
          </a:xfrm>
          <a:prstGeom prst="rect">
            <a:avLst/>
          </a:prstGeom>
          <a:noFill/>
        </p:spPr>
        <p:txBody>
          <a:bodyPr wrap="square" rtlCol="0">
            <a:spAutoFit/>
          </a:bodyPr>
          <a:lstStyle/>
          <a:p>
            <a:pPr algn="ctr"/>
            <a:r>
              <a:rPr lang="en-US" sz="2000" dirty="0" smtClean="0">
                <a:latin typeface="+mn-lt"/>
              </a:rPr>
              <a:t>Sets, Reviews, Updates</a:t>
            </a:r>
            <a:endParaRPr lang="en-US" sz="2000" dirty="0">
              <a:latin typeface="+mn-lt"/>
            </a:endParaRPr>
          </a:p>
        </p:txBody>
      </p:sp>
      <p:sp>
        <p:nvSpPr>
          <p:cNvPr id="8" name="TextBox 7"/>
          <p:cNvSpPr txBox="1"/>
          <p:nvPr/>
        </p:nvSpPr>
        <p:spPr>
          <a:xfrm>
            <a:off x="6431280" y="2981956"/>
            <a:ext cx="1828800" cy="400110"/>
          </a:xfrm>
          <a:prstGeom prst="rect">
            <a:avLst/>
          </a:prstGeom>
          <a:noFill/>
        </p:spPr>
        <p:txBody>
          <a:bodyPr wrap="square" rtlCol="0">
            <a:spAutoFit/>
          </a:bodyPr>
          <a:lstStyle/>
          <a:p>
            <a:r>
              <a:rPr lang="en-US" sz="2000" dirty="0" smtClean="0">
                <a:latin typeface="+mn-lt"/>
              </a:rPr>
              <a:t>Accomplishes</a:t>
            </a:r>
            <a:endParaRPr lang="en-US" sz="2000" dirty="0">
              <a:latin typeface="+mn-lt"/>
            </a:endParaRPr>
          </a:p>
        </p:txBody>
      </p:sp>
      <p:sp>
        <p:nvSpPr>
          <p:cNvPr id="9" name="TextBox 8"/>
          <p:cNvSpPr txBox="1"/>
          <p:nvPr/>
        </p:nvSpPr>
        <p:spPr>
          <a:xfrm>
            <a:off x="3352800" y="3860796"/>
            <a:ext cx="2590800" cy="1015663"/>
          </a:xfrm>
          <a:prstGeom prst="rect">
            <a:avLst/>
          </a:prstGeom>
          <a:noFill/>
        </p:spPr>
        <p:txBody>
          <a:bodyPr wrap="square" rtlCol="0">
            <a:spAutoFit/>
          </a:bodyPr>
          <a:lstStyle/>
          <a:p>
            <a:pPr algn="ctr"/>
            <a:r>
              <a:rPr lang="en-US" sz="2000" dirty="0" smtClean="0">
                <a:latin typeface="+mn-lt"/>
              </a:rPr>
              <a:t>Sets targets, Evaluates, Updates. Accountable for</a:t>
            </a:r>
            <a:endParaRPr lang="en-US" sz="2000" dirty="0">
              <a:latin typeface="+mn-lt"/>
            </a:endParaRPr>
          </a:p>
        </p:txBody>
      </p:sp>
      <p:sp>
        <p:nvSpPr>
          <p:cNvPr id="10" name="TextBox 9"/>
          <p:cNvSpPr txBox="1"/>
          <p:nvPr/>
        </p:nvSpPr>
        <p:spPr>
          <a:xfrm>
            <a:off x="6163732" y="3903130"/>
            <a:ext cx="2133600" cy="707886"/>
          </a:xfrm>
          <a:prstGeom prst="rect">
            <a:avLst/>
          </a:prstGeom>
          <a:noFill/>
        </p:spPr>
        <p:txBody>
          <a:bodyPr wrap="square" rtlCol="0">
            <a:spAutoFit/>
          </a:bodyPr>
          <a:lstStyle/>
          <a:p>
            <a:pPr algn="ctr"/>
            <a:r>
              <a:rPr lang="en-US" sz="2000" dirty="0" smtClean="0">
                <a:latin typeface="+mn-lt"/>
              </a:rPr>
              <a:t>Executes, Accountable for</a:t>
            </a:r>
            <a:endParaRPr lang="en-US" sz="2000" dirty="0">
              <a:latin typeface="+mn-lt"/>
            </a:endParaRPr>
          </a:p>
        </p:txBody>
      </p:sp>
      <p:sp>
        <p:nvSpPr>
          <p:cNvPr id="11" name="TextBox 10"/>
          <p:cNvSpPr txBox="1"/>
          <p:nvPr/>
        </p:nvSpPr>
        <p:spPr>
          <a:xfrm>
            <a:off x="3500120" y="5149354"/>
            <a:ext cx="2209800" cy="707886"/>
          </a:xfrm>
          <a:prstGeom prst="rect">
            <a:avLst/>
          </a:prstGeom>
          <a:noFill/>
        </p:spPr>
        <p:txBody>
          <a:bodyPr wrap="square" rtlCol="0">
            <a:spAutoFit/>
          </a:bodyPr>
          <a:lstStyle/>
          <a:p>
            <a:pPr algn="ctr"/>
            <a:r>
              <a:rPr lang="en-US" sz="2000" dirty="0" smtClean="0">
                <a:latin typeface="+mn-lt"/>
              </a:rPr>
              <a:t>Supervise executive director</a:t>
            </a:r>
            <a:endParaRPr lang="en-US" sz="2000" dirty="0">
              <a:latin typeface="+mn-lt"/>
            </a:endParaRPr>
          </a:p>
        </p:txBody>
      </p:sp>
      <p:sp>
        <p:nvSpPr>
          <p:cNvPr id="12" name="TextBox 11"/>
          <p:cNvSpPr txBox="1"/>
          <p:nvPr/>
        </p:nvSpPr>
        <p:spPr>
          <a:xfrm>
            <a:off x="6180665" y="5311911"/>
            <a:ext cx="2362200" cy="400110"/>
          </a:xfrm>
          <a:prstGeom prst="rect">
            <a:avLst/>
          </a:prstGeom>
          <a:noFill/>
        </p:spPr>
        <p:txBody>
          <a:bodyPr wrap="square" rtlCol="0">
            <a:spAutoFit/>
          </a:bodyPr>
          <a:lstStyle/>
          <a:p>
            <a:pPr algn="ctr"/>
            <a:r>
              <a:rPr lang="en-US" sz="2000" dirty="0" smtClean="0">
                <a:latin typeface="+mn-lt"/>
              </a:rPr>
              <a:t>Supervise staff</a:t>
            </a:r>
            <a:endParaRPr lang="en-US" sz="2000" dirty="0">
              <a:latin typeface="+mn-lt"/>
            </a:endParaRPr>
          </a:p>
        </p:txBody>
      </p:sp>
      <p:sp>
        <p:nvSpPr>
          <p:cNvPr id="15"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10</a:t>
            </a:fld>
            <a:endParaRPr lang="en-US" dirty="0"/>
          </a:p>
        </p:txBody>
      </p:sp>
    </p:spTree>
    <p:extLst>
      <p:ext uri="{BB962C8B-B14F-4D97-AF65-F5344CB8AC3E}">
        <p14:creationId xmlns:p14="http://schemas.microsoft.com/office/powerpoint/2010/main" xmlns="" val="7185832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solidFill>
                  <a:srgbClr val="C00000"/>
                </a:solidFill>
              </a:rPr>
              <a:t>Common Board Missteps</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11</a:t>
            </a:fld>
            <a:endParaRPr lang="en-US" dirty="0"/>
          </a:p>
        </p:txBody>
      </p:sp>
      <p:sp>
        <p:nvSpPr>
          <p:cNvPr id="9" name="Flowchart: Extract 8"/>
          <p:cNvSpPr/>
          <p:nvPr/>
        </p:nvSpPr>
        <p:spPr>
          <a:xfrm>
            <a:off x="4191000" y="5664200"/>
            <a:ext cx="990600" cy="838200"/>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owchart: Process 9"/>
          <p:cNvSpPr/>
          <p:nvPr/>
        </p:nvSpPr>
        <p:spPr>
          <a:xfrm rot="21092105">
            <a:off x="1452788" y="5183002"/>
            <a:ext cx="6400800" cy="38942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Process 10"/>
          <p:cNvSpPr/>
          <p:nvPr/>
        </p:nvSpPr>
        <p:spPr>
          <a:xfrm rot="21070555">
            <a:off x="1364125" y="4635352"/>
            <a:ext cx="2977913" cy="702999"/>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200" b="1" dirty="0" smtClean="0"/>
              <a:t>Micromanagement</a:t>
            </a:r>
            <a:endParaRPr lang="en-US" sz="2200" b="1" dirty="0"/>
          </a:p>
        </p:txBody>
      </p:sp>
      <p:sp>
        <p:nvSpPr>
          <p:cNvPr id="12" name="Flowchart: Process 11"/>
          <p:cNvSpPr/>
          <p:nvPr/>
        </p:nvSpPr>
        <p:spPr>
          <a:xfrm rot="21070555">
            <a:off x="1206847" y="3733920"/>
            <a:ext cx="2977913" cy="766608"/>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200" b="1" dirty="0" smtClean="0"/>
              <a:t>Board members acting as individuals</a:t>
            </a:r>
            <a:endParaRPr lang="en-US" sz="2200" b="1" dirty="0"/>
          </a:p>
        </p:txBody>
      </p:sp>
      <p:sp>
        <p:nvSpPr>
          <p:cNvPr id="13" name="Flowchart: Process 12"/>
          <p:cNvSpPr/>
          <p:nvPr/>
        </p:nvSpPr>
        <p:spPr>
          <a:xfrm rot="21070555">
            <a:off x="1044317" y="2814575"/>
            <a:ext cx="2977913" cy="782896"/>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200" b="1" dirty="0" smtClean="0"/>
              <a:t>Too much deference to executive director</a:t>
            </a:r>
            <a:endParaRPr lang="en-US" sz="2200" b="1" dirty="0"/>
          </a:p>
        </p:txBody>
      </p:sp>
      <p:sp>
        <p:nvSpPr>
          <p:cNvPr id="14" name="Flowchart: Process 13"/>
          <p:cNvSpPr/>
          <p:nvPr/>
        </p:nvSpPr>
        <p:spPr>
          <a:xfrm rot="21070555">
            <a:off x="869764" y="1976676"/>
            <a:ext cx="2977913" cy="732011"/>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200" b="1" dirty="0" smtClean="0"/>
              <a:t>Not discussing critical issues</a:t>
            </a:r>
            <a:endParaRPr lang="en-US" sz="2200" b="1" dirty="0"/>
          </a:p>
        </p:txBody>
      </p:sp>
      <p:sp>
        <p:nvSpPr>
          <p:cNvPr id="16" name="Rounded Rectangular Callout 15"/>
          <p:cNvSpPr/>
          <p:nvPr/>
        </p:nvSpPr>
        <p:spPr>
          <a:xfrm>
            <a:off x="5257800" y="1447800"/>
            <a:ext cx="3124200" cy="2209800"/>
          </a:xfrm>
          <a:prstGeom prst="wedgeRoundRectCallout">
            <a:avLst>
              <a:gd name="adj1" fmla="val -42928"/>
              <a:gd name="adj2" fmla="val 93433"/>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b="1" dirty="0" smtClean="0">
                <a:solidFill>
                  <a:schemeClr val="accent1">
                    <a:lumMod val="75000"/>
                  </a:schemeClr>
                </a:solidFill>
              </a:rPr>
              <a:t>What  board actions counter these missteps?</a:t>
            </a:r>
            <a:endParaRPr lang="en-US" sz="2800" b="1" dirty="0">
              <a:solidFill>
                <a:schemeClr val="accent1">
                  <a:lumMod val="75000"/>
                </a:schemeClr>
              </a:solidFill>
            </a:endParaRPr>
          </a:p>
        </p:txBody>
      </p:sp>
      <p:sp>
        <p:nvSpPr>
          <p:cNvPr id="17" name="Flowchart: Process 16"/>
          <p:cNvSpPr/>
          <p:nvPr/>
        </p:nvSpPr>
        <p:spPr>
          <a:xfrm rot="21070555">
            <a:off x="722714" y="1215089"/>
            <a:ext cx="2977913" cy="662255"/>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200" b="1" dirty="0" smtClean="0"/>
              <a:t>Other examples?????</a:t>
            </a:r>
            <a:endParaRPr lang="en-US" sz="2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1"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1" animBg="1"/>
      <p:bldP spid="12" grpId="0" animBg="1"/>
      <p:bldP spid="13" grpId="0" animBg="1"/>
      <p:bldP spid="14" grpId="0" animBg="1"/>
      <p:bldP spid="16" grpId="0" animBg="1"/>
      <p:bldP spid="17" grpId="0" animBg="1"/>
    </p:bldLst>
  </p:timing>
</p:sld>
</file>

<file path=ppt/theme/theme1.xml><?xml version="1.0" encoding="utf-8"?>
<a:theme xmlns:a="http://schemas.openxmlformats.org/drawingml/2006/main" name="1_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79359</TotalTime>
  <Words>3853</Words>
  <Application>Microsoft Office PowerPoint</Application>
  <PresentationFormat>On-screen Show (4:3)</PresentationFormat>
  <Paragraphs>171</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1_Office Theme</vt:lpstr>
      <vt:lpstr>  Board Roles &amp; Responsibilities:  Nonprofit Community Action Agencies  </vt:lpstr>
      <vt:lpstr>Slide 2</vt:lpstr>
      <vt:lpstr>Role of  Tripartite Board</vt:lpstr>
      <vt:lpstr>Fiduciary Duties Nonprofit Board Members</vt:lpstr>
      <vt:lpstr>Role of Tripartite Board Scenario</vt:lpstr>
      <vt:lpstr> Duty of Care Scenario </vt:lpstr>
      <vt:lpstr>Fiduciary Duties Nonprofit Board Members</vt:lpstr>
      <vt:lpstr>Duty of Loyalty Scenarios</vt:lpstr>
      <vt:lpstr>Duty of Loyalty</vt:lpstr>
      <vt:lpstr>Who Does What Around Here? Fill in the Action</vt:lpstr>
      <vt:lpstr>Common Board Missteps</vt:lpstr>
    </vt:vector>
  </TitlesOfParts>
  <Company>ABCD,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Conference</dc:title>
  <dc:creator>Administrator</dc:creator>
  <cp:lastModifiedBy>allison.maluf</cp:lastModifiedBy>
  <cp:revision>5569</cp:revision>
  <dcterms:created xsi:type="dcterms:W3CDTF">2009-09-10T14:42:41Z</dcterms:created>
  <dcterms:modified xsi:type="dcterms:W3CDTF">2018-11-06T16:13:04Z</dcterms:modified>
</cp:coreProperties>
</file>