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554" r:id="rId3"/>
    <p:sldId id="274" r:id="rId4"/>
    <p:sldId id="284" r:id="rId5"/>
    <p:sldId id="280" r:id="rId6"/>
    <p:sldId id="278" r:id="rId7"/>
    <p:sldId id="281" r:id="rId8"/>
    <p:sldId id="282" r:id="rId9"/>
    <p:sldId id="283" r:id="rId10"/>
    <p:sldId id="277" r:id="rId11"/>
    <p:sldId id="279" r:id="rId12"/>
  </p:sldIdLst>
  <p:sldSz cx="9144000" cy="6858000" type="screen4x3"/>
  <p:notesSz cx="7010400" cy="9296400"/>
  <p:custDataLst>
    <p:tags r:id="rId1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781" autoAdjust="0"/>
    <p:restoredTop sz="73568" autoAdjust="0"/>
  </p:normalViewPr>
  <p:slideViewPr>
    <p:cSldViewPr>
      <p:cViewPr>
        <p:scale>
          <a:sx n="90" d="100"/>
          <a:sy n="90" d="100"/>
        </p:scale>
        <p:origin x="183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role of the tripartite board will</a:t>
            </a:r>
            <a:r>
              <a:rPr lang="en-US" sz="1100" baseline="0" dirty="0" smtClean="0">
                <a:latin typeface="+mn-lt"/>
              </a:rPr>
              <a:t> be governed by the local laws that govern the public CAA and by the funding that the CAA receives. As noted earlier in the presentation, the federal CSBG Act requires the tripartite board to “participate actively” in the development, planning, implementation and evaluation of the CSBG program.</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22276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096000" cy="4182457"/>
          </a:xfrm>
        </p:spPr>
        <p:txBody>
          <a:bodyPr>
            <a:normAutofit lnSpcReduction="10000"/>
          </a:bodyPr>
          <a:lstStyle/>
          <a:p>
            <a:pPr defTabSz="914132">
              <a:spcBef>
                <a:spcPts val="0"/>
              </a:spcBef>
              <a:defRPr/>
            </a:pPr>
            <a:r>
              <a:rPr lang="en-US" sz="1100" kern="1200" dirty="0" smtClean="0">
                <a:solidFill>
                  <a:schemeClr val="tx1"/>
                </a:solidFill>
                <a:latin typeface="+mn-lt"/>
                <a:ea typeface="+mn-ea"/>
                <a:cs typeface="Arial" pitchFamily="34" charset="0"/>
              </a:rPr>
              <a:t>The duty of care is a legal fiduciary</a:t>
            </a:r>
            <a:r>
              <a:rPr lang="en-US" sz="1100" kern="1200" baseline="0" dirty="0" smtClean="0">
                <a:solidFill>
                  <a:schemeClr val="tx1"/>
                </a:solidFill>
                <a:latin typeface="+mn-lt"/>
                <a:ea typeface="+mn-ea"/>
                <a:cs typeface="Arial" pitchFamily="34" charset="0"/>
              </a:rPr>
              <a:t> duty established by the nonprofit laws in each state. While these laws do not apply to public entities, the standard serves as informative guidance for how tripartite board members of public CAAs can conduct themselves to achieve beneficial results for the CAA. A tripartite board of a public CAA must check its own local laws to determine what requirements it must comply with.</a:t>
            </a:r>
            <a:endParaRPr lang="en-US" sz="1100" kern="1200" dirty="0" smtClean="0">
              <a:solidFill>
                <a:schemeClr val="tx1"/>
              </a:solidFill>
              <a:latin typeface="+mn-lt"/>
              <a:ea typeface="+mn-ea"/>
              <a:cs typeface="Arial" pitchFamily="34" charset="0"/>
            </a:endParaRP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dirty="0" smtClean="0">
                <a:solidFill>
                  <a:schemeClr val="tx1"/>
                </a:solidFill>
                <a:latin typeface="+mn-lt"/>
                <a:ea typeface="+mn-ea"/>
                <a:cs typeface="Arial" pitchFamily="34" charset="0"/>
              </a:rPr>
              <a:t>The duty of care is a standard of </a:t>
            </a:r>
            <a:r>
              <a:rPr lang="en-US" sz="1100" b="1" kern="0" dirty="0" smtClean="0">
                <a:solidFill>
                  <a:schemeClr val="tx1"/>
                </a:solidFill>
                <a:latin typeface="+mn-lt"/>
                <a:ea typeface="+mn-ea"/>
                <a:cs typeface="Arial" pitchFamily="34" charset="0"/>
              </a:rPr>
              <a:t>diligence</a:t>
            </a:r>
            <a:r>
              <a:rPr lang="en-US" sz="1100" b="0" kern="0" dirty="0" smtClean="0">
                <a:solidFill>
                  <a:schemeClr val="tx1"/>
                </a:solidFill>
                <a:latin typeface="+mn-lt"/>
                <a:ea typeface="+mn-ea"/>
                <a:cs typeface="Arial" pitchFamily="34" charset="0"/>
              </a:rPr>
              <a:t>. Board members are tasked with exercising </a:t>
            </a:r>
            <a:r>
              <a:rPr lang="en-US" sz="1100" b="1" kern="0" dirty="0" smtClean="0">
                <a:solidFill>
                  <a:schemeClr val="tx1"/>
                </a:solidFill>
                <a:latin typeface="+mn-lt"/>
                <a:ea typeface="+mn-ea"/>
                <a:cs typeface="Arial" pitchFamily="34" charset="0"/>
              </a:rPr>
              <a:t>diligence and deliberation</a:t>
            </a:r>
            <a:r>
              <a:rPr lang="en-US" sz="1100" b="0" kern="0" dirty="0" smtClean="0">
                <a:solidFill>
                  <a:schemeClr val="tx1"/>
                </a:solidFill>
                <a:latin typeface="+mn-lt"/>
                <a:ea typeface="+mn-ea"/>
                <a:cs typeface="Arial" pitchFamily="34" charset="0"/>
              </a:rPr>
              <a:t> – </a:t>
            </a:r>
            <a:r>
              <a:rPr lang="en-US" sz="1100" b="0" kern="0" baseline="0" dirty="0" smtClean="0">
                <a:solidFill>
                  <a:schemeClr val="tx1"/>
                </a:solidFill>
                <a:latin typeface="+mn-lt"/>
                <a:ea typeface="+mn-ea"/>
                <a:cs typeface="Arial" pitchFamily="34" charset="0"/>
              </a:rPr>
              <a:t>board decisions are made via a deliberative process. Assessing whether board members have fulfilled their duty of care involves asking questions such as – was a decision based on facts that were developed through an orderly process, or did the board just do what felt right at the time of the decision?  </a:t>
            </a:r>
          </a:p>
          <a:p>
            <a:pPr defTabSz="914132">
              <a:spcBef>
                <a:spcPts val="0"/>
              </a:spcBef>
              <a:defRPr/>
            </a:pPr>
            <a:endParaRPr lang="en-US" sz="1100" kern="0" dirty="0" smtClean="0">
              <a:latin typeface="+mn-lt"/>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care </a:t>
            </a:r>
            <a:r>
              <a:rPr lang="en-US" sz="1100" b="0" kern="0" baseline="0" dirty="0" smtClean="0">
                <a:solidFill>
                  <a:schemeClr val="tx1"/>
                </a:solidFill>
                <a:latin typeface="+mn-lt"/>
                <a:ea typeface="+mn-ea"/>
                <a:cs typeface="Arial" pitchFamily="34" charset="0"/>
              </a:rPr>
              <a:t>is evaluated from a </a:t>
            </a:r>
            <a:r>
              <a:rPr lang="en-US" sz="1100" b="1" kern="0" baseline="0" dirty="0" smtClean="0">
                <a:solidFill>
                  <a:schemeClr val="tx1"/>
                </a:solidFill>
                <a:latin typeface="+mn-lt"/>
                <a:ea typeface="+mn-ea"/>
                <a:cs typeface="Arial" pitchFamily="34" charset="0"/>
              </a:rPr>
              <a:t>reasonable person standard</a:t>
            </a:r>
            <a:r>
              <a:rPr lang="en-US" sz="1100" b="0" kern="0" baseline="0" dirty="0" smtClean="0">
                <a:solidFill>
                  <a:schemeClr val="tx1"/>
                </a:solidFill>
                <a:latin typeface="+mn-lt"/>
                <a:ea typeface="+mn-ea"/>
                <a:cs typeface="Arial" pitchFamily="34" charset="0"/>
              </a:rPr>
              <a:t> – a board member exercises the care that an ordinarily prudent person would exercise under similar circumstances.</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Attending board meetings, reading board materials, asking hard questions are all factors that are considered when determining if a board member has met the duty of care.</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1" kern="0" baseline="0" dirty="0" smtClean="0">
                <a:solidFill>
                  <a:schemeClr val="tx1"/>
                </a:solidFill>
                <a:latin typeface="+mn-lt"/>
                <a:ea typeface="+mn-ea"/>
                <a:cs typeface="Arial" pitchFamily="34" charset="0"/>
              </a:rPr>
              <a:t>Note to Presenter</a:t>
            </a:r>
            <a:r>
              <a:rPr lang="en-US" sz="1100" b="0" kern="0" baseline="0" dirty="0" smtClean="0">
                <a:solidFill>
                  <a:schemeClr val="tx1"/>
                </a:solidFill>
                <a:latin typeface="+mn-lt"/>
                <a:ea typeface="+mn-ea"/>
                <a:cs typeface="Arial" pitchFamily="34" charset="0"/>
              </a:rPr>
              <a:t>: In several states there are what we at CAPLAW would refer to as “hybrid CAAs”. These CAAs are often created under a state statute that gives the authority to two or more counties to create and oversee the entity. While the counties will maintain control over the CAA’s tripartite board, the CAA often functions independently. Some of these CAAs are incorporated as nonprofits under the state laws and have tax-exempt status under IRS rules. For these CAAs, it is not really clear how the duty of care under the state nonprofit laws would apply, and we recommend seeking the advice of the local government’s internal counsel. It is important to be aware of these types of entities because you may encounter one in a training.  </a:t>
            </a:r>
          </a:p>
          <a:p>
            <a:pPr defTabSz="914132">
              <a:spcBef>
                <a:spcPts val="0"/>
              </a:spcBef>
              <a:defRPr/>
            </a:pPr>
            <a:endParaRPr lang="en-US" sz="1100" b="0" kern="0" baseline="0" dirty="0" smtClean="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167509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See next slide for question and</a:t>
            </a:r>
            <a:r>
              <a:rPr lang="en-US" sz="1100" baseline="0" dirty="0" smtClean="0">
                <a:latin typeface="+mn-lt"/>
              </a:rPr>
              <a:t>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dirty="0"/>
          </a:p>
        </p:txBody>
      </p:sp>
    </p:spTree>
    <p:extLst>
      <p:ext uri="{BB962C8B-B14F-4D97-AF65-F5344CB8AC3E}">
        <p14:creationId xmlns:p14="http://schemas.microsoft.com/office/powerpoint/2010/main" val="5204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182457"/>
          </a:xfrm>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Even though the tripartite board’s decision was</a:t>
            </a:r>
            <a:r>
              <a:rPr lang="en-US" sz="1100" baseline="0" dirty="0" smtClean="0">
                <a:latin typeface="+mn-lt"/>
              </a:rPr>
              <a:t> </a:t>
            </a:r>
            <a:r>
              <a:rPr lang="en-US" sz="1100" dirty="0" smtClean="0">
                <a:latin typeface="+mn-lt"/>
              </a:rPr>
              <a:t>a bad one in hindsight, the board likely satisfied its duty of care. It based its decision on an informed and thoughtful process. A board committee was formed to</a:t>
            </a:r>
            <a:r>
              <a:rPr lang="en-US" sz="1100" baseline="0" dirty="0" smtClean="0">
                <a:latin typeface="+mn-lt"/>
              </a:rPr>
              <a:t> conduct the preliminary research for the program and prepared a 10-page report for the board after examining budgets, needs assessments, staffing/training and data from similar programs.  The report included recommendations which the board considered as part of a 90 minute discussion. The board then voted unanimously to fund the program. This is a good example of how the duty of care works and how it could protect a board and its members even though their recommendations result in unsuccessful projects. </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3417305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marL="0" marR="0" indent="0" algn="l" defTabSz="914132"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Arial" pitchFamily="34" charset="0"/>
              </a:rPr>
              <a:t>As previously mentioned, the duty of loyalty</a:t>
            </a:r>
            <a:r>
              <a:rPr lang="en-US" sz="1100" kern="1200" baseline="0" dirty="0" smtClean="0">
                <a:solidFill>
                  <a:schemeClr val="tx1"/>
                </a:solidFill>
                <a:latin typeface="+mn-lt"/>
                <a:ea typeface="+mn-ea"/>
                <a:cs typeface="Arial" pitchFamily="34" charset="0"/>
              </a:rPr>
              <a:t> </a:t>
            </a:r>
            <a:r>
              <a:rPr lang="en-US" sz="1100" kern="1200" dirty="0" smtClean="0">
                <a:solidFill>
                  <a:schemeClr val="tx1"/>
                </a:solidFill>
                <a:latin typeface="+mn-lt"/>
                <a:ea typeface="+mn-ea"/>
                <a:cs typeface="Arial" pitchFamily="34" charset="0"/>
              </a:rPr>
              <a:t>is a legal fiduciary</a:t>
            </a:r>
            <a:r>
              <a:rPr lang="en-US" sz="1100" kern="1200" baseline="0" dirty="0" smtClean="0">
                <a:solidFill>
                  <a:schemeClr val="tx1"/>
                </a:solidFill>
                <a:latin typeface="+mn-lt"/>
                <a:ea typeface="+mn-ea"/>
                <a:cs typeface="Arial" pitchFamily="34" charset="0"/>
              </a:rPr>
              <a:t> duty established by the nonprofit laws in each state. While these laws do not apply to public entities, the standard serves as informative guidance for how tripartite board members of public CAAs can conduct themselves to achieve beneficial results for the CAA. A tripartite board of a public CAA should check its own local laws to determine applicable requirements. </a:t>
            </a:r>
            <a:r>
              <a:rPr lang="en-US" sz="1100" kern="1200" dirty="0" smtClean="0">
                <a:solidFill>
                  <a:schemeClr val="tx1"/>
                </a:solidFill>
                <a:latin typeface="+mn-lt"/>
                <a:ea typeface="+mn-ea"/>
                <a:cs typeface="Arial" pitchFamily="34" charset="0"/>
              </a:rPr>
              <a:t>The duty </a:t>
            </a:r>
            <a:r>
              <a:rPr lang="en-US" sz="1100" kern="1200" baseline="0" dirty="0" smtClean="0">
                <a:solidFill>
                  <a:schemeClr val="tx1"/>
                </a:solidFill>
                <a:latin typeface="+mn-lt"/>
                <a:ea typeface="+mn-ea"/>
                <a:cs typeface="Arial" pitchFamily="34" charset="0"/>
              </a:rPr>
              <a:t>of loyalty is likely to take the form of a conflict of interest policy, which many local governments require. </a:t>
            </a:r>
            <a:r>
              <a:rPr lang="en-US" sz="1100" kern="1200" dirty="0" smtClean="0">
                <a:solidFill>
                  <a:schemeClr val="tx1"/>
                </a:solidFill>
                <a:latin typeface="+mn-lt"/>
                <a:ea typeface="+mn-ea"/>
                <a:cs typeface="Arial" pitchFamily="34" charset="0"/>
              </a:rPr>
              <a:t> </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loyalty</a:t>
            </a:r>
            <a:r>
              <a:rPr lang="en-US" sz="1100" b="0" kern="0" baseline="0" dirty="0" smtClean="0">
                <a:solidFill>
                  <a:schemeClr val="tx1"/>
                </a:solidFill>
                <a:latin typeface="+mn-lt"/>
                <a:ea typeface="+mn-ea"/>
                <a:cs typeface="Arial" pitchFamily="34" charset="0"/>
              </a:rPr>
              <a:t> is a standard of faithfulness – a board member gives </a:t>
            </a:r>
            <a:r>
              <a:rPr lang="en-US" sz="1100" b="1" kern="0" baseline="0" dirty="0" smtClean="0">
                <a:solidFill>
                  <a:schemeClr val="tx1"/>
                </a:solidFill>
                <a:latin typeface="+mn-lt"/>
                <a:ea typeface="+mn-ea"/>
                <a:cs typeface="Arial" pitchFamily="34" charset="0"/>
              </a:rPr>
              <a:t>undivided allegiance </a:t>
            </a:r>
            <a:r>
              <a:rPr lang="en-US" sz="1100" b="0" kern="0" baseline="0" dirty="0" smtClean="0">
                <a:solidFill>
                  <a:schemeClr val="tx1"/>
                </a:solidFill>
                <a:latin typeface="+mn-lt"/>
                <a:ea typeface="+mn-ea"/>
                <a:cs typeface="Arial" pitchFamily="34" charset="0"/>
              </a:rPr>
              <a:t>to the public CAA and its mission when making decisions affecting the CAA.</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This means that a board member should not use information obtained as a board member for personal gain (or self-dealing), but must act in the best interests of the public CAA. Board members should disclose and avoid conflicts of interest and recuse themselves from any decisions that might result in personal benefit. </a:t>
            </a:r>
            <a:r>
              <a:rPr lang="en-US" sz="1100" b="0" kern="0" dirty="0" smtClean="0">
                <a:solidFill>
                  <a:schemeClr val="tx1"/>
                </a:solidFill>
                <a:latin typeface="+mn-lt"/>
                <a:ea typeface="+mn-ea"/>
                <a:cs typeface="Arial" pitchFamily="34" charset="0"/>
              </a:rPr>
              <a:t>  </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1" kern="0" baseline="0" dirty="0" smtClean="0">
                <a:solidFill>
                  <a:schemeClr val="tx1"/>
                </a:solidFill>
                <a:latin typeface="+mn-lt"/>
                <a:ea typeface="+mn-ea"/>
                <a:cs typeface="Arial" pitchFamily="34" charset="0"/>
              </a:rPr>
              <a:t>Note to Presenter</a:t>
            </a:r>
            <a:r>
              <a:rPr lang="en-US" sz="1100" b="0" kern="0" baseline="0" dirty="0" smtClean="0">
                <a:solidFill>
                  <a:schemeClr val="tx1"/>
                </a:solidFill>
                <a:latin typeface="+mn-lt"/>
                <a:ea typeface="+mn-ea"/>
                <a:cs typeface="Arial" pitchFamily="34" charset="0"/>
              </a:rPr>
              <a:t>: As noted with respect to the duty of care, several states have what we at CAPLAW would refer to as “hybrid CAAs”. These CAAs are often created under a state statute that gives the authority to two or more counties to create and oversee the entity. While the counties will maintain control over the CAA’s tripartite board, the CAA often functions independently. Some of these CAAs are incorporated as nonprofits under the state laws and have tax-exempt status under IRS rules. For these CAAs, it is not really clear how the duty of loyalty under the state nonprofit laws would apply, and we recommend seeking the advice of the local government’s internal counsel. It is important to be aware of these types of entities because you may encounter one in a training.  </a:t>
            </a: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258464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6400" y="304800"/>
            <a:ext cx="3505200" cy="2628900"/>
          </a:xfrm>
        </p:spPr>
      </p:sp>
      <p:sp>
        <p:nvSpPr>
          <p:cNvPr id="3" name="Notes Placeholder 2"/>
          <p:cNvSpPr>
            <a:spLocks noGrp="1"/>
          </p:cNvSpPr>
          <p:nvPr>
            <p:ph type="body" idx="1"/>
          </p:nvPr>
        </p:nvSpPr>
        <p:spPr>
          <a:xfrm>
            <a:off x="304800" y="3048000"/>
            <a:ext cx="6477000" cy="5717900"/>
          </a:xfrm>
        </p:spPr>
        <p:txBody>
          <a:bodyPr>
            <a:normAutofit/>
          </a:bodyPr>
          <a:lstStyle/>
          <a:p>
            <a:pPr>
              <a:spcBef>
                <a:spcPts val="0"/>
              </a:spcBef>
            </a:pPr>
            <a:r>
              <a:rPr lang="en-US" sz="1050" b="0" dirty="0" smtClean="0">
                <a:latin typeface="+mn-lt"/>
              </a:rPr>
              <a:t>Duty of loyalty dilemmas arise when a board member has an actual or perceived conflict of interest.</a:t>
            </a:r>
            <a:r>
              <a:rPr lang="en-US" sz="1050" b="0" baseline="0" dirty="0" smtClean="0">
                <a:latin typeface="+mn-lt"/>
              </a:rPr>
              <a:t> </a:t>
            </a:r>
            <a:r>
              <a:rPr lang="en-US" sz="1050" b="0" dirty="0" smtClean="0">
                <a:latin typeface="+mn-lt"/>
              </a:rPr>
              <a:t>Conflicts of interest exist whenever an individual who has authority to make or influence decisions affecting the CAA, such as a board member, has a personal incentive (often financial) to influence the CAA to take or not take a particular action.</a:t>
            </a:r>
          </a:p>
          <a:p>
            <a:pPr>
              <a:spcBef>
                <a:spcPts val="0"/>
              </a:spcBef>
            </a:pPr>
            <a:endParaRPr lang="en-US" sz="1050" b="0" dirty="0" smtClean="0">
              <a:latin typeface="+mn-lt"/>
            </a:endParaRPr>
          </a:p>
          <a:p>
            <a:pPr>
              <a:spcBef>
                <a:spcPts val="0"/>
              </a:spcBef>
            </a:pPr>
            <a:r>
              <a:rPr lang="en-US" sz="1050" b="1" dirty="0" smtClean="0">
                <a:latin typeface="+mn-lt"/>
              </a:rPr>
              <a:t>Not all conflicts of interest are objectionable </a:t>
            </a:r>
            <a:r>
              <a:rPr lang="en-US" sz="1050" dirty="0" smtClean="0">
                <a:latin typeface="+mn-lt"/>
              </a:rPr>
              <a:t>– the goal is to develop a clear process to define conflicts, establish mechanisms to disclose potential conflicts and outline a process and criteria to determine whether a transaction involving a conflict is acceptable.</a:t>
            </a:r>
          </a:p>
          <a:p>
            <a:pPr>
              <a:spcBef>
                <a:spcPts val="0"/>
              </a:spcBef>
            </a:pPr>
            <a:endParaRPr lang="en-US" sz="1050" dirty="0" smtClean="0">
              <a:latin typeface="+mn-lt"/>
            </a:endParaRPr>
          </a:p>
          <a:p>
            <a:pPr marL="228600" indent="-228600">
              <a:spcBef>
                <a:spcPts val="0"/>
              </a:spcBef>
              <a:buAutoNum type="alphaUcPeriod"/>
            </a:pPr>
            <a:r>
              <a:rPr lang="en-US" sz="1050" b="1" dirty="0" smtClean="0">
                <a:latin typeface="+mn-lt"/>
              </a:rPr>
              <a:t>This</a:t>
            </a:r>
            <a:r>
              <a:rPr lang="en-US" sz="1050" b="1" baseline="0" dirty="0" smtClean="0">
                <a:latin typeface="+mn-lt"/>
              </a:rPr>
              <a:t> elected public official is arguably not meeting his duty of loyalty. </a:t>
            </a:r>
            <a:r>
              <a:rPr lang="en-US" sz="1050" baseline="0" dirty="0" smtClean="0">
                <a:latin typeface="+mn-lt"/>
              </a:rPr>
              <a:t> </a:t>
            </a:r>
            <a:r>
              <a:rPr lang="en-US" sz="1050" dirty="0" smtClean="0">
                <a:latin typeface="+mn-lt"/>
              </a:rPr>
              <a:t>An elected public official, like all of us, has multiple interests he/she is trying to further and promote. An elected public official’s divided interest are seemingly more obvious since he/she was specifically elected to serve constituents in his/her district. However, when an elected public official is in his/her role as a CAA board member, the duty of loyalty obligates him/her to put the needs and best interests of the CAA first. This does not mean that the elected public</a:t>
            </a:r>
            <a:r>
              <a:rPr lang="en-US" sz="1050" baseline="0" dirty="0" smtClean="0">
                <a:latin typeface="+mn-lt"/>
              </a:rPr>
              <a:t> </a:t>
            </a:r>
            <a:r>
              <a:rPr lang="en-US" sz="1050" dirty="0" smtClean="0">
                <a:latin typeface="+mn-lt"/>
              </a:rPr>
              <a:t>official cannot consider the interests of his/her constituents, especially those served by the CAA, but it does mean that decisions made by an elected public official as a CAA board member must encompass </a:t>
            </a:r>
            <a:r>
              <a:rPr lang="en-US" sz="1050" b="1" u="sng" dirty="0" smtClean="0">
                <a:latin typeface="+mn-lt"/>
              </a:rPr>
              <a:t>ALL</a:t>
            </a:r>
            <a:r>
              <a:rPr lang="en-US" sz="1050" dirty="0" smtClean="0">
                <a:latin typeface="+mn-lt"/>
              </a:rPr>
              <a:t> of the CAA’s clients’ needs, which may not always be in line with the elected public official’s constituents’ needs.  </a:t>
            </a:r>
          </a:p>
          <a:p>
            <a:pPr marL="228600" indent="-228600">
              <a:spcBef>
                <a:spcPts val="0"/>
              </a:spcBef>
              <a:buAutoNum type="alphaUcPeriod"/>
            </a:pPr>
            <a:endParaRPr lang="en-US" sz="1050" dirty="0" smtClean="0">
              <a:latin typeface="+mn-lt"/>
            </a:endParaRPr>
          </a:p>
          <a:p>
            <a:pPr marL="228600" indent="-228600">
              <a:spcBef>
                <a:spcPts val="0"/>
              </a:spcBef>
              <a:buAutoNum type="alphaUcPeriod"/>
            </a:pPr>
            <a:r>
              <a:rPr lang="en-US" sz="1050" b="1" dirty="0" smtClean="0">
                <a:latin typeface="+mn-lt"/>
              </a:rPr>
              <a:t>If</a:t>
            </a:r>
            <a:r>
              <a:rPr lang="en-US" sz="1050" b="1" baseline="0" dirty="0" smtClean="0">
                <a:latin typeface="+mn-lt"/>
              </a:rPr>
              <a:t> the CAA’s policies are followed, then the potential conflict of interest could be resolved</a:t>
            </a:r>
            <a:r>
              <a:rPr lang="en-US" sz="1050" baseline="0" dirty="0" smtClean="0">
                <a:latin typeface="+mn-lt"/>
              </a:rPr>
              <a:t>. </a:t>
            </a:r>
            <a:r>
              <a:rPr lang="en-US" sz="1050" dirty="0" smtClean="0">
                <a:latin typeface="+mn-lt"/>
              </a:rPr>
              <a:t>In rural areas it is often difficult for board members to maintain complete independence from those that the CAA may do business with. This does not mean that the CAA may not enter</a:t>
            </a:r>
            <a:r>
              <a:rPr lang="en-US" sz="1050" baseline="0" dirty="0" smtClean="0">
                <a:latin typeface="+mn-lt"/>
              </a:rPr>
              <a:t> into a business arrangement with an individual who has a relationship with a board member. Rather processes and procedures must be put into place and followed to ensure that board members are fulfilling their duty of loyalty, i.e., acting in the best interest of the CAA, and not in his/her own best interest or in the interest of others with whom the board member has a close relationship.  In this instance, the CAA should follow its conflicts of interest and procurement policies to ensure the private sector board member does not receive a personal benefit from the transaction and to establish that the arrangement meets the needs of the CAA. Likely, the board member would need to disclose the relationship with his/her neighbor and may need to recuse him/herself from deliberations and votes related to the transaction.  </a:t>
            </a:r>
            <a:endParaRPr lang="en-US" sz="1050" dirty="0" smtClean="0">
              <a:latin typeface="+mn-lt"/>
            </a:endParaRPr>
          </a:p>
          <a:p>
            <a:pPr marL="228600" indent="-228600">
              <a:spcBef>
                <a:spcPts val="0"/>
              </a:spcBef>
              <a:buAutoNum type="alphaUcPeriod"/>
            </a:pPr>
            <a:endParaRPr lang="en-US" sz="1050" dirty="0" smtClean="0">
              <a:latin typeface="+mn-lt"/>
            </a:endParaRPr>
          </a:p>
          <a:p>
            <a:pPr marL="228600" indent="-228600">
              <a:spcBef>
                <a:spcPts val="0"/>
              </a:spcBef>
              <a:buAutoNum type="alphaUcPeriod"/>
            </a:pPr>
            <a:r>
              <a:rPr lang="en-US" sz="1050" b="1" dirty="0" smtClean="0">
                <a:latin typeface="+mn-lt"/>
              </a:rPr>
              <a:t>The</a:t>
            </a:r>
            <a:r>
              <a:rPr lang="en-US" sz="1050" b="1" baseline="0" dirty="0" smtClean="0">
                <a:latin typeface="+mn-lt"/>
              </a:rPr>
              <a:t> CAA may resolve the potential conflict of interest by educating the board member on the duty of loyalty and the CAA’s policies. </a:t>
            </a:r>
            <a:r>
              <a:rPr lang="en-US" sz="1050" baseline="0" dirty="0" smtClean="0">
                <a:latin typeface="+mn-lt"/>
              </a:rPr>
              <a:t>Like the elected public official, the low-income representative has potentially competing interests that he/she is managing. It is important for this (and all) board members to remember that when they are serving as the CAA board member they must wear their CAA board member hat and focus on the best interest of the CAA. The board member should follow the CAA’s conflict of interest policy to disclose actual or potential conflicts of interest and recuse oneself when necessary.</a:t>
            </a:r>
            <a:endParaRPr lang="en-US" sz="1050" dirty="0" smtClean="0">
              <a:latin typeface="+mn-lt"/>
            </a:endParaRPr>
          </a:p>
          <a:p>
            <a:pPr marL="228600" indent="-228600">
              <a:spcBef>
                <a:spcPts val="0"/>
              </a:spcBef>
              <a:buAutoNum type="alphaUcPeriod"/>
            </a:pPr>
            <a:endParaRPr lang="en-US" sz="1050" dirty="0" smtClean="0">
              <a:latin typeface="+mn-lt"/>
            </a:endParaRPr>
          </a:p>
          <a:p>
            <a:pPr marL="228600" indent="-228600">
              <a:spcBef>
                <a:spcPts val="0"/>
              </a:spcBef>
              <a:buNone/>
            </a:pPr>
            <a:endParaRPr lang="en-US" sz="1050" dirty="0" smtClean="0">
              <a:latin typeface="+mn-lt"/>
            </a:endParaRPr>
          </a:p>
          <a:p>
            <a:pPr>
              <a:spcBef>
                <a:spcPts val="0"/>
              </a:spcBef>
            </a:pP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1001209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09056" cy="4495800"/>
          </a:xfrm>
        </p:spPr>
        <p:txBody>
          <a:bodyPr>
            <a:noAutofit/>
          </a:bodyPr>
          <a:lstStyle/>
          <a:p>
            <a:pPr>
              <a:spcBef>
                <a:spcPts val="0"/>
              </a:spcBef>
            </a:pPr>
            <a:r>
              <a:rPr lang="en-US" sz="1100" b="0" dirty="0" smtClean="0">
                <a:latin typeface="+mj-lt"/>
              </a:rPr>
              <a:t>As discussed with</a:t>
            </a:r>
            <a:r>
              <a:rPr lang="en-US" sz="1100" b="0" baseline="0" dirty="0" smtClean="0">
                <a:latin typeface="+mj-lt"/>
              </a:rPr>
              <a:t> the duty of loyalty scenarios, c</a:t>
            </a:r>
            <a:r>
              <a:rPr lang="en-US" sz="1100" b="0" dirty="0" smtClean="0">
                <a:latin typeface="+mj-lt"/>
              </a:rPr>
              <a:t>onflicts of interest policies </a:t>
            </a:r>
            <a:r>
              <a:rPr lang="en-US" sz="1100" dirty="0" smtClean="0">
                <a:latin typeface="+mj-lt"/>
              </a:rPr>
              <a:t>protect public CAAs from a number</a:t>
            </a:r>
            <a:r>
              <a:rPr lang="en-US" sz="1100" baseline="0" dirty="0" smtClean="0">
                <a:latin typeface="+mj-lt"/>
              </a:rPr>
              <a:t> of difficult, and sometimes troubling scenarios, such as: disallowances; negative public perceptions; diversion of public assets for private use; </a:t>
            </a:r>
            <a:r>
              <a:rPr lang="en-US" sz="1100" dirty="0" smtClean="0">
                <a:latin typeface="+mj-lt"/>
              </a:rPr>
              <a:t>and potential loss</a:t>
            </a:r>
            <a:r>
              <a:rPr lang="en-US" sz="1100" baseline="0" dirty="0" smtClean="0">
                <a:latin typeface="+mj-lt"/>
              </a:rPr>
              <a:t> of government funding.</a:t>
            </a:r>
          </a:p>
          <a:p>
            <a:pPr marL="240350" lvl="1" indent="-120175">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Recognizing the importance of a board member fulfilling his/her duty of loyalty, many federal funding sources impose conflicts of interest requirements on grant recipients. For example, the CSBG Organizational Standards (Standard 5.6) requires each public CAA tripartite board/advisory body member to sign a conflict of interest policy, or comparable local government document, within the past 2 years.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About 50% of CAAs receive Head Start funding, which includes very specific provisions addressing when conflicts of interest arise and actions that the grantee must take when they do. CAPLAW’s sample conflict of interest policies offers guidance that grantees may find helpful when reviewing and updating their policies.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The Uniform Guidance is a set of federal grant rules governing the use of federal funds and the systems that must be in place to safeguard them. The Uniform Guidance includes a code of conduct requirement for procurement (i.e., the CAA’s purchase of goods and services) that directs board members and key employees who participate in the selection, award, or administration of a contract paid out of federal funds to refrain from doing so if he or she has a real or apparent conflict of interest.</a:t>
            </a:r>
          </a:p>
          <a:p>
            <a:pPr>
              <a:spcBef>
                <a:spcPts val="0"/>
              </a:spcBef>
            </a:pPr>
            <a:endParaRPr lang="en-US" sz="1100" dirty="0" smtClean="0">
              <a:latin typeface="+mj-lt"/>
            </a:endParaRPr>
          </a:p>
          <a:p>
            <a:pPr>
              <a:spcBef>
                <a:spcPts val="0"/>
              </a:spcBef>
            </a:pP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dirty="0"/>
          </a:p>
        </p:txBody>
      </p:sp>
    </p:spTree>
    <p:extLst>
      <p:ext uri="{BB962C8B-B14F-4D97-AF65-F5344CB8AC3E}">
        <p14:creationId xmlns:p14="http://schemas.microsoft.com/office/powerpoint/2010/main" val="1819035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8763" y="228600"/>
            <a:ext cx="3652837" cy="2740025"/>
          </a:xfrm>
        </p:spPr>
      </p:sp>
      <p:sp>
        <p:nvSpPr>
          <p:cNvPr id="3" name="Notes Placeholder 2"/>
          <p:cNvSpPr>
            <a:spLocks noGrp="1"/>
          </p:cNvSpPr>
          <p:nvPr>
            <p:ph type="body" idx="1"/>
          </p:nvPr>
        </p:nvSpPr>
        <p:spPr>
          <a:xfrm>
            <a:off x="362675" y="3048000"/>
            <a:ext cx="6324600" cy="6019800"/>
          </a:xfrm>
        </p:spPr>
        <p:txBody>
          <a:bodyPr>
            <a:noAutofit/>
          </a:bodyPr>
          <a:lstStyle/>
          <a:p>
            <a:pPr>
              <a:spcBef>
                <a:spcPts val="0"/>
              </a:spcBef>
            </a:pPr>
            <a:r>
              <a:rPr lang="en-US" sz="1000" dirty="0" smtClean="0">
                <a:latin typeface="+mn-lt"/>
              </a:rPr>
              <a:t>Confusion often arises when</a:t>
            </a:r>
            <a:r>
              <a:rPr lang="en-US" sz="1000" baseline="0" dirty="0" smtClean="0">
                <a:latin typeface="+mn-lt"/>
              </a:rPr>
              <a:t> tripartite </a:t>
            </a:r>
            <a:r>
              <a:rPr lang="en-US" sz="1000" dirty="0" smtClean="0">
                <a:latin typeface="+mn-lt"/>
              </a:rPr>
              <a:t>board members do not fully understanding their</a:t>
            </a:r>
            <a:r>
              <a:rPr lang="en-US" sz="1000" baseline="0" dirty="0" smtClean="0">
                <a:latin typeface="+mn-lt"/>
              </a:rPr>
              <a:t> roles. Maintaining a fine balance between the board‘s role and the actions the board takes to fulfill that role versus the executive director’s/department head’s role and the actions he/she takes, can be tricky. This exercise encourages board members to recognize and discuss their understanding of a few of the different roles and actions each very important contributor to the organization plays.</a:t>
            </a:r>
          </a:p>
          <a:p>
            <a:pPr>
              <a:spcBef>
                <a:spcPts val="0"/>
              </a:spcBef>
            </a:pPr>
            <a:endParaRPr lang="en-US" sz="1000" baseline="0" dirty="0" smtClean="0">
              <a:latin typeface="+mn-lt"/>
            </a:endParaRPr>
          </a:p>
          <a:p>
            <a:pPr>
              <a:spcBef>
                <a:spcPts val="0"/>
              </a:spcBef>
            </a:pPr>
            <a:r>
              <a:rPr lang="en-US" sz="1100" kern="1200" dirty="0" smtClean="0">
                <a:solidFill>
                  <a:schemeClr val="tx1"/>
                </a:solidFill>
                <a:effectLst/>
                <a:latin typeface="+mn-lt"/>
                <a:ea typeface="+mn-ea"/>
                <a:cs typeface="+mn-cs"/>
              </a:rPr>
              <a:t>Note that the column showing the tripartite board’s role represents the </a:t>
            </a:r>
            <a:r>
              <a:rPr lang="en-US" sz="1100" u="sng" kern="1200" dirty="0" smtClean="0">
                <a:solidFill>
                  <a:schemeClr val="tx1"/>
                </a:solidFill>
                <a:effectLst/>
                <a:latin typeface="+mn-lt"/>
                <a:ea typeface="+mn-ea"/>
                <a:cs typeface="+mn-cs"/>
              </a:rPr>
              <a:t>collective</a:t>
            </a:r>
            <a:r>
              <a:rPr lang="en-US" sz="1100" kern="1200" dirty="0" smtClean="0">
                <a:solidFill>
                  <a:schemeClr val="tx1"/>
                </a:solidFill>
                <a:effectLst/>
                <a:latin typeface="+mn-lt"/>
                <a:ea typeface="+mn-ea"/>
                <a:cs typeface="+mn-cs"/>
              </a:rPr>
              <a:t> role of the tripartite board and the local governing officials,</a:t>
            </a:r>
            <a:r>
              <a:rPr lang="en-US" sz="1100" kern="1200" baseline="0" dirty="0" smtClean="0">
                <a:solidFill>
                  <a:schemeClr val="tx1"/>
                </a:solidFill>
                <a:effectLst/>
                <a:latin typeface="+mn-lt"/>
                <a:ea typeface="+mn-ea"/>
                <a:cs typeface="+mn-cs"/>
              </a:rPr>
              <a:t> acting together. The tripartite board likely advises and makes recommendations to the local governing officials, and the local governing officials likely makes the decision.</a:t>
            </a:r>
            <a:endParaRPr lang="en-US" sz="1000" baseline="0" dirty="0" smtClean="0">
              <a:latin typeface="+mn-lt"/>
            </a:endParaRPr>
          </a:p>
          <a:p>
            <a:pPr>
              <a:spcBef>
                <a:spcPts val="0"/>
              </a:spcBef>
            </a:pPr>
            <a:endParaRPr lang="en-US" sz="1000" baseline="0" dirty="0" smtClean="0">
              <a:latin typeface="+mn-lt"/>
            </a:endParaRPr>
          </a:p>
          <a:p>
            <a:pPr>
              <a:spcBef>
                <a:spcPts val="0"/>
              </a:spcBef>
            </a:pPr>
            <a:r>
              <a:rPr lang="en-US" sz="1000" baseline="0" dirty="0" smtClean="0">
                <a:latin typeface="+mn-lt"/>
              </a:rPr>
              <a:t>The default is that the board is the “overseer and big picture thinker” whereas the executive director/department head is the “doer.”  While in reality there is definitely overlap, keeping this default in mind will help boards and executive directors/department heads basically “stay in their lanes.” Generally the actions each party takes with regards to each role are:</a:t>
            </a:r>
          </a:p>
          <a:p>
            <a:pPr>
              <a:spcBef>
                <a:spcPts val="0"/>
              </a:spcBef>
            </a:pPr>
            <a:endParaRPr lang="en-US" sz="1000" baseline="0" dirty="0" smtClean="0">
              <a:latin typeface="+mn-lt"/>
            </a:endParaRPr>
          </a:p>
          <a:p>
            <a:pPr marL="115888" indent="-115888">
              <a:spcBef>
                <a:spcPts val="0"/>
              </a:spcBef>
              <a:buFont typeface="Arial" pitchFamily="34" charset="0"/>
              <a:buChar char="•"/>
            </a:pPr>
            <a:r>
              <a:rPr lang="en-US" sz="1000" b="1" baseline="0" dirty="0" smtClean="0">
                <a:latin typeface="+mn-lt"/>
              </a:rPr>
              <a:t>Policy</a:t>
            </a:r>
            <a:r>
              <a:rPr lang="en-US" sz="1000" baseline="0" dirty="0" smtClean="0">
                <a:latin typeface="+mn-lt"/>
              </a:rPr>
              <a:t>: The board establishes the organizational policies while the executive director/department head executes them. This often means that the board will recognize the need for a policy and assign a board committee to oversee the development of the policy by staff. On rare occasions, a board committee may fully develop the policy itself.</a:t>
            </a:r>
          </a:p>
          <a:p>
            <a:pPr marL="115888" indent="-115888">
              <a:spcBef>
                <a:spcPts val="0"/>
              </a:spcBef>
              <a:buFont typeface="Arial" pitchFamily="34" charset="0"/>
              <a:buChar char="•"/>
            </a:pPr>
            <a:r>
              <a:rPr lang="en-US" sz="1000" b="1" dirty="0" smtClean="0">
                <a:latin typeface="+mn-lt"/>
              </a:rPr>
              <a:t>Mission</a:t>
            </a:r>
            <a:r>
              <a:rPr lang="en-US" sz="1000" dirty="0" smtClean="0">
                <a:latin typeface="+mn-lt"/>
              </a:rPr>
              <a:t>: The tripartite board is the leader with regards</a:t>
            </a:r>
            <a:r>
              <a:rPr lang="en-US" sz="1000" baseline="0" dirty="0" smtClean="0">
                <a:latin typeface="+mn-lt"/>
              </a:rPr>
              <a:t> to reviewing the CAA’s/department’s mission whereas the executive director/department head and his/her staff focus on achieving/accomplishing that mission. The executive director/department head also provides the tripartite board with the information it needs to guide its review.</a:t>
            </a:r>
            <a:endParaRPr lang="en-US" sz="1000" dirty="0" smtClean="0">
              <a:latin typeface="+mn-lt"/>
            </a:endParaRPr>
          </a:p>
          <a:p>
            <a:pPr marL="115888" indent="-115888">
              <a:spcBef>
                <a:spcPts val="0"/>
              </a:spcBef>
              <a:buFont typeface="Arial" pitchFamily="34" charset="0"/>
              <a:buChar char="•"/>
            </a:pPr>
            <a:r>
              <a:rPr lang="en-US" sz="1000" b="1" baseline="0" dirty="0" smtClean="0">
                <a:latin typeface="+mn-lt"/>
              </a:rPr>
              <a:t>Performance</a:t>
            </a:r>
            <a:r>
              <a:rPr lang="en-US" sz="1000" baseline="0" dirty="0" smtClean="0">
                <a:latin typeface="+mn-lt"/>
              </a:rPr>
              <a:t>: The tripartite board of a public CAA regularly oversees and evaluates the organization’s programmatic. The tripartite board, at the very least, may recommend course corrections if the CAA is missing its targets. The executive director/department is guiding the CAA’s work to meet the targets set by the board and is also accountable for the performance of the organization. As part of that accountability, the executive director will likely engage in a level of evaluating and revising the work being done to meet the overarching goals and targets.  </a:t>
            </a:r>
          </a:p>
          <a:p>
            <a:pPr marL="115888" indent="-115888">
              <a:spcBef>
                <a:spcPts val="0"/>
              </a:spcBef>
              <a:buFont typeface="Arial" pitchFamily="34" charset="0"/>
              <a:buChar char="•"/>
            </a:pPr>
            <a:r>
              <a:rPr lang="en-US" sz="1000" b="1" dirty="0" smtClean="0">
                <a:latin typeface="+mn-lt"/>
              </a:rPr>
              <a:t>Employees</a:t>
            </a:r>
            <a:r>
              <a:rPr lang="en-US" sz="1000" dirty="0" smtClean="0">
                <a:latin typeface="+mn-lt"/>
              </a:rPr>
              <a:t>:</a:t>
            </a:r>
            <a:r>
              <a:rPr lang="en-US" sz="1000" baseline="0" dirty="0" smtClean="0">
                <a:latin typeface="+mn-lt"/>
              </a:rPr>
              <a:t> The board works with the executive director/department and should, at the very least, be providing the local governing officials with feedback regarding the executive director’s/department head’s performance. The executive director/department, not the tripartite board, manages and supervises the staff.</a:t>
            </a:r>
          </a:p>
          <a:p>
            <a:pPr marL="115888" indent="-115888">
              <a:spcBef>
                <a:spcPts val="0"/>
              </a:spcBef>
              <a:buFont typeface="Arial" pitchFamily="34" charset="0"/>
              <a:buChar char="•"/>
            </a:pPr>
            <a:endParaRPr lang="en-US" sz="1000" baseline="0" dirty="0" smtClean="0">
              <a:latin typeface="+mn-lt"/>
            </a:endParaRPr>
          </a:p>
          <a:p>
            <a:pPr>
              <a:spcBef>
                <a:spcPts val="0"/>
              </a:spcBef>
            </a:pPr>
            <a:r>
              <a:rPr lang="en-US" sz="1000" b="1" baseline="0" dirty="0" smtClean="0">
                <a:latin typeface="+mn-lt"/>
              </a:rPr>
              <a:t>Note to presenter</a:t>
            </a:r>
            <a:r>
              <a:rPr lang="en-US" sz="1000" baseline="0" dirty="0" smtClean="0">
                <a:latin typeface="+mn-lt"/>
              </a:rPr>
              <a:t>: As you will see, in the “Role” column, under each topic is a list of actions that may be taken to fulfill the role with respect to the topic. The workshop participants either individually or in groups should assign actions to the board and the executive director with regards to the topic listed. The table is animated, so once the workshop participants have completed the exercise and are ready to report out, the presenter can either ask for volunteers or assign individuals/groups to answer. Encourage workshop participants to explain their thoughts behind assigning actions to each party for a specific role.  </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a:t>
            </a:fld>
            <a:endParaRPr lang="en-US" dirty="0"/>
          </a:p>
        </p:txBody>
      </p:sp>
    </p:spTree>
    <p:extLst>
      <p:ext uri="{BB962C8B-B14F-4D97-AF65-F5344CB8AC3E}">
        <p14:creationId xmlns:p14="http://schemas.microsoft.com/office/powerpoint/2010/main" val="1486685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152400"/>
            <a:ext cx="2136775" cy="1603375"/>
          </a:xfrm>
        </p:spPr>
      </p:sp>
      <p:sp>
        <p:nvSpPr>
          <p:cNvPr id="3" name="Notes Placeholder 2"/>
          <p:cNvSpPr>
            <a:spLocks noGrp="1"/>
          </p:cNvSpPr>
          <p:nvPr>
            <p:ph type="body" idx="1"/>
          </p:nvPr>
        </p:nvSpPr>
        <p:spPr>
          <a:xfrm>
            <a:off x="228600" y="1752600"/>
            <a:ext cx="6629399" cy="7391400"/>
          </a:xfrm>
        </p:spPr>
        <p:txBody>
          <a:bodyPr>
            <a:noAutofit/>
          </a:bodyPr>
          <a:lstStyle/>
          <a:p>
            <a:pPr>
              <a:spcBef>
                <a:spcPts val="0"/>
              </a:spcBef>
            </a:pPr>
            <a:r>
              <a:rPr lang="en-US" sz="1000" dirty="0" smtClean="0">
                <a:latin typeface="+mn-lt"/>
              </a:rPr>
              <a:t>The CAA tripartite board’s task is to find the middle ground—not get too involved in day-to-day management, but be willing to ask questions about specific issues and concerns, to gather facts and data to support decisions, and to interact with senior management as needed. Along the way, the tripartite board must keep its focus on the overall mission and what policies and programs will support it. The primary—although not exclusive—venue for effective board oversight is the board meeting.</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Micro-management. </a:t>
            </a:r>
            <a:r>
              <a:rPr lang="en-US" sz="1000" kern="1200" dirty="0" smtClean="0">
                <a:solidFill>
                  <a:schemeClr val="tx1"/>
                </a:solidFill>
                <a:latin typeface="+mn-lt"/>
                <a:ea typeface="+mn-ea"/>
                <a:cs typeface="+mn-cs"/>
              </a:rPr>
              <a:t>Thorough oversight should never be confused with board involvement in day-to-day management decisions. As a general rule, boards do not directly interact with frontline staff or operations. That is senior management’s</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role. The board member who decides to attend weatherization staff performance evaluations or the board member who offers classroom management suggestions to a Head Start teacher has crossed the line into micro-management.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Board</a:t>
            </a:r>
            <a:r>
              <a:rPr lang="en-US" sz="1000" b="1" kern="1200" baseline="0" dirty="0" smtClean="0">
                <a:solidFill>
                  <a:schemeClr val="tx1"/>
                </a:solidFill>
                <a:latin typeface="+mn-lt"/>
                <a:ea typeface="+mn-ea"/>
                <a:cs typeface="+mn-cs"/>
              </a:rPr>
              <a:t> members acting as individuals. </a:t>
            </a:r>
            <a:r>
              <a:rPr lang="en-US" sz="1000" kern="1200" dirty="0" smtClean="0">
                <a:solidFill>
                  <a:schemeClr val="tx1"/>
                </a:solidFill>
                <a:latin typeface="+mn-lt"/>
                <a:ea typeface="+mn-ea"/>
                <a:cs typeface="+mn-cs"/>
              </a:rPr>
              <a:t>It is important for individual board members to remember that they are part of a larger body and should act at the direction of the full board and not pursuant to individual motivations or concerns. If an individual board member is concerned about organizational matters, the board member should either contact the board chair or executive director with that concern. This should then result either in the full board or a committee of the board discussing the matter and making a determination that represents the full board and the best interests of the organization.</a:t>
            </a:r>
          </a:p>
          <a:p>
            <a:pPr>
              <a:spcBef>
                <a:spcPts val="0"/>
              </a:spcBef>
            </a:pPr>
            <a:endParaRPr lang="en-US" sz="1000" dirty="0" smtClean="0">
              <a:latin typeface="+mn-lt"/>
            </a:endParaRPr>
          </a:p>
          <a:p>
            <a:pPr>
              <a:spcBef>
                <a:spcPts val="0"/>
              </a:spcBef>
            </a:pPr>
            <a:r>
              <a:rPr lang="en-US" sz="1000" b="1" dirty="0" smtClean="0">
                <a:latin typeface="+mn-lt"/>
              </a:rPr>
              <a:t>Too Much Deference to the Executive Director/Dept.</a:t>
            </a:r>
            <a:r>
              <a:rPr lang="en-US" sz="1000" b="1" baseline="0" dirty="0" smtClean="0">
                <a:latin typeface="+mn-lt"/>
              </a:rPr>
              <a:t> Head</a:t>
            </a:r>
            <a:r>
              <a:rPr lang="en-US" sz="1000" dirty="0" smtClean="0">
                <a:latin typeface="+mn-lt"/>
              </a:rPr>
              <a:t>. Some boards view their role as cheerleaders, with the board deferring to the executive director/departmen</a:t>
            </a:r>
            <a:r>
              <a:rPr lang="en-US" sz="1000" baseline="0" dirty="0" smtClean="0">
                <a:latin typeface="+mn-lt"/>
              </a:rPr>
              <a:t>t head</a:t>
            </a:r>
            <a:r>
              <a:rPr lang="en-US" sz="1000" dirty="0" smtClean="0">
                <a:latin typeface="+mn-lt"/>
              </a:rPr>
              <a:t> in all matters. While this often happens when the executive director/department head has significant input into the selection of board members, some boards simply don’t understand their oversight role. The board should be supportive of the executive director/departmen</a:t>
            </a:r>
            <a:r>
              <a:rPr lang="en-US" sz="1000" baseline="0" dirty="0" smtClean="0">
                <a:latin typeface="+mn-lt"/>
              </a:rPr>
              <a:t>t head</a:t>
            </a:r>
            <a:r>
              <a:rPr lang="en-US" sz="1000" dirty="0" smtClean="0">
                <a:latin typeface="+mn-lt"/>
              </a:rPr>
              <a:t>, sharing board’s insights and expertise, but there also needs to be some institutional tension between the tripartite board and the executive director/department head. The tripartite</a:t>
            </a:r>
            <a:r>
              <a:rPr lang="en-US" sz="1000" baseline="0" dirty="0" smtClean="0">
                <a:latin typeface="+mn-lt"/>
              </a:rPr>
              <a:t> board should be contributing to the </a:t>
            </a:r>
            <a:r>
              <a:rPr lang="en-US" sz="1000" dirty="0" smtClean="0">
                <a:latin typeface="+mn-lt"/>
              </a:rPr>
              <a:t>evaluation</a:t>
            </a:r>
            <a:r>
              <a:rPr lang="en-US" sz="1000" baseline="0" dirty="0" smtClean="0">
                <a:latin typeface="+mn-lt"/>
              </a:rPr>
              <a:t> of</a:t>
            </a:r>
            <a:r>
              <a:rPr lang="en-US" sz="1000" dirty="0" smtClean="0">
                <a:latin typeface="+mn-lt"/>
              </a:rPr>
              <a:t> the executive director’s performance and progress in accomplishing the mission. A board that becomes too deferential to the executive director inevitably will be deficient when it comes to discharging the specific functions assigned the board, namely participating actively in the development, planning, implementation and evaluation of the CSBG program. It is therefore incumbent upon the board and the executive director/department head who is faced with this situation to act intentionally to devise and implement strategies and processes to empower the board. This may be done, for example, through changes in bylaws, board size, committee structures, or review procedures. What may be most important, however, is setting the right tone and meeting structure to encourage questions and comments from board members.</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Not discussing critical issues.</a:t>
            </a:r>
            <a:r>
              <a:rPr lang="en-US" sz="1000" b="1" kern="1200" baseline="0" dirty="0" smtClean="0">
                <a:solidFill>
                  <a:schemeClr val="tx1"/>
                </a:solidFill>
                <a:latin typeface="+mn-lt"/>
                <a:ea typeface="+mn-ea"/>
                <a:cs typeface="+mn-cs"/>
              </a:rPr>
              <a:t> </a:t>
            </a:r>
            <a:r>
              <a:rPr lang="en-US" sz="1000" b="0" kern="1200" baseline="0" dirty="0" smtClean="0">
                <a:solidFill>
                  <a:schemeClr val="tx1"/>
                </a:solidFill>
                <a:latin typeface="+mn-lt"/>
                <a:ea typeface="+mn-ea"/>
                <a:cs typeface="+mn-cs"/>
              </a:rPr>
              <a:t>Sometimes it is easier to sweat the small stuff rather than grapple with the big questions of the day. Tripartite boards must strike a fine balance between regularly reviewing operations while engaging in the strategic decisions that will sustain the organization. Boards can shift meetings to focus on the more critical issues by using committees to either help manage the more routine oversight functions or research and report back on more critical matters. Boards can streamline and rework their meeting agendas to focus on strategic discussions and send materials in advance of meetings so board members can arrived to meetings prepared and ready to think through the more pressing organizational matters.</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0"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Disconnect with local governing officials</a:t>
            </a:r>
            <a:r>
              <a:rPr lang="en-US" sz="1000" b="0" kern="1200" baseline="0" dirty="0" smtClean="0">
                <a:solidFill>
                  <a:schemeClr val="tx1"/>
                </a:solidFill>
                <a:latin typeface="+mn-lt"/>
                <a:ea typeface="+mn-ea"/>
                <a:cs typeface="+mn-cs"/>
              </a:rPr>
              <a:t>: Tripartite board member’s sometimes fail to recognize the interconnected relationship that the board has with the local governing officials. Often tripartite board’s only have the authority to make recommendations to the local governing officials. The local governing officials should be considering these recommendations and are more inclined to do so if the tripartite board members is regularly meeting with them and educating them about the public CAA’s programs and needs.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1"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Note to presenter: </a:t>
            </a:r>
            <a:r>
              <a:rPr lang="en-US" sz="1000" b="0" kern="1200" baseline="0" dirty="0" smtClean="0">
                <a:solidFill>
                  <a:schemeClr val="tx1"/>
                </a:solidFill>
                <a:latin typeface="+mn-lt"/>
                <a:ea typeface="+mn-ea"/>
                <a:cs typeface="+mn-cs"/>
              </a:rPr>
              <a:t>As you will see this is an animated slide with each block falling down on the seesaw on at a time. After you work through each block, we encourage you to ask the workshop participants if they have any other examples of common board missteps and have the group discuss those.  Also, note that with each discussion of a misstep we include action steps a board may take to counter the misstep. </a:t>
            </a:r>
            <a:endParaRPr lang="en-US" sz="1000" b="0" baseline="0" dirty="0" smtClean="0">
              <a:latin typeface="+mn-lt"/>
            </a:endParaRPr>
          </a:p>
          <a:p>
            <a:pPr>
              <a:spcBef>
                <a:spcPts val="0"/>
              </a:spcBef>
            </a:pPr>
            <a:endParaRPr lang="en-US" sz="1000" b="1"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dirty="0"/>
          </a:p>
        </p:txBody>
      </p:sp>
    </p:spTree>
    <p:extLst>
      <p:ext uri="{BB962C8B-B14F-4D97-AF65-F5344CB8AC3E}">
        <p14:creationId xmlns:p14="http://schemas.microsoft.com/office/powerpoint/2010/main" val="1527916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dirty="0" smtClean="0"/>
              <a:t>Role of </a:t>
            </a:r>
            <a:r>
              <a:rPr lang="en-US" dirty="0" smtClean="0"/>
              <a:t>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Autofit/>
          </a:bodyPr>
          <a:lstStyle/>
          <a:p>
            <a:pPr>
              <a:lnSpc>
                <a:spcPct val="90000"/>
              </a:lnSpc>
            </a:pPr>
            <a:r>
              <a:rPr lang="en-US" dirty="0" smtClean="0"/>
              <a:t/>
            </a:r>
            <a:br>
              <a:rPr lang="en-US" dirty="0" smtClean="0"/>
            </a:br>
            <a:r>
              <a:rPr lang="en-US" dirty="0" smtClean="0"/>
              <a:t>Duty of Care</a:t>
            </a:r>
            <a:br>
              <a:rPr lang="en-US" dirty="0" smtClean="0"/>
            </a:br>
            <a:endParaRPr lang="en-US" cap="small" dirty="0">
              <a:solidFill>
                <a:schemeClr val="accent1"/>
              </a:solidFill>
            </a:endParaRPr>
          </a:p>
        </p:txBody>
      </p:sp>
      <p:sp>
        <p:nvSpPr>
          <p:cNvPr id="3" name="Content Placeholder 2"/>
          <p:cNvSpPr>
            <a:spLocks noGrp="1"/>
          </p:cNvSpPr>
          <p:nvPr>
            <p:ph idx="1"/>
          </p:nvPr>
        </p:nvSpPr>
        <p:spPr>
          <a:xfrm>
            <a:off x="762000" y="1447800"/>
            <a:ext cx="7762743" cy="4648200"/>
          </a:xfrm>
        </p:spPr>
        <p:txBody>
          <a:bodyPr>
            <a:normAutofit/>
          </a:bodyPr>
          <a:lstStyle/>
          <a:p>
            <a:pPr>
              <a:spcBef>
                <a:spcPts val="600"/>
              </a:spcBef>
              <a:spcAft>
                <a:spcPts val="600"/>
              </a:spcAft>
            </a:pPr>
            <a:r>
              <a:rPr lang="en-US" dirty="0" smtClean="0"/>
              <a:t>Generally, not a requirement but serves as an informative guide </a:t>
            </a:r>
          </a:p>
          <a:p>
            <a:pPr lvl="1">
              <a:spcBef>
                <a:spcPts val="600"/>
              </a:spcBef>
              <a:spcAft>
                <a:spcPts val="600"/>
              </a:spcAft>
            </a:pPr>
            <a:r>
              <a:rPr lang="en-US" dirty="0" smtClean="0"/>
              <a:t>Check local laws </a:t>
            </a:r>
          </a:p>
          <a:p>
            <a:pPr>
              <a:spcBef>
                <a:spcPts val="600"/>
              </a:spcBef>
              <a:spcAft>
                <a:spcPts val="600"/>
              </a:spcAft>
            </a:pPr>
            <a:r>
              <a:rPr lang="en-US" dirty="0" smtClean="0"/>
              <a:t>Diligent –</a:t>
            </a:r>
            <a:endParaRPr lang="en-US" sz="2600" dirty="0" smtClean="0"/>
          </a:p>
          <a:p>
            <a:pPr lvl="1">
              <a:spcBef>
                <a:spcPts val="600"/>
              </a:spcBef>
              <a:spcAft>
                <a:spcPts val="600"/>
              </a:spcAft>
            </a:pPr>
            <a:r>
              <a:rPr lang="en-US" dirty="0" smtClean="0"/>
              <a:t>Acting with the care of a prudent person in similar circumstances</a:t>
            </a:r>
          </a:p>
          <a:p>
            <a:pPr lvl="1">
              <a:spcBef>
                <a:spcPts val="600"/>
              </a:spcBef>
              <a:spcAft>
                <a:spcPts val="600"/>
              </a:spcAft>
            </a:pPr>
            <a:r>
              <a:rPr lang="en-US" dirty="0" smtClean="0"/>
              <a:t>Asking hard questions</a:t>
            </a:r>
          </a:p>
          <a:p>
            <a:pPr lvl="1">
              <a:spcBef>
                <a:spcPts val="600"/>
              </a:spcBef>
              <a:spcAft>
                <a:spcPts val="600"/>
              </a:spcAft>
            </a:pPr>
            <a:r>
              <a:rPr lang="en-US" dirty="0" smtClean="0"/>
              <a:t>Reading materials</a:t>
            </a:r>
          </a:p>
          <a:p>
            <a:pPr lvl="1">
              <a:spcBef>
                <a:spcPts val="600"/>
              </a:spcBef>
              <a:spcAft>
                <a:spcPts val="600"/>
              </a:spcAft>
            </a:pPr>
            <a:r>
              <a:rPr lang="en-US" dirty="0" smtClean="0"/>
              <a:t>Deliberating the decision</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Role of Tripartite Board Scenario</a:t>
            </a:r>
            <a:endParaRPr lang="en-US" dirty="0"/>
          </a:p>
        </p:txBody>
      </p:sp>
      <p:sp>
        <p:nvSpPr>
          <p:cNvPr id="3" name="Content Placeholder 2"/>
          <p:cNvSpPr>
            <a:spLocks noGrp="1"/>
          </p:cNvSpPr>
          <p:nvPr>
            <p:ph idx="1"/>
          </p:nvPr>
        </p:nvSpPr>
        <p:spPr>
          <a:xfrm>
            <a:off x="228600" y="990600"/>
            <a:ext cx="8686800" cy="5486400"/>
          </a:xfrm>
        </p:spPr>
        <p:txBody>
          <a:bodyPr>
            <a:noAutofit/>
          </a:bodyPr>
          <a:lstStyle/>
          <a:p>
            <a:pPr marL="0" indent="0">
              <a:lnSpc>
                <a:spcPct val="90000"/>
              </a:lnSpc>
              <a:spcBef>
                <a:spcPts val="0"/>
              </a:spcBef>
              <a:buNone/>
            </a:pPr>
            <a:r>
              <a:rPr lang="en-US" sz="2400" b="0" dirty="0" smtClean="0"/>
              <a:t>The tripartite board is considering whether CSBG funds should be used to start a college prep program. Board members Larry, Marsha, and Devon volunteer to review the staff’s preliminary research and report to the full board on the program’s potential impact and financial viability. </a:t>
            </a:r>
          </a:p>
          <a:p>
            <a:pPr marL="0" indent="0">
              <a:lnSpc>
                <a:spcPct val="90000"/>
              </a:lnSpc>
              <a:spcBef>
                <a:spcPts val="0"/>
              </a:spcBef>
              <a:buNone/>
            </a:pPr>
            <a:endParaRPr lang="en-US" sz="1200" b="0" dirty="0" smtClean="0"/>
          </a:p>
          <a:p>
            <a:pPr marL="0" indent="0">
              <a:lnSpc>
                <a:spcPct val="90000"/>
              </a:lnSpc>
              <a:spcBef>
                <a:spcPts val="0"/>
              </a:spcBef>
              <a:buNone/>
            </a:pPr>
            <a:r>
              <a:rPr lang="en-US" sz="2400" b="0" dirty="0" smtClean="0"/>
              <a:t>As a committee, they examine proposed budgets, a needs assessment, staffing and training requirements, and survey data from similar programs. They question staff and then prepare a 10-page report for the full board, recommending the program. At its next meeting, following a 90-minute discussion, the board unanimously votes to recommend that the local governing officials fund the program. </a:t>
            </a:r>
            <a:endParaRPr lang="en-US" sz="1200" b="0" dirty="0" smtClean="0"/>
          </a:p>
          <a:p>
            <a:pPr marL="0" indent="0">
              <a:lnSpc>
                <a:spcPct val="90000"/>
              </a:lnSpc>
              <a:spcBef>
                <a:spcPts val="0"/>
              </a:spcBef>
              <a:buNone/>
            </a:pPr>
            <a:r>
              <a:rPr lang="en-US" sz="1200" b="0" dirty="0" smtClean="0"/>
              <a:t>   </a:t>
            </a:r>
          </a:p>
          <a:p>
            <a:pPr marL="0" indent="0">
              <a:lnSpc>
                <a:spcPct val="90000"/>
              </a:lnSpc>
              <a:spcBef>
                <a:spcPts val="0"/>
              </a:spcBef>
              <a:buNone/>
            </a:pPr>
            <a:r>
              <a:rPr lang="en-US" sz="2400" b="0" dirty="0" smtClean="0"/>
              <a:t>After a year, the program is well beyond budget and participation lower than expected. The local governing officials have no choice; the program is shut down.</a:t>
            </a:r>
            <a:endParaRPr lang="en-US" sz="2400"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6"/>
            <a:ext cx="8229600" cy="1143000"/>
          </a:xfrm>
        </p:spPr>
        <p:txBody>
          <a:bodyPr>
            <a:noAutofit/>
          </a:bodyPr>
          <a:lstStyle/>
          <a:p>
            <a:pPr>
              <a:lnSpc>
                <a:spcPct val="90000"/>
              </a:lnSpc>
            </a:pPr>
            <a:r>
              <a:rPr lang="en-US" dirty="0" smtClean="0"/>
              <a:t/>
            </a:r>
            <a:br>
              <a:rPr lang="en-US" dirty="0" smtClean="0"/>
            </a:br>
            <a:r>
              <a:rPr lang="en-US" dirty="0" smtClean="0"/>
              <a:t>Duty of Care Scenario</a:t>
            </a:r>
            <a:br>
              <a:rPr lang="en-US" dirty="0" smtClean="0"/>
            </a:br>
            <a:endParaRPr lang="en-US" cap="small" dirty="0"/>
          </a:p>
        </p:txBody>
      </p:sp>
      <p:sp>
        <p:nvSpPr>
          <p:cNvPr id="3" name="Content Placeholder 2"/>
          <p:cNvSpPr>
            <a:spLocks noGrp="1"/>
          </p:cNvSpPr>
          <p:nvPr>
            <p:ph idx="1"/>
          </p:nvPr>
        </p:nvSpPr>
        <p:spPr>
          <a:xfrm>
            <a:off x="457200" y="1295400"/>
            <a:ext cx="8229600" cy="914399"/>
          </a:xfrm>
        </p:spPr>
        <p:txBody>
          <a:bodyPr>
            <a:normAutofit lnSpcReduction="10000"/>
          </a:bodyPr>
          <a:lstStyle/>
          <a:p>
            <a:r>
              <a:rPr lang="en-US" dirty="0" smtClean="0"/>
              <a:t>Would the tripartite board’s actions meet the duty of care? Why or why not?</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Content Placeholder 2"/>
          <p:cNvSpPr txBox="1">
            <a:spLocks/>
          </p:cNvSpPr>
          <p:nvPr/>
        </p:nvSpPr>
        <p:spPr>
          <a:xfrm>
            <a:off x="609600" y="2057400"/>
            <a:ext cx="8229600" cy="4267200"/>
          </a:xfrm>
          <a:prstGeom prst="rect">
            <a:avLst/>
          </a:prstGeom>
        </p:spPr>
        <p:txBody>
          <a:bodyPr vert="horz" lIns="91440" tIns="45720" rIns="91440" bIns="45720" rtlCol="0">
            <a:normAutofit fontScale="92500"/>
          </a:bodyPr>
          <a:lstStyle/>
          <a:p>
            <a:pPr marL="742950" lvl="1" indent="-285750" fontAlgn="auto">
              <a:spcBef>
                <a:spcPct val="20000"/>
              </a:spcBef>
              <a:spcAft>
                <a:spcPts val="0"/>
              </a:spcAft>
              <a:buFont typeface="Arial" panose="020B0604020202020204" pitchFamily="34" charset="0"/>
              <a:buChar char="–"/>
            </a:pPr>
            <a:r>
              <a:rPr lang="en-US" sz="2600" b="1" dirty="0" smtClean="0">
                <a:solidFill>
                  <a:schemeClr val="tx2">
                    <a:lumMod val="75000"/>
                  </a:schemeClr>
                </a:solidFill>
                <a:latin typeface="+mn-lt"/>
              </a:rPr>
              <a:t>Board committee tasks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Review mission</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Review needs assessment </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Examine proposed budgets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Assess staffing and training requirements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Collect data from others with similar programs</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Question staff </a:t>
            </a:r>
          </a:p>
          <a:p>
            <a:pPr marL="1377950" lvl="2" indent="-463550" fontAlgn="auto">
              <a:spcBef>
                <a:spcPct val="20000"/>
              </a:spcBef>
              <a:spcAft>
                <a:spcPts val="0"/>
              </a:spcAft>
              <a:buSzPct val="120000"/>
              <a:buFont typeface="Wingdings" pitchFamily="2" charset="2"/>
              <a:buChar char="q"/>
            </a:pPr>
            <a:r>
              <a:rPr lang="en-US" sz="2400" dirty="0" smtClean="0">
                <a:solidFill>
                  <a:schemeClr val="tx2">
                    <a:lumMod val="75000"/>
                  </a:schemeClr>
                </a:solidFill>
                <a:latin typeface="+mn-lt"/>
              </a:rPr>
              <a:t>Prepare report for the full board, with a recommendation</a:t>
            </a:r>
            <a:endParaRPr lang="en-US" sz="2600" b="1" dirty="0" smtClean="0">
              <a:solidFill>
                <a:schemeClr val="tx2">
                  <a:lumMod val="75000"/>
                </a:schemeClr>
              </a:solidFill>
              <a:latin typeface="+mn-lt"/>
            </a:endParaRPr>
          </a:p>
          <a:p>
            <a:pPr marL="742950" lvl="1" indent="-285750" fontAlgn="auto">
              <a:spcBef>
                <a:spcPct val="20000"/>
              </a:spcBef>
              <a:spcAft>
                <a:spcPts val="0"/>
              </a:spcAft>
              <a:buFont typeface="Arial" panose="020B0604020202020204" pitchFamily="34" charset="0"/>
              <a:buChar char="–"/>
            </a:pPr>
            <a:r>
              <a:rPr lang="en-US" sz="2600" b="1" dirty="0" smtClean="0">
                <a:solidFill>
                  <a:schemeClr val="tx2">
                    <a:lumMod val="75000"/>
                  </a:schemeClr>
                </a:solidFill>
                <a:latin typeface="+mn-lt"/>
              </a:rPr>
              <a:t>Full board:</a:t>
            </a:r>
          </a:p>
          <a:p>
            <a:pPr marL="1200150" lvl="2" indent="-285750" fontAlgn="auto">
              <a:spcBef>
                <a:spcPct val="20000"/>
              </a:spcBef>
              <a:spcAft>
                <a:spcPts val="0"/>
              </a:spcAft>
              <a:buFont typeface="Wingdings" pitchFamily="2" charset="2"/>
              <a:buChar char="q"/>
            </a:pPr>
            <a:r>
              <a:rPr lang="en-US" sz="2600" b="1" dirty="0" smtClean="0">
                <a:solidFill>
                  <a:schemeClr val="tx2">
                    <a:lumMod val="75000"/>
                  </a:schemeClr>
                </a:solidFill>
                <a:latin typeface="+mn-lt"/>
              </a:rPr>
              <a:t> </a:t>
            </a:r>
            <a:r>
              <a:rPr lang="en-US" sz="2400" dirty="0" smtClean="0">
                <a:solidFill>
                  <a:schemeClr val="tx2">
                    <a:lumMod val="75000"/>
                  </a:schemeClr>
                </a:solidFill>
                <a:latin typeface="+mn-lt"/>
              </a:rPr>
              <a:t>Engage in discussion prior to vote</a:t>
            </a:r>
          </a:p>
          <a:p>
            <a:pPr marL="1377950" lvl="2" indent="-463550" fontAlgn="auto">
              <a:spcBef>
                <a:spcPct val="20000"/>
              </a:spcBef>
              <a:spcAft>
                <a:spcPts val="0"/>
              </a:spcAft>
              <a:buSzPct val="120000"/>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24"/>
          <p:cNvGrpSpPr/>
          <p:nvPr/>
        </p:nvGrpSpPr>
        <p:grpSpPr>
          <a:xfrm>
            <a:off x="1676400" y="2438400"/>
            <a:ext cx="228600" cy="304800"/>
            <a:chOff x="6934200" y="0"/>
            <a:chExt cx="381000" cy="762000"/>
          </a:xfrm>
        </p:grpSpPr>
        <p:cxnSp>
          <p:nvCxnSpPr>
            <p:cNvPr id="22" name="Straight Connector 2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1676400" y="2819400"/>
            <a:ext cx="228600" cy="304800"/>
            <a:chOff x="6934200" y="0"/>
            <a:chExt cx="381000" cy="762000"/>
          </a:xfrm>
        </p:grpSpPr>
        <p:cxnSp>
          <p:nvCxnSpPr>
            <p:cNvPr id="27" name="Straight Connector 26"/>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676400" y="3200400"/>
            <a:ext cx="228600" cy="304800"/>
            <a:chOff x="6934200" y="0"/>
            <a:chExt cx="381000" cy="762000"/>
          </a:xfrm>
        </p:grpSpPr>
        <p:cxnSp>
          <p:nvCxnSpPr>
            <p:cNvPr id="30" name="Straight Connector 29"/>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1676400" y="3657600"/>
            <a:ext cx="228600" cy="304800"/>
            <a:chOff x="6934200" y="0"/>
            <a:chExt cx="381000" cy="762000"/>
          </a:xfrm>
        </p:grpSpPr>
        <p:cxnSp>
          <p:nvCxnSpPr>
            <p:cNvPr id="33" name="Straight Connector 32"/>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1676400" y="4038600"/>
            <a:ext cx="228600" cy="304800"/>
            <a:chOff x="6934200" y="0"/>
            <a:chExt cx="381000" cy="762000"/>
          </a:xfrm>
        </p:grpSpPr>
        <p:cxnSp>
          <p:nvCxnSpPr>
            <p:cNvPr id="36" name="Straight Connector 35"/>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676400" y="4419600"/>
            <a:ext cx="228600" cy="304800"/>
            <a:chOff x="6934200" y="0"/>
            <a:chExt cx="381000" cy="762000"/>
          </a:xfrm>
        </p:grpSpPr>
        <p:cxnSp>
          <p:nvCxnSpPr>
            <p:cNvPr id="39" name="Straight Connector 38"/>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676400" y="4876800"/>
            <a:ext cx="228600" cy="304800"/>
            <a:chOff x="6934200" y="0"/>
            <a:chExt cx="381000" cy="762000"/>
          </a:xfrm>
        </p:grpSpPr>
        <p:cxnSp>
          <p:nvCxnSpPr>
            <p:cNvPr id="42" name="Straight Connector 4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1676400" y="5715000"/>
            <a:ext cx="228600" cy="304800"/>
            <a:chOff x="6934200" y="0"/>
            <a:chExt cx="381000" cy="762000"/>
          </a:xfrm>
        </p:grpSpPr>
        <p:cxnSp>
          <p:nvCxnSpPr>
            <p:cNvPr id="45" name="Straight Connector 44"/>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smtClean="0"/>
              <a:t>Duty of Loyalty</a:t>
            </a:r>
            <a:endParaRPr lang="en-US" cap="small" dirty="0">
              <a:solidFill>
                <a:schemeClr val="accent1"/>
              </a:solidFill>
            </a:endParaRPr>
          </a:p>
        </p:txBody>
      </p:sp>
      <p:sp>
        <p:nvSpPr>
          <p:cNvPr id="3" name="Content Placeholder 2"/>
          <p:cNvSpPr>
            <a:spLocks noGrp="1"/>
          </p:cNvSpPr>
          <p:nvPr>
            <p:ph idx="1"/>
          </p:nvPr>
        </p:nvSpPr>
        <p:spPr>
          <a:xfrm>
            <a:off x="457200" y="1447800"/>
            <a:ext cx="8229600" cy="4648200"/>
          </a:xfrm>
        </p:spPr>
        <p:txBody>
          <a:bodyPr>
            <a:normAutofit/>
          </a:bodyPr>
          <a:lstStyle/>
          <a:p>
            <a:pPr>
              <a:spcBef>
                <a:spcPts val="600"/>
              </a:spcBef>
              <a:spcAft>
                <a:spcPts val="600"/>
              </a:spcAft>
            </a:pPr>
            <a:r>
              <a:rPr lang="en-US" dirty="0"/>
              <a:t>Generally, not a requirement but </a:t>
            </a:r>
            <a:r>
              <a:rPr lang="en-US" dirty="0" smtClean="0"/>
              <a:t>serves as an informative guide</a:t>
            </a:r>
            <a:endParaRPr lang="en-US" dirty="0"/>
          </a:p>
          <a:p>
            <a:pPr lvl="1">
              <a:spcBef>
                <a:spcPts val="600"/>
              </a:spcBef>
              <a:spcAft>
                <a:spcPts val="600"/>
              </a:spcAft>
            </a:pPr>
            <a:r>
              <a:rPr lang="en-US" dirty="0"/>
              <a:t>Check local laws </a:t>
            </a:r>
            <a:endParaRPr lang="en-US" dirty="0" smtClean="0"/>
          </a:p>
          <a:p>
            <a:pPr lvl="1">
              <a:spcBef>
                <a:spcPts val="600"/>
              </a:spcBef>
              <a:spcAft>
                <a:spcPts val="600"/>
              </a:spcAft>
            </a:pPr>
            <a:r>
              <a:rPr lang="en-US" dirty="0" smtClean="0"/>
              <a:t>Local government may require conflict of interest policies</a:t>
            </a:r>
            <a:endParaRPr lang="en-US" dirty="0"/>
          </a:p>
          <a:p>
            <a:pPr>
              <a:spcBef>
                <a:spcPts val="600"/>
              </a:spcBef>
              <a:spcAft>
                <a:spcPts val="600"/>
              </a:spcAft>
            </a:pPr>
            <a:r>
              <a:rPr lang="en-US" dirty="0" smtClean="0"/>
              <a:t>Faithful to CAA – </a:t>
            </a:r>
            <a:endParaRPr lang="en-US" sz="2600" dirty="0" smtClean="0"/>
          </a:p>
          <a:p>
            <a:pPr lvl="1">
              <a:spcBef>
                <a:spcPts val="600"/>
              </a:spcBef>
              <a:spcAft>
                <a:spcPts val="600"/>
              </a:spcAft>
            </a:pPr>
            <a:r>
              <a:rPr lang="en-US" dirty="0" smtClean="0"/>
              <a:t>Act in good faith and in the best interests of  CAA</a:t>
            </a:r>
          </a:p>
          <a:p>
            <a:pPr lvl="1">
              <a:spcBef>
                <a:spcPts val="600"/>
              </a:spcBef>
              <a:spcAft>
                <a:spcPts val="600"/>
              </a:spcAft>
            </a:pPr>
            <a:r>
              <a:rPr lang="en-US" dirty="0" smtClean="0"/>
              <a:t>Disclose and avoid conflicts of interest</a:t>
            </a:r>
          </a:p>
          <a:p>
            <a:pPr lvl="1">
              <a:spcBef>
                <a:spcPts val="600"/>
              </a:spcBef>
              <a:spcAft>
                <a:spcPts val="600"/>
              </a:spcAft>
            </a:pPr>
            <a:r>
              <a:rPr lang="en-US" dirty="0" smtClean="0"/>
              <a:t>Not engage in self-dealing</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Duty of Loyalty Scenarios</a:t>
            </a:r>
            <a:endParaRPr lang="en-US" dirty="0"/>
          </a:p>
        </p:txBody>
      </p:sp>
      <p:sp>
        <p:nvSpPr>
          <p:cNvPr id="3" name="Content Placeholder 2"/>
          <p:cNvSpPr>
            <a:spLocks noGrp="1"/>
          </p:cNvSpPr>
          <p:nvPr>
            <p:ph idx="1"/>
          </p:nvPr>
        </p:nvSpPr>
        <p:spPr>
          <a:xfrm>
            <a:off x="395208" y="1325106"/>
            <a:ext cx="8382000" cy="5257800"/>
          </a:xfrm>
        </p:spPr>
        <p:txBody>
          <a:bodyPr/>
          <a:lstStyle/>
          <a:p>
            <a:pPr>
              <a:spcBef>
                <a:spcPts val="600"/>
              </a:spcBef>
              <a:spcAft>
                <a:spcPts val="600"/>
              </a:spcAft>
            </a:pPr>
            <a:r>
              <a:rPr lang="en-US" dirty="0" smtClean="0"/>
              <a:t>Do any of these board members have actual or perceived conflicts of interest? Why or why not?</a:t>
            </a:r>
          </a:p>
          <a:p>
            <a:pPr marL="914400" lvl="1" indent="-457200">
              <a:spcBef>
                <a:spcPts val="600"/>
              </a:spcBef>
              <a:spcAft>
                <a:spcPts val="600"/>
              </a:spcAft>
              <a:buClr>
                <a:srgbClr val="1A6174"/>
              </a:buClr>
              <a:buFont typeface="+mj-lt"/>
              <a:buAutoNum type="alphaUcPeriod"/>
            </a:pPr>
            <a:r>
              <a:rPr lang="en-US" dirty="0" smtClean="0"/>
              <a:t>An elected public official board member votes to support only programs that benefit the constituents he represents, which make up 1/3 of the CAA’s service area.</a:t>
            </a:r>
          </a:p>
          <a:p>
            <a:pPr marL="914400" lvl="1" indent="-457200">
              <a:spcBef>
                <a:spcPts val="600"/>
              </a:spcBef>
              <a:spcAft>
                <a:spcPts val="600"/>
              </a:spcAft>
              <a:buClr>
                <a:srgbClr val="1A6174"/>
              </a:buClr>
              <a:buFont typeface="+mj-lt"/>
              <a:buAutoNum type="alphaUcPeriod"/>
            </a:pPr>
            <a:r>
              <a:rPr lang="en-US" dirty="0" smtClean="0"/>
              <a:t>A private sector board member’s neighbor is a real estate agent and has offered to help the CAA find a building for its direct services for a reduced fee.</a:t>
            </a:r>
          </a:p>
          <a:p>
            <a:pPr marL="914400" lvl="1" indent="-457200">
              <a:spcBef>
                <a:spcPts val="600"/>
              </a:spcBef>
              <a:spcAft>
                <a:spcPts val="600"/>
              </a:spcAft>
              <a:buClr>
                <a:srgbClr val="1A6174"/>
              </a:buClr>
              <a:buFont typeface="+mj-lt"/>
              <a:buAutoNum type="alphaUcPeriod"/>
            </a:pPr>
            <a:r>
              <a:rPr lang="en-US" dirty="0" smtClean="0"/>
              <a:t>A low-income representative sits on the board of another social service provider that sometimes competes for the same grants the CAA is seeking.</a:t>
            </a:r>
          </a:p>
          <a:p>
            <a:pPr marL="914400" lvl="1" indent="-457200">
              <a:spcBef>
                <a:spcPts val="600"/>
              </a:spcBef>
              <a:spcAft>
                <a:spcPts val="600"/>
              </a:spcAft>
              <a:buFont typeface="+mj-lt"/>
              <a:buAutoNum type="alphaU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Duty of Loyalty</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Conflicts of interest policy</a:t>
            </a:r>
          </a:p>
          <a:p>
            <a:pPr lvl="1">
              <a:spcBef>
                <a:spcPts val="800"/>
              </a:spcBef>
              <a:spcAft>
                <a:spcPts val="800"/>
              </a:spcAft>
            </a:pPr>
            <a:r>
              <a:rPr lang="en-US" dirty="0" smtClean="0"/>
              <a:t>Protects CAA</a:t>
            </a:r>
          </a:p>
          <a:p>
            <a:pPr>
              <a:spcBef>
                <a:spcPts val="800"/>
              </a:spcBef>
              <a:spcAft>
                <a:spcPts val="800"/>
              </a:spcAft>
            </a:pPr>
            <a:r>
              <a:rPr lang="en-US" dirty="0" smtClean="0"/>
              <a:t>Applicable requirements</a:t>
            </a:r>
          </a:p>
          <a:p>
            <a:pPr lvl="1">
              <a:spcBef>
                <a:spcPts val="800"/>
              </a:spcBef>
              <a:spcAft>
                <a:spcPts val="800"/>
              </a:spcAft>
            </a:pPr>
            <a:r>
              <a:rPr lang="en-US" dirty="0" smtClean="0"/>
              <a:t>Funding source requirements</a:t>
            </a:r>
          </a:p>
          <a:p>
            <a:pPr lvl="2">
              <a:spcBef>
                <a:spcPts val="800"/>
              </a:spcBef>
              <a:spcAft>
                <a:spcPts val="800"/>
              </a:spcAft>
            </a:pPr>
            <a:r>
              <a:rPr lang="en-US" dirty="0" smtClean="0"/>
              <a:t>Examples: CSBG Organizational Standard 5.6, Head Start Act prohibited financial conflict of interest, Office of Management and Budget (OMB) Uniform Guidance</a:t>
            </a:r>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Who Does What Around Here?</a:t>
            </a:r>
            <a:br>
              <a:rPr lang="en-US" sz="4000" dirty="0" smtClean="0"/>
            </a:br>
            <a:r>
              <a:rPr lang="en-US" sz="3000" cap="small" dirty="0" smtClean="0">
                <a:solidFill>
                  <a:schemeClr val="accent1"/>
                </a:solidFill>
              </a:rPr>
              <a:t>Fill in the Action</a:t>
            </a:r>
            <a:endParaRPr lang="en-US" sz="3000" cap="small" dirty="0">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44628186"/>
              </p:ext>
            </p:extLst>
          </p:nvPr>
        </p:nvGraphicFramePr>
        <p:xfrm>
          <a:off x="304800" y="1524000"/>
          <a:ext cx="8610600" cy="4343400"/>
        </p:xfrm>
        <a:graphic>
          <a:graphicData uri="http://schemas.openxmlformats.org/drawingml/2006/table">
            <a:tbl>
              <a:tblPr firstRow="1" bandRow="1">
                <a:tableStyleId>{5C22544A-7EE6-4342-B048-85BDC9FD1C3A}</a:tableStyleId>
              </a:tblPr>
              <a:tblGrid>
                <a:gridCol w="2667000"/>
                <a:gridCol w="3429000"/>
                <a:gridCol w="2514600"/>
              </a:tblGrid>
              <a:tr h="762000">
                <a:tc>
                  <a:txBody>
                    <a:bodyPr/>
                    <a:lstStyle/>
                    <a:p>
                      <a:r>
                        <a:rPr lang="en-US" sz="2200" dirty="0" smtClean="0">
                          <a:solidFill>
                            <a:srgbClr val="FFFF00"/>
                          </a:solidFill>
                        </a:rPr>
                        <a:t>Role</a:t>
                      </a:r>
                      <a:endParaRPr lang="en-US" sz="2200" dirty="0">
                        <a:solidFill>
                          <a:srgbClr val="FFFF00"/>
                        </a:solidFill>
                      </a:endParaRPr>
                    </a:p>
                  </a:txBody>
                  <a:tcPr/>
                </a:tc>
                <a:tc>
                  <a:txBody>
                    <a:bodyPr/>
                    <a:lstStyle/>
                    <a:p>
                      <a:pPr marL="0" algn="ctr" defTabSz="914400" rtl="0" eaLnBrk="1" latinLnBrk="0" hangingPunct="1">
                        <a:lnSpc>
                          <a:spcPct val="80000"/>
                        </a:lnSpc>
                      </a:pPr>
                      <a:r>
                        <a:rPr lang="en-US" sz="2200" b="1" kern="1200" dirty="0" smtClean="0">
                          <a:solidFill>
                            <a:srgbClr val="FFFF00"/>
                          </a:solidFill>
                          <a:latin typeface="+mn-lt"/>
                          <a:ea typeface="+mn-ea"/>
                          <a:cs typeface="+mn-cs"/>
                        </a:rPr>
                        <a:t>Tripartite Board</a:t>
                      </a:r>
                    </a:p>
                    <a:p>
                      <a:pPr algn="ctr">
                        <a:lnSpc>
                          <a:spcPct val="80000"/>
                        </a:lnSpc>
                      </a:pPr>
                      <a:r>
                        <a:rPr lang="en-US" sz="2200" dirty="0" smtClean="0">
                          <a:solidFill>
                            <a:srgbClr val="FFFF00"/>
                          </a:solidFill>
                        </a:rPr>
                        <a:t> </a:t>
                      </a:r>
                      <a:r>
                        <a:rPr lang="en-US" sz="2000" dirty="0" smtClean="0">
                          <a:solidFill>
                            <a:schemeClr val="bg1"/>
                          </a:solidFill>
                        </a:rPr>
                        <a:t>(w/</a:t>
                      </a:r>
                      <a:r>
                        <a:rPr lang="en-US" sz="2000" baseline="0" dirty="0" smtClean="0">
                          <a:solidFill>
                            <a:schemeClr val="bg1"/>
                          </a:solidFill>
                        </a:rPr>
                        <a:t> </a:t>
                      </a:r>
                      <a:r>
                        <a:rPr lang="en-US" sz="2000" dirty="0" smtClean="0">
                          <a:solidFill>
                            <a:schemeClr val="bg1"/>
                          </a:solidFill>
                        </a:rPr>
                        <a:t>local governing officials)</a:t>
                      </a:r>
                      <a:endParaRPr lang="en-US" sz="2000" dirty="0">
                        <a:solidFill>
                          <a:schemeClr val="bg1"/>
                        </a:solidFill>
                      </a:endParaRPr>
                    </a:p>
                  </a:txBody>
                  <a:tcPr/>
                </a:tc>
                <a:tc>
                  <a:txBody>
                    <a:bodyPr/>
                    <a:lstStyle/>
                    <a:p>
                      <a:pPr algn="ctr"/>
                      <a:r>
                        <a:rPr lang="en-US" sz="2200" dirty="0" smtClean="0">
                          <a:solidFill>
                            <a:srgbClr val="FFFF00"/>
                          </a:solidFill>
                        </a:rPr>
                        <a:t>Executive Director/ Dept. Head</a:t>
                      </a:r>
                      <a:endParaRPr lang="en-US" sz="2200" dirty="0">
                        <a:solidFill>
                          <a:srgbClr val="FFFF00"/>
                        </a:solidFill>
                      </a:endParaRPr>
                    </a:p>
                  </a:txBody>
                  <a:tcPr/>
                </a:tc>
              </a:tr>
              <a:tr h="618443">
                <a:tc>
                  <a:txBody>
                    <a:bodyPr/>
                    <a:lstStyle/>
                    <a:p>
                      <a:r>
                        <a:rPr lang="en-US" sz="2000" b="1" dirty="0" smtClean="0"/>
                        <a:t>Policy</a:t>
                      </a:r>
                    </a:p>
                    <a:p>
                      <a:r>
                        <a:rPr lang="en-US" sz="1600" b="1" dirty="0" smtClean="0">
                          <a:solidFill>
                            <a:srgbClr val="FF6600"/>
                          </a:solidFill>
                        </a:rPr>
                        <a:t>Action</a:t>
                      </a:r>
                      <a:r>
                        <a:rPr lang="en-US" sz="1600" b="1" dirty="0" smtClean="0">
                          <a:solidFill>
                            <a:schemeClr val="accent2"/>
                          </a:solidFill>
                        </a:rPr>
                        <a:t>:</a:t>
                      </a:r>
                      <a:r>
                        <a:rPr lang="en-US" sz="1600" b="1" baseline="0" dirty="0" smtClean="0"/>
                        <a:t> </a:t>
                      </a:r>
                      <a:r>
                        <a:rPr lang="en-US" sz="1600" b="0" baseline="0" dirty="0" smtClean="0"/>
                        <a:t>establish, execute</a:t>
                      </a:r>
                      <a:endParaRPr lang="en-US" sz="1600" b="0" dirty="0"/>
                    </a:p>
                  </a:txBody>
                  <a:tcPr/>
                </a:tc>
                <a:tc>
                  <a:txBody>
                    <a:bodyPr/>
                    <a:lstStyle/>
                    <a:p>
                      <a:pPr algn="ctr"/>
                      <a:endParaRPr lang="en-US" sz="2000" dirty="0"/>
                    </a:p>
                  </a:txBody>
                  <a:tcPr/>
                </a:tc>
                <a:tc>
                  <a:txBody>
                    <a:bodyPr/>
                    <a:lstStyle/>
                    <a:p>
                      <a:pPr algn="ctr"/>
                      <a:endParaRPr lang="en-US" sz="2000" dirty="0"/>
                    </a:p>
                  </a:txBody>
                  <a:tcPr/>
                </a:tc>
              </a:tr>
              <a:tr h="731520">
                <a:tc>
                  <a:txBody>
                    <a:bodyPr/>
                    <a:lstStyle/>
                    <a:p>
                      <a:r>
                        <a:rPr lang="en-US" sz="2000" b="1" baseline="0" dirty="0" smtClean="0"/>
                        <a:t>Mission</a:t>
                      </a:r>
                    </a:p>
                    <a:p>
                      <a:pPr marL="0" marR="0" indent="0" algn="l" defTabSz="914400" rtl="0" eaLnBrk="1" fontAlgn="auto" latinLnBrk="0" hangingPunct="1">
                        <a:lnSpc>
                          <a:spcPct val="9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accomplish, review</a:t>
                      </a:r>
                      <a:endParaRPr lang="en-US" sz="1600" b="0" dirty="0" smtClean="0"/>
                    </a:p>
                  </a:txBody>
                  <a:tcPr/>
                </a:tc>
                <a:tc>
                  <a:txBody>
                    <a:bodyPr/>
                    <a:lstStyle/>
                    <a:p>
                      <a:pPr algn="ctr"/>
                      <a:endParaRPr lang="en-US" sz="2000" dirty="0"/>
                    </a:p>
                  </a:txBody>
                  <a:tcPr/>
                </a:tc>
                <a:tc>
                  <a:txBody>
                    <a:bodyPr/>
                    <a:lstStyle/>
                    <a:p>
                      <a:pPr algn="ctr"/>
                      <a:endParaRPr lang="en-US" sz="2000" dirty="0"/>
                    </a:p>
                  </a:txBody>
                  <a:tcPr/>
                </a:tc>
              </a:tr>
              <a:tr h="1270275">
                <a:tc>
                  <a:txBody>
                    <a:bodyPr/>
                    <a:lstStyle/>
                    <a:p>
                      <a:r>
                        <a:rPr lang="en-US" sz="2000" b="1" baseline="0" dirty="0" smtClean="0"/>
                        <a:t>Performance</a:t>
                      </a:r>
                      <a:endParaRPr lang="en-US" sz="16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oversees, evaluates, executes, accountable for</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939525">
                <a:tc>
                  <a:txBody>
                    <a:bodyPr/>
                    <a:lstStyle/>
                    <a:p>
                      <a:r>
                        <a:rPr lang="en-US" sz="2000" b="1" dirty="0" smtClean="0"/>
                        <a:t>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Work with executive director, supervise staff</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4" name="TextBox 3"/>
          <p:cNvSpPr txBox="1"/>
          <p:nvPr/>
        </p:nvSpPr>
        <p:spPr>
          <a:xfrm>
            <a:off x="3657600" y="2419290"/>
            <a:ext cx="2164080" cy="400110"/>
          </a:xfrm>
          <a:prstGeom prst="rect">
            <a:avLst/>
          </a:prstGeom>
          <a:noFill/>
        </p:spPr>
        <p:txBody>
          <a:bodyPr wrap="square" rtlCol="0">
            <a:spAutoFit/>
          </a:bodyPr>
          <a:lstStyle/>
          <a:p>
            <a:pPr algn="ctr"/>
            <a:r>
              <a:rPr lang="en-US" sz="2000" dirty="0" smtClean="0">
                <a:latin typeface="+mn-lt"/>
              </a:rPr>
              <a:t>Establishes</a:t>
            </a:r>
            <a:endParaRPr lang="en-US" sz="2000" dirty="0">
              <a:latin typeface="+mn-lt"/>
            </a:endParaRPr>
          </a:p>
        </p:txBody>
      </p:sp>
      <p:sp>
        <p:nvSpPr>
          <p:cNvPr id="6" name="TextBox 5"/>
          <p:cNvSpPr txBox="1"/>
          <p:nvPr/>
        </p:nvSpPr>
        <p:spPr>
          <a:xfrm>
            <a:off x="6781800" y="2419290"/>
            <a:ext cx="1905000" cy="400110"/>
          </a:xfrm>
          <a:prstGeom prst="rect">
            <a:avLst/>
          </a:prstGeom>
          <a:noFill/>
        </p:spPr>
        <p:txBody>
          <a:bodyPr wrap="square" rtlCol="0">
            <a:spAutoFit/>
          </a:bodyPr>
          <a:lstStyle/>
          <a:p>
            <a:pPr algn="ctr"/>
            <a:r>
              <a:rPr lang="en-US" sz="2000" dirty="0" smtClean="0">
                <a:latin typeface="+mn-lt"/>
              </a:rPr>
              <a:t>Executes</a:t>
            </a:r>
            <a:endParaRPr lang="en-US" sz="2000" dirty="0">
              <a:latin typeface="+mn-lt"/>
            </a:endParaRPr>
          </a:p>
        </p:txBody>
      </p:sp>
      <p:sp>
        <p:nvSpPr>
          <p:cNvPr id="7" name="TextBox 6"/>
          <p:cNvSpPr txBox="1"/>
          <p:nvPr/>
        </p:nvSpPr>
        <p:spPr>
          <a:xfrm>
            <a:off x="3429000" y="3078480"/>
            <a:ext cx="2590800" cy="400110"/>
          </a:xfrm>
          <a:prstGeom prst="rect">
            <a:avLst/>
          </a:prstGeom>
          <a:noFill/>
        </p:spPr>
        <p:txBody>
          <a:bodyPr wrap="square" rtlCol="0">
            <a:spAutoFit/>
          </a:bodyPr>
          <a:lstStyle/>
          <a:p>
            <a:pPr algn="ctr"/>
            <a:r>
              <a:rPr lang="en-US" sz="2000" dirty="0" smtClean="0">
                <a:latin typeface="+mn-lt"/>
              </a:rPr>
              <a:t>Reviews</a:t>
            </a:r>
            <a:endParaRPr lang="en-US" sz="2000" dirty="0">
              <a:latin typeface="+mn-lt"/>
            </a:endParaRPr>
          </a:p>
        </p:txBody>
      </p:sp>
      <p:sp>
        <p:nvSpPr>
          <p:cNvPr id="8" name="TextBox 7"/>
          <p:cNvSpPr txBox="1"/>
          <p:nvPr/>
        </p:nvSpPr>
        <p:spPr>
          <a:xfrm>
            <a:off x="6705600" y="3078480"/>
            <a:ext cx="1828800" cy="400110"/>
          </a:xfrm>
          <a:prstGeom prst="rect">
            <a:avLst/>
          </a:prstGeom>
          <a:noFill/>
        </p:spPr>
        <p:txBody>
          <a:bodyPr wrap="square" rtlCol="0">
            <a:spAutoFit/>
          </a:bodyPr>
          <a:lstStyle/>
          <a:p>
            <a:pPr algn="ctr"/>
            <a:r>
              <a:rPr lang="en-US" sz="2000" dirty="0" smtClean="0">
                <a:latin typeface="+mn-lt"/>
              </a:rPr>
              <a:t>Accomplishes</a:t>
            </a:r>
            <a:endParaRPr lang="en-US" sz="2000" dirty="0">
              <a:latin typeface="+mn-lt"/>
            </a:endParaRPr>
          </a:p>
        </p:txBody>
      </p:sp>
      <p:sp>
        <p:nvSpPr>
          <p:cNvPr id="9" name="TextBox 8"/>
          <p:cNvSpPr txBox="1"/>
          <p:nvPr/>
        </p:nvSpPr>
        <p:spPr>
          <a:xfrm>
            <a:off x="3429000" y="3962400"/>
            <a:ext cx="2590800" cy="400110"/>
          </a:xfrm>
          <a:prstGeom prst="rect">
            <a:avLst/>
          </a:prstGeom>
          <a:noFill/>
        </p:spPr>
        <p:txBody>
          <a:bodyPr wrap="square" rtlCol="0">
            <a:spAutoFit/>
          </a:bodyPr>
          <a:lstStyle/>
          <a:p>
            <a:pPr algn="ctr"/>
            <a:r>
              <a:rPr lang="en-US" sz="2000" dirty="0" smtClean="0">
                <a:latin typeface="+mn-lt"/>
              </a:rPr>
              <a:t>Oversees, Evaluates </a:t>
            </a:r>
            <a:endParaRPr lang="en-US" sz="2000" dirty="0">
              <a:latin typeface="+mn-lt"/>
            </a:endParaRPr>
          </a:p>
        </p:txBody>
      </p:sp>
      <p:sp>
        <p:nvSpPr>
          <p:cNvPr id="10" name="TextBox 9"/>
          <p:cNvSpPr txBox="1"/>
          <p:nvPr/>
        </p:nvSpPr>
        <p:spPr>
          <a:xfrm>
            <a:off x="6629400" y="3889177"/>
            <a:ext cx="2133600" cy="707886"/>
          </a:xfrm>
          <a:prstGeom prst="rect">
            <a:avLst/>
          </a:prstGeom>
          <a:noFill/>
        </p:spPr>
        <p:txBody>
          <a:bodyPr wrap="square" rtlCol="0">
            <a:spAutoFit/>
          </a:bodyPr>
          <a:lstStyle/>
          <a:p>
            <a:pPr algn="ctr"/>
            <a:r>
              <a:rPr lang="en-US" sz="2000" dirty="0" smtClean="0">
                <a:latin typeface="+mn-lt"/>
              </a:rPr>
              <a:t>Executes, Accountable for</a:t>
            </a:r>
            <a:endParaRPr lang="en-US" sz="2000" dirty="0">
              <a:latin typeface="+mn-lt"/>
            </a:endParaRPr>
          </a:p>
        </p:txBody>
      </p:sp>
      <p:sp>
        <p:nvSpPr>
          <p:cNvPr id="11" name="TextBox 10"/>
          <p:cNvSpPr txBox="1"/>
          <p:nvPr/>
        </p:nvSpPr>
        <p:spPr>
          <a:xfrm>
            <a:off x="3124200" y="5029200"/>
            <a:ext cx="3124200" cy="707886"/>
          </a:xfrm>
          <a:prstGeom prst="rect">
            <a:avLst/>
          </a:prstGeom>
          <a:noFill/>
        </p:spPr>
        <p:txBody>
          <a:bodyPr wrap="square" rtlCol="0">
            <a:spAutoFit/>
          </a:bodyPr>
          <a:lstStyle/>
          <a:p>
            <a:pPr algn="ctr"/>
            <a:r>
              <a:rPr lang="en-US" sz="2000" dirty="0" smtClean="0">
                <a:latin typeface="+mn-lt"/>
              </a:rPr>
              <a:t>Work with executive director/dept. head</a:t>
            </a:r>
            <a:endParaRPr lang="en-US" sz="2000" dirty="0">
              <a:latin typeface="+mn-lt"/>
            </a:endParaRPr>
          </a:p>
        </p:txBody>
      </p:sp>
      <p:sp>
        <p:nvSpPr>
          <p:cNvPr id="12" name="TextBox 11"/>
          <p:cNvSpPr txBox="1"/>
          <p:nvPr/>
        </p:nvSpPr>
        <p:spPr>
          <a:xfrm>
            <a:off x="6477000" y="5238690"/>
            <a:ext cx="2362200" cy="400110"/>
          </a:xfrm>
          <a:prstGeom prst="rect">
            <a:avLst/>
          </a:prstGeom>
          <a:noFill/>
        </p:spPr>
        <p:txBody>
          <a:bodyPr wrap="square" rtlCol="0">
            <a:spAutoFit/>
          </a:bodyPr>
          <a:lstStyle/>
          <a:p>
            <a:pPr algn="ctr"/>
            <a:r>
              <a:rPr lang="en-US" sz="2000" dirty="0" smtClean="0">
                <a:latin typeface="+mn-lt"/>
              </a:rPr>
              <a:t>Supervise staff</a:t>
            </a:r>
            <a:endParaRPr lang="en-US" sz="2000" dirty="0">
              <a:latin typeface="+mn-lt"/>
            </a:endParaRPr>
          </a:p>
        </p:txBody>
      </p:sp>
      <p:sp>
        <p:nvSpPr>
          <p:cNvPr id="1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10</a:t>
            </a:fld>
            <a:endParaRPr lang="en-US" dirty="0"/>
          </a:p>
        </p:txBody>
      </p:sp>
    </p:spTree>
    <p:custDataLst>
      <p:tags r:id="rId1"/>
    </p:custDataLst>
    <p:extLst>
      <p:ext uri="{BB962C8B-B14F-4D97-AF65-F5344CB8AC3E}">
        <p14:creationId xmlns:p14="http://schemas.microsoft.com/office/powerpoint/2010/main" val="718583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Common Board Missteps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
        <p:nvSpPr>
          <p:cNvPr id="9" name="Flowchart: Extract 8"/>
          <p:cNvSpPr/>
          <p:nvPr/>
        </p:nvSpPr>
        <p:spPr>
          <a:xfrm>
            <a:off x="4191000" y="5791200"/>
            <a:ext cx="990600" cy="7112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Process 9"/>
          <p:cNvSpPr/>
          <p:nvPr/>
        </p:nvSpPr>
        <p:spPr>
          <a:xfrm rot="21092105">
            <a:off x="1452788" y="5313788"/>
            <a:ext cx="6400800" cy="38942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Process 10"/>
          <p:cNvSpPr/>
          <p:nvPr/>
        </p:nvSpPr>
        <p:spPr>
          <a:xfrm rot="21070555">
            <a:off x="1364125" y="4787753"/>
            <a:ext cx="2977913" cy="702999"/>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Micromanagement</a:t>
            </a:r>
            <a:endParaRPr lang="en-US" sz="2200" b="1" dirty="0"/>
          </a:p>
        </p:txBody>
      </p:sp>
      <p:sp>
        <p:nvSpPr>
          <p:cNvPr id="12" name="Flowchart: Process 11"/>
          <p:cNvSpPr/>
          <p:nvPr/>
        </p:nvSpPr>
        <p:spPr>
          <a:xfrm rot="21070555">
            <a:off x="1206847" y="3936891"/>
            <a:ext cx="2977913" cy="766608"/>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Board members acting as individuals</a:t>
            </a:r>
            <a:endParaRPr lang="en-US" sz="2200" b="1" dirty="0"/>
          </a:p>
        </p:txBody>
      </p:sp>
      <p:sp>
        <p:nvSpPr>
          <p:cNvPr id="13" name="Flowchart: Process 12"/>
          <p:cNvSpPr/>
          <p:nvPr/>
        </p:nvSpPr>
        <p:spPr>
          <a:xfrm rot="21070555">
            <a:off x="1044317" y="3063961"/>
            <a:ext cx="2977913" cy="782896"/>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Too much deference to ED/dept. head</a:t>
            </a:r>
            <a:endParaRPr lang="en-US" sz="2200" b="1" dirty="0"/>
          </a:p>
        </p:txBody>
      </p:sp>
      <p:sp>
        <p:nvSpPr>
          <p:cNvPr id="14" name="Flowchart: Process 13"/>
          <p:cNvSpPr/>
          <p:nvPr/>
        </p:nvSpPr>
        <p:spPr>
          <a:xfrm rot="21070555">
            <a:off x="869764" y="2267627"/>
            <a:ext cx="2977913" cy="732011"/>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Not discussing critical issues</a:t>
            </a:r>
            <a:endParaRPr lang="en-US" sz="2200" b="1" dirty="0"/>
          </a:p>
        </p:txBody>
      </p:sp>
      <p:sp>
        <p:nvSpPr>
          <p:cNvPr id="16" name="Rounded Rectangular Callout 15"/>
          <p:cNvSpPr/>
          <p:nvPr/>
        </p:nvSpPr>
        <p:spPr>
          <a:xfrm>
            <a:off x="5257800" y="1676400"/>
            <a:ext cx="3124200" cy="2209800"/>
          </a:xfrm>
          <a:prstGeom prst="wedgeRoundRectCallout">
            <a:avLst>
              <a:gd name="adj1" fmla="val -42928"/>
              <a:gd name="adj2" fmla="val 93433"/>
              <a:gd name="adj3" fmla="val 16667"/>
            </a:avLst>
          </a:prstGeom>
          <a:solidFill>
            <a:srgbClr val="FFFFA3"/>
          </a:solidFill>
          <a:ln>
            <a:solidFill>
              <a:srgbClr val="FFFA0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smtClean="0">
                <a:solidFill>
                  <a:schemeClr val="accent1">
                    <a:lumMod val="75000"/>
                  </a:schemeClr>
                </a:solidFill>
              </a:rPr>
              <a:t>What </a:t>
            </a:r>
            <a:r>
              <a:rPr lang="en-US" sz="2800" b="1" smtClean="0">
                <a:solidFill>
                  <a:schemeClr val="accent1">
                    <a:lumMod val="75000"/>
                  </a:schemeClr>
                </a:solidFill>
              </a:rPr>
              <a:t>board </a:t>
            </a:r>
            <a:r>
              <a:rPr lang="en-US" sz="2800" b="1" dirty="0" smtClean="0">
                <a:solidFill>
                  <a:schemeClr val="accent1">
                    <a:lumMod val="75000"/>
                  </a:schemeClr>
                </a:solidFill>
              </a:rPr>
              <a:t>actions counter these missteps?</a:t>
            </a:r>
            <a:endParaRPr lang="en-US" sz="2800" b="1" dirty="0">
              <a:solidFill>
                <a:schemeClr val="accent1">
                  <a:lumMod val="75000"/>
                </a:schemeClr>
              </a:solidFill>
            </a:endParaRPr>
          </a:p>
        </p:txBody>
      </p:sp>
      <p:sp>
        <p:nvSpPr>
          <p:cNvPr id="17" name="Flowchart: Process 16"/>
          <p:cNvSpPr/>
          <p:nvPr/>
        </p:nvSpPr>
        <p:spPr>
          <a:xfrm rot="21070555">
            <a:off x="711776" y="1308849"/>
            <a:ext cx="2977913" cy="804870"/>
          </a:xfrm>
          <a:prstGeom prst="flowChartProcess">
            <a:avLst/>
          </a:prstGeom>
          <a:solidFill>
            <a:schemeClr val="accent4">
              <a:lumMod val="40000"/>
              <a:lumOff val="60000"/>
            </a:schemeClr>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Disconnect with local governing officials</a:t>
            </a:r>
            <a:endParaRPr lang="en-US" sz="22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0" animBg="1"/>
      <p:bldP spid="14" grpId="0" animBg="1"/>
      <p:bldP spid="16" grpId="0" animBg="1"/>
      <p:bldP spid="1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4238</Words>
  <Application>Microsoft Office PowerPoint</Application>
  <PresentationFormat>On-screen Show (4:3)</PresentationFormat>
  <Paragraphs>178</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Corbel</vt:lpstr>
      <vt:lpstr>Wingdings</vt:lpstr>
      <vt:lpstr>1_Office Theme</vt:lpstr>
      <vt:lpstr>  Board Roles &amp; Responsibilities:  Public Community Action Agencies  </vt:lpstr>
      <vt:lpstr>PowerPoint Presentation</vt:lpstr>
      <vt:lpstr>Role of the Tripartite Board</vt:lpstr>
      <vt:lpstr> Duty of Care </vt:lpstr>
      <vt:lpstr>Role of Tripartite Board Scenario</vt:lpstr>
      <vt:lpstr> Duty of Care Scenario </vt:lpstr>
      <vt:lpstr>Duty of Loyalty</vt:lpstr>
      <vt:lpstr>Duty of Loyalty Scenarios</vt:lpstr>
      <vt:lpstr>Duty of Loyalty</vt:lpstr>
      <vt:lpstr>Who Does What Around Here? Fill in the Action</vt:lpstr>
      <vt:lpstr>Common Board Missteps</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7460</cp:revision>
  <dcterms:created xsi:type="dcterms:W3CDTF">2009-09-10T14:42:41Z</dcterms:created>
  <dcterms:modified xsi:type="dcterms:W3CDTF">2019-09-26T14:25:33Z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