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diagrams/colors22.xml" ContentType="application/vnd.openxmlformats-officedocument.drawingml.diagramColors+xml"/>
  <Override PartName="/ppt/slides/slide36.xml" ContentType="application/vnd.openxmlformats-officedocument.presentationml.slide+xml"/>
  <Override PartName="/ppt/slides/slide83.xml" ContentType="application/vnd.openxmlformats-officedocument.presentationml.slide+xml"/>
  <Override PartName="/ppt/notesSlides/notesSlide38.xml" ContentType="application/vnd.openxmlformats-officedocument.presentationml.notesSlide+xml"/>
  <Override PartName="/ppt/diagrams/colors11.xml" ContentType="application/vnd.openxmlformats-officedocument.drawingml.diagramColors+xml"/>
  <Override PartName="/ppt/notesSlides/notesSlide49.xml" ContentType="application/vnd.openxmlformats-officedocument.presentationml.notesSlide+xml"/>
  <Override PartName="/ppt/diagrams/data24.xml" ContentType="application/vnd.openxmlformats-officedocument.drawingml.diagramData+xml"/>
  <Override PartName="/ppt/notesSlides/notesSlide85.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diagrams/layout9.xml" ContentType="application/vnd.openxmlformats-officedocument.drawingml.diagramLayout+xml"/>
  <Override PartName="/ppt/diagrams/data13.xml" ContentType="application/vnd.openxmlformats-officedocument.drawingml.diagramData+xml"/>
  <Override PartName="/ppt/notesSlides/notesSlide74.xml" ContentType="application/vnd.openxmlformats-officedocument.presentationml.notesSlide+xml"/>
  <Override PartName="/ppt/diagrams/quickStyle28.xml" ContentType="application/vnd.openxmlformats-officedocument.drawingml.diagramStyl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theme/themeOverride1.xml" ContentType="application/vnd.openxmlformats-officedocument.themeOverride+xml"/>
  <Override PartName="/ppt/diagrams/quickStyle17.xml" ContentType="application/vnd.openxmlformats-officedocument.drawingml.diagramStyle+xml"/>
  <Override PartName="/ppt/diagrams/drawing18.xml" ContentType="application/vnd.ms-office.drawingml.diagramDrawing+xml"/>
  <Override PartName="/ppt/notesSlides/notesSlide63.xml" ContentType="application/vnd.openxmlformats-officedocument.presentationml.notesSlide+xml"/>
  <Override PartName="/ppt/tableStyles.xml" ContentType="application/vnd.openxmlformats-officedocument.presentationml.tableStyles+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diagrams/layout17.xml" ContentType="application/vnd.openxmlformats-officedocument.drawingml.diagramLayout+xml"/>
  <Override PartName="/ppt/diagrams/layout28.xml" ContentType="application/vnd.openxmlformats-officedocument.drawingml.diagramLayout+xml"/>
  <Override PartName="/ppt/notesSlides/notesSlide30.xml" ContentType="application/vnd.openxmlformats-officedocument.presentationml.notesSlide+xml"/>
  <Override PartName="/ppt/notesSlides/notesSlide7.xml" ContentType="application/vnd.openxmlformats-officedocument.presentationml.notesSlide+xml"/>
  <Override PartName="/ppt/diagrams/layout1.xml" ContentType="application/vnd.openxmlformats-officedocument.drawingml.diagramLayout+xml"/>
  <Override PartName="/ppt/diagrams/data2.xml" ContentType="application/vnd.openxmlformats-officedocument.drawingml.diagramData+xml"/>
  <Override PartName="/ppt/diagrams/quickStyle20.xml" ContentType="application/vnd.openxmlformats-officedocument.drawingml.diagramStyle+xml"/>
  <Override PartName="/ppt/diagrams/drawing21.xml" ContentType="application/vnd.ms-office.drawingml.diagramDrawing+xml"/>
  <Override PartName="/ppt/diagrams/colors27.xml" ContentType="application/vnd.openxmlformats-officedocument.drawingml.diagramColors+xml"/>
  <Override PartName="/ppt/slides/slide77.xml" ContentType="application/vnd.openxmlformats-officedocument.presentationml.slide+xml"/>
  <Override PartName="/ppt/diagrams/colors4.xml" ContentType="application/vnd.openxmlformats-officedocument.drawingml.diagramColors+xml"/>
  <Override PartName="/ppt/diagrams/drawing10.xml" ContentType="application/vnd.ms-office.drawingml.diagramDrawing+xml"/>
  <Override PartName="/ppt/diagrams/colors16.xml" ContentType="application/vnd.openxmlformats-officedocument.drawingml.diagramColors+xml"/>
  <Override PartName="/ppt/diagrams/data18.xml" ContentType="application/vnd.openxmlformats-officedocument.drawingml.diagramData+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diagrams/drawing3.xml" ContentType="application/vnd.ms-office.drawingml.diagramDrawing+xml"/>
  <Default Extension="png" ContentType="image/png"/>
  <Override PartName="/ppt/diagrams/layout20.xml" ContentType="application/vnd.openxmlformats-officedocument.drawingml.diagramLayout+xml"/>
  <Override PartName="/ppt/notesSlides/notesSlide68.xml" ContentType="application/vnd.openxmlformats-officedocument.presentationml.notesSlide+xml"/>
  <Override PartName="/ppt/notesSlides/notesSlide79.xml" ContentType="application/vnd.openxmlformats-officedocument.presentationml.notesSlide+xml"/>
  <Override PartName="/ppt/slides/slide55.xml" ContentType="application/vnd.openxmlformats-officedocument.presentationml.slide+xml"/>
  <Override PartName="/ppt/theme/theme2.xml" ContentType="application/vnd.openxmlformats-officedocument.theme+xml"/>
  <Override PartName="/ppt/diagrams/quickStyle3.xml" ContentType="application/vnd.openxmlformats-officedocument.drawingml.diagramStyle+xml"/>
  <Override PartName="/ppt/notesSlides/notesSlide57.xml" ContentType="application/vnd.openxmlformats-officedocument.presentationml.notesSlide+xml"/>
  <Override PartName="/ppt/slides/slide33.xml" ContentType="application/vnd.openxmlformats-officedocument.presentationml.slide+xml"/>
  <Override PartName="/ppt/slides/slide44.xml" ContentType="application/vnd.openxmlformats-officedocument.presentationml.slide+xml"/>
  <Override PartName="/ppt/slides/slide80.xml" ContentType="application/vnd.openxmlformats-officedocument.presentationml.slide+xml"/>
  <Override PartName="/ppt/notesSlides/notesSlide46.xml" ContentType="application/vnd.openxmlformats-officedocument.presentationml.notesSlide+xml"/>
  <Override PartName="/ppt/diagrams/data21.xml" ContentType="application/vnd.openxmlformats-officedocument.drawingml.diagramData+xml"/>
  <Override PartName="/ppt/presentation.xml" ContentType="application/vnd.openxmlformats-officedocument.presentationml.presentation.main+xml"/>
  <Override PartName="/ppt/slides/slide22.xml" ContentType="application/vnd.openxmlformats-officedocument.presentationml.slide+xml"/>
  <Override PartName="/ppt/notesSlides/notesSlide24.xml" ContentType="application/vnd.openxmlformats-officedocument.presentationml.notesSlide+xml"/>
  <Override PartName="/ppt/diagrams/layout6.xml" ContentType="application/vnd.openxmlformats-officedocument.drawingml.diagramLayout+xml"/>
  <Override PartName="/ppt/notesSlides/notesSlide35.xml" ContentType="application/vnd.openxmlformats-officedocument.presentationml.notesSlide+xml"/>
  <Override PartName="/ppt/diagrams/data10.xml" ContentType="application/vnd.openxmlformats-officedocument.drawingml.diagramData+xml"/>
  <Override PartName="/ppt/notesSlides/notesSlide71.xml" ContentType="application/vnd.openxmlformats-officedocument.presentationml.notesSlide+xml"/>
  <Override PartName="/ppt/notesSlides/notesSlide82.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notesSlides/notesSlide13.xml" ContentType="application/vnd.openxmlformats-officedocument.presentationml.notesSlide+xml"/>
  <Override PartName="/ppt/diagrams/data7.xml" ContentType="application/vnd.openxmlformats-officedocument.drawingml.diagramData+xml"/>
  <Override PartName="/ppt/diagrams/colors9.xml" ContentType="application/vnd.openxmlformats-officedocument.drawingml.diagramColors+xml"/>
  <Override PartName="/ppt/diagrams/quickStyle14.xml" ContentType="application/vnd.openxmlformats-officedocument.drawingml.diagramStyle+xml"/>
  <Override PartName="/ppt/diagrams/drawing15.xml" ContentType="application/vnd.ms-office.drawingml.diagramDrawing+xml"/>
  <Override PartName="/ppt/notesSlides/notesSlide60.xml" ContentType="application/vnd.openxmlformats-officedocument.presentationml.notesSlide+xml"/>
  <Override PartName="/ppt/diagrams/quickStyle25.xml" ContentType="application/vnd.openxmlformats-officedocument.drawingml.diagramStyle+xml"/>
  <Override PartName="/ppt/diagrams/drawing26.xml" ContentType="application/vnd.ms-office.drawingml.diagramDrawing+xml"/>
  <Override PartName="/ppt/slideLayouts/slideLayout10.xml" ContentType="application/vnd.openxmlformats-officedocument.presentationml.slideLayout+xml"/>
  <Override PartName="/ppt/diagrams/drawing8.xml" ContentType="application/vnd.ms-office.drawingml.diagramDrawing+xml"/>
  <Override PartName="/ppt/diagrams/layout25.xml" ContentType="application/vnd.openxmlformats-officedocument.drawingml.diagramLayout+xml"/>
  <Override PartName="/ppt/diagrams/quickStyle8.xml" ContentType="application/vnd.openxmlformats-officedocument.drawingml.diagramStyle+xml"/>
  <Override PartName="/ppt/diagrams/layout14.xml" ContentType="application/vnd.openxmlformats-officedocument.drawingml.diagramLayout+xml"/>
  <Override PartName="/ppt/slides/slide49.xml" ContentType="application/vnd.openxmlformats-officedocument.presentationml.slide+xml"/>
  <Override PartName="/ppt/notesSlides/notesSlide4.xml" ContentType="application/vnd.openxmlformats-officedocument.presentationml.notesSlide+xml"/>
  <Override PartName="/ppt/diagrams/colors24.xml" ContentType="application/vnd.openxmlformats-officedocument.drawingml.diagramColors+xml"/>
  <Override PartName="/ppt/slides/slide38.xml" ContentType="application/vnd.openxmlformats-officedocument.presentationml.slide+xml"/>
  <Override PartName="/ppt/slides/slide85.xml" ContentType="application/vnd.openxmlformats-officedocument.presentationml.slide+xml"/>
  <Override PartName="/ppt/diagrams/colors1.xml" ContentType="application/vnd.openxmlformats-officedocument.drawingml.diagramColors+xml"/>
  <Override PartName="/ppt/diagrams/colors13.xml" ContentType="application/vnd.openxmlformats-officedocument.drawingml.diagramColors+xml"/>
  <Override PartName="/ppt/diagrams/data26.xml" ContentType="application/vnd.openxmlformats-officedocument.drawingml.diagramData+xml"/>
  <Override PartName="/ppt/slides/slide27.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diagrams/data15.xml" ContentType="application/vnd.openxmlformats-officedocument.drawingml.diagramData+xml"/>
  <Override PartName="/ppt/notesSlides/notesSlide76.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notesSlides/notesSlide18.xml" ContentType="application/vnd.openxmlformats-officedocument.presentationml.notesSlide+xml"/>
  <Override PartName="/ppt/diagrams/quickStyle19.xml" ContentType="application/vnd.openxmlformats-officedocument.drawingml.diagramStyle+xml"/>
  <Override PartName="/ppt/notesSlides/notesSlide65.xml" ContentType="application/vnd.openxmlformats-officedocument.presentationml.notesSlide+xml"/>
  <Override PartName="/ppt/slides/slide41.xml" ContentType="application/vnd.openxmlformats-officedocument.presentationml.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slides/slide30.xml" ContentType="application/vnd.openxmlformats-officedocument.presentationml.slide+xml"/>
  <Override PartName="/ppt/notesSlides/notesSlide32.xml" ContentType="application/vnd.openxmlformats-officedocument.presentationml.notesSlide+xml"/>
  <Override PartName="/ppt/diagrams/layout19.xml" ContentType="application/vnd.openxmlformats-officedocument.drawingml.diagramLayout+xml"/>
  <Override PartName="/ppt/notesSlides/notesSlide9.xml" ContentType="application/vnd.openxmlformats-officedocument.presentationml.notesSlide+xml"/>
  <Override PartName="/ppt/diagrams/layout3.xml" ContentType="application/vnd.openxmlformats-officedocument.drawingml.diagramLayout+xml"/>
  <Override PartName="/ppt/diagrams/data4.xml" ContentType="application/vnd.openxmlformats-officedocument.drawingml.diagramData+xml"/>
  <Override PartName="/ppt/notesSlides/notesSlide21.xml" ContentType="application/vnd.openxmlformats-officedocument.presentationml.notesSlide+xml"/>
  <Override PartName="/ppt/diagrams/quickStyle22.xml" ContentType="application/vnd.openxmlformats-officedocument.drawingml.diagramStyle+xml"/>
  <Override PartName="/ppt/diagrams/drawing23.xml" ContentType="application/vnd.ms-office.drawingml.diagramDrawing+xml"/>
  <Override PartName="/ppt/slides/slide79.xml" ContentType="application/vnd.openxmlformats-officedocument.presentationml.slide+xml"/>
  <Override PartName="/ppt/notesSlides/notesSlide10.xml" ContentType="application/vnd.openxmlformats-officedocument.presentationml.notesSlide+xml"/>
  <Override PartName="/ppt/diagrams/colors6.xml" ContentType="application/vnd.openxmlformats-officedocument.drawingml.diagramColors+xml"/>
  <Override PartName="/ppt/diagrams/quickStyle11.xml" ContentType="application/vnd.openxmlformats-officedocument.drawingml.diagramStyle+xml"/>
  <Override PartName="/ppt/diagrams/drawing12.xml" ContentType="application/vnd.ms-office.drawingml.diagramDrawing+xml"/>
  <Override PartName="/ppt/diagrams/colors18.xml" ContentType="application/vnd.openxmlformats-officedocument.drawingml.diagramColors+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diagrams/drawing5.xml" ContentType="application/vnd.ms-office.drawingml.diagramDrawing+xml"/>
  <Override PartName="/ppt/diagrams/layout11.xml" ContentType="application/vnd.openxmlformats-officedocument.drawingml.diagramLayout+xml"/>
  <Override PartName="/ppt/diagrams/layout22.xml" ContentType="application/vnd.openxmlformats-officedocument.drawingml.diagramLayout+xml"/>
  <Override PartName="/ppt/slides/slide57.xml" ContentType="application/vnd.openxmlformats-officedocument.presentationml.slide+xml"/>
  <Override PartName="/ppt/notesSlides/notesSlide1.xml" ContentType="application/vnd.openxmlformats-officedocument.presentationml.notesSlide+xml"/>
  <Override PartName="/ppt/diagrams/quickStyle5.xml" ContentType="application/vnd.openxmlformats-officedocument.drawingml.diagramStyle+xml"/>
  <Override PartName="/ppt/notesSlides/notesSlide59.xml" ContentType="application/vnd.openxmlformats-officedocument.presentationml.notesSlide+xml"/>
  <Override PartName="/ppt/slides/slide46.xml" ContentType="application/vnd.openxmlformats-officedocument.presentationml.slide+xml"/>
  <Override PartName="/ppt/diagrams/colors10.xml" ContentType="application/vnd.openxmlformats-officedocument.drawingml.diagramColors+xml"/>
  <Override PartName="/ppt/notesSlides/notesSlide48.xml" ContentType="application/vnd.openxmlformats-officedocument.presentationml.notesSlide+xml"/>
  <Override PartName="/ppt/diagrams/colors21.xml" ContentType="application/vnd.openxmlformats-officedocument.drawingml.diagramColors+xml"/>
  <Override PartName="/ppt/diagrams/data23.xml" ContentType="application/vnd.openxmlformats-officedocument.drawingml.diagramData+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diagrams/quickStyle1.xml" ContentType="application/vnd.openxmlformats-officedocument.drawingml.diagramStyle+xml"/>
  <Override PartName="/ppt/diagrams/layout8.xml" ContentType="application/vnd.openxmlformats-officedocument.drawingml.diagramLayout+xml"/>
  <Override PartName="/ppt/notesSlides/notesSlide37.xml" ContentType="application/vnd.openxmlformats-officedocument.presentationml.notesSlide+xml"/>
  <Override PartName="/ppt/diagrams/data12.xml" ContentType="application/vnd.openxmlformats-officedocument.drawingml.diagramData+xml"/>
  <Override PartName="/ppt/notesSlides/notesSlide55.xml" ContentType="application/vnd.openxmlformats-officedocument.presentationml.notesSlide+xml"/>
  <Override PartName="/ppt/notesSlides/notesSlide84.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diagrams/data9.xml" ContentType="application/vnd.openxmlformats-officedocument.drawingml.diagramData+xml"/>
  <Override PartName="/ppt/notesSlides/notesSlide44.xml" ContentType="application/vnd.openxmlformats-officedocument.presentationml.notesSlide+xml"/>
  <Override PartName="/ppt/diagrams/quickStyle16.xml" ContentType="application/vnd.openxmlformats-officedocument.drawingml.diagramStyle+xml"/>
  <Override PartName="/ppt/diagrams/drawing17.xml" ContentType="application/vnd.ms-office.drawingml.diagramDrawing+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diagrams/quickStyle27.xml" ContentType="application/vnd.openxmlformats-officedocument.drawingml.diagramStyle+xml"/>
  <Override PartName="/ppt/diagrams/drawing28.xml" ContentType="application/vnd.ms-office.drawingml.diagramDrawing+xml"/>
  <Override PartName="/ppt/slides/slide20.xml" ContentType="application/vnd.openxmlformats-officedocument.presentationml.slide+xml"/>
  <Override PartName="/ppt/diagrams/layout4.xml" ContentType="application/vnd.openxmlformats-officedocument.drawingml.diagramLayou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diagrams/layout27.xml" ContentType="application/vnd.openxmlformats-officedocument.drawingml.diagramLayout+xml"/>
  <Override PartName="/ppt/notesSlides/notesSlide80.xml" ContentType="application/vnd.openxmlformats-officedocument.presentationml.notesSlide+xml"/>
  <Override PartName="/ppt/notesSlides/notesSlide11.xml" ContentType="application/vnd.openxmlformats-officedocument.presentationml.notesSlide+xml"/>
  <Override PartName="/ppt/diagrams/data5.xml" ContentType="application/vnd.openxmlformats-officedocument.drawingml.diagramData+xml"/>
  <Override PartName="/ppt/diagrams/colors7.xml" ContentType="application/vnd.openxmlformats-officedocument.drawingml.diagramColors+xml"/>
  <Override PartName="/ppt/notesSlides/notesSlide40.xml" ContentType="application/vnd.openxmlformats-officedocument.presentationml.notesSlide+xml"/>
  <Override PartName="/ppt/diagrams/quickStyle12.xml" ContentType="application/vnd.openxmlformats-officedocument.drawingml.diagramStyle+xml"/>
  <Override PartName="/ppt/diagrams/drawing13.xml" ContentType="application/vnd.ms-office.drawingml.diagramDrawing+xml"/>
  <Override PartName="/ppt/diagrams/layout16.xml" ContentType="application/vnd.openxmlformats-officedocument.drawingml.diagramLayout+xml"/>
  <Override PartName="/ppt/diagrams/colors19.xml" ContentType="application/vnd.openxmlformats-officedocument.drawingml.diagramColors+xml"/>
  <Override PartName="/ppt/diagrams/quickStyle23.xml" ContentType="application/vnd.openxmlformats-officedocument.drawingml.diagramStyle+xml"/>
  <Override PartName="/ppt/diagrams/drawing24.xml" ContentType="application/vnd.ms-office.drawingml.diagramDrawing+xml"/>
  <Override PartName="/ppt/notesSlides/notesSlide6.xml" ContentType="application/vnd.openxmlformats-officedocument.presentationml.notesSlide+xml"/>
  <Override PartName="/ppt/diagrams/drawing6.xml" ContentType="application/vnd.ms-office.drawingml.diagramDrawing+xml"/>
  <Override PartName="/ppt/diagrams/drawing20.xml" ContentType="application/vnd.ms-office.drawingml.diagramDrawing+xml"/>
  <Override PartName="/ppt/diagrams/layout23.xml" ContentType="application/vnd.openxmlformats-officedocument.drawingml.diagramLayout+xml"/>
  <Override PartName="/ppt/diagrams/colors26.xml" ContentType="application/vnd.openxmlformats-officedocument.drawingml.diagramColors+xml"/>
  <Override PartName="/ppt/slides/slide8.xml" ContentType="application/vnd.openxmlformats-officedocument.presentationml.slide+xml"/>
  <Override PartName="/ppt/slides/slide69.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charts/chart2.xml" ContentType="application/vnd.openxmlformats-officedocument.drawingml.chart+xml"/>
  <Override PartName="/ppt/diagrams/quickStyle6.xml" ContentType="application/vnd.openxmlformats-officedocument.drawingml.diagramStyle+xml"/>
  <Override PartName="/ppt/diagrams/layout12.xml" ContentType="application/vnd.openxmlformats-officedocument.drawingml.diagramLayout+xml"/>
  <Override PartName="/ppt/diagrams/colors15.xml" ContentType="application/vnd.openxmlformats-officedocument.drawingml.diagramColors+xml"/>
  <Override PartName="/ppt/diagrams/data28.xml" ContentType="application/vnd.openxmlformats-officedocument.drawingml.diagramData+xml"/>
  <Override PartName="/ppt/slides/slide29.xml" ContentType="application/vnd.openxmlformats-officedocument.presentationml.slide+xml"/>
  <Override PartName="/ppt/slides/slide76.xml" ContentType="application/vnd.openxmlformats-officedocument.presentationml.slide+xml"/>
  <Override PartName="/ppt/diagrams/drawing2.xml" ContentType="application/vnd.ms-office.drawingml.diagramDrawing+xml"/>
  <Override PartName="/ppt/diagrams/data17.xml" ContentType="application/vnd.openxmlformats-officedocument.drawingml.diagramData+xml"/>
  <Override PartName="/ppt/notesSlides/notesSlide78.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notesSlides/notesSlide67.xml" ContentType="application/vnd.openxmlformats-officedocument.presentationml.notesSlide+xml"/>
  <Override PartName="/ppt/slides/slide43.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slides/slide32.xml" ContentType="application/vnd.openxmlformats-officedocument.presentationml.slide+xml"/>
  <Override PartName="/ppt/notesSlides/notesSlide34.xml" ContentType="application/vnd.openxmlformats-officedocument.presentationml.notesSlide+xml"/>
  <Override PartName="/ppt/diagrams/data20.xml" ContentType="application/vnd.openxmlformats-officedocument.drawingml.diagramData+xml"/>
  <Override PartName="/ppt/notesSlides/notesSlide81.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diagrams/layout5.xml" ContentType="application/vnd.openxmlformats-officedocument.drawingml.diagramLayout+xml"/>
  <Override PartName="/ppt/notesSlides/notesSlide23.xml" ContentType="application/vnd.openxmlformats-officedocument.presentationml.notesSlide+xml"/>
  <Override PartName="/ppt/diagrams/data6.xml" ContentType="application/vnd.openxmlformats-officedocument.drawingml.diagramData+xml"/>
  <Override PartName="/ppt/diagrams/quickStyle24.xml" ContentType="application/vnd.openxmlformats-officedocument.drawingml.diagramStyle+xml"/>
  <Override PartName="/ppt/notesSlides/notesSlide70.xml" ContentType="application/vnd.openxmlformats-officedocument.presentationml.notesSlide+xml"/>
  <Override PartName="/ppt/diagrams/drawing25.xml" ContentType="application/vnd.ms-office.drawingml.diagramDrawing+xml"/>
  <Override PartName="/ppt/notesSlides/notesSlide12.xml" ContentType="application/vnd.openxmlformats-officedocument.presentationml.notesSlide+xml"/>
  <Override PartName="/ppt/diagrams/colors8.xml" ContentType="application/vnd.openxmlformats-officedocument.drawingml.diagramColors+xml"/>
  <Override PartName="/ppt/diagrams/quickStyle13.xml" ContentType="application/vnd.openxmlformats-officedocument.drawingml.diagramStyle+xml"/>
  <Override PartName="/ppt/diagrams/drawing14.xml" ContentType="application/vnd.ms-office.drawingml.diagramDrawing+xml"/>
  <Override PartName="/ppt/diagrams/drawing7.xml" ContentType="application/vnd.ms-office.drawingml.diagramDrawing+xml"/>
  <Override PartName="/ppt/diagrams/layout13.xml" ContentType="application/vnd.openxmlformats-officedocument.drawingml.diagramLayout+xml"/>
  <Override PartName="/ppt/diagrams/layout24.xml" ContentType="application/vnd.openxmlformats-officedocument.drawingml.diagramLayout+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diagrams/quickStyle7.xml" ContentType="application/vnd.openxmlformats-officedocument.drawingml.diagramStyle+xml"/>
  <Override PartName="/ppt/slides/slide48.xml" ContentType="application/vnd.openxmlformats-officedocument.presentationml.slide+xml"/>
  <Override PartName="/ppt/notesSlides/notesSlide3.xml" ContentType="application/vnd.openxmlformats-officedocument.presentationml.notesSlide+xml"/>
  <Override PartName="/ppt/diagrams/colors12.xml" ContentType="application/vnd.openxmlformats-officedocument.drawingml.diagramColors+xml"/>
  <Override PartName="/ppt/diagrams/colors23.xml" ContentType="application/vnd.openxmlformats-officedocument.drawingml.diagramColors+xml"/>
  <Override PartName="/ppt/diagrams/data25.xml" ContentType="application/vnd.openxmlformats-officedocument.drawingml.diagramData+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notesSlides/notesSlide39.xml" ContentType="application/vnd.openxmlformats-officedocument.presentationml.notesSlide+xml"/>
  <Override PartName="/ppt/diagrams/data14.xml" ContentType="application/vnd.openxmlformats-officedocument.drawingml.diagramData+xml"/>
  <Override PartName="/ppt/notesSlides/notesSlide86.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diagrams/drawing19.xml" ContentType="application/vnd.ms-office.drawingml.diagramDrawing+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slides/slide51.xml" ContentType="application/vnd.openxmlformats-officedocument.presentationml.slide+xml"/>
  <Override PartName="/ppt/theme/themeOverride2.xml" ContentType="application/vnd.openxmlformats-officedocument.themeOverride+xml"/>
  <Override PartName="/ppt/notesSlides/notesSlide53.xml" ContentType="application/vnd.openxmlformats-officedocument.presentationml.notesSlide+xml"/>
  <Override PartName="/ppt/diagrams/quickStyle18.xml" ContentType="application/vnd.openxmlformats-officedocument.drawingml.diagramStyle+xml"/>
  <Override PartName="/ppt/slides/slide40.xml" ContentType="application/vnd.openxmlformats-officedocument.presentationml.slide+xml"/>
  <Override PartName="/ppt/notesSlides/notesSlide42.xml" ContentType="application/vnd.openxmlformats-officedocument.presentationml.notesSlide+xml"/>
  <Override PartName="/ppt/diagrams/layout18.xml" ContentType="application/vnd.openxmlformats-officedocument.drawingml.diagramLayout+xml"/>
  <Override PartName="/ppt/notesSlides/notesSlide8.xml" ContentType="application/vnd.openxmlformats-officedocument.presentationml.notesSlide+xml"/>
  <Override PartName="/ppt/diagrams/layout2.xml" ContentType="application/vnd.openxmlformats-officedocument.drawingml.diagramLayout+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diagrams/colors28.xml" ContentType="application/vnd.openxmlformats-officedocument.drawingml.diagramColors+xml"/>
  <Override PartName="/ppt/diagrams/data3.xml" ContentType="application/vnd.openxmlformats-officedocument.drawingml.diagramData+xml"/>
  <Override PartName="/ppt/diagrams/colors5.xml" ContentType="application/vnd.openxmlformats-officedocument.drawingml.diagramColors+xml"/>
  <Override PartName="/ppt/diagrams/quickStyle10.xml" ContentType="application/vnd.openxmlformats-officedocument.drawingml.diagramStyle+xml"/>
  <Override PartName="/ppt/diagrams/drawing11.xml" ContentType="application/vnd.ms-office.drawingml.diagramDrawing+xml"/>
  <Override PartName="/ppt/diagrams/colors17.xml" ContentType="application/vnd.openxmlformats-officedocument.drawingml.diagramColors+xml"/>
  <Override PartName="/ppt/diagrams/quickStyle21.xml" ContentType="application/vnd.openxmlformats-officedocument.drawingml.diagramStyle+xml"/>
  <Override PartName="/ppt/diagrams/drawing22.xml" ContentType="application/vnd.ms-office.drawingml.diagramDrawing+xml"/>
  <Override PartName="/ppt/slides/slide78.xml" ContentType="application/vnd.openxmlformats-officedocument.presentationml.slide+xml"/>
  <Override PartName="/ppt/handoutMasters/handoutMaster1.xml" ContentType="application/vnd.openxmlformats-officedocument.presentationml.handoutMaster+xml"/>
  <Override PartName="/ppt/diagrams/drawing4.xml" ContentType="application/vnd.ms-office.drawingml.diagramDrawing+xml"/>
  <Override PartName="/ppt/diagrams/data19.xml" ContentType="application/vnd.openxmlformats-officedocument.drawingml.diagramData+xml"/>
  <Override PartName="/ppt/diagrams/layout21.xml" ContentType="application/vnd.openxmlformats-officedocument.drawingml.diagramLayout+xml"/>
  <Override PartName="/docProps/core.xml" ContentType="application/vnd.openxmlformats-package.core-properties+xml"/>
  <Override PartName="/ppt/slides/slide6.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diagrams/quickStyle4.xml" ContentType="application/vnd.openxmlformats-officedocument.drawingml.diagramStyle+xml"/>
  <Override PartName="/ppt/diagrams/layout10.xml" ContentType="application/vnd.openxmlformats-officedocument.drawingml.diagramLayout+xml"/>
  <Override PartName="/ppt/notesSlides/notesSlide69.xml" ContentType="application/vnd.openxmlformats-officedocument.presentationml.notesSlide+xml"/>
  <Override PartName="/ppt/slideMasters/slideMaster1.xml" ContentType="application/vnd.openxmlformats-officedocument.presentationml.slideMaster+xml"/>
  <Override PartName="/ppt/slides/slide45.xml" ContentType="application/vnd.openxmlformats-officedocument.presentationml.slide+xml"/>
  <Override PartName="/ppt/theme/theme3.xml" ContentType="application/vnd.openxmlformats-officedocument.them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diagrams/colors20.xml" ContentType="application/vnd.openxmlformats-officedocument.drawingml.diagramColors+xml"/>
  <Override PartName="/ppt/slides/slide34.xml" ContentType="application/vnd.openxmlformats-officedocument.presentationml.slide+xml"/>
  <Override PartName="/ppt/slides/slide81.xml" ContentType="application/vnd.openxmlformats-officedocument.presentationml.slide+xml"/>
  <Override PartName="/ppt/notesSlides/notesSlide36.xml" ContentType="application/vnd.openxmlformats-officedocument.presentationml.notesSlide+xml"/>
  <Override PartName="/ppt/diagrams/data11.xml" ContentType="application/vnd.openxmlformats-officedocument.drawingml.diagramData+xml"/>
  <Override PartName="/ppt/diagrams/data22.xml" ContentType="application/vnd.openxmlformats-officedocument.drawingml.diagramData+xml"/>
  <Override PartName="/ppt/notesSlides/notesSlide83.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diagrams/layout7.xml" ContentType="application/vnd.openxmlformats-officedocument.drawingml.diagramLayout+xml"/>
  <Override PartName="/ppt/diagrams/data8.xml" ContentType="application/vnd.openxmlformats-officedocument.drawingml.diagramData+xml"/>
  <Override PartName="/ppt/notesSlides/notesSlide72.xml" ContentType="application/vnd.openxmlformats-officedocument.presentationml.notesSlide+xml"/>
  <Override PartName="/ppt/diagrams/quickStyle26.xml" ContentType="application/vnd.openxmlformats-officedocument.drawingml.diagramStyle+xml"/>
  <Override PartName="/ppt/diagrams/drawing27.xml" ContentType="application/vnd.ms-office.drawingml.diagramDrawing+xml"/>
  <Override PartName="/ppt/slides/slide12.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diagrams/quickStyle15.xml" ContentType="application/vnd.openxmlformats-officedocument.drawingml.diagramStyle+xml"/>
  <Override PartName="/ppt/diagrams/drawing16.xml" ContentType="application/vnd.ms-office.drawingml.diagramDrawing+xml"/>
  <Override PartName="/ppt/notesSlides/notesSlide61.xml" ContentType="application/vnd.openxmlformats-officedocument.presentationml.notesSlide+xml"/>
  <Override PartName="/ppt/commentAuthors.xml" ContentType="application/vnd.openxmlformats-officedocument.presentationml.commentAuthors+xml"/>
  <Override PartName="/ppt/diagrams/drawing9.xml" ContentType="application/vnd.ms-office.drawingml.diagramDrawing+xml"/>
  <Override PartName="/ppt/notesSlides/notesSlide50.xml" ContentType="application/vnd.openxmlformats-officedocument.presentationml.notesSlide+xml"/>
  <Override PartName="/ppt/diagrams/layout15.xml" ContentType="application/vnd.openxmlformats-officedocument.drawingml.diagramLayout+xml"/>
  <Override PartName="/ppt/diagrams/layout26.xml" ContentType="application/vnd.openxmlformats-officedocument.drawingml.diagramLayout+xml"/>
  <Override PartName="/ppt/diagrams/quickStyle9.xml" ContentType="application/vnd.openxmlformats-officedocument.drawingml.diagramStyle+xml"/>
  <Override PartName="/ppt/notesSlides/notesSlide5.xml" ContentType="application/vnd.openxmlformats-officedocument.presentationml.notesSlide+xml"/>
  <Override PartName="/ppt/charts/chart1.xml" ContentType="application/vnd.openxmlformats-officedocument.drawingml.chart+xml"/>
  <Override PartName="/ppt/diagrams/colors14.xml" ContentType="application/vnd.openxmlformats-officedocument.drawingml.diagramColors+xml"/>
  <Override PartName="/ppt/diagrams/colors25.xml" ContentType="application/vnd.openxmlformats-officedocument.drawingml.diagramColors+xml"/>
  <Override PartName="/ppt/diagrams/data27.xml" ContentType="application/vnd.openxmlformats-officedocument.drawingml.diagramData+xml"/>
  <Override PartName="/ppt/slides/slide28.xml" ContentType="application/vnd.openxmlformats-officedocument.presentationml.slide+xml"/>
  <Override PartName="/ppt/slides/slide39.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diagrams/colors2.xml" ContentType="application/vnd.openxmlformats-officedocument.drawingml.diagramColors+xml"/>
  <Override PartName="/ppt/diagrams/data16.xml" ContentType="application/vnd.openxmlformats-officedocument.drawingml.diagramData+xml"/>
  <Override PartName="/ppt/slides/slide3.xml" ContentType="application/vnd.openxmlformats-officedocument.presentationml.slide+xml"/>
  <Override PartName="/ppt/slides/slide17.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diagrams/drawing1.xml" ContentType="application/vnd.ms-office.drawingml.diagramDrawing+xml"/>
  <Override PartName="/ppt/notesSlides/notesSlide19.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88"/>
  </p:notesMasterIdLst>
  <p:handoutMasterIdLst>
    <p:handoutMasterId r:id="rId89"/>
  </p:handoutMasterIdLst>
  <p:sldIdLst>
    <p:sldId id="256" r:id="rId2"/>
    <p:sldId id="554" r:id="rId3"/>
    <p:sldId id="287" r:id="rId4"/>
    <p:sldId id="288" r:id="rId5"/>
    <p:sldId id="293" r:id="rId6"/>
    <p:sldId id="312" r:id="rId7"/>
    <p:sldId id="314" r:id="rId8"/>
    <p:sldId id="313" r:id="rId9"/>
    <p:sldId id="310" r:id="rId10"/>
    <p:sldId id="315" r:id="rId11"/>
    <p:sldId id="320" r:id="rId12"/>
    <p:sldId id="309" r:id="rId13"/>
    <p:sldId id="311" r:id="rId14"/>
    <p:sldId id="303" r:id="rId15"/>
    <p:sldId id="319" r:id="rId16"/>
    <p:sldId id="424" r:id="rId17"/>
    <p:sldId id="444" r:id="rId18"/>
    <p:sldId id="502" r:id="rId19"/>
    <p:sldId id="503" r:id="rId20"/>
    <p:sldId id="504" r:id="rId21"/>
    <p:sldId id="339" r:id="rId22"/>
    <p:sldId id="340" r:id="rId23"/>
    <p:sldId id="345" r:id="rId24"/>
    <p:sldId id="341" r:id="rId25"/>
    <p:sldId id="342" r:id="rId26"/>
    <p:sldId id="344" r:id="rId27"/>
    <p:sldId id="304" r:id="rId28"/>
    <p:sldId id="347" r:id="rId29"/>
    <p:sldId id="346" r:id="rId30"/>
    <p:sldId id="404" r:id="rId31"/>
    <p:sldId id="385" r:id="rId32"/>
    <p:sldId id="383" r:id="rId33"/>
    <p:sldId id="395" r:id="rId34"/>
    <p:sldId id="396" r:id="rId35"/>
    <p:sldId id="397" r:id="rId36"/>
    <p:sldId id="372" r:id="rId37"/>
    <p:sldId id="373" r:id="rId38"/>
    <p:sldId id="410" r:id="rId39"/>
    <p:sldId id="412" r:id="rId40"/>
    <p:sldId id="413" r:id="rId41"/>
    <p:sldId id="402" r:id="rId42"/>
    <p:sldId id="322" r:id="rId43"/>
    <p:sldId id="305" r:id="rId44"/>
    <p:sldId id="421" r:id="rId45"/>
    <p:sldId id="505" r:id="rId46"/>
    <p:sldId id="506" r:id="rId47"/>
    <p:sldId id="507" r:id="rId48"/>
    <p:sldId id="508" r:id="rId49"/>
    <p:sldId id="509" r:id="rId50"/>
    <p:sldId id="510" r:id="rId51"/>
    <p:sldId id="511" r:id="rId52"/>
    <p:sldId id="512" r:id="rId53"/>
    <p:sldId id="513" r:id="rId54"/>
    <p:sldId id="514" r:id="rId55"/>
    <p:sldId id="515" r:id="rId56"/>
    <p:sldId id="516" r:id="rId57"/>
    <p:sldId id="517" r:id="rId58"/>
    <p:sldId id="518" r:id="rId59"/>
    <p:sldId id="519" r:id="rId60"/>
    <p:sldId id="520" r:id="rId61"/>
    <p:sldId id="521" r:id="rId62"/>
    <p:sldId id="522" r:id="rId63"/>
    <p:sldId id="523" r:id="rId64"/>
    <p:sldId id="524" r:id="rId65"/>
    <p:sldId id="525" r:id="rId66"/>
    <p:sldId id="526" r:id="rId67"/>
    <p:sldId id="527" r:id="rId68"/>
    <p:sldId id="528" r:id="rId69"/>
    <p:sldId id="529" r:id="rId70"/>
    <p:sldId id="530" r:id="rId71"/>
    <p:sldId id="531" r:id="rId72"/>
    <p:sldId id="532" r:id="rId73"/>
    <p:sldId id="533" r:id="rId74"/>
    <p:sldId id="534" r:id="rId75"/>
    <p:sldId id="535" r:id="rId76"/>
    <p:sldId id="536" r:id="rId77"/>
    <p:sldId id="537" r:id="rId78"/>
    <p:sldId id="538" r:id="rId79"/>
    <p:sldId id="539" r:id="rId80"/>
    <p:sldId id="540" r:id="rId81"/>
    <p:sldId id="541" r:id="rId82"/>
    <p:sldId id="542" r:id="rId83"/>
    <p:sldId id="543" r:id="rId84"/>
    <p:sldId id="544" r:id="rId85"/>
    <p:sldId id="545" r:id="rId86"/>
    <p:sldId id="546" r:id="rId87"/>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Veronica Zhang" initials="VZ" lastIdx="1" clrIdx="0">
    <p:extLst>
      <p:ext uri="{19B8F6BF-5375-455C-9EA6-DF929625EA0E}">
        <p15:presenceInfo xmlns:p15="http://schemas.microsoft.com/office/powerpoint/2012/main" xmlns="" userId="S-1-5-21-1123561945-842925246-725345543-3959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893BC3"/>
    <a:srgbClr val="32783A"/>
    <a:srgbClr val="7F57A7"/>
    <a:srgbClr val="A082BE"/>
    <a:srgbClr val="00823B"/>
    <a:srgbClr val="FF6600"/>
    <a:srgbClr val="FF9999"/>
    <a:srgbClr val="FFCCCC"/>
    <a:srgbClr val="1F4A7F"/>
    <a:srgbClr val="28C4B1"/>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24161" autoAdjust="0"/>
    <p:restoredTop sz="54206" autoAdjust="0"/>
  </p:normalViewPr>
  <p:slideViewPr>
    <p:cSldViewPr>
      <p:cViewPr varScale="1">
        <p:scale>
          <a:sx n="57" d="100"/>
          <a:sy n="57" d="100"/>
        </p:scale>
        <p:origin x="-3090"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3438"/>
    </p:cViewPr>
  </p:sorterViewPr>
  <p:notesViewPr>
    <p:cSldViewPr>
      <p:cViewPr varScale="1">
        <p:scale>
          <a:sx n="82" d="100"/>
          <a:sy n="82" d="100"/>
        </p:scale>
        <p:origin x="-1248" y="-96"/>
      </p:cViewPr>
      <p:guideLst>
        <p:guide orient="horz" pos="2928"/>
        <p:guide pos="2208"/>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commentAuthors" Target="commentAuthor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notesMaster" Target="notesMasters/notesMaster1.xml"/><Relationship Id="rId9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s>
</file>

<file path=ppt/charts/_rels/chart1.xml.rels><?xml version="1.0" encoding="UTF-8" standalone="yes"?>
<Relationships xmlns="http://schemas.openxmlformats.org/package/2006/relationships"><Relationship Id="rId2" Type="http://schemas.openxmlformats.org/officeDocument/2006/relationships/oleObject" Target="file:///\\npaf-fs02\data$\Training\Materials\Case%20Studies\ECC%20Dashboard%20Case%20Study%202011\ECC%20Dashboard%20Report%202011.xlsx"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oleObject" Target="file:///\\npaf-fs02\data$\Training\Materials\Case%20Studies\ECC%20Dashboard%20Case%20Study%202011\ECC%20Dashboard%20Report%202011.xlsx" TargetMode="External"/><Relationship Id="rId1" Type="http://schemas.openxmlformats.org/officeDocument/2006/relationships/themeOverride" Target="../theme/themeOverride2.xm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lrMapOvr bg1="lt1" tx1="dk1" bg2="lt2" tx2="dk2" accent1="accent1" accent2="accent2" accent3="accent3" accent4="accent4" accent5="accent5" accent6="accent6" hlink="hlink" folHlink="folHlink"/>
  <c:chart>
    <c:title>
      <c:tx>
        <c:rich>
          <a:bodyPr/>
          <a:lstStyle/>
          <a:p>
            <a:pPr>
              <a:defRPr>
                <a:solidFill>
                  <a:srgbClr val="010103"/>
                </a:solidFill>
                <a:latin typeface="Frutiger LT 57 Cn" pitchFamily="34" charset="0"/>
              </a:defRPr>
            </a:pPr>
            <a:r>
              <a:rPr lang="en-US" dirty="0">
                <a:solidFill>
                  <a:srgbClr val="010103"/>
                </a:solidFill>
                <a:latin typeface="Frutiger LT 57 Cn" pitchFamily="34" charset="0"/>
              </a:rPr>
              <a:t>Cash</a:t>
            </a:r>
            <a:r>
              <a:rPr lang="en-US" baseline="0" dirty="0">
                <a:solidFill>
                  <a:srgbClr val="010103"/>
                </a:solidFill>
                <a:latin typeface="Frutiger LT 57 Cn" pitchFamily="34" charset="0"/>
              </a:rPr>
              <a:t> Flow</a:t>
            </a:r>
            <a:endParaRPr lang="en-US" dirty="0">
              <a:solidFill>
                <a:srgbClr val="010103"/>
              </a:solidFill>
              <a:latin typeface="Frutiger LT 57 Cn" pitchFamily="34" charset="0"/>
            </a:endParaRPr>
          </a:p>
        </c:rich>
      </c:tx>
      <c:layout/>
    </c:title>
    <c:plotArea>
      <c:layout/>
      <c:lineChart>
        <c:grouping val="standard"/>
        <c:ser>
          <c:idx val="0"/>
          <c:order val="0"/>
          <c:tx>
            <c:v>Actual</c:v>
          </c:tx>
          <c:spPr>
            <a:ln>
              <a:solidFill>
                <a:schemeClr val="tx2"/>
              </a:solidFill>
            </a:ln>
          </c:spPr>
          <c:marker>
            <c:spPr>
              <a:solidFill>
                <a:srgbClr val="232F84"/>
              </a:solidFill>
              <a:ln>
                <a:noFill/>
              </a:ln>
            </c:spPr>
          </c:marker>
          <c:cat>
            <c:strRef>
              <c:f>Sheet3!$A$1:$A$12</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Sheet3!$B$1:$B$12</c:f>
              <c:numCache>
                <c:formatCode>General</c:formatCode>
                <c:ptCount val="12"/>
                <c:pt idx="0">
                  <c:v>579584</c:v>
                </c:pt>
                <c:pt idx="1">
                  <c:v>707168</c:v>
                </c:pt>
                <c:pt idx="2">
                  <c:v>740752</c:v>
                </c:pt>
                <c:pt idx="3">
                  <c:v>569736</c:v>
                </c:pt>
                <c:pt idx="4">
                  <c:v>529420</c:v>
                </c:pt>
                <c:pt idx="5">
                  <c:v>665004</c:v>
                </c:pt>
              </c:numCache>
            </c:numRef>
          </c:val>
        </c:ser>
        <c:ser>
          <c:idx val="1"/>
          <c:order val="1"/>
          <c:tx>
            <c:v>Projected</c:v>
          </c:tx>
          <c:spPr>
            <a:ln w="25400">
              <a:solidFill>
                <a:schemeClr val="tx1"/>
              </a:solidFill>
              <a:prstDash val="sysDash"/>
            </a:ln>
          </c:spPr>
          <c:marker>
            <c:symbol val="none"/>
          </c:marker>
          <c:cat>
            <c:strRef>
              <c:f>Sheet3!$A$1:$A$12</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Sheet3!$C$1:$C$12</c:f>
              <c:numCache>
                <c:formatCode>General</c:formatCode>
                <c:ptCount val="12"/>
                <c:pt idx="5">
                  <c:v>665004</c:v>
                </c:pt>
                <c:pt idx="6">
                  <c:v>561588</c:v>
                </c:pt>
                <c:pt idx="7">
                  <c:v>626172</c:v>
                </c:pt>
                <c:pt idx="8">
                  <c:v>603756</c:v>
                </c:pt>
                <c:pt idx="9">
                  <c:v>535440</c:v>
                </c:pt>
                <c:pt idx="10">
                  <c:v>379424</c:v>
                </c:pt>
                <c:pt idx="11">
                  <c:v>558008</c:v>
                </c:pt>
              </c:numCache>
            </c:numRef>
          </c:val>
        </c:ser>
        <c:ser>
          <c:idx val="2"/>
          <c:order val="2"/>
          <c:tx>
            <c:v>Target = $615,000 minimum</c:v>
          </c:tx>
          <c:spPr>
            <a:ln w="25400">
              <a:solidFill>
                <a:srgbClr val="FF0000"/>
              </a:solidFill>
            </a:ln>
          </c:spPr>
          <c:marker>
            <c:symbol val="none"/>
          </c:marker>
          <c:cat>
            <c:strRef>
              <c:f>Sheet3!$A$1:$A$12</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Sheet3!$D$1:$D$12</c:f>
              <c:numCache>
                <c:formatCode>General</c:formatCode>
                <c:ptCount val="12"/>
                <c:pt idx="0">
                  <c:v>615000</c:v>
                </c:pt>
                <c:pt idx="1">
                  <c:v>615000</c:v>
                </c:pt>
                <c:pt idx="2">
                  <c:v>615000</c:v>
                </c:pt>
                <c:pt idx="3">
                  <c:v>615000</c:v>
                </c:pt>
                <c:pt idx="4">
                  <c:v>615000</c:v>
                </c:pt>
                <c:pt idx="5">
                  <c:v>615000</c:v>
                </c:pt>
                <c:pt idx="6">
                  <c:v>615000</c:v>
                </c:pt>
                <c:pt idx="7">
                  <c:v>615000</c:v>
                </c:pt>
                <c:pt idx="8">
                  <c:v>615000</c:v>
                </c:pt>
                <c:pt idx="9">
                  <c:v>615000</c:v>
                </c:pt>
                <c:pt idx="10">
                  <c:v>615000</c:v>
                </c:pt>
                <c:pt idx="11">
                  <c:v>615000</c:v>
                </c:pt>
              </c:numCache>
            </c:numRef>
          </c:val>
        </c:ser>
        <c:marker val="1"/>
        <c:axId val="81249024"/>
        <c:axId val="81250560"/>
      </c:lineChart>
      <c:catAx>
        <c:axId val="81249024"/>
        <c:scaling>
          <c:orientation val="minMax"/>
        </c:scaling>
        <c:axPos val="b"/>
        <c:numFmt formatCode="General" sourceLinked="0"/>
        <c:tickLblPos val="nextTo"/>
        <c:txPr>
          <a:bodyPr/>
          <a:lstStyle/>
          <a:p>
            <a:pPr>
              <a:defRPr>
                <a:solidFill>
                  <a:srgbClr val="07091B"/>
                </a:solidFill>
                <a:latin typeface="Frutiger LT 57 Cn" pitchFamily="34" charset="0"/>
              </a:defRPr>
            </a:pPr>
            <a:endParaRPr lang="en-US"/>
          </a:p>
        </c:txPr>
        <c:crossAx val="81250560"/>
        <c:crosses val="autoZero"/>
        <c:auto val="1"/>
        <c:lblAlgn val="ctr"/>
        <c:lblOffset val="100"/>
      </c:catAx>
      <c:valAx>
        <c:axId val="81250560"/>
        <c:scaling>
          <c:orientation val="minMax"/>
          <c:max val="800000"/>
          <c:min val="300000"/>
        </c:scaling>
        <c:axPos val="l"/>
        <c:majorGridlines>
          <c:spPr>
            <a:ln>
              <a:solidFill>
                <a:srgbClr val="030409"/>
              </a:solidFill>
            </a:ln>
          </c:spPr>
        </c:majorGridlines>
        <c:numFmt formatCode="&quot;$&quot;#,##0" sourceLinked="0"/>
        <c:tickLblPos val="nextTo"/>
        <c:txPr>
          <a:bodyPr/>
          <a:lstStyle/>
          <a:p>
            <a:pPr>
              <a:defRPr>
                <a:solidFill>
                  <a:srgbClr val="040510"/>
                </a:solidFill>
                <a:latin typeface="Frutiger LT 57 Cn" pitchFamily="34" charset="0"/>
              </a:defRPr>
            </a:pPr>
            <a:endParaRPr lang="en-US"/>
          </a:p>
        </c:txPr>
        <c:crossAx val="81249024"/>
        <c:crosses val="autoZero"/>
        <c:crossBetween val="between"/>
        <c:majorUnit val="100000"/>
      </c:valAx>
    </c:plotArea>
    <c:legend>
      <c:legendPos val="b"/>
      <c:legendEntry>
        <c:idx val="1"/>
        <c:txPr>
          <a:bodyPr/>
          <a:lstStyle/>
          <a:p>
            <a:pPr>
              <a:defRPr>
                <a:solidFill>
                  <a:srgbClr val="030409"/>
                </a:solidFill>
                <a:latin typeface="Frutiger LT 57 Cn" pitchFamily="34" charset="0"/>
              </a:defRPr>
            </a:pPr>
            <a:endParaRPr lang="en-US"/>
          </a:p>
        </c:txPr>
      </c:legendEntry>
      <c:legendEntry>
        <c:idx val="2"/>
        <c:txPr>
          <a:bodyPr/>
          <a:lstStyle/>
          <a:p>
            <a:pPr>
              <a:defRPr>
                <a:solidFill>
                  <a:srgbClr val="030409"/>
                </a:solidFill>
                <a:latin typeface="Frutiger LT 57 Cn" pitchFamily="34" charset="0"/>
              </a:defRPr>
            </a:pPr>
            <a:endParaRPr lang="en-US"/>
          </a:p>
        </c:txPr>
      </c:legendEntry>
      <c:layout/>
      <c:txPr>
        <a:bodyPr/>
        <a:lstStyle/>
        <a:p>
          <a:pPr>
            <a:defRPr>
              <a:latin typeface="Frutiger LT 57 Cn" pitchFamily="34" charset="0"/>
            </a:defRPr>
          </a:pPr>
          <a:endParaRPr lang="en-US"/>
        </a:p>
      </c:txPr>
    </c:legend>
    <c:plotVisOnly val="1"/>
    <c:dispBlanksAs val="gap"/>
  </c:chart>
  <c:externalData r:id="rId2"/>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clrMapOvr bg1="lt1" tx1="dk1" bg2="lt2" tx2="dk2" accent1="accent1" accent2="accent2" accent3="accent3" accent4="accent4" accent5="accent5" accent6="accent6" hlink="hlink" folHlink="folHlink"/>
  <c:chart>
    <c:title>
      <c:tx>
        <c:rich>
          <a:bodyPr/>
          <a:lstStyle/>
          <a:p>
            <a:pPr>
              <a:defRPr sz="2000">
                <a:solidFill>
                  <a:srgbClr val="080808"/>
                </a:solidFill>
                <a:latin typeface="Frutiger LT 57 Cn"/>
              </a:defRPr>
            </a:pPr>
            <a:r>
              <a:rPr lang="en-US" sz="2000">
                <a:solidFill>
                  <a:srgbClr val="080808"/>
                </a:solidFill>
                <a:latin typeface="Frutiger LT 57 Cn"/>
              </a:rPr>
              <a:t>Income by Type</a:t>
            </a:r>
          </a:p>
        </c:rich>
      </c:tx>
      <c:layout>
        <c:manualLayout>
          <c:xMode val="edge"/>
          <c:yMode val="edge"/>
          <c:x val="0.2920084316745214"/>
          <c:y val="2.1431307596640466E-2"/>
        </c:manualLayout>
      </c:layout>
    </c:title>
    <c:plotArea>
      <c:layout/>
      <c:pieChart>
        <c:varyColors val="1"/>
        <c:ser>
          <c:idx val="0"/>
          <c:order val="0"/>
          <c:spPr>
            <a:ln>
              <a:solidFill>
                <a:srgbClr val="010103"/>
              </a:solidFill>
            </a:ln>
          </c:spPr>
          <c:dPt>
            <c:idx val="0"/>
            <c:spPr>
              <a:solidFill>
                <a:srgbClr val="FF9933"/>
              </a:solidFill>
              <a:ln>
                <a:solidFill>
                  <a:srgbClr val="010103"/>
                </a:solidFill>
              </a:ln>
            </c:spPr>
          </c:dPt>
          <c:dPt>
            <c:idx val="1"/>
            <c:spPr>
              <a:solidFill>
                <a:srgbClr val="FFFFFF">
                  <a:lumMod val="85000"/>
                </a:srgbClr>
              </a:solidFill>
              <a:ln>
                <a:solidFill>
                  <a:srgbClr val="010103"/>
                </a:solidFill>
              </a:ln>
            </c:spPr>
          </c:dPt>
          <c:dPt>
            <c:idx val="2"/>
            <c:spPr>
              <a:solidFill>
                <a:srgbClr val="DAEDEF">
                  <a:lumMod val="90000"/>
                </a:srgbClr>
              </a:solidFill>
              <a:ln>
                <a:solidFill>
                  <a:srgbClr val="010103"/>
                </a:solidFill>
              </a:ln>
            </c:spPr>
          </c:dPt>
          <c:dPt>
            <c:idx val="3"/>
            <c:spPr>
              <a:solidFill>
                <a:srgbClr val="FFFFFF">
                  <a:lumMod val="85000"/>
                </a:srgbClr>
              </a:solidFill>
              <a:ln>
                <a:solidFill>
                  <a:srgbClr val="010103"/>
                </a:solidFill>
              </a:ln>
            </c:spPr>
          </c:dPt>
          <c:dPt>
            <c:idx val="4"/>
            <c:spPr>
              <a:solidFill>
                <a:srgbClr val="ABDB77"/>
              </a:solidFill>
              <a:ln>
                <a:solidFill>
                  <a:srgbClr val="010103"/>
                </a:solidFill>
              </a:ln>
            </c:spPr>
          </c:dPt>
          <c:dLbls>
            <c:dLbl>
              <c:idx val="1"/>
              <c:layout/>
              <c:tx>
                <c:rich>
                  <a:bodyPr/>
                  <a:lstStyle/>
                  <a:p>
                    <a:r>
                      <a:rPr lang="en-US" sz="1100" b="0">
                        <a:solidFill>
                          <a:srgbClr val="040510"/>
                        </a:solidFill>
                        <a:latin typeface="Frutiger LT 57 Cn" pitchFamily="34" charset="0"/>
                      </a:rPr>
                      <a:t>C</a:t>
                    </a:r>
                    <a:r>
                      <a:rPr lang="en-US" sz="1100" b="0">
                        <a:latin typeface="Frutiger LT 57 Cn" pitchFamily="34" charset="0"/>
                      </a:rPr>
                      <a:t>orporate</a:t>
                    </a:r>
                    <a:r>
                      <a:rPr lang="en-US" sz="1100" b="0" smtClean="0">
                        <a:latin typeface="Frutiger LT 57 Cn" pitchFamily="34" charset="0"/>
                      </a:rPr>
                      <a:t>/</a:t>
                    </a:r>
                    <a:br>
                      <a:rPr lang="en-US" sz="1100" b="0" smtClean="0">
                        <a:latin typeface="Frutiger LT 57 Cn" pitchFamily="34" charset="0"/>
                      </a:rPr>
                    </a:br>
                    <a:r>
                      <a:rPr lang="en-US" sz="1100" b="0" smtClean="0">
                        <a:latin typeface="Frutiger LT 57 Cn" pitchFamily="34" charset="0"/>
                      </a:rPr>
                      <a:t>Foundation </a:t>
                    </a:r>
                    <a:r>
                      <a:rPr lang="en-US" sz="1100" b="0">
                        <a:latin typeface="Frutiger LT 57 Cn" pitchFamily="34" charset="0"/>
                      </a:rPr>
                      <a:t>Grants
16%</a:t>
                    </a:r>
                  </a:p>
                </c:rich>
              </c:tx>
              <c:showCatName val="1"/>
              <c:showPercent val="1"/>
              <c:extLst>
                <c:ext xmlns:c15="http://schemas.microsoft.com/office/drawing/2012/chart" uri="{CE6537A1-D6FC-4f65-9D91-7224C49458BB}">
                  <c15:layout/>
                </c:ext>
              </c:extLst>
            </c:dLbl>
            <c:dLbl>
              <c:idx val="2"/>
              <c:layout>
                <c:manualLayout>
                  <c:x val="0.26115343428754778"/>
                  <c:y val="-6.2992575542547904E-2"/>
                </c:manualLayout>
              </c:layout>
              <c:tx>
                <c:rich>
                  <a:bodyPr/>
                  <a:lstStyle/>
                  <a:p>
                    <a:r>
                      <a:rPr lang="en-US" b="0" dirty="0" err="1" smtClean="0">
                        <a:solidFill>
                          <a:srgbClr val="040510"/>
                        </a:solidFill>
                      </a:rPr>
                      <a:t>G</a:t>
                    </a:r>
                    <a:r>
                      <a:rPr lang="en-US" b="0" dirty="0" err="1" smtClean="0">
                        <a:solidFill>
                          <a:srgbClr val="000000"/>
                        </a:solidFill>
                      </a:rPr>
                      <a:t>ov’t</a:t>
                    </a:r>
                    <a:r>
                      <a:rPr lang="en-US" b="0" dirty="0" smtClean="0">
                        <a:solidFill>
                          <a:srgbClr val="000000"/>
                        </a:solidFill>
                      </a:rPr>
                      <a:t> </a:t>
                    </a:r>
                    <a:r>
                      <a:rPr lang="en-US" b="0" dirty="0">
                        <a:solidFill>
                          <a:srgbClr val="000000"/>
                        </a:solidFill>
                      </a:rPr>
                      <a:t>Grants &amp; Contracts
56%</a:t>
                    </a:r>
                  </a:p>
                </c:rich>
              </c:tx>
              <c:showCatName val="1"/>
              <c:showPercent val="1"/>
              <c:extLst>
                <c:ext xmlns:c15="http://schemas.microsoft.com/office/drawing/2012/chart" uri="{CE6537A1-D6FC-4f65-9D91-7224C49458BB}">
                  <c15:layout/>
                </c:ext>
              </c:extLst>
            </c:dLbl>
            <c:dLbl>
              <c:idx val="3"/>
              <c:layout/>
              <c:tx>
                <c:rich>
                  <a:bodyPr/>
                  <a:lstStyle/>
                  <a:p>
                    <a:pPr>
                      <a:defRPr sz="1100" b="0">
                        <a:solidFill>
                          <a:srgbClr val="000000"/>
                        </a:solidFill>
                        <a:latin typeface="Frutiger LT 57 Cn" pitchFamily="34" charset="0"/>
                      </a:defRPr>
                    </a:pPr>
                    <a:r>
                      <a:rPr lang="en-US" sz="1100" b="0" dirty="0">
                        <a:solidFill>
                          <a:srgbClr val="000000"/>
                        </a:solidFill>
                        <a:latin typeface="Frutiger LT 57 Cn" pitchFamily="34" charset="0"/>
                      </a:rPr>
                      <a:t>United Way
</a:t>
                    </a:r>
                    <a:r>
                      <a:rPr lang="en-US" sz="1100" b="0" dirty="0" smtClean="0">
                        <a:solidFill>
                          <a:srgbClr val="000000"/>
                        </a:solidFill>
                        <a:latin typeface="Frutiger LT 57 Cn" pitchFamily="34" charset="0"/>
                      </a:rPr>
                      <a:t>14%</a:t>
                    </a:r>
                    <a:endParaRPr lang="en-US" sz="1100" b="0" dirty="0">
                      <a:solidFill>
                        <a:srgbClr val="000000"/>
                      </a:solidFill>
                      <a:latin typeface="Frutiger LT 57 Cn" pitchFamily="34" charset="0"/>
                    </a:endParaRPr>
                  </a:p>
                </c:rich>
              </c:tx>
              <c:spPr/>
              <c:showCatName val="1"/>
              <c:showPercent val="1"/>
              <c:extLst>
                <c:ext xmlns:c15="http://schemas.microsoft.com/office/drawing/2012/chart" uri="{CE6537A1-D6FC-4f65-9D91-7224C49458BB}">
                  <c15:layout/>
                </c:ext>
              </c:extLst>
            </c:dLbl>
            <c:dLbl>
              <c:idx val="4"/>
              <c:layout/>
              <c:tx>
                <c:rich>
                  <a:bodyPr/>
                  <a:lstStyle/>
                  <a:p>
                    <a:r>
                      <a:rPr lang="en-US" sz="1100" b="0">
                        <a:solidFill>
                          <a:srgbClr val="040510"/>
                        </a:solidFill>
                        <a:latin typeface="Frutiger LT 57 Cn" pitchFamily="34" charset="0"/>
                      </a:rPr>
                      <a:t>P</a:t>
                    </a:r>
                    <a:r>
                      <a:rPr lang="en-US" sz="1100" b="0">
                        <a:latin typeface="Frutiger LT 57 Cn" pitchFamily="34" charset="0"/>
                      </a:rPr>
                      <a:t>rogram Fees
</a:t>
                    </a:r>
                    <a:r>
                      <a:rPr lang="en-US" sz="1100" b="0" smtClean="0">
                        <a:latin typeface="Frutiger LT 57 Cn" pitchFamily="34" charset="0"/>
                      </a:rPr>
                      <a:t>10%</a:t>
                    </a:r>
                    <a:endParaRPr lang="en-US" sz="1100" b="0">
                      <a:latin typeface="Frutiger LT 57 Cn" pitchFamily="34" charset="0"/>
                    </a:endParaRPr>
                  </a:p>
                </c:rich>
              </c:tx>
              <c:showCatName val="1"/>
              <c:showPercent val="1"/>
              <c:extLst>
                <c:ext xmlns:c15="http://schemas.microsoft.com/office/drawing/2012/chart" uri="{CE6537A1-D6FC-4f65-9D91-7224C49458BB}">
                  <c15:layout/>
                </c:ext>
              </c:extLst>
            </c:dLbl>
            <c:spPr>
              <a:noFill/>
              <a:ln>
                <a:noFill/>
              </a:ln>
              <a:effectLst/>
            </c:spPr>
            <c:txPr>
              <a:bodyPr/>
              <a:lstStyle/>
              <a:p>
                <a:pPr>
                  <a:defRPr sz="1100" b="0">
                    <a:solidFill>
                      <a:srgbClr val="040510"/>
                    </a:solidFill>
                    <a:latin typeface="Frutiger LT 57 Cn" pitchFamily="34" charset="0"/>
                  </a:defRPr>
                </a:pPr>
                <a:endParaRPr lang="en-US"/>
              </a:p>
            </c:txPr>
            <c:showCatName val="1"/>
            <c:showPercent val="1"/>
            <c:showLeaderLines val="1"/>
            <c:extLst>
              <c:ext xmlns:c15="http://schemas.microsoft.com/office/drawing/2012/chart" uri="{CE6537A1-D6FC-4f65-9D91-7224C49458BB}">
                <c15:layout/>
              </c:ext>
            </c:extLst>
          </c:dLbls>
          <c:cat>
            <c:strRef>
              <c:f>'Stmt Activities'!$B$8:$B$12</c:f>
              <c:strCache>
                <c:ptCount val="5"/>
                <c:pt idx="0">
                  <c:v>Individual Contributions</c:v>
                </c:pt>
                <c:pt idx="1">
                  <c:v>Corporate/Foundation Grants</c:v>
                </c:pt>
                <c:pt idx="2">
                  <c:v>Government Grants &amp; Contracts</c:v>
                </c:pt>
                <c:pt idx="3">
                  <c:v>United Way</c:v>
                </c:pt>
                <c:pt idx="4">
                  <c:v>Program Fees</c:v>
                </c:pt>
              </c:strCache>
            </c:strRef>
          </c:cat>
          <c:val>
            <c:numRef>
              <c:f>'Stmt Activities'!$Q$8:$Q$12</c:f>
              <c:numCache>
                <c:formatCode>_(* #,##0_);_(* \(#,##0\);_(* "-"_);_(@_)</c:formatCode>
                <c:ptCount val="5"/>
                <c:pt idx="0" formatCode="&quot;$&quot;#,##0_);[Red]\(&quot;$&quot;#,##0\)">
                  <c:v>178936</c:v>
                </c:pt>
                <c:pt idx="1">
                  <c:v>727500</c:v>
                </c:pt>
                <c:pt idx="2">
                  <c:v>2522408</c:v>
                </c:pt>
                <c:pt idx="3">
                  <c:v>658684</c:v>
                </c:pt>
                <c:pt idx="4">
                  <c:v>403520</c:v>
                </c:pt>
              </c:numCache>
            </c:numRef>
          </c:val>
        </c:ser>
        <c:dLbls>
          <c:showCatName val="1"/>
          <c:showPercent val="1"/>
        </c:dLbls>
        <c:firstSliceAng val="87"/>
      </c:pieChart>
    </c:plotArea>
    <c:plotVisOnly val="1"/>
    <c:dispBlanksAs val="zero"/>
  </c:chart>
  <c:externalData r:id="rId2"/>
</c:chartSpace>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8.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5F233D2-DAFE-4539-B6E4-711DC6CC52D3}" type="doc">
      <dgm:prSet loTypeId="urn:microsoft.com/office/officeart/2005/8/layout/funnel1" loCatId="process" qsTypeId="urn:microsoft.com/office/officeart/2005/8/quickstyle/simple1" qsCatId="simple" csTypeId="urn:microsoft.com/office/officeart/2005/8/colors/colorful1#1" csCatId="colorful" phldr="1"/>
      <dgm:spPr/>
      <dgm:t>
        <a:bodyPr/>
        <a:lstStyle/>
        <a:p>
          <a:endParaRPr lang="en-US"/>
        </a:p>
      </dgm:t>
    </dgm:pt>
    <dgm:pt modelId="{7E4E4383-5D04-4142-B5BD-A94290FCE689}">
      <dgm:prSet phldrT="[Text]" custT="1"/>
      <dgm:spPr/>
      <dgm:t>
        <a:bodyPr/>
        <a:lstStyle/>
        <a:p>
          <a:r>
            <a:rPr lang="en-US" sz="2200" b="1" dirty="0" smtClean="0"/>
            <a:t>Review</a:t>
          </a:r>
          <a:endParaRPr lang="en-US" sz="2200" b="1" dirty="0"/>
        </a:p>
      </dgm:t>
    </dgm:pt>
    <dgm:pt modelId="{373F6C5C-E576-4726-98A7-B969C5D95C39}" type="parTrans" cxnId="{EF03CFE0-6ADC-4D34-AA07-DDD7AB91A8B9}">
      <dgm:prSet/>
      <dgm:spPr/>
      <dgm:t>
        <a:bodyPr/>
        <a:lstStyle/>
        <a:p>
          <a:endParaRPr lang="en-US"/>
        </a:p>
      </dgm:t>
    </dgm:pt>
    <dgm:pt modelId="{799CEBF6-39CD-4020-B745-A640275C0FF8}" type="sibTrans" cxnId="{EF03CFE0-6ADC-4D34-AA07-DDD7AB91A8B9}">
      <dgm:prSet/>
      <dgm:spPr/>
      <dgm:t>
        <a:bodyPr/>
        <a:lstStyle/>
        <a:p>
          <a:endParaRPr lang="en-US"/>
        </a:p>
      </dgm:t>
    </dgm:pt>
    <dgm:pt modelId="{40E84650-CCD8-47BD-ADFC-55255F62A3C2}">
      <dgm:prSet phldrT="[Text]" custT="1"/>
      <dgm:spPr/>
      <dgm:t>
        <a:bodyPr/>
        <a:lstStyle/>
        <a:p>
          <a:r>
            <a:rPr lang="en-US" sz="2400" b="1" dirty="0" smtClean="0"/>
            <a:t>Update</a:t>
          </a:r>
          <a:endParaRPr lang="en-US" sz="2400" b="1" dirty="0"/>
        </a:p>
      </dgm:t>
    </dgm:pt>
    <dgm:pt modelId="{CA2DA786-D632-4BC0-926D-A2BDA516F661}" type="parTrans" cxnId="{4C16B3D2-22BF-478B-8C62-101DAA4F4C63}">
      <dgm:prSet/>
      <dgm:spPr/>
      <dgm:t>
        <a:bodyPr/>
        <a:lstStyle/>
        <a:p>
          <a:endParaRPr lang="en-US"/>
        </a:p>
      </dgm:t>
    </dgm:pt>
    <dgm:pt modelId="{F05E65B5-8EFB-4CEE-9EBF-1893DA6F0A3A}" type="sibTrans" cxnId="{4C16B3D2-22BF-478B-8C62-101DAA4F4C63}">
      <dgm:prSet/>
      <dgm:spPr/>
      <dgm:t>
        <a:bodyPr/>
        <a:lstStyle/>
        <a:p>
          <a:endParaRPr lang="en-US"/>
        </a:p>
      </dgm:t>
    </dgm:pt>
    <dgm:pt modelId="{D13F8990-6123-436F-AC18-7ADE6D95158E}">
      <dgm:prSet phldrT="[Text]" custT="1"/>
      <dgm:spPr/>
      <dgm:t>
        <a:bodyPr/>
        <a:lstStyle/>
        <a:p>
          <a:r>
            <a:rPr lang="en-US" sz="2400" b="1" dirty="0" smtClean="0"/>
            <a:t>Use</a:t>
          </a:r>
          <a:endParaRPr lang="en-US" sz="2400" b="1" dirty="0"/>
        </a:p>
      </dgm:t>
    </dgm:pt>
    <dgm:pt modelId="{F7F00126-FEF4-418A-A290-9CDC8734A4E6}" type="parTrans" cxnId="{CE883E35-BB1C-4087-8146-1B1C7F4F2591}">
      <dgm:prSet/>
      <dgm:spPr/>
      <dgm:t>
        <a:bodyPr/>
        <a:lstStyle/>
        <a:p>
          <a:endParaRPr lang="en-US"/>
        </a:p>
      </dgm:t>
    </dgm:pt>
    <dgm:pt modelId="{BECB78AA-5102-4EE9-9490-44405570F3B5}" type="sibTrans" cxnId="{CE883E35-BB1C-4087-8146-1B1C7F4F2591}">
      <dgm:prSet/>
      <dgm:spPr/>
      <dgm:t>
        <a:bodyPr/>
        <a:lstStyle/>
        <a:p>
          <a:endParaRPr lang="en-US"/>
        </a:p>
      </dgm:t>
    </dgm:pt>
    <dgm:pt modelId="{4AE2F3E4-DA3E-4FBC-8F25-DB25551D3285}">
      <dgm:prSet phldrT="[Text]"/>
      <dgm:spPr/>
      <dgm:t>
        <a:bodyPr/>
        <a:lstStyle/>
        <a:p>
          <a:r>
            <a:rPr lang="en-US" b="1" dirty="0" smtClean="0">
              <a:solidFill>
                <a:schemeClr val="tx1">
                  <a:lumMod val="75000"/>
                  <a:lumOff val="25000"/>
                </a:schemeClr>
              </a:solidFill>
            </a:rPr>
            <a:t>Mission</a:t>
          </a:r>
          <a:endParaRPr lang="en-US" b="1" dirty="0">
            <a:solidFill>
              <a:schemeClr val="tx1">
                <a:lumMod val="75000"/>
                <a:lumOff val="25000"/>
              </a:schemeClr>
            </a:solidFill>
          </a:endParaRPr>
        </a:p>
      </dgm:t>
    </dgm:pt>
    <dgm:pt modelId="{F5E1750D-4750-485C-AF10-F203A0605EED}" type="parTrans" cxnId="{796F0D4D-683B-44AE-B252-548A3CA9B909}">
      <dgm:prSet/>
      <dgm:spPr/>
      <dgm:t>
        <a:bodyPr/>
        <a:lstStyle/>
        <a:p>
          <a:endParaRPr lang="en-US"/>
        </a:p>
      </dgm:t>
    </dgm:pt>
    <dgm:pt modelId="{D52A5920-F83C-4052-B977-B8E0A2C1AB66}" type="sibTrans" cxnId="{796F0D4D-683B-44AE-B252-548A3CA9B909}">
      <dgm:prSet/>
      <dgm:spPr/>
      <dgm:t>
        <a:bodyPr/>
        <a:lstStyle/>
        <a:p>
          <a:endParaRPr lang="en-US"/>
        </a:p>
      </dgm:t>
    </dgm:pt>
    <dgm:pt modelId="{63CE392D-3109-4267-A3CB-A098AA351AF2}" type="pres">
      <dgm:prSet presAssocID="{45F233D2-DAFE-4539-B6E4-711DC6CC52D3}" presName="Name0" presStyleCnt="0">
        <dgm:presLayoutVars>
          <dgm:chMax val="4"/>
          <dgm:resizeHandles val="exact"/>
        </dgm:presLayoutVars>
      </dgm:prSet>
      <dgm:spPr/>
      <dgm:t>
        <a:bodyPr/>
        <a:lstStyle/>
        <a:p>
          <a:endParaRPr lang="en-US"/>
        </a:p>
      </dgm:t>
    </dgm:pt>
    <dgm:pt modelId="{0CCD8937-763B-4FAF-8A92-7536E13DB482}" type="pres">
      <dgm:prSet presAssocID="{45F233D2-DAFE-4539-B6E4-711DC6CC52D3}" presName="ellipse" presStyleLbl="trBgShp" presStyleIdx="0" presStyleCnt="1"/>
      <dgm:spPr/>
    </dgm:pt>
    <dgm:pt modelId="{299390D1-29D2-44D4-8F2F-FAFD1E92A73B}" type="pres">
      <dgm:prSet presAssocID="{45F233D2-DAFE-4539-B6E4-711DC6CC52D3}" presName="arrow1" presStyleLbl="fgShp" presStyleIdx="0" presStyleCnt="1"/>
      <dgm:spPr/>
    </dgm:pt>
    <dgm:pt modelId="{01F852F8-ADB2-48C0-BFE2-DA4DEF05EC4A}" type="pres">
      <dgm:prSet presAssocID="{45F233D2-DAFE-4539-B6E4-711DC6CC52D3}" presName="rectangle" presStyleLbl="revTx" presStyleIdx="0" presStyleCnt="1">
        <dgm:presLayoutVars>
          <dgm:bulletEnabled val="1"/>
        </dgm:presLayoutVars>
      </dgm:prSet>
      <dgm:spPr/>
      <dgm:t>
        <a:bodyPr/>
        <a:lstStyle/>
        <a:p>
          <a:endParaRPr lang="en-US"/>
        </a:p>
      </dgm:t>
    </dgm:pt>
    <dgm:pt modelId="{C10AE357-5355-4509-8195-270C039B65C7}" type="pres">
      <dgm:prSet presAssocID="{40E84650-CCD8-47BD-ADFC-55255F62A3C2}" presName="item1" presStyleLbl="node1" presStyleIdx="0" presStyleCnt="3">
        <dgm:presLayoutVars>
          <dgm:bulletEnabled val="1"/>
        </dgm:presLayoutVars>
      </dgm:prSet>
      <dgm:spPr/>
      <dgm:t>
        <a:bodyPr/>
        <a:lstStyle/>
        <a:p>
          <a:endParaRPr lang="en-US"/>
        </a:p>
      </dgm:t>
    </dgm:pt>
    <dgm:pt modelId="{12CAB549-5B4F-4988-95FA-21CC60490017}" type="pres">
      <dgm:prSet presAssocID="{D13F8990-6123-436F-AC18-7ADE6D95158E}" presName="item2" presStyleLbl="node1" presStyleIdx="1" presStyleCnt="3" custScaleX="109428" custScaleY="103485" custLinFactNeighborY="-5387">
        <dgm:presLayoutVars>
          <dgm:bulletEnabled val="1"/>
        </dgm:presLayoutVars>
      </dgm:prSet>
      <dgm:spPr/>
      <dgm:t>
        <a:bodyPr/>
        <a:lstStyle/>
        <a:p>
          <a:endParaRPr lang="en-US"/>
        </a:p>
      </dgm:t>
    </dgm:pt>
    <dgm:pt modelId="{625157F9-D97D-46D7-A5AF-D55305A770D9}" type="pres">
      <dgm:prSet presAssocID="{4AE2F3E4-DA3E-4FBC-8F25-DB25551D3285}" presName="item3" presStyleLbl="node1" presStyleIdx="2" presStyleCnt="3" custLinFactNeighborX="8552" custLinFactNeighborY="-7531">
        <dgm:presLayoutVars>
          <dgm:bulletEnabled val="1"/>
        </dgm:presLayoutVars>
      </dgm:prSet>
      <dgm:spPr/>
      <dgm:t>
        <a:bodyPr/>
        <a:lstStyle/>
        <a:p>
          <a:endParaRPr lang="en-US"/>
        </a:p>
      </dgm:t>
    </dgm:pt>
    <dgm:pt modelId="{B5B4A145-4FE8-4DF3-83B4-77EC180BBFBA}" type="pres">
      <dgm:prSet presAssocID="{45F233D2-DAFE-4539-B6E4-711DC6CC52D3}" presName="funnel" presStyleLbl="trAlignAcc1" presStyleIdx="0" presStyleCnt="1"/>
      <dgm:spPr/>
      <dgm:t>
        <a:bodyPr/>
        <a:lstStyle/>
        <a:p>
          <a:endParaRPr lang="en-US"/>
        </a:p>
      </dgm:t>
    </dgm:pt>
  </dgm:ptLst>
  <dgm:cxnLst>
    <dgm:cxn modelId="{4D4E8A75-B589-4986-91C1-7E257B729506}" type="presOf" srcId="{4AE2F3E4-DA3E-4FBC-8F25-DB25551D3285}" destId="{01F852F8-ADB2-48C0-BFE2-DA4DEF05EC4A}" srcOrd="0" destOrd="0" presId="urn:microsoft.com/office/officeart/2005/8/layout/funnel1"/>
    <dgm:cxn modelId="{CDB0E2FE-FA78-4121-9523-4C1C49AF1AE6}" type="presOf" srcId="{D13F8990-6123-436F-AC18-7ADE6D95158E}" destId="{C10AE357-5355-4509-8195-270C039B65C7}" srcOrd="0" destOrd="0" presId="urn:microsoft.com/office/officeart/2005/8/layout/funnel1"/>
    <dgm:cxn modelId="{9CBC5CAB-F764-41DC-BBDB-26107CA47902}" type="presOf" srcId="{45F233D2-DAFE-4539-B6E4-711DC6CC52D3}" destId="{63CE392D-3109-4267-A3CB-A098AA351AF2}" srcOrd="0" destOrd="0" presId="urn:microsoft.com/office/officeart/2005/8/layout/funnel1"/>
    <dgm:cxn modelId="{F1449AF5-6961-415A-9405-99B27B6088BE}" type="presOf" srcId="{40E84650-CCD8-47BD-ADFC-55255F62A3C2}" destId="{12CAB549-5B4F-4988-95FA-21CC60490017}" srcOrd="0" destOrd="0" presId="urn:microsoft.com/office/officeart/2005/8/layout/funnel1"/>
    <dgm:cxn modelId="{4C16B3D2-22BF-478B-8C62-101DAA4F4C63}" srcId="{45F233D2-DAFE-4539-B6E4-711DC6CC52D3}" destId="{40E84650-CCD8-47BD-ADFC-55255F62A3C2}" srcOrd="1" destOrd="0" parTransId="{CA2DA786-D632-4BC0-926D-A2BDA516F661}" sibTransId="{F05E65B5-8EFB-4CEE-9EBF-1893DA6F0A3A}"/>
    <dgm:cxn modelId="{CE883E35-BB1C-4087-8146-1B1C7F4F2591}" srcId="{45F233D2-DAFE-4539-B6E4-711DC6CC52D3}" destId="{D13F8990-6123-436F-AC18-7ADE6D95158E}" srcOrd="2" destOrd="0" parTransId="{F7F00126-FEF4-418A-A290-9CDC8734A4E6}" sibTransId="{BECB78AA-5102-4EE9-9490-44405570F3B5}"/>
    <dgm:cxn modelId="{EF03CFE0-6ADC-4D34-AA07-DDD7AB91A8B9}" srcId="{45F233D2-DAFE-4539-B6E4-711DC6CC52D3}" destId="{7E4E4383-5D04-4142-B5BD-A94290FCE689}" srcOrd="0" destOrd="0" parTransId="{373F6C5C-E576-4726-98A7-B969C5D95C39}" sibTransId="{799CEBF6-39CD-4020-B745-A640275C0FF8}"/>
    <dgm:cxn modelId="{796F0D4D-683B-44AE-B252-548A3CA9B909}" srcId="{45F233D2-DAFE-4539-B6E4-711DC6CC52D3}" destId="{4AE2F3E4-DA3E-4FBC-8F25-DB25551D3285}" srcOrd="3" destOrd="0" parTransId="{F5E1750D-4750-485C-AF10-F203A0605EED}" sibTransId="{D52A5920-F83C-4052-B977-B8E0A2C1AB66}"/>
    <dgm:cxn modelId="{CAC75AB9-F5C7-4F49-AC45-559B794F21E8}" type="presOf" srcId="{7E4E4383-5D04-4142-B5BD-A94290FCE689}" destId="{625157F9-D97D-46D7-A5AF-D55305A770D9}" srcOrd="0" destOrd="0" presId="urn:microsoft.com/office/officeart/2005/8/layout/funnel1"/>
    <dgm:cxn modelId="{1A6A3929-B2C2-45F4-BDCC-79C0C113DE00}" type="presParOf" srcId="{63CE392D-3109-4267-A3CB-A098AA351AF2}" destId="{0CCD8937-763B-4FAF-8A92-7536E13DB482}" srcOrd="0" destOrd="0" presId="urn:microsoft.com/office/officeart/2005/8/layout/funnel1"/>
    <dgm:cxn modelId="{01C79904-C5C7-43F1-8E69-D2529682B94A}" type="presParOf" srcId="{63CE392D-3109-4267-A3CB-A098AA351AF2}" destId="{299390D1-29D2-44D4-8F2F-FAFD1E92A73B}" srcOrd="1" destOrd="0" presId="urn:microsoft.com/office/officeart/2005/8/layout/funnel1"/>
    <dgm:cxn modelId="{72DE9102-02EA-4103-A18D-4D76B7600AD5}" type="presParOf" srcId="{63CE392D-3109-4267-A3CB-A098AA351AF2}" destId="{01F852F8-ADB2-48C0-BFE2-DA4DEF05EC4A}" srcOrd="2" destOrd="0" presId="urn:microsoft.com/office/officeart/2005/8/layout/funnel1"/>
    <dgm:cxn modelId="{2251340B-1947-401C-96BE-1E12E0018C7D}" type="presParOf" srcId="{63CE392D-3109-4267-A3CB-A098AA351AF2}" destId="{C10AE357-5355-4509-8195-270C039B65C7}" srcOrd="3" destOrd="0" presId="urn:microsoft.com/office/officeart/2005/8/layout/funnel1"/>
    <dgm:cxn modelId="{F2751AE4-CFC6-44B7-9510-C2F63AE82A35}" type="presParOf" srcId="{63CE392D-3109-4267-A3CB-A098AA351AF2}" destId="{12CAB549-5B4F-4988-95FA-21CC60490017}" srcOrd="4" destOrd="0" presId="urn:microsoft.com/office/officeart/2005/8/layout/funnel1"/>
    <dgm:cxn modelId="{F976D222-26C1-47AA-BC8C-D0B152BFA4C2}" type="presParOf" srcId="{63CE392D-3109-4267-A3CB-A098AA351AF2}" destId="{625157F9-D97D-46D7-A5AF-D55305A770D9}" srcOrd="5" destOrd="0" presId="urn:microsoft.com/office/officeart/2005/8/layout/funnel1"/>
    <dgm:cxn modelId="{1BB3AE23-2B2B-47CB-A5A3-1906923F7FF6}" type="presParOf" srcId="{63CE392D-3109-4267-A3CB-A098AA351AF2}" destId="{B5B4A145-4FE8-4DF3-83B4-77EC180BBFBA}" srcOrd="6" destOrd="0" presId="urn:microsoft.com/office/officeart/2005/8/layout/funnel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C2203F3-64E4-4CD5-B368-4BBF3A47E1D7}" type="doc">
      <dgm:prSet loTypeId="urn:microsoft.com/office/officeart/2005/8/layout/list1" loCatId="list" qsTypeId="urn:microsoft.com/office/officeart/2005/8/quickstyle/simple1" qsCatId="simple" csTypeId="urn:microsoft.com/office/officeart/2005/8/colors/colorful4" csCatId="colorful" phldr="1"/>
      <dgm:spPr/>
      <dgm:t>
        <a:bodyPr/>
        <a:lstStyle/>
        <a:p>
          <a:endParaRPr lang="en-US"/>
        </a:p>
      </dgm:t>
    </dgm:pt>
    <dgm:pt modelId="{643EEB1E-561D-4998-BC09-34388BC37517}">
      <dgm:prSet phldrT="[Text]" custT="1"/>
      <dgm:spPr/>
      <dgm:t>
        <a:bodyPr/>
        <a:lstStyle/>
        <a:p>
          <a:r>
            <a:rPr lang="en-US" sz="2200" b="1" dirty="0" smtClean="0"/>
            <a:t>CSBG Org. Standard 4.1:</a:t>
          </a:r>
          <a:endParaRPr lang="en-US" sz="2200" dirty="0"/>
        </a:p>
      </dgm:t>
    </dgm:pt>
    <dgm:pt modelId="{653C264E-1342-4245-BD1D-EADDC7B82989}" type="parTrans" cxnId="{1ACD085E-1C04-4571-901B-275FC617892F}">
      <dgm:prSet/>
      <dgm:spPr/>
      <dgm:t>
        <a:bodyPr/>
        <a:lstStyle/>
        <a:p>
          <a:endParaRPr lang="en-US"/>
        </a:p>
      </dgm:t>
    </dgm:pt>
    <dgm:pt modelId="{A87345F8-1DD4-42BE-B0F2-62D903F3A664}" type="sibTrans" cxnId="{1ACD085E-1C04-4571-901B-275FC617892F}">
      <dgm:prSet/>
      <dgm:spPr/>
      <dgm:t>
        <a:bodyPr/>
        <a:lstStyle/>
        <a:p>
          <a:endParaRPr lang="en-US"/>
        </a:p>
      </dgm:t>
    </dgm:pt>
    <dgm:pt modelId="{C091D490-96E1-45CB-AB78-36778432B0DD}">
      <dgm:prSet custT="1"/>
      <dgm:spPr/>
      <dgm:t>
        <a:bodyPr/>
        <a:lstStyle/>
        <a:p>
          <a:r>
            <a:rPr lang="en-US" sz="2000" dirty="0" smtClean="0"/>
            <a:t>Governing board has reviewed the organization’s mission statement within the past 5 years and assured that: (1) The mission addresses poverty; and (2) The CAA’s programs and services are in alignment with the mission.</a:t>
          </a:r>
          <a:endParaRPr lang="en-US" sz="2000" dirty="0"/>
        </a:p>
      </dgm:t>
    </dgm:pt>
    <dgm:pt modelId="{6A9BF568-82FB-4475-9397-0D7BBF344848}" type="parTrans" cxnId="{47B5244C-EF52-4F9E-B296-D583155E4524}">
      <dgm:prSet/>
      <dgm:spPr/>
      <dgm:t>
        <a:bodyPr/>
        <a:lstStyle/>
        <a:p>
          <a:endParaRPr lang="en-US"/>
        </a:p>
      </dgm:t>
    </dgm:pt>
    <dgm:pt modelId="{BDA3A788-7EFE-44C8-A9AC-4DF66531CF3D}" type="sibTrans" cxnId="{47B5244C-EF52-4F9E-B296-D583155E4524}">
      <dgm:prSet/>
      <dgm:spPr/>
      <dgm:t>
        <a:bodyPr/>
        <a:lstStyle/>
        <a:p>
          <a:endParaRPr lang="en-US"/>
        </a:p>
      </dgm:t>
    </dgm:pt>
    <dgm:pt modelId="{EDB74946-976A-45EB-BD78-E764C34F2483}" type="pres">
      <dgm:prSet presAssocID="{3C2203F3-64E4-4CD5-B368-4BBF3A47E1D7}" presName="linear" presStyleCnt="0">
        <dgm:presLayoutVars>
          <dgm:dir/>
          <dgm:animLvl val="lvl"/>
          <dgm:resizeHandles val="exact"/>
        </dgm:presLayoutVars>
      </dgm:prSet>
      <dgm:spPr/>
      <dgm:t>
        <a:bodyPr/>
        <a:lstStyle/>
        <a:p>
          <a:endParaRPr lang="en-US"/>
        </a:p>
      </dgm:t>
    </dgm:pt>
    <dgm:pt modelId="{8AB76315-BE57-4598-817D-4EC2161AC2B4}" type="pres">
      <dgm:prSet presAssocID="{643EEB1E-561D-4998-BC09-34388BC37517}" presName="parentLin" presStyleCnt="0"/>
      <dgm:spPr/>
      <dgm:t>
        <a:bodyPr/>
        <a:lstStyle/>
        <a:p>
          <a:endParaRPr lang="en-US"/>
        </a:p>
      </dgm:t>
    </dgm:pt>
    <dgm:pt modelId="{486CA9F8-27D6-4F71-AF43-BF47066AB093}" type="pres">
      <dgm:prSet presAssocID="{643EEB1E-561D-4998-BC09-34388BC37517}" presName="parentLeftMargin" presStyleLbl="node1" presStyleIdx="0" presStyleCnt="1"/>
      <dgm:spPr/>
      <dgm:t>
        <a:bodyPr/>
        <a:lstStyle/>
        <a:p>
          <a:endParaRPr lang="en-US"/>
        </a:p>
      </dgm:t>
    </dgm:pt>
    <dgm:pt modelId="{1E76B4C2-1831-415D-B7A8-945C0F5974F4}" type="pres">
      <dgm:prSet presAssocID="{643EEB1E-561D-4998-BC09-34388BC37517}" presName="parentText" presStyleLbl="node1" presStyleIdx="0" presStyleCnt="1" custLinFactNeighborY="14">
        <dgm:presLayoutVars>
          <dgm:chMax val="0"/>
          <dgm:bulletEnabled val="1"/>
        </dgm:presLayoutVars>
      </dgm:prSet>
      <dgm:spPr/>
      <dgm:t>
        <a:bodyPr/>
        <a:lstStyle/>
        <a:p>
          <a:endParaRPr lang="en-US"/>
        </a:p>
      </dgm:t>
    </dgm:pt>
    <dgm:pt modelId="{EA7D3938-7531-44DC-A2DB-3B56CCA6E1BD}" type="pres">
      <dgm:prSet presAssocID="{643EEB1E-561D-4998-BC09-34388BC37517}" presName="negativeSpace" presStyleCnt="0"/>
      <dgm:spPr/>
      <dgm:t>
        <a:bodyPr/>
        <a:lstStyle/>
        <a:p>
          <a:endParaRPr lang="en-US"/>
        </a:p>
      </dgm:t>
    </dgm:pt>
    <dgm:pt modelId="{1DA7A4B2-46B8-46A2-A7AD-E0012FF61B72}" type="pres">
      <dgm:prSet presAssocID="{643EEB1E-561D-4998-BC09-34388BC37517}" presName="childText" presStyleLbl="conFgAcc1" presStyleIdx="0" presStyleCnt="1">
        <dgm:presLayoutVars>
          <dgm:bulletEnabled val="1"/>
        </dgm:presLayoutVars>
      </dgm:prSet>
      <dgm:spPr/>
      <dgm:t>
        <a:bodyPr/>
        <a:lstStyle/>
        <a:p>
          <a:endParaRPr lang="en-US"/>
        </a:p>
      </dgm:t>
    </dgm:pt>
  </dgm:ptLst>
  <dgm:cxnLst>
    <dgm:cxn modelId="{47B5244C-EF52-4F9E-B296-D583155E4524}" srcId="{643EEB1E-561D-4998-BC09-34388BC37517}" destId="{C091D490-96E1-45CB-AB78-36778432B0DD}" srcOrd="0" destOrd="0" parTransId="{6A9BF568-82FB-4475-9397-0D7BBF344848}" sibTransId="{BDA3A788-7EFE-44C8-A9AC-4DF66531CF3D}"/>
    <dgm:cxn modelId="{7CEBD6F9-E152-4B37-B1EB-E92551706D98}" type="presOf" srcId="{643EEB1E-561D-4998-BC09-34388BC37517}" destId="{1E76B4C2-1831-415D-B7A8-945C0F5974F4}" srcOrd="1" destOrd="0" presId="urn:microsoft.com/office/officeart/2005/8/layout/list1"/>
    <dgm:cxn modelId="{1ACD085E-1C04-4571-901B-275FC617892F}" srcId="{3C2203F3-64E4-4CD5-B368-4BBF3A47E1D7}" destId="{643EEB1E-561D-4998-BC09-34388BC37517}" srcOrd="0" destOrd="0" parTransId="{653C264E-1342-4245-BD1D-EADDC7B82989}" sibTransId="{A87345F8-1DD4-42BE-B0F2-62D903F3A664}"/>
    <dgm:cxn modelId="{18EA3A26-8A3C-4563-B42A-4D2952E66C4E}" type="presOf" srcId="{3C2203F3-64E4-4CD5-B368-4BBF3A47E1D7}" destId="{EDB74946-976A-45EB-BD78-E764C34F2483}" srcOrd="0" destOrd="0" presId="urn:microsoft.com/office/officeart/2005/8/layout/list1"/>
    <dgm:cxn modelId="{FAC5E551-2878-4D7B-AF3F-C894CD5A340B}" type="presOf" srcId="{C091D490-96E1-45CB-AB78-36778432B0DD}" destId="{1DA7A4B2-46B8-46A2-A7AD-E0012FF61B72}" srcOrd="0" destOrd="0" presId="urn:microsoft.com/office/officeart/2005/8/layout/list1"/>
    <dgm:cxn modelId="{7E9D6480-3214-4A90-B7C6-F9BADF573F2B}" type="presOf" srcId="{643EEB1E-561D-4998-BC09-34388BC37517}" destId="{486CA9F8-27D6-4F71-AF43-BF47066AB093}" srcOrd="0" destOrd="0" presId="urn:microsoft.com/office/officeart/2005/8/layout/list1"/>
    <dgm:cxn modelId="{0D717E8B-6569-4C24-B55B-A9BE58BAA92D}" type="presParOf" srcId="{EDB74946-976A-45EB-BD78-E764C34F2483}" destId="{8AB76315-BE57-4598-817D-4EC2161AC2B4}" srcOrd="0" destOrd="0" presId="urn:microsoft.com/office/officeart/2005/8/layout/list1"/>
    <dgm:cxn modelId="{C7C5CAC7-AD3D-47EE-B2A4-BBA06E68A043}" type="presParOf" srcId="{8AB76315-BE57-4598-817D-4EC2161AC2B4}" destId="{486CA9F8-27D6-4F71-AF43-BF47066AB093}" srcOrd="0" destOrd="0" presId="urn:microsoft.com/office/officeart/2005/8/layout/list1"/>
    <dgm:cxn modelId="{531182B5-184E-444D-9BAC-DB898ABC1D29}" type="presParOf" srcId="{8AB76315-BE57-4598-817D-4EC2161AC2B4}" destId="{1E76B4C2-1831-415D-B7A8-945C0F5974F4}" srcOrd="1" destOrd="0" presId="urn:microsoft.com/office/officeart/2005/8/layout/list1"/>
    <dgm:cxn modelId="{9B538CCC-FBA9-4B59-98C9-C311CCA45679}" type="presParOf" srcId="{EDB74946-976A-45EB-BD78-E764C34F2483}" destId="{EA7D3938-7531-44DC-A2DB-3B56CCA6E1BD}" srcOrd="1" destOrd="0" presId="urn:microsoft.com/office/officeart/2005/8/layout/list1"/>
    <dgm:cxn modelId="{C733A09B-2FF1-4944-B4D7-F593BA49423F}" type="presParOf" srcId="{EDB74946-976A-45EB-BD78-E764C34F2483}" destId="{1DA7A4B2-46B8-46A2-A7AD-E0012FF61B72}" srcOrd="2" destOrd="0" presId="urn:microsoft.com/office/officeart/2005/8/layout/list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C2203F3-64E4-4CD5-B368-4BBF3A47E1D7}" type="doc">
      <dgm:prSet loTypeId="urn:microsoft.com/office/officeart/2005/8/layout/list1" loCatId="list" qsTypeId="urn:microsoft.com/office/officeart/2005/8/quickstyle/simple1" qsCatId="simple" csTypeId="urn:microsoft.com/office/officeart/2005/8/colors/colorful4" csCatId="colorful" phldr="1"/>
      <dgm:spPr/>
      <dgm:t>
        <a:bodyPr/>
        <a:lstStyle/>
        <a:p>
          <a:endParaRPr lang="en-US"/>
        </a:p>
      </dgm:t>
    </dgm:pt>
    <dgm:pt modelId="{5119DC84-1ED8-4361-AB1E-C758D3B75FF2}">
      <dgm:prSet phldrT="[Text]" custT="1"/>
      <dgm:spPr/>
      <dgm:t>
        <a:bodyPr/>
        <a:lstStyle/>
        <a:p>
          <a:r>
            <a:rPr lang="en-US" sz="2200" b="1" dirty="0" smtClean="0"/>
            <a:t>CSBG Org. Standard 3.1:</a:t>
          </a:r>
          <a:endParaRPr lang="en-US" sz="2200" dirty="0"/>
        </a:p>
      </dgm:t>
    </dgm:pt>
    <dgm:pt modelId="{8CE6F1A9-483C-4040-93C5-CB7F6EB4BE1B}" type="parTrans" cxnId="{8CB8EC8C-E32F-4606-A9F2-73A614200116}">
      <dgm:prSet/>
      <dgm:spPr/>
      <dgm:t>
        <a:bodyPr/>
        <a:lstStyle/>
        <a:p>
          <a:endParaRPr lang="en-US"/>
        </a:p>
      </dgm:t>
    </dgm:pt>
    <dgm:pt modelId="{15A2845F-D0EC-4BE0-9C10-1EAC090F0E4A}" type="sibTrans" cxnId="{8CB8EC8C-E32F-4606-A9F2-73A614200116}">
      <dgm:prSet/>
      <dgm:spPr/>
      <dgm:t>
        <a:bodyPr/>
        <a:lstStyle/>
        <a:p>
          <a:endParaRPr lang="en-US"/>
        </a:p>
      </dgm:t>
    </dgm:pt>
    <dgm:pt modelId="{92476995-B825-4B86-AFC8-98A91665630B}">
      <dgm:prSet custT="1"/>
      <dgm:spPr/>
      <dgm:t>
        <a:bodyPr/>
        <a:lstStyle/>
        <a:p>
          <a:r>
            <a:rPr lang="en-US" sz="2000" dirty="0" smtClean="0"/>
            <a:t>Governing board formally accepts the completed community assessment.</a:t>
          </a:r>
          <a:endParaRPr lang="en-US" sz="2000" dirty="0"/>
        </a:p>
      </dgm:t>
    </dgm:pt>
    <dgm:pt modelId="{7995FEF2-F966-4761-AAF5-5DC001B199C4}" type="parTrans" cxnId="{3632CE16-0A45-4D12-8AD1-E988D98A1513}">
      <dgm:prSet/>
      <dgm:spPr/>
      <dgm:t>
        <a:bodyPr/>
        <a:lstStyle/>
        <a:p>
          <a:endParaRPr lang="en-US"/>
        </a:p>
      </dgm:t>
    </dgm:pt>
    <dgm:pt modelId="{A39BDEFC-5743-4BB7-9885-347583F0B177}" type="sibTrans" cxnId="{3632CE16-0A45-4D12-8AD1-E988D98A1513}">
      <dgm:prSet/>
      <dgm:spPr/>
      <dgm:t>
        <a:bodyPr/>
        <a:lstStyle/>
        <a:p>
          <a:endParaRPr lang="en-US"/>
        </a:p>
      </dgm:t>
    </dgm:pt>
    <dgm:pt modelId="{F6C7102C-C7E4-46D5-B5C4-929DE7CC78E8}">
      <dgm:prSet phldrT="[Text]" custT="1"/>
      <dgm:spPr/>
      <dgm:t>
        <a:bodyPr/>
        <a:lstStyle/>
        <a:p>
          <a:pPr rtl="0"/>
          <a:r>
            <a:rPr lang="en-US" sz="2000" dirty="0" smtClean="0"/>
            <a:t>Organization has conducted a community assessment and issued a report within the past 3 years.</a:t>
          </a:r>
          <a:r>
            <a:rPr lang="en-US" sz="2000" b="1" dirty="0" smtClean="0"/>
            <a:t> </a:t>
          </a:r>
          <a:endParaRPr lang="en-US" sz="2000" dirty="0"/>
        </a:p>
      </dgm:t>
    </dgm:pt>
    <dgm:pt modelId="{E6532A4D-D2A8-4511-9463-7E51B5AAC6C4}" type="parTrans" cxnId="{46F19A98-0A81-460D-B8A0-DC1E810A1479}">
      <dgm:prSet/>
      <dgm:spPr/>
      <dgm:t>
        <a:bodyPr/>
        <a:lstStyle/>
        <a:p>
          <a:endParaRPr lang="en-US"/>
        </a:p>
      </dgm:t>
    </dgm:pt>
    <dgm:pt modelId="{3E16CFE9-7517-44C5-8DF5-AD419E8E1AAE}" type="sibTrans" cxnId="{46F19A98-0A81-460D-B8A0-DC1E810A1479}">
      <dgm:prSet/>
      <dgm:spPr/>
      <dgm:t>
        <a:bodyPr/>
        <a:lstStyle/>
        <a:p>
          <a:endParaRPr lang="en-US"/>
        </a:p>
      </dgm:t>
    </dgm:pt>
    <dgm:pt modelId="{A257A8B0-BA40-49B6-9CC5-240FB1DE74D0}">
      <dgm:prSet phldrT="[Text]" custT="1"/>
      <dgm:spPr/>
      <dgm:t>
        <a:bodyPr/>
        <a:lstStyle/>
        <a:p>
          <a:r>
            <a:rPr lang="en-US" sz="2200" b="1" dirty="0" smtClean="0"/>
            <a:t>CSBG Org. Standard 3.5:</a:t>
          </a:r>
          <a:endParaRPr lang="en-US" sz="2200" dirty="0"/>
        </a:p>
      </dgm:t>
    </dgm:pt>
    <dgm:pt modelId="{6114D47F-D2D9-4C55-A143-BC91852F7113}" type="parTrans" cxnId="{6CEB357E-8A94-4221-ACAF-24ADD5A00527}">
      <dgm:prSet/>
      <dgm:spPr/>
      <dgm:t>
        <a:bodyPr/>
        <a:lstStyle/>
        <a:p>
          <a:endParaRPr lang="en-US"/>
        </a:p>
      </dgm:t>
    </dgm:pt>
    <dgm:pt modelId="{00D14334-94E4-4689-8798-ABFBB60FCD76}" type="sibTrans" cxnId="{6CEB357E-8A94-4221-ACAF-24ADD5A00527}">
      <dgm:prSet/>
      <dgm:spPr/>
      <dgm:t>
        <a:bodyPr/>
        <a:lstStyle/>
        <a:p>
          <a:endParaRPr lang="en-US"/>
        </a:p>
      </dgm:t>
    </dgm:pt>
    <dgm:pt modelId="{EDB74946-976A-45EB-BD78-E764C34F2483}" type="pres">
      <dgm:prSet presAssocID="{3C2203F3-64E4-4CD5-B368-4BBF3A47E1D7}" presName="linear" presStyleCnt="0">
        <dgm:presLayoutVars>
          <dgm:dir/>
          <dgm:animLvl val="lvl"/>
          <dgm:resizeHandles val="exact"/>
        </dgm:presLayoutVars>
      </dgm:prSet>
      <dgm:spPr/>
      <dgm:t>
        <a:bodyPr/>
        <a:lstStyle/>
        <a:p>
          <a:endParaRPr lang="en-US"/>
        </a:p>
      </dgm:t>
    </dgm:pt>
    <dgm:pt modelId="{44CBAA60-D4F8-48FC-8D1B-6FC55DD7F88D}" type="pres">
      <dgm:prSet presAssocID="{5119DC84-1ED8-4361-AB1E-C758D3B75FF2}" presName="parentLin" presStyleCnt="0"/>
      <dgm:spPr/>
      <dgm:t>
        <a:bodyPr/>
        <a:lstStyle/>
        <a:p>
          <a:endParaRPr lang="en-US"/>
        </a:p>
      </dgm:t>
    </dgm:pt>
    <dgm:pt modelId="{4638DC72-263E-415A-BA81-ABD4E0FAFE01}" type="pres">
      <dgm:prSet presAssocID="{5119DC84-1ED8-4361-AB1E-C758D3B75FF2}" presName="parentLeftMargin" presStyleLbl="node1" presStyleIdx="0" presStyleCnt="2"/>
      <dgm:spPr/>
      <dgm:t>
        <a:bodyPr/>
        <a:lstStyle/>
        <a:p>
          <a:endParaRPr lang="en-US"/>
        </a:p>
      </dgm:t>
    </dgm:pt>
    <dgm:pt modelId="{B5C83748-4E6E-41AC-A0BF-E1DD262E87D6}" type="pres">
      <dgm:prSet presAssocID="{5119DC84-1ED8-4361-AB1E-C758D3B75FF2}" presName="parentText" presStyleLbl="node1" presStyleIdx="0" presStyleCnt="2">
        <dgm:presLayoutVars>
          <dgm:chMax val="0"/>
          <dgm:bulletEnabled val="1"/>
        </dgm:presLayoutVars>
      </dgm:prSet>
      <dgm:spPr/>
      <dgm:t>
        <a:bodyPr/>
        <a:lstStyle/>
        <a:p>
          <a:endParaRPr lang="en-US"/>
        </a:p>
      </dgm:t>
    </dgm:pt>
    <dgm:pt modelId="{9033D41B-7C26-4865-9FBA-48B7255CA660}" type="pres">
      <dgm:prSet presAssocID="{5119DC84-1ED8-4361-AB1E-C758D3B75FF2}" presName="negativeSpace" presStyleCnt="0"/>
      <dgm:spPr/>
      <dgm:t>
        <a:bodyPr/>
        <a:lstStyle/>
        <a:p>
          <a:endParaRPr lang="en-US"/>
        </a:p>
      </dgm:t>
    </dgm:pt>
    <dgm:pt modelId="{9C096908-397B-4913-897E-49F7A1CE520C}" type="pres">
      <dgm:prSet presAssocID="{5119DC84-1ED8-4361-AB1E-C758D3B75FF2}" presName="childText" presStyleLbl="conFgAcc1" presStyleIdx="0" presStyleCnt="2">
        <dgm:presLayoutVars>
          <dgm:bulletEnabled val="1"/>
        </dgm:presLayoutVars>
      </dgm:prSet>
      <dgm:spPr/>
      <dgm:t>
        <a:bodyPr/>
        <a:lstStyle/>
        <a:p>
          <a:endParaRPr lang="en-US"/>
        </a:p>
      </dgm:t>
    </dgm:pt>
    <dgm:pt modelId="{66B72069-B4C3-4605-8650-F3D924A7A3EA}" type="pres">
      <dgm:prSet presAssocID="{15A2845F-D0EC-4BE0-9C10-1EAC090F0E4A}" presName="spaceBetweenRectangles" presStyleCnt="0"/>
      <dgm:spPr/>
    </dgm:pt>
    <dgm:pt modelId="{206B3612-495A-488A-BD8A-424A2D75DEE2}" type="pres">
      <dgm:prSet presAssocID="{A257A8B0-BA40-49B6-9CC5-240FB1DE74D0}" presName="parentLin" presStyleCnt="0"/>
      <dgm:spPr/>
    </dgm:pt>
    <dgm:pt modelId="{B77404A6-8B5C-490E-8269-DAFEFF4A5B2B}" type="pres">
      <dgm:prSet presAssocID="{A257A8B0-BA40-49B6-9CC5-240FB1DE74D0}" presName="parentLeftMargin" presStyleLbl="node1" presStyleIdx="0" presStyleCnt="2"/>
      <dgm:spPr/>
      <dgm:t>
        <a:bodyPr/>
        <a:lstStyle/>
        <a:p>
          <a:endParaRPr lang="en-US"/>
        </a:p>
      </dgm:t>
    </dgm:pt>
    <dgm:pt modelId="{137D2CC9-0AF7-42AC-83B9-0018AE4C28EF}" type="pres">
      <dgm:prSet presAssocID="{A257A8B0-BA40-49B6-9CC5-240FB1DE74D0}" presName="parentText" presStyleLbl="node1" presStyleIdx="1" presStyleCnt="2">
        <dgm:presLayoutVars>
          <dgm:chMax val="0"/>
          <dgm:bulletEnabled val="1"/>
        </dgm:presLayoutVars>
      </dgm:prSet>
      <dgm:spPr/>
      <dgm:t>
        <a:bodyPr/>
        <a:lstStyle/>
        <a:p>
          <a:endParaRPr lang="en-US"/>
        </a:p>
      </dgm:t>
    </dgm:pt>
    <dgm:pt modelId="{A11DCFB6-A6F0-4A14-9361-642C598A34DA}" type="pres">
      <dgm:prSet presAssocID="{A257A8B0-BA40-49B6-9CC5-240FB1DE74D0}" presName="negativeSpace" presStyleCnt="0"/>
      <dgm:spPr/>
    </dgm:pt>
    <dgm:pt modelId="{6B10019A-0FC0-4A2C-AEC9-7225A7F562FB}" type="pres">
      <dgm:prSet presAssocID="{A257A8B0-BA40-49B6-9CC5-240FB1DE74D0}" presName="childText" presStyleLbl="conFgAcc1" presStyleIdx="1" presStyleCnt="2">
        <dgm:presLayoutVars>
          <dgm:bulletEnabled val="1"/>
        </dgm:presLayoutVars>
      </dgm:prSet>
      <dgm:spPr/>
      <dgm:t>
        <a:bodyPr/>
        <a:lstStyle/>
        <a:p>
          <a:endParaRPr lang="en-US"/>
        </a:p>
      </dgm:t>
    </dgm:pt>
  </dgm:ptLst>
  <dgm:cxnLst>
    <dgm:cxn modelId="{F5F01978-9E45-4C1E-9EFF-7C36828EBAA8}" type="presOf" srcId="{5119DC84-1ED8-4361-AB1E-C758D3B75FF2}" destId="{B5C83748-4E6E-41AC-A0BF-E1DD262E87D6}" srcOrd="1" destOrd="0" presId="urn:microsoft.com/office/officeart/2005/8/layout/list1"/>
    <dgm:cxn modelId="{6CEB357E-8A94-4221-ACAF-24ADD5A00527}" srcId="{3C2203F3-64E4-4CD5-B368-4BBF3A47E1D7}" destId="{A257A8B0-BA40-49B6-9CC5-240FB1DE74D0}" srcOrd="1" destOrd="0" parTransId="{6114D47F-D2D9-4C55-A143-BC91852F7113}" sibTransId="{00D14334-94E4-4689-8798-ABFBB60FCD76}"/>
    <dgm:cxn modelId="{46F19A98-0A81-460D-B8A0-DC1E810A1479}" srcId="{5119DC84-1ED8-4361-AB1E-C758D3B75FF2}" destId="{F6C7102C-C7E4-46D5-B5C4-929DE7CC78E8}" srcOrd="0" destOrd="0" parTransId="{E6532A4D-D2A8-4511-9463-7E51B5AAC6C4}" sibTransId="{3E16CFE9-7517-44C5-8DF5-AD419E8E1AAE}"/>
    <dgm:cxn modelId="{22D78EC6-0684-4669-8F1C-50086AA86114}" type="presOf" srcId="{A257A8B0-BA40-49B6-9CC5-240FB1DE74D0}" destId="{137D2CC9-0AF7-42AC-83B9-0018AE4C28EF}" srcOrd="1" destOrd="0" presId="urn:microsoft.com/office/officeart/2005/8/layout/list1"/>
    <dgm:cxn modelId="{8CB8EC8C-E32F-4606-A9F2-73A614200116}" srcId="{3C2203F3-64E4-4CD5-B368-4BBF3A47E1D7}" destId="{5119DC84-1ED8-4361-AB1E-C758D3B75FF2}" srcOrd="0" destOrd="0" parTransId="{8CE6F1A9-483C-4040-93C5-CB7F6EB4BE1B}" sibTransId="{15A2845F-D0EC-4BE0-9C10-1EAC090F0E4A}"/>
    <dgm:cxn modelId="{50D36428-388D-4584-AC7C-85A1A3A6E26C}" type="presOf" srcId="{5119DC84-1ED8-4361-AB1E-C758D3B75FF2}" destId="{4638DC72-263E-415A-BA81-ABD4E0FAFE01}" srcOrd="0" destOrd="0" presId="urn:microsoft.com/office/officeart/2005/8/layout/list1"/>
    <dgm:cxn modelId="{7E373647-8ECC-47CA-914F-15CC09120F45}" type="presOf" srcId="{F6C7102C-C7E4-46D5-B5C4-929DE7CC78E8}" destId="{9C096908-397B-4913-897E-49F7A1CE520C}" srcOrd="0" destOrd="0" presId="urn:microsoft.com/office/officeart/2005/8/layout/list1"/>
    <dgm:cxn modelId="{30155643-4E03-4D9B-9588-17B8EB013B4E}" type="presOf" srcId="{92476995-B825-4B86-AFC8-98A91665630B}" destId="{6B10019A-0FC0-4A2C-AEC9-7225A7F562FB}" srcOrd="0" destOrd="0" presId="urn:microsoft.com/office/officeart/2005/8/layout/list1"/>
    <dgm:cxn modelId="{94AC3BB8-120D-41B4-BBAA-202EC59350A4}" type="presOf" srcId="{A257A8B0-BA40-49B6-9CC5-240FB1DE74D0}" destId="{B77404A6-8B5C-490E-8269-DAFEFF4A5B2B}" srcOrd="0" destOrd="0" presId="urn:microsoft.com/office/officeart/2005/8/layout/list1"/>
    <dgm:cxn modelId="{D4ABAAB4-A17A-43E1-905F-0AC4CEB82CCC}" type="presOf" srcId="{3C2203F3-64E4-4CD5-B368-4BBF3A47E1D7}" destId="{EDB74946-976A-45EB-BD78-E764C34F2483}" srcOrd="0" destOrd="0" presId="urn:microsoft.com/office/officeart/2005/8/layout/list1"/>
    <dgm:cxn modelId="{3632CE16-0A45-4D12-8AD1-E988D98A1513}" srcId="{A257A8B0-BA40-49B6-9CC5-240FB1DE74D0}" destId="{92476995-B825-4B86-AFC8-98A91665630B}" srcOrd="0" destOrd="0" parTransId="{7995FEF2-F966-4761-AAF5-5DC001B199C4}" sibTransId="{A39BDEFC-5743-4BB7-9885-347583F0B177}"/>
    <dgm:cxn modelId="{8C3B500F-1104-4DED-82A4-C776328E40E5}" type="presParOf" srcId="{EDB74946-976A-45EB-BD78-E764C34F2483}" destId="{44CBAA60-D4F8-48FC-8D1B-6FC55DD7F88D}" srcOrd="0" destOrd="0" presId="urn:microsoft.com/office/officeart/2005/8/layout/list1"/>
    <dgm:cxn modelId="{51232BDB-9A6F-4622-849D-9EA65682445A}" type="presParOf" srcId="{44CBAA60-D4F8-48FC-8D1B-6FC55DD7F88D}" destId="{4638DC72-263E-415A-BA81-ABD4E0FAFE01}" srcOrd="0" destOrd="0" presId="urn:microsoft.com/office/officeart/2005/8/layout/list1"/>
    <dgm:cxn modelId="{49297EB0-0EE7-421E-B3EC-75BD49EDB285}" type="presParOf" srcId="{44CBAA60-D4F8-48FC-8D1B-6FC55DD7F88D}" destId="{B5C83748-4E6E-41AC-A0BF-E1DD262E87D6}" srcOrd="1" destOrd="0" presId="urn:microsoft.com/office/officeart/2005/8/layout/list1"/>
    <dgm:cxn modelId="{10804ED7-723B-4FE3-B741-4253554A0341}" type="presParOf" srcId="{EDB74946-976A-45EB-BD78-E764C34F2483}" destId="{9033D41B-7C26-4865-9FBA-48B7255CA660}" srcOrd="1" destOrd="0" presId="urn:microsoft.com/office/officeart/2005/8/layout/list1"/>
    <dgm:cxn modelId="{4B916892-CFA0-455E-99BD-8AC0C3D6AD64}" type="presParOf" srcId="{EDB74946-976A-45EB-BD78-E764C34F2483}" destId="{9C096908-397B-4913-897E-49F7A1CE520C}" srcOrd="2" destOrd="0" presId="urn:microsoft.com/office/officeart/2005/8/layout/list1"/>
    <dgm:cxn modelId="{41F3CF28-3E12-4555-9D73-ECCD379CC271}" type="presParOf" srcId="{EDB74946-976A-45EB-BD78-E764C34F2483}" destId="{66B72069-B4C3-4605-8650-F3D924A7A3EA}" srcOrd="3" destOrd="0" presId="urn:microsoft.com/office/officeart/2005/8/layout/list1"/>
    <dgm:cxn modelId="{D91D6E88-A621-4CE2-A60C-8D7E4BBB4C43}" type="presParOf" srcId="{EDB74946-976A-45EB-BD78-E764C34F2483}" destId="{206B3612-495A-488A-BD8A-424A2D75DEE2}" srcOrd="4" destOrd="0" presId="urn:microsoft.com/office/officeart/2005/8/layout/list1"/>
    <dgm:cxn modelId="{8021C22F-0F0C-4327-BD86-24F00F7757B0}" type="presParOf" srcId="{206B3612-495A-488A-BD8A-424A2D75DEE2}" destId="{B77404A6-8B5C-490E-8269-DAFEFF4A5B2B}" srcOrd="0" destOrd="0" presId="urn:microsoft.com/office/officeart/2005/8/layout/list1"/>
    <dgm:cxn modelId="{D5E88FA1-13A0-4390-A100-D93BC59C5DED}" type="presParOf" srcId="{206B3612-495A-488A-BD8A-424A2D75DEE2}" destId="{137D2CC9-0AF7-42AC-83B9-0018AE4C28EF}" srcOrd="1" destOrd="0" presId="urn:microsoft.com/office/officeart/2005/8/layout/list1"/>
    <dgm:cxn modelId="{42D3144D-959F-483B-8AEF-F0B8F864297C}" type="presParOf" srcId="{EDB74946-976A-45EB-BD78-E764C34F2483}" destId="{A11DCFB6-A6F0-4A14-9361-642C598A34DA}" srcOrd="5" destOrd="0" presId="urn:microsoft.com/office/officeart/2005/8/layout/list1"/>
    <dgm:cxn modelId="{52024664-F15A-4F0D-B62E-C3D95582DEBA}" type="presParOf" srcId="{EDB74946-976A-45EB-BD78-E764C34F2483}" destId="{6B10019A-0FC0-4A2C-AEC9-7225A7F562FB}" srcOrd="6" destOrd="0" presId="urn:microsoft.com/office/officeart/2005/8/layout/list1"/>
  </dgm:cxnLst>
  <dgm:bg/>
  <dgm:whole/>
  <dgm:extLst>
    <a:ext uri="http://schemas.microsoft.com/office/drawing/2008/diagram">
      <dsp:dataModelExt xmlns:dsp="http://schemas.microsoft.com/office/drawing/2008/diagram" xmlns="" relId="rId12"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6A4481B-288E-4487-B160-C18373215E34}" type="doc">
      <dgm:prSet loTypeId="urn:microsoft.com/office/officeart/2005/8/layout/venn1" loCatId="relationship" qsTypeId="urn:microsoft.com/office/officeart/2005/8/quickstyle/simple1" qsCatId="simple" csTypeId="urn:microsoft.com/office/officeart/2005/8/colors/colorful2" csCatId="colorful" phldr="1"/>
      <dgm:spPr/>
    </dgm:pt>
    <dgm:pt modelId="{15D4C940-5083-4AEC-ABD5-F5EB35A81FEB}">
      <dgm:prSet phldrT="[Text]" custT="1"/>
      <dgm:spPr/>
      <dgm:t>
        <a:bodyPr/>
        <a:lstStyle/>
        <a:p>
          <a:pPr>
            <a:lnSpc>
              <a:spcPct val="100000"/>
            </a:lnSpc>
            <a:spcAft>
              <a:spcPts val="0"/>
            </a:spcAft>
          </a:pPr>
          <a:r>
            <a:rPr lang="en-US" sz="3500" b="1" dirty="0" smtClean="0">
              <a:solidFill>
                <a:srgbClr val="FFFF00"/>
              </a:solidFill>
            </a:rPr>
            <a:t>Community Action Plan</a:t>
          </a:r>
        </a:p>
        <a:p>
          <a:pPr>
            <a:lnSpc>
              <a:spcPct val="100000"/>
            </a:lnSpc>
            <a:spcAft>
              <a:spcPts val="0"/>
            </a:spcAft>
          </a:pPr>
          <a:r>
            <a:rPr lang="en-US" sz="2900" b="1" dirty="0" smtClean="0">
              <a:solidFill>
                <a:schemeClr val="tx1"/>
              </a:solidFill>
            </a:rPr>
            <a:t>3-Year Review</a:t>
          </a:r>
        </a:p>
        <a:p>
          <a:pPr>
            <a:lnSpc>
              <a:spcPct val="100000"/>
            </a:lnSpc>
            <a:spcAft>
              <a:spcPts val="0"/>
            </a:spcAft>
          </a:pPr>
          <a:r>
            <a:rPr lang="en-US" sz="2200" b="1" dirty="0" smtClean="0">
              <a:solidFill>
                <a:schemeClr val="tx1">
                  <a:lumMod val="75000"/>
                  <a:lumOff val="25000"/>
                </a:schemeClr>
              </a:solidFill>
            </a:rPr>
            <a:t>(Community needs assessment/CSBG-specific)</a:t>
          </a:r>
          <a:endParaRPr lang="en-US" sz="2200" b="1" dirty="0">
            <a:solidFill>
              <a:schemeClr val="tx1">
                <a:lumMod val="75000"/>
                <a:lumOff val="25000"/>
              </a:schemeClr>
            </a:solidFill>
          </a:endParaRPr>
        </a:p>
      </dgm:t>
    </dgm:pt>
    <dgm:pt modelId="{86BA7038-DC99-410D-916B-C5D8C020A66E}" type="parTrans" cxnId="{05EAAB73-E419-464D-A995-B1FFDCDD278E}">
      <dgm:prSet/>
      <dgm:spPr/>
      <dgm:t>
        <a:bodyPr/>
        <a:lstStyle/>
        <a:p>
          <a:endParaRPr lang="en-US"/>
        </a:p>
      </dgm:t>
    </dgm:pt>
    <dgm:pt modelId="{2506EE58-90C5-44B6-A018-263F6D89BE05}" type="sibTrans" cxnId="{05EAAB73-E419-464D-A995-B1FFDCDD278E}">
      <dgm:prSet/>
      <dgm:spPr/>
      <dgm:t>
        <a:bodyPr/>
        <a:lstStyle/>
        <a:p>
          <a:endParaRPr lang="en-US"/>
        </a:p>
      </dgm:t>
    </dgm:pt>
    <dgm:pt modelId="{70B1AD39-0E94-4A0F-9669-682DE4BE3BCC}">
      <dgm:prSet phldrT="[Text]" custT="1"/>
      <dgm:spPr/>
      <dgm:t>
        <a:bodyPr/>
        <a:lstStyle/>
        <a:p>
          <a:pPr>
            <a:lnSpc>
              <a:spcPct val="100000"/>
            </a:lnSpc>
            <a:spcAft>
              <a:spcPts val="0"/>
            </a:spcAft>
          </a:pPr>
          <a:r>
            <a:rPr lang="en-US" sz="3500" b="1" dirty="0" smtClean="0">
              <a:solidFill>
                <a:srgbClr val="FF0000"/>
              </a:solidFill>
            </a:rPr>
            <a:t>Strategic Plan</a:t>
          </a:r>
        </a:p>
        <a:p>
          <a:pPr>
            <a:lnSpc>
              <a:spcPct val="100000"/>
            </a:lnSpc>
            <a:spcAft>
              <a:spcPts val="0"/>
            </a:spcAft>
          </a:pPr>
          <a:r>
            <a:rPr lang="en-US" sz="2900" b="1" dirty="0" smtClean="0">
              <a:solidFill>
                <a:schemeClr val="tx1"/>
              </a:solidFill>
            </a:rPr>
            <a:t>5-Year Review</a:t>
          </a:r>
        </a:p>
        <a:p>
          <a:pPr>
            <a:lnSpc>
              <a:spcPct val="100000"/>
            </a:lnSpc>
            <a:spcAft>
              <a:spcPts val="0"/>
            </a:spcAft>
          </a:pPr>
          <a:r>
            <a:rPr lang="en-US" sz="2400" b="1" dirty="0" smtClean="0">
              <a:solidFill>
                <a:schemeClr val="tx1">
                  <a:lumMod val="75000"/>
                  <a:lumOff val="25000"/>
                </a:schemeClr>
              </a:solidFill>
            </a:rPr>
            <a:t>(Organization-wide)</a:t>
          </a:r>
          <a:endParaRPr lang="en-US" sz="2400" b="1" dirty="0">
            <a:solidFill>
              <a:schemeClr val="tx1">
                <a:lumMod val="75000"/>
                <a:lumOff val="25000"/>
              </a:schemeClr>
            </a:solidFill>
          </a:endParaRPr>
        </a:p>
      </dgm:t>
    </dgm:pt>
    <dgm:pt modelId="{68E70FA5-EC4E-4F44-B529-860224CF119F}" type="parTrans" cxnId="{224244C4-A3A3-44F2-BC50-5F699927D3CB}">
      <dgm:prSet/>
      <dgm:spPr/>
      <dgm:t>
        <a:bodyPr/>
        <a:lstStyle/>
        <a:p>
          <a:endParaRPr lang="en-US"/>
        </a:p>
      </dgm:t>
    </dgm:pt>
    <dgm:pt modelId="{C087BB2F-3DD5-48CB-94B0-A57731E04ABC}" type="sibTrans" cxnId="{224244C4-A3A3-44F2-BC50-5F699927D3CB}">
      <dgm:prSet/>
      <dgm:spPr/>
      <dgm:t>
        <a:bodyPr/>
        <a:lstStyle/>
        <a:p>
          <a:endParaRPr lang="en-US"/>
        </a:p>
      </dgm:t>
    </dgm:pt>
    <dgm:pt modelId="{AB05E83F-78E6-4FA2-BE49-CE1BAF41C3E0}" type="pres">
      <dgm:prSet presAssocID="{76A4481B-288E-4487-B160-C18373215E34}" presName="compositeShape" presStyleCnt="0">
        <dgm:presLayoutVars>
          <dgm:chMax val="7"/>
          <dgm:dir/>
          <dgm:resizeHandles val="exact"/>
        </dgm:presLayoutVars>
      </dgm:prSet>
      <dgm:spPr/>
    </dgm:pt>
    <dgm:pt modelId="{E3761313-4D62-4521-872F-3A7C8D14259A}" type="pres">
      <dgm:prSet presAssocID="{15D4C940-5083-4AEC-ABD5-F5EB35A81FEB}" presName="circ1" presStyleLbl="vennNode1" presStyleIdx="0" presStyleCnt="2" custScaleX="105675" custLinFactNeighborX="-3386"/>
      <dgm:spPr/>
      <dgm:t>
        <a:bodyPr/>
        <a:lstStyle/>
        <a:p>
          <a:endParaRPr lang="en-US"/>
        </a:p>
      </dgm:t>
    </dgm:pt>
    <dgm:pt modelId="{1DD90755-65B0-4B6F-A810-32FE6063CB91}" type="pres">
      <dgm:prSet presAssocID="{15D4C940-5083-4AEC-ABD5-F5EB35A81FEB}" presName="circ1Tx" presStyleLbl="revTx" presStyleIdx="0" presStyleCnt="0">
        <dgm:presLayoutVars>
          <dgm:chMax val="0"/>
          <dgm:chPref val="0"/>
          <dgm:bulletEnabled val="1"/>
        </dgm:presLayoutVars>
      </dgm:prSet>
      <dgm:spPr/>
      <dgm:t>
        <a:bodyPr/>
        <a:lstStyle/>
        <a:p>
          <a:endParaRPr lang="en-US"/>
        </a:p>
      </dgm:t>
    </dgm:pt>
    <dgm:pt modelId="{0008A330-922B-47E0-9189-4DE3B89C48EF}" type="pres">
      <dgm:prSet presAssocID="{70B1AD39-0E94-4A0F-9669-682DE4BE3BCC}" presName="circ2" presStyleLbl="vennNode1" presStyleIdx="1" presStyleCnt="2" custScaleX="105675" custLinFactNeighborX="5078"/>
      <dgm:spPr/>
      <dgm:t>
        <a:bodyPr/>
        <a:lstStyle/>
        <a:p>
          <a:endParaRPr lang="en-US"/>
        </a:p>
      </dgm:t>
    </dgm:pt>
    <dgm:pt modelId="{69A8D505-1C6B-4F0C-B105-0447083D798D}" type="pres">
      <dgm:prSet presAssocID="{70B1AD39-0E94-4A0F-9669-682DE4BE3BCC}" presName="circ2Tx" presStyleLbl="revTx" presStyleIdx="0" presStyleCnt="0">
        <dgm:presLayoutVars>
          <dgm:chMax val="0"/>
          <dgm:chPref val="0"/>
          <dgm:bulletEnabled val="1"/>
        </dgm:presLayoutVars>
      </dgm:prSet>
      <dgm:spPr/>
      <dgm:t>
        <a:bodyPr/>
        <a:lstStyle/>
        <a:p>
          <a:endParaRPr lang="en-US"/>
        </a:p>
      </dgm:t>
    </dgm:pt>
  </dgm:ptLst>
  <dgm:cxnLst>
    <dgm:cxn modelId="{224244C4-A3A3-44F2-BC50-5F699927D3CB}" srcId="{76A4481B-288E-4487-B160-C18373215E34}" destId="{70B1AD39-0E94-4A0F-9669-682DE4BE3BCC}" srcOrd="1" destOrd="0" parTransId="{68E70FA5-EC4E-4F44-B529-860224CF119F}" sibTransId="{C087BB2F-3DD5-48CB-94B0-A57731E04ABC}"/>
    <dgm:cxn modelId="{055FD61F-5E82-48B9-A0E4-42C5C13D2DD2}" type="presOf" srcId="{70B1AD39-0E94-4A0F-9669-682DE4BE3BCC}" destId="{0008A330-922B-47E0-9189-4DE3B89C48EF}" srcOrd="0" destOrd="0" presId="urn:microsoft.com/office/officeart/2005/8/layout/venn1"/>
    <dgm:cxn modelId="{E6BE4448-FE04-425D-BB8D-775FF20FBC0B}" type="presOf" srcId="{15D4C940-5083-4AEC-ABD5-F5EB35A81FEB}" destId="{E3761313-4D62-4521-872F-3A7C8D14259A}" srcOrd="0" destOrd="0" presId="urn:microsoft.com/office/officeart/2005/8/layout/venn1"/>
    <dgm:cxn modelId="{C292D4EA-D42E-4695-951F-7BE342BC19CE}" type="presOf" srcId="{15D4C940-5083-4AEC-ABD5-F5EB35A81FEB}" destId="{1DD90755-65B0-4B6F-A810-32FE6063CB91}" srcOrd="1" destOrd="0" presId="urn:microsoft.com/office/officeart/2005/8/layout/venn1"/>
    <dgm:cxn modelId="{C793636B-BB6F-42A7-9EEA-32A5E2E16DBB}" type="presOf" srcId="{70B1AD39-0E94-4A0F-9669-682DE4BE3BCC}" destId="{69A8D505-1C6B-4F0C-B105-0447083D798D}" srcOrd="1" destOrd="0" presId="urn:microsoft.com/office/officeart/2005/8/layout/venn1"/>
    <dgm:cxn modelId="{05EAAB73-E419-464D-A995-B1FFDCDD278E}" srcId="{76A4481B-288E-4487-B160-C18373215E34}" destId="{15D4C940-5083-4AEC-ABD5-F5EB35A81FEB}" srcOrd="0" destOrd="0" parTransId="{86BA7038-DC99-410D-916B-C5D8C020A66E}" sibTransId="{2506EE58-90C5-44B6-A018-263F6D89BE05}"/>
    <dgm:cxn modelId="{99F10FA0-9E7A-4BF8-B76D-D8217B5B7941}" type="presOf" srcId="{76A4481B-288E-4487-B160-C18373215E34}" destId="{AB05E83F-78E6-4FA2-BE49-CE1BAF41C3E0}" srcOrd="0" destOrd="0" presId="urn:microsoft.com/office/officeart/2005/8/layout/venn1"/>
    <dgm:cxn modelId="{6888BA89-5CDB-4B5E-A48D-28D215D00FA4}" type="presParOf" srcId="{AB05E83F-78E6-4FA2-BE49-CE1BAF41C3E0}" destId="{E3761313-4D62-4521-872F-3A7C8D14259A}" srcOrd="0" destOrd="0" presId="urn:microsoft.com/office/officeart/2005/8/layout/venn1"/>
    <dgm:cxn modelId="{97FBF062-DAF6-4536-A2A1-0FF0B4252D89}" type="presParOf" srcId="{AB05E83F-78E6-4FA2-BE49-CE1BAF41C3E0}" destId="{1DD90755-65B0-4B6F-A810-32FE6063CB91}" srcOrd="1" destOrd="0" presId="urn:microsoft.com/office/officeart/2005/8/layout/venn1"/>
    <dgm:cxn modelId="{14834BE4-7598-43AC-A72E-D2440256D971}" type="presParOf" srcId="{AB05E83F-78E6-4FA2-BE49-CE1BAF41C3E0}" destId="{0008A330-922B-47E0-9189-4DE3B89C48EF}" srcOrd="2" destOrd="0" presId="urn:microsoft.com/office/officeart/2005/8/layout/venn1"/>
    <dgm:cxn modelId="{7B4BFC38-8785-4157-9045-17F17A4A0E54}" type="presParOf" srcId="{AB05E83F-78E6-4FA2-BE49-CE1BAF41C3E0}" destId="{69A8D505-1C6B-4F0C-B105-0447083D798D}" srcOrd="3" destOrd="0" presId="urn:microsoft.com/office/officeart/2005/8/layout/venn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ECCB075-9451-45A6-9DAC-E351D303061B}" type="doc">
      <dgm:prSet loTypeId="urn:microsoft.com/office/officeart/2005/8/layout/list1" loCatId="list" qsTypeId="urn:microsoft.com/office/officeart/2005/8/quickstyle/simple1" qsCatId="simple" csTypeId="urn:microsoft.com/office/officeart/2005/8/colors/colorful3" csCatId="colorful" phldr="1"/>
      <dgm:spPr/>
      <dgm:t>
        <a:bodyPr/>
        <a:lstStyle/>
        <a:p>
          <a:endParaRPr lang="en-US"/>
        </a:p>
      </dgm:t>
    </dgm:pt>
    <dgm:pt modelId="{F9768563-75D1-490A-8FC5-D8841BC99CEC}">
      <dgm:prSet phldrT="[Text]" custT="1"/>
      <dgm:spPr>
        <a:solidFill>
          <a:schemeClr val="accent5">
            <a:lumMod val="60000"/>
            <a:lumOff val="40000"/>
          </a:schemeClr>
        </a:solidFill>
      </dgm:spPr>
      <dgm:t>
        <a:bodyPr/>
        <a:lstStyle/>
        <a:p>
          <a:r>
            <a:rPr lang="en-US" sz="2200" b="1" dirty="0" smtClean="0"/>
            <a:t>CSBG Org. Standard 6.1:</a:t>
          </a:r>
          <a:endParaRPr lang="en-US" sz="2200" dirty="0"/>
        </a:p>
      </dgm:t>
    </dgm:pt>
    <dgm:pt modelId="{B6743E21-C852-4F32-95F6-C0BC16E0008A}" type="parTrans" cxnId="{77318B38-F2D2-484B-9DAA-6446B812B464}">
      <dgm:prSet/>
      <dgm:spPr/>
      <dgm:t>
        <a:bodyPr/>
        <a:lstStyle/>
        <a:p>
          <a:endParaRPr lang="en-US"/>
        </a:p>
      </dgm:t>
    </dgm:pt>
    <dgm:pt modelId="{52225CAC-B988-43DF-AB3B-34C4D68DD5E0}" type="sibTrans" cxnId="{77318B38-F2D2-484B-9DAA-6446B812B464}">
      <dgm:prSet/>
      <dgm:spPr/>
      <dgm:t>
        <a:bodyPr/>
        <a:lstStyle/>
        <a:p>
          <a:endParaRPr lang="en-US"/>
        </a:p>
      </dgm:t>
    </dgm:pt>
    <dgm:pt modelId="{92D750C1-9FDB-46E7-AD54-A1E000ADA248}">
      <dgm:prSet phldrT="[Text]" custT="1"/>
      <dgm:spPr>
        <a:solidFill>
          <a:schemeClr val="accent1"/>
        </a:solidFill>
      </dgm:spPr>
      <dgm:t>
        <a:bodyPr/>
        <a:lstStyle/>
        <a:p>
          <a:r>
            <a:rPr lang="en-US" sz="2200" b="1" dirty="0" smtClean="0"/>
            <a:t>CSBG Org. Standard 3.1:</a:t>
          </a:r>
          <a:endParaRPr lang="en-US" sz="2200" dirty="0"/>
        </a:p>
      </dgm:t>
    </dgm:pt>
    <dgm:pt modelId="{163E8535-1D8C-4A38-B41B-32073D3D0668}" type="parTrans" cxnId="{B3420EBA-319F-4466-8A19-352E40308EE0}">
      <dgm:prSet/>
      <dgm:spPr/>
      <dgm:t>
        <a:bodyPr/>
        <a:lstStyle/>
        <a:p>
          <a:endParaRPr lang="en-US"/>
        </a:p>
      </dgm:t>
    </dgm:pt>
    <dgm:pt modelId="{022EE242-ACD0-4566-9FB2-FD44E9CBF024}" type="sibTrans" cxnId="{B3420EBA-319F-4466-8A19-352E40308EE0}">
      <dgm:prSet/>
      <dgm:spPr/>
      <dgm:t>
        <a:bodyPr/>
        <a:lstStyle/>
        <a:p>
          <a:endParaRPr lang="en-US"/>
        </a:p>
      </dgm:t>
    </dgm:pt>
    <dgm:pt modelId="{7FF6662A-0418-4471-9E48-399A7E60D690}">
      <dgm:prSet phldrT="[Text]" custT="1"/>
      <dgm:spPr/>
      <dgm:t>
        <a:bodyPr/>
        <a:lstStyle/>
        <a:p>
          <a:r>
            <a:rPr lang="en-US" sz="2200" b="1" dirty="0" smtClean="0"/>
            <a:t>CSBG Org. Standard 3.5:</a:t>
          </a:r>
          <a:endParaRPr lang="en-US" sz="2200" dirty="0"/>
        </a:p>
      </dgm:t>
    </dgm:pt>
    <dgm:pt modelId="{3D556CC1-DE4D-4A59-9D39-173005DAFA53}" type="parTrans" cxnId="{99A76EB4-A379-4402-9EE8-D185EE9FF763}">
      <dgm:prSet/>
      <dgm:spPr/>
      <dgm:t>
        <a:bodyPr/>
        <a:lstStyle/>
        <a:p>
          <a:endParaRPr lang="en-US"/>
        </a:p>
      </dgm:t>
    </dgm:pt>
    <dgm:pt modelId="{7601B124-E041-4C67-88D2-68CCFB68BAC8}" type="sibTrans" cxnId="{99A76EB4-A379-4402-9EE8-D185EE9FF763}">
      <dgm:prSet/>
      <dgm:spPr/>
      <dgm:t>
        <a:bodyPr/>
        <a:lstStyle/>
        <a:p>
          <a:endParaRPr lang="en-US"/>
        </a:p>
      </dgm:t>
    </dgm:pt>
    <dgm:pt modelId="{82F0544E-C9E3-455C-A2C3-EEB7738AA2C3}">
      <dgm:prSet custT="1"/>
      <dgm:spPr>
        <a:ln>
          <a:solidFill>
            <a:schemeClr val="accent5">
              <a:lumMod val="60000"/>
              <a:lumOff val="40000"/>
            </a:schemeClr>
          </a:solidFill>
        </a:ln>
      </dgm:spPr>
      <dgm:t>
        <a:bodyPr/>
        <a:lstStyle/>
        <a:p>
          <a:r>
            <a:rPr lang="en-US" sz="2000" dirty="0" smtClean="0"/>
            <a:t>Organization has an agency-wide strategic plan in place that has been approved and accepted by the governing board within the past 5 years.</a:t>
          </a:r>
          <a:endParaRPr lang="en-US" sz="2000" dirty="0"/>
        </a:p>
      </dgm:t>
    </dgm:pt>
    <dgm:pt modelId="{974C7507-B34D-4B8B-B3F8-4C82E3140FEB}" type="parTrans" cxnId="{84DE2043-7C46-438E-9212-37D56A217A32}">
      <dgm:prSet/>
      <dgm:spPr/>
      <dgm:t>
        <a:bodyPr/>
        <a:lstStyle/>
        <a:p>
          <a:endParaRPr lang="en-US"/>
        </a:p>
      </dgm:t>
    </dgm:pt>
    <dgm:pt modelId="{0B186977-9B55-48D9-9BE7-1848C633327D}" type="sibTrans" cxnId="{84DE2043-7C46-438E-9212-37D56A217A32}">
      <dgm:prSet/>
      <dgm:spPr/>
      <dgm:t>
        <a:bodyPr/>
        <a:lstStyle/>
        <a:p>
          <a:endParaRPr lang="en-US"/>
        </a:p>
      </dgm:t>
    </dgm:pt>
    <dgm:pt modelId="{DB85F46D-AE4D-4481-A909-6D54A14A4B11}">
      <dgm:prSet custT="1"/>
      <dgm:spPr>
        <a:ln>
          <a:solidFill>
            <a:schemeClr val="accent1"/>
          </a:solidFill>
        </a:ln>
      </dgm:spPr>
      <dgm:t>
        <a:bodyPr/>
        <a:lstStyle/>
        <a:p>
          <a:r>
            <a:rPr lang="en-US" sz="2000" dirty="0" smtClean="0"/>
            <a:t>The organization conducted a community assessment and issued a report within the past 3 years.</a:t>
          </a:r>
          <a:endParaRPr lang="en-US" sz="2000" dirty="0"/>
        </a:p>
      </dgm:t>
    </dgm:pt>
    <dgm:pt modelId="{640DC664-1F4D-410C-B813-B8B7E335692E}" type="parTrans" cxnId="{0E0CD849-FB7A-4E6F-9D50-6F3083C2FAC9}">
      <dgm:prSet/>
      <dgm:spPr/>
      <dgm:t>
        <a:bodyPr/>
        <a:lstStyle/>
        <a:p>
          <a:endParaRPr lang="en-US"/>
        </a:p>
      </dgm:t>
    </dgm:pt>
    <dgm:pt modelId="{104FBCC3-4696-4162-B5FF-A63509A187CE}" type="sibTrans" cxnId="{0E0CD849-FB7A-4E6F-9D50-6F3083C2FAC9}">
      <dgm:prSet/>
      <dgm:spPr/>
      <dgm:t>
        <a:bodyPr/>
        <a:lstStyle/>
        <a:p>
          <a:endParaRPr lang="en-US"/>
        </a:p>
      </dgm:t>
    </dgm:pt>
    <dgm:pt modelId="{8EC4D8D1-01F9-45A7-81E0-B223D7A99A7E}">
      <dgm:prSet custT="1"/>
      <dgm:spPr/>
      <dgm:t>
        <a:bodyPr/>
        <a:lstStyle/>
        <a:p>
          <a:r>
            <a:rPr lang="en-US" sz="2000" dirty="0" smtClean="0"/>
            <a:t>The governing board formally accepts the completed community assessment.</a:t>
          </a:r>
          <a:endParaRPr lang="en-US" sz="2000" dirty="0"/>
        </a:p>
      </dgm:t>
    </dgm:pt>
    <dgm:pt modelId="{1C447DF8-48A6-41AA-89D0-10317D62D337}" type="parTrans" cxnId="{011474FD-4CEC-4296-B3E0-C53767EF7EC8}">
      <dgm:prSet/>
      <dgm:spPr/>
      <dgm:t>
        <a:bodyPr/>
        <a:lstStyle/>
        <a:p>
          <a:endParaRPr lang="en-US"/>
        </a:p>
      </dgm:t>
    </dgm:pt>
    <dgm:pt modelId="{B591EC79-33A4-4E7C-B25E-A733DB74232F}" type="sibTrans" cxnId="{011474FD-4CEC-4296-B3E0-C53767EF7EC8}">
      <dgm:prSet/>
      <dgm:spPr/>
      <dgm:t>
        <a:bodyPr/>
        <a:lstStyle/>
        <a:p>
          <a:endParaRPr lang="en-US"/>
        </a:p>
      </dgm:t>
    </dgm:pt>
    <dgm:pt modelId="{702DD6AD-8A5A-4FC6-B2CB-1E406D8CFE12}" type="pres">
      <dgm:prSet presAssocID="{5ECCB075-9451-45A6-9DAC-E351D303061B}" presName="linear" presStyleCnt="0">
        <dgm:presLayoutVars>
          <dgm:dir/>
          <dgm:animLvl val="lvl"/>
          <dgm:resizeHandles val="exact"/>
        </dgm:presLayoutVars>
      </dgm:prSet>
      <dgm:spPr/>
      <dgm:t>
        <a:bodyPr/>
        <a:lstStyle/>
        <a:p>
          <a:endParaRPr lang="en-US"/>
        </a:p>
      </dgm:t>
    </dgm:pt>
    <dgm:pt modelId="{5FD50353-7879-4EC9-9FA6-048DE53C184B}" type="pres">
      <dgm:prSet presAssocID="{F9768563-75D1-490A-8FC5-D8841BC99CEC}" presName="parentLin" presStyleCnt="0"/>
      <dgm:spPr/>
      <dgm:t>
        <a:bodyPr/>
        <a:lstStyle/>
        <a:p>
          <a:endParaRPr lang="en-US"/>
        </a:p>
      </dgm:t>
    </dgm:pt>
    <dgm:pt modelId="{11BD9B3D-D760-45A1-9D34-788573D6640F}" type="pres">
      <dgm:prSet presAssocID="{F9768563-75D1-490A-8FC5-D8841BC99CEC}" presName="parentLeftMargin" presStyleLbl="node1" presStyleIdx="0" presStyleCnt="3"/>
      <dgm:spPr/>
      <dgm:t>
        <a:bodyPr/>
        <a:lstStyle/>
        <a:p>
          <a:endParaRPr lang="en-US"/>
        </a:p>
      </dgm:t>
    </dgm:pt>
    <dgm:pt modelId="{BB4617E1-CD26-49A4-8AE3-EDFBF6046CC3}" type="pres">
      <dgm:prSet presAssocID="{F9768563-75D1-490A-8FC5-D8841BC99CEC}" presName="parentText" presStyleLbl="node1" presStyleIdx="0" presStyleCnt="3">
        <dgm:presLayoutVars>
          <dgm:chMax val="0"/>
          <dgm:bulletEnabled val="1"/>
        </dgm:presLayoutVars>
      </dgm:prSet>
      <dgm:spPr/>
      <dgm:t>
        <a:bodyPr/>
        <a:lstStyle/>
        <a:p>
          <a:endParaRPr lang="en-US"/>
        </a:p>
      </dgm:t>
    </dgm:pt>
    <dgm:pt modelId="{60D335D0-F0D7-463F-8F78-DEB6C6F15EBA}" type="pres">
      <dgm:prSet presAssocID="{F9768563-75D1-490A-8FC5-D8841BC99CEC}" presName="negativeSpace" presStyleCnt="0"/>
      <dgm:spPr/>
      <dgm:t>
        <a:bodyPr/>
        <a:lstStyle/>
        <a:p>
          <a:endParaRPr lang="en-US"/>
        </a:p>
      </dgm:t>
    </dgm:pt>
    <dgm:pt modelId="{8100DFD2-EAD7-4DB8-AD56-D919CF593244}" type="pres">
      <dgm:prSet presAssocID="{F9768563-75D1-490A-8FC5-D8841BC99CEC}" presName="childText" presStyleLbl="conFgAcc1" presStyleIdx="0" presStyleCnt="3" custLinFactY="-603" custLinFactNeighborY="-100000">
        <dgm:presLayoutVars>
          <dgm:bulletEnabled val="1"/>
        </dgm:presLayoutVars>
      </dgm:prSet>
      <dgm:spPr/>
      <dgm:t>
        <a:bodyPr/>
        <a:lstStyle/>
        <a:p>
          <a:endParaRPr lang="en-US"/>
        </a:p>
      </dgm:t>
    </dgm:pt>
    <dgm:pt modelId="{42D0C657-3BAB-46C4-A300-9C8450B20DDF}" type="pres">
      <dgm:prSet presAssocID="{52225CAC-B988-43DF-AB3B-34C4D68DD5E0}" presName="spaceBetweenRectangles" presStyleCnt="0"/>
      <dgm:spPr/>
      <dgm:t>
        <a:bodyPr/>
        <a:lstStyle/>
        <a:p>
          <a:endParaRPr lang="en-US"/>
        </a:p>
      </dgm:t>
    </dgm:pt>
    <dgm:pt modelId="{5EB82637-9D2F-465E-9FF2-C160AAF4EC98}" type="pres">
      <dgm:prSet presAssocID="{92D750C1-9FDB-46E7-AD54-A1E000ADA248}" presName="parentLin" presStyleCnt="0"/>
      <dgm:spPr/>
      <dgm:t>
        <a:bodyPr/>
        <a:lstStyle/>
        <a:p>
          <a:endParaRPr lang="en-US"/>
        </a:p>
      </dgm:t>
    </dgm:pt>
    <dgm:pt modelId="{C0748081-AF5F-4025-B5D8-79ABEB0DE128}" type="pres">
      <dgm:prSet presAssocID="{92D750C1-9FDB-46E7-AD54-A1E000ADA248}" presName="parentLeftMargin" presStyleLbl="node1" presStyleIdx="0" presStyleCnt="3"/>
      <dgm:spPr/>
      <dgm:t>
        <a:bodyPr/>
        <a:lstStyle/>
        <a:p>
          <a:endParaRPr lang="en-US"/>
        </a:p>
      </dgm:t>
    </dgm:pt>
    <dgm:pt modelId="{B414DDFA-D639-4945-B8F3-8F1113474BB2}" type="pres">
      <dgm:prSet presAssocID="{92D750C1-9FDB-46E7-AD54-A1E000ADA248}" presName="parentText" presStyleLbl="node1" presStyleIdx="1" presStyleCnt="3">
        <dgm:presLayoutVars>
          <dgm:chMax val="0"/>
          <dgm:bulletEnabled val="1"/>
        </dgm:presLayoutVars>
      </dgm:prSet>
      <dgm:spPr/>
      <dgm:t>
        <a:bodyPr/>
        <a:lstStyle/>
        <a:p>
          <a:endParaRPr lang="en-US"/>
        </a:p>
      </dgm:t>
    </dgm:pt>
    <dgm:pt modelId="{2F2186F7-023F-4239-9837-CDC2FADE56B6}" type="pres">
      <dgm:prSet presAssocID="{92D750C1-9FDB-46E7-AD54-A1E000ADA248}" presName="negativeSpace" presStyleCnt="0"/>
      <dgm:spPr/>
      <dgm:t>
        <a:bodyPr/>
        <a:lstStyle/>
        <a:p>
          <a:endParaRPr lang="en-US"/>
        </a:p>
      </dgm:t>
    </dgm:pt>
    <dgm:pt modelId="{AEF6BC80-BCF1-4BAB-9C50-E5F35AB13212}" type="pres">
      <dgm:prSet presAssocID="{92D750C1-9FDB-46E7-AD54-A1E000ADA248}" presName="childText" presStyleLbl="conFgAcc1" presStyleIdx="1" presStyleCnt="3" custLinFactY="-754" custLinFactNeighborY="-100000">
        <dgm:presLayoutVars>
          <dgm:bulletEnabled val="1"/>
        </dgm:presLayoutVars>
      </dgm:prSet>
      <dgm:spPr/>
      <dgm:t>
        <a:bodyPr/>
        <a:lstStyle/>
        <a:p>
          <a:endParaRPr lang="en-US"/>
        </a:p>
      </dgm:t>
    </dgm:pt>
    <dgm:pt modelId="{20CD9AAF-9496-4293-8C3F-8E9F1B8D9C5C}" type="pres">
      <dgm:prSet presAssocID="{022EE242-ACD0-4566-9FB2-FD44E9CBF024}" presName="spaceBetweenRectangles" presStyleCnt="0"/>
      <dgm:spPr/>
      <dgm:t>
        <a:bodyPr/>
        <a:lstStyle/>
        <a:p>
          <a:endParaRPr lang="en-US"/>
        </a:p>
      </dgm:t>
    </dgm:pt>
    <dgm:pt modelId="{10C98D87-DE63-494D-BA4C-225080FD2169}" type="pres">
      <dgm:prSet presAssocID="{7FF6662A-0418-4471-9E48-399A7E60D690}" presName="parentLin" presStyleCnt="0"/>
      <dgm:spPr/>
      <dgm:t>
        <a:bodyPr/>
        <a:lstStyle/>
        <a:p>
          <a:endParaRPr lang="en-US"/>
        </a:p>
      </dgm:t>
    </dgm:pt>
    <dgm:pt modelId="{56F51DB3-85E3-4522-87AB-98520707CC16}" type="pres">
      <dgm:prSet presAssocID="{7FF6662A-0418-4471-9E48-399A7E60D690}" presName="parentLeftMargin" presStyleLbl="node1" presStyleIdx="1" presStyleCnt="3"/>
      <dgm:spPr/>
      <dgm:t>
        <a:bodyPr/>
        <a:lstStyle/>
        <a:p>
          <a:endParaRPr lang="en-US"/>
        </a:p>
      </dgm:t>
    </dgm:pt>
    <dgm:pt modelId="{D7BC7FA3-ED37-43D0-9D2B-6754181E488C}" type="pres">
      <dgm:prSet presAssocID="{7FF6662A-0418-4471-9E48-399A7E60D690}" presName="parentText" presStyleLbl="node1" presStyleIdx="2" presStyleCnt="3">
        <dgm:presLayoutVars>
          <dgm:chMax val="0"/>
          <dgm:bulletEnabled val="1"/>
        </dgm:presLayoutVars>
      </dgm:prSet>
      <dgm:spPr/>
      <dgm:t>
        <a:bodyPr/>
        <a:lstStyle/>
        <a:p>
          <a:endParaRPr lang="en-US"/>
        </a:p>
      </dgm:t>
    </dgm:pt>
    <dgm:pt modelId="{DF129AE3-D69B-44FE-A1A0-9B20E9D17D93}" type="pres">
      <dgm:prSet presAssocID="{7FF6662A-0418-4471-9E48-399A7E60D690}" presName="negativeSpace" presStyleCnt="0"/>
      <dgm:spPr/>
      <dgm:t>
        <a:bodyPr/>
        <a:lstStyle/>
        <a:p>
          <a:endParaRPr lang="en-US"/>
        </a:p>
      </dgm:t>
    </dgm:pt>
    <dgm:pt modelId="{8B5A6457-2BD2-46BD-AD76-EDCBEBA34D27}" type="pres">
      <dgm:prSet presAssocID="{7FF6662A-0418-4471-9E48-399A7E60D690}" presName="childText" presStyleLbl="conFgAcc1" presStyleIdx="2" presStyleCnt="3" custLinFactNeighborY="-39482">
        <dgm:presLayoutVars>
          <dgm:bulletEnabled val="1"/>
        </dgm:presLayoutVars>
      </dgm:prSet>
      <dgm:spPr/>
      <dgm:t>
        <a:bodyPr/>
        <a:lstStyle/>
        <a:p>
          <a:endParaRPr lang="en-US"/>
        </a:p>
      </dgm:t>
    </dgm:pt>
  </dgm:ptLst>
  <dgm:cxnLst>
    <dgm:cxn modelId="{0598D631-F815-402E-9582-7A0CE029F92F}" type="presOf" srcId="{8EC4D8D1-01F9-45A7-81E0-B223D7A99A7E}" destId="{8B5A6457-2BD2-46BD-AD76-EDCBEBA34D27}" srcOrd="0" destOrd="0" presId="urn:microsoft.com/office/officeart/2005/8/layout/list1"/>
    <dgm:cxn modelId="{2FAB63E5-3A25-4182-9E8C-C5418DE74D77}" type="presOf" srcId="{F9768563-75D1-490A-8FC5-D8841BC99CEC}" destId="{11BD9B3D-D760-45A1-9D34-788573D6640F}" srcOrd="0" destOrd="0" presId="urn:microsoft.com/office/officeart/2005/8/layout/list1"/>
    <dgm:cxn modelId="{237B10E6-ED78-4E94-AD49-BF2B23C79F47}" type="presOf" srcId="{7FF6662A-0418-4471-9E48-399A7E60D690}" destId="{D7BC7FA3-ED37-43D0-9D2B-6754181E488C}" srcOrd="1" destOrd="0" presId="urn:microsoft.com/office/officeart/2005/8/layout/list1"/>
    <dgm:cxn modelId="{32135C24-91DF-4366-8DAA-EB6F2736C88F}" type="presOf" srcId="{F9768563-75D1-490A-8FC5-D8841BC99CEC}" destId="{BB4617E1-CD26-49A4-8AE3-EDFBF6046CC3}" srcOrd="1" destOrd="0" presId="urn:microsoft.com/office/officeart/2005/8/layout/list1"/>
    <dgm:cxn modelId="{0E0CD849-FB7A-4E6F-9D50-6F3083C2FAC9}" srcId="{92D750C1-9FDB-46E7-AD54-A1E000ADA248}" destId="{DB85F46D-AE4D-4481-A909-6D54A14A4B11}" srcOrd="0" destOrd="0" parTransId="{640DC664-1F4D-410C-B813-B8B7E335692E}" sibTransId="{104FBCC3-4696-4162-B5FF-A63509A187CE}"/>
    <dgm:cxn modelId="{77318B38-F2D2-484B-9DAA-6446B812B464}" srcId="{5ECCB075-9451-45A6-9DAC-E351D303061B}" destId="{F9768563-75D1-490A-8FC5-D8841BC99CEC}" srcOrd="0" destOrd="0" parTransId="{B6743E21-C852-4F32-95F6-C0BC16E0008A}" sibTransId="{52225CAC-B988-43DF-AB3B-34C4D68DD5E0}"/>
    <dgm:cxn modelId="{99A76EB4-A379-4402-9EE8-D185EE9FF763}" srcId="{5ECCB075-9451-45A6-9DAC-E351D303061B}" destId="{7FF6662A-0418-4471-9E48-399A7E60D690}" srcOrd="2" destOrd="0" parTransId="{3D556CC1-DE4D-4A59-9D39-173005DAFA53}" sibTransId="{7601B124-E041-4C67-88D2-68CCFB68BAC8}"/>
    <dgm:cxn modelId="{1A09E10C-5213-4150-BD05-B46321E668A0}" type="presOf" srcId="{7FF6662A-0418-4471-9E48-399A7E60D690}" destId="{56F51DB3-85E3-4522-87AB-98520707CC16}" srcOrd="0" destOrd="0" presId="urn:microsoft.com/office/officeart/2005/8/layout/list1"/>
    <dgm:cxn modelId="{84DE2043-7C46-438E-9212-37D56A217A32}" srcId="{F9768563-75D1-490A-8FC5-D8841BC99CEC}" destId="{82F0544E-C9E3-455C-A2C3-EEB7738AA2C3}" srcOrd="0" destOrd="0" parTransId="{974C7507-B34D-4B8B-B3F8-4C82E3140FEB}" sibTransId="{0B186977-9B55-48D9-9BE7-1848C633327D}"/>
    <dgm:cxn modelId="{9B5147A7-30FC-4091-880D-5F0ADF4590BB}" type="presOf" srcId="{92D750C1-9FDB-46E7-AD54-A1E000ADA248}" destId="{C0748081-AF5F-4025-B5D8-79ABEB0DE128}" srcOrd="0" destOrd="0" presId="urn:microsoft.com/office/officeart/2005/8/layout/list1"/>
    <dgm:cxn modelId="{63A67FFB-98BB-4166-820C-73078B152459}" type="presOf" srcId="{5ECCB075-9451-45A6-9DAC-E351D303061B}" destId="{702DD6AD-8A5A-4FC6-B2CB-1E406D8CFE12}" srcOrd="0" destOrd="0" presId="urn:microsoft.com/office/officeart/2005/8/layout/list1"/>
    <dgm:cxn modelId="{011474FD-4CEC-4296-B3E0-C53767EF7EC8}" srcId="{7FF6662A-0418-4471-9E48-399A7E60D690}" destId="{8EC4D8D1-01F9-45A7-81E0-B223D7A99A7E}" srcOrd="0" destOrd="0" parTransId="{1C447DF8-48A6-41AA-89D0-10317D62D337}" sibTransId="{B591EC79-33A4-4E7C-B25E-A733DB74232F}"/>
    <dgm:cxn modelId="{69732748-CE9F-41EB-B6B1-7B3562578534}" type="presOf" srcId="{DB85F46D-AE4D-4481-A909-6D54A14A4B11}" destId="{AEF6BC80-BCF1-4BAB-9C50-E5F35AB13212}" srcOrd="0" destOrd="0" presId="urn:microsoft.com/office/officeart/2005/8/layout/list1"/>
    <dgm:cxn modelId="{F0915E16-3C94-43D3-A7D6-9EE3B8EA564F}" type="presOf" srcId="{92D750C1-9FDB-46E7-AD54-A1E000ADA248}" destId="{B414DDFA-D639-4945-B8F3-8F1113474BB2}" srcOrd="1" destOrd="0" presId="urn:microsoft.com/office/officeart/2005/8/layout/list1"/>
    <dgm:cxn modelId="{B3420EBA-319F-4466-8A19-352E40308EE0}" srcId="{5ECCB075-9451-45A6-9DAC-E351D303061B}" destId="{92D750C1-9FDB-46E7-AD54-A1E000ADA248}" srcOrd="1" destOrd="0" parTransId="{163E8535-1D8C-4A38-B41B-32073D3D0668}" sibTransId="{022EE242-ACD0-4566-9FB2-FD44E9CBF024}"/>
    <dgm:cxn modelId="{BC770714-7697-46A0-8676-F677596149D5}" type="presOf" srcId="{82F0544E-C9E3-455C-A2C3-EEB7738AA2C3}" destId="{8100DFD2-EAD7-4DB8-AD56-D919CF593244}" srcOrd="0" destOrd="0" presId="urn:microsoft.com/office/officeart/2005/8/layout/list1"/>
    <dgm:cxn modelId="{94FBA370-59C5-463F-8E81-338881ADDF23}" type="presParOf" srcId="{702DD6AD-8A5A-4FC6-B2CB-1E406D8CFE12}" destId="{5FD50353-7879-4EC9-9FA6-048DE53C184B}" srcOrd="0" destOrd="0" presId="urn:microsoft.com/office/officeart/2005/8/layout/list1"/>
    <dgm:cxn modelId="{0979F4F5-6C56-4110-8B4F-992D19D86644}" type="presParOf" srcId="{5FD50353-7879-4EC9-9FA6-048DE53C184B}" destId="{11BD9B3D-D760-45A1-9D34-788573D6640F}" srcOrd="0" destOrd="0" presId="urn:microsoft.com/office/officeart/2005/8/layout/list1"/>
    <dgm:cxn modelId="{EF9C1107-6DCC-40C3-81ED-FAD31AE98F4C}" type="presParOf" srcId="{5FD50353-7879-4EC9-9FA6-048DE53C184B}" destId="{BB4617E1-CD26-49A4-8AE3-EDFBF6046CC3}" srcOrd="1" destOrd="0" presId="urn:microsoft.com/office/officeart/2005/8/layout/list1"/>
    <dgm:cxn modelId="{57A319E1-F125-450E-AAD7-9F3CA3CC1E2D}" type="presParOf" srcId="{702DD6AD-8A5A-4FC6-B2CB-1E406D8CFE12}" destId="{60D335D0-F0D7-463F-8F78-DEB6C6F15EBA}" srcOrd="1" destOrd="0" presId="urn:microsoft.com/office/officeart/2005/8/layout/list1"/>
    <dgm:cxn modelId="{9B83AF6D-47DE-4E36-B792-A32A58645576}" type="presParOf" srcId="{702DD6AD-8A5A-4FC6-B2CB-1E406D8CFE12}" destId="{8100DFD2-EAD7-4DB8-AD56-D919CF593244}" srcOrd="2" destOrd="0" presId="urn:microsoft.com/office/officeart/2005/8/layout/list1"/>
    <dgm:cxn modelId="{134EAD96-7304-47B8-BBF2-D3D62AB96C68}" type="presParOf" srcId="{702DD6AD-8A5A-4FC6-B2CB-1E406D8CFE12}" destId="{42D0C657-3BAB-46C4-A300-9C8450B20DDF}" srcOrd="3" destOrd="0" presId="urn:microsoft.com/office/officeart/2005/8/layout/list1"/>
    <dgm:cxn modelId="{F6B9D6EB-E93E-404B-AE9E-20FAA8226420}" type="presParOf" srcId="{702DD6AD-8A5A-4FC6-B2CB-1E406D8CFE12}" destId="{5EB82637-9D2F-465E-9FF2-C160AAF4EC98}" srcOrd="4" destOrd="0" presId="urn:microsoft.com/office/officeart/2005/8/layout/list1"/>
    <dgm:cxn modelId="{8090A714-A1FE-48CA-85DC-B9D730DC5540}" type="presParOf" srcId="{5EB82637-9D2F-465E-9FF2-C160AAF4EC98}" destId="{C0748081-AF5F-4025-B5D8-79ABEB0DE128}" srcOrd="0" destOrd="0" presId="urn:microsoft.com/office/officeart/2005/8/layout/list1"/>
    <dgm:cxn modelId="{BF468DE5-D681-4AD5-97F2-D8A25FD4E834}" type="presParOf" srcId="{5EB82637-9D2F-465E-9FF2-C160AAF4EC98}" destId="{B414DDFA-D639-4945-B8F3-8F1113474BB2}" srcOrd="1" destOrd="0" presId="urn:microsoft.com/office/officeart/2005/8/layout/list1"/>
    <dgm:cxn modelId="{B8EA0E07-6F3C-43F7-88A3-4E7952EF5D29}" type="presParOf" srcId="{702DD6AD-8A5A-4FC6-B2CB-1E406D8CFE12}" destId="{2F2186F7-023F-4239-9837-CDC2FADE56B6}" srcOrd="5" destOrd="0" presId="urn:microsoft.com/office/officeart/2005/8/layout/list1"/>
    <dgm:cxn modelId="{92876124-D6F0-421F-B41C-E3C52DC251AC}" type="presParOf" srcId="{702DD6AD-8A5A-4FC6-B2CB-1E406D8CFE12}" destId="{AEF6BC80-BCF1-4BAB-9C50-E5F35AB13212}" srcOrd="6" destOrd="0" presId="urn:microsoft.com/office/officeart/2005/8/layout/list1"/>
    <dgm:cxn modelId="{F5050C57-337C-4BBF-9305-3B662E7F0549}" type="presParOf" srcId="{702DD6AD-8A5A-4FC6-B2CB-1E406D8CFE12}" destId="{20CD9AAF-9496-4293-8C3F-8E9F1B8D9C5C}" srcOrd="7" destOrd="0" presId="urn:microsoft.com/office/officeart/2005/8/layout/list1"/>
    <dgm:cxn modelId="{53E95705-0E10-47F2-83CC-FA018435FD47}" type="presParOf" srcId="{702DD6AD-8A5A-4FC6-B2CB-1E406D8CFE12}" destId="{10C98D87-DE63-494D-BA4C-225080FD2169}" srcOrd="8" destOrd="0" presId="urn:microsoft.com/office/officeart/2005/8/layout/list1"/>
    <dgm:cxn modelId="{5CCD9D56-C5CD-49C6-9E7D-7F64E5B3AB97}" type="presParOf" srcId="{10C98D87-DE63-494D-BA4C-225080FD2169}" destId="{56F51DB3-85E3-4522-87AB-98520707CC16}" srcOrd="0" destOrd="0" presId="urn:microsoft.com/office/officeart/2005/8/layout/list1"/>
    <dgm:cxn modelId="{EBE25F53-C75A-4680-AF72-93B651819DAF}" type="presParOf" srcId="{10C98D87-DE63-494D-BA4C-225080FD2169}" destId="{D7BC7FA3-ED37-43D0-9D2B-6754181E488C}" srcOrd="1" destOrd="0" presId="urn:microsoft.com/office/officeart/2005/8/layout/list1"/>
    <dgm:cxn modelId="{79E31DEE-EFFC-438E-BFD6-30EF7DFB4F2B}" type="presParOf" srcId="{702DD6AD-8A5A-4FC6-B2CB-1E406D8CFE12}" destId="{DF129AE3-D69B-44FE-A1A0-9B20E9D17D93}" srcOrd="9" destOrd="0" presId="urn:microsoft.com/office/officeart/2005/8/layout/list1"/>
    <dgm:cxn modelId="{902A9CD5-6646-4EDF-B347-14849F90A598}" type="presParOf" srcId="{702DD6AD-8A5A-4FC6-B2CB-1E406D8CFE12}" destId="{8B5A6457-2BD2-46BD-AD76-EDCBEBA34D27}" srcOrd="10" destOrd="0" presId="urn:microsoft.com/office/officeart/2005/8/layout/list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41396F7-C3CB-4847-A4D9-7661AED21237}" type="doc">
      <dgm:prSet loTypeId="urn:microsoft.com/office/officeart/2005/8/layout/equation2" loCatId="process" qsTypeId="urn:microsoft.com/office/officeart/2005/8/quickstyle/simple1" qsCatId="simple" csTypeId="urn:microsoft.com/office/officeart/2005/8/colors/colorful1#2" csCatId="colorful" phldr="1"/>
      <dgm:spPr/>
    </dgm:pt>
    <dgm:pt modelId="{3F088DA5-0825-4733-B733-D6D919BF6AF4}">
      <dgm:prSet phldrT="[Text]" custT="1"/>
      <dgm:spPr>
        <a:solidFill>
          <a:schemeClr val="bg2">
            <a:lumMod val="50000"/>
          </a:schemeClr>
        </a:solidFill>
      </dgm:spPr>
      <dgm:t>
        <a:bodyPr/>
        <a:lstStyle/>
        <a:p>
          <a:r>
            <a:rPr lang="en-US" sz="3000" b="1" dirty="0" smtClean="0"/>
            <a:t>With Board/ Organization</a:t>
          </a:r>
          <a:endParaRPr lang="en-US" sz="3000" b="1" dirty="0"/>
        </a:p>
      </dgm:t>
    </dgm:pt>
    <dgm:pt modelId="{EEEC16E9-86D9-41F7-BAEA-BF063642D022}" type="parTrans" cxnId="{03CC845A-E0A7-4A02-9372-5238D1AD1CB2}">
      <dgm:prSet/>
      <dgm:spPr/>
      <dgm:t>
        <a:bodyPr/>
        <a:lstStyle/>
        <a:p>
          <a:endParaRPr lang="en-US"/>
        </a:p>
      </dgm:t>
    </dgm:pt>
    <dgm:pt modelId="{F9B8DB03-88C8-494E-BAF5-203B0A60F153}" type="sibTrans" cxnId="{03CC845A-E0A7-4A02-9372-5238D1AD1CB2}">
      <dgm:prSet/>
      <dgm:spPr>
        <a:solidFill>
          <a:schemeClr val="bg2">
            <a:lumMod val="50000"/>
          </a:schemeClr>
        </a:solidFill>
      </dgm:spPr>
      <dgm:t>
        <a:bodyPr/>
        <a:lstStyle/>
        <a:p>
          <a:endParaRPr lang="en-US"/>
        </a:p>
      </dgm:t>
    </dgm:pt>
    <dgm:pt modelId="{7D8A77C3-28AE-4EFD-BF16-61EF8D4D8A1C}">
      <dgm:prSet phldrT="[Text]" custT="1"/>
      <dgm:spPr/>
      <dgm:t>
        <a:bodyPr/>
        <a:lstStyle/>
        <a:p>
          <a:r>
            <a:rPr lang="en-US" sz="3000" b="1" dirty="0" smtClean="0"/>
            <a:t>With Stakeholders/ Community</a:t>
          </a:r>
          <a:endParaRPr lang="en-US" sz="3000" b="1" dirty="0"/>
        </a:p>
      </dgm:t>
    </dgm:pt>
    <dgm:pt modelId="{E97647E3-CB03-4E40-BB40-19ED5CE44451}" type="parTrans" cxnId="{C74046FE-60D6-4AFC-B038-D83FFF10FD9F}">
      <dgm:prSet/>
      <dgm:spPr/>
      <dgm:t>
        <a:bodyPr/>
        <a:lstStyle/>
        <a:p>
          <a:endParaRPr lang="en-US"/>
        </a:p>
      </dgm:t>
    </dgm:pt>
    <dgm:pt modelId="{107AA516-F0EF-43D0-A714-4B724CD6E73A}" type="sibTrans" cxnId="{C74046FE-60D6-4AFC-B038-D83FFF10FD9F}">
      <dgm:prSet/>
      <dgm:spPr>
        <a:solidFill>
          <a:schemeClr val="accent4"/>
        </a:solidFill>
      </dgm:spPr>
      <dgm:t>
        <a:bodyPr/>
        <a:lstStyle/>
        <a:p>
          <a:endParaRPr lang="en-US"/>
        </a:p>
      </dgm:t>
    </dgm:pt>
    <dgm:pt modelId="{69715824-DA6D-47AD-8099-85BA077DEFD2}">
      <dgm:prSet phldrT="[Text]" custT="1"/>
      <dgm:spPr/>
      <dgm:t>
        <a:bodyPr/>
        <a:lstStyle/>
        <a:p>
          <a:r>
            <a:rPr lang="en-US" sz="3000" b="1" dirty="0" smtClean="0"/>
            <a:t>Engagement</a:t>
          </a:r>
          <a:endParaRPr lang="en-US" sz="3000" b="1" dirty="0"/>
        </a:p>
      </dgm:t>
    </dgm:pt>
    <dgm:pt modelId="{644FCDFC-8036-4E65-B3DD-3CA0EE49F90A}" type="parTrans" cxnId="{E72140BD-27C6-47A6-ADD8-F21A5BADBBB3}">
      <dgm:prSet/>
      <dgm:spPr/>
      <dgm:t>
        <a:bodyPr/>
        <a:lstStyle/>
        <a:p>
          <a:endParaRPr lang="en-US"/>
        </a:p>
      </dgm:t>
    </dgm:pt>
    <dgm:pt modelId="{3FDB1385-8BF9-456F-A1D1-DB7B3C0A5AFF}" type="sibTrans" cxnId="{E72140BD-27C6-47A6-ADD8-F21A5BADBBB3}">
      <dgm:prSet/>
      <dgm:spPr/>
      <dgm:t>
        <a:bodyPr/>
        <a:lstStyle/>
        <a:p>
          <a:endParaRPr lang="en-US"/>
        </a:p>
      </dgm:t>
    </dgm:pt>
    <dgm:pt modelId="{6471789E-AF23-4668-B459-A4B51269F41E}" type="pres">
      <dgm:prSet presAssocID="{C41396F7-C3CB-4847-A4D9-7661AED21237}" presName="Name0" presStyleCnt="0">
        <dgm:presLayoutVars>
          <dgm:dir/>
          <dgm:resizeHandles val="exact"/>
        </dgm:presLayoutVars>
      </dgm:prSet>
      <dgm:spPr/>
    </dgm:pt>
    <dgm:pt modelId="{819009BB-639E-43AA-BFBE-3DD4AE5725FC}" type="pres">
      <dgm:prSet presAssocID="{C41396F7-C3CB-4847-A4D9-7661AED21237}" presName="vNodes" presStyleCnt="0"/>
      <dgm:spPr/>
    </dgm:pt>
    <dgm:pt modelId="{07B1D26A-B3D7-4A28-A2F8-D6172CABC445}" type="pres">
      <dgm:prSet presAssocID="{3F088DA5-0825-4733-B733-D6D919BF6AF4}" presName="node" presStyleLbl="node1" presStyleIdx="0" presStyleCnt="3" custScaleX="220235" custScaleY="119751">
        <dgm:presLayoutVars>
          <dgm:bulletEnabled val="1"/>
        </dgm:presLayoutVars>
      </dgm:prSet>
      <dgm:spPr/>
      <dgm:t>
        <a:bodyPr/>
        <a:lstStyle/>
        <a:p>
          <a:endParaRPr lang="en-US"/>
        </a:p>
      </dgm:t>
    </dgm:pt>
    <dgm:pt modelId="{436DFD9D-CA02-4F9E-8730-2CFF16A47024}" type="pres">
      <dgm:prSet presAssocID="{F9B8DB03-88C8-494E-BAF5-203B0A60F153}" presName="spacerT" presStyleCnt="0"/>
      <dgm:spPr/>
    </dgm:pt>
    <dgm:pt modelId="{CCB04BC8-0295-4992-8033-18A7DE62B5DD}" type="pres">
      <dgm:prSet presAssocID="{F9B8DB03-88C8-494E-BAF5-203B0A60F153}" presName="sibTrans" presStyleLbl="sibTrans2D1" presStyleIdx="0" presStyleCnt="2"/>
      <dgm:spPr/>
      <dgm:t>
        <a:bodyPr/>
        <a:lstStyle/>
        <a:p>
          <a:endParaRPr lang="en-US"/>
        </a:p>
      </dgm:t>
    </dgm:pt>
    <dgm:pt modelId="{A0B4C0FB-EE6C-4C48-A64A-C5162838A89E}" type="pres">
      <dgm:prSet presAssocID="{F9B8DB03-88C8-494E-BAF5-203B0A60F153}" presName="spacerB" presStyleCnt="0"/>
      <dgm:spPr/>
    </dgm:pt>
    <dgm:pt modelId="{D5791D51-D348-48DF-BAA5-0495CCBAC430}" type="pres">
      <dgm:prSet presAssocID="{7D8A77C3-28AE-4EFD-BF16-61EF8D4D8A1C}" presName="node" presStyleLbl="node1" presStyleIdx="1" presStyleCnt="3" custScaleX="217667" custScaleY="127403">
        <dgm:presLayoutVars>
          <dgm:bulletEnabled val="1"/>
        </dgm:presLayoutVars>
      </dgm:prSet>
      <dgm:spPr/>
      <dgm:t>
        <a:bodyPr/>
        <a:lstStyle/>
        <a:p>
          <a:endParaRPr lang="en-US"/>
        </a:p>
      </dgm:t>
    </dgm:pt>
    <dgm:pt modelId="{DEEC28AB-ED63-48B5-835E-7E5F4AB39EC9}" type="pres">
      <dgm:prSet presAssocID="{C41396F7-C3CB-4847-A4D9-7661AED21237}" presName="sibTransLast" presStyleLbl="sibTrans2D1" presStyleIdx="1" presStyleCnt="2"/>
      <dgm:spPr/>
      <dgm:t>
        <a:bodyPr/>
        <a:lstStyle/>
        <a:p>
          <a:endParaRPr lang="en-US"/>
        </a:p>
      </dgm:t>
    </dgm:pt>
    <dgm:pt modelId="{D41848E4-5FD3-42A9-9E0A-010687CB7D13}" type="pres">
      <dgm:prSet presAssocID="{C41396F7-C3CB-4847-A4D9-7661AED21237}" presName="connectorText" presStyleLbl="sibTrans2D1" presStyleIdx="1" presStyleCnt="2"/>
      <dgm:spPr/>
      <dgm:t>
        <a:bodyPr/>
        <a:lstStyle/>
        <a:p>
          <a:endParaRPr lang="en-US"/>
        </a:p>
      </dgm:t>
    </dgm:pt>
    <dgm:pt modelId="{928B36C5-A753-467C-9346-FE012BF5EA81}" type="pres">
      <dgm:prSet presAssocID="{C41396F7-C3CB-4847-A4D9-7661AED21237}" presName="lastNode" presStyleLbl="node1" presStyleIdx="2" presStyleCnt="3" custScaleX="103444">
        <dgm:presLayoutVars>
          <dgm:bulletEnabled val="1"/>
        </dgm:presLayoutVars>
      </dgm:prSet>
      <dgm:spPr/>
      <dgm:t>
        <a:bodyPr/>
        <a:lstStyle/>
        <a:p>
          <a:endParaRPr lang="en-US"/>
        </a:p>
      </dgm:t>
    </dgm:pt>
  </dgm:ptLst>
  <dgm:cxnLst>
    <dgm:cxn modelId="{E6E283C6-F01D-435F-8C36-D9E06978E0E4}" type="presOf" srcId="{107AA516-F0EF-43D0-A714-4B724CD6E73A}" destId="{DEEC28AB-ED63-48B5-835E-7E5F4AB39EC9}" srcOrd="0" destOrd="0" presId="urn:microsoft.com/office/officeart/2005/8/layout/equation2"/>
    <dgm:cxn modelId="{2E885D2A-E9BF-4ADD-A0EF-A67BEB5D7020}" type="presOf" srcId="{3F088DA5-0825-4733-B733-D6D919BF6AF4}" destId="{07B1D26A-B3D7-4A28-A2F8-D6172CABC445}" srcOrd="0" destOrd="0" presId="urn:microsoft.com/office/officeart/2005/8/layout/equation2"/>
    <dgm:cxn modelId="{4EE1E9D6-E48C-4718-A40E-2B7C5C47F73C}" type="presOf" srcId="{69715824-DA6D-47AD-8099-85BA077DEFD2}" destId="{928B36C5-A753-467C-9346-FE012BF5EA81}" srcOrd="0" destOrd="0" presId="urn:microsoft.com/office/officeart/2005/8/layout/equation2"/>
    <dgm:cxn modelId="{03CC845A-E0A7-4A02-9372-5238D1AD1CB2}" srcId="{C41396F7-C3CB-4847-A4D9-7661AED21237}" destId="{3F088DA5-0825-4733-B733-D6D919BF6AF4}" srcOrd="0" destOrd="0" parTransId="{EEEC16E9-86D9-41F7-BAEA-BF063642D022}" sibTransId="{F9B8DB03-88C8-494E-BAF5-203B0A60F153}"/>
    <dgm:cxn modelId="{A98AC143-A9A8-4F00-B11B-B5378BA713EB}" type="presOf" srcId="{7D8A77C3-28AE-4EFD-BF16-61EF8D4D8A1C}" destId="{D5791D51-D348-48DF-BAA5-0495CCBAC430}" srcOrd="0" destOrd="0" presId="urn:microsoft.com/office/officeart/2005/8/layout/equation2"/>
    <dgm:cxn modelId="{6966B9A7-2142-4742-8433-1E682CCC629C}" type="presOf" srcId="{C41396F7-C3CB-4847-A4D9-7661AED21237}" destId="{6471789E-AF23-4668-B459-A4B51269F41E}" srcOrd="0" destOrd="0" presId="urn:microsoft.com/office/officeart/2005/8/layout/equation2"/>
    <dgm:cxn modelId="{E72140BD-27C6-47A6-ADD8-F21A5BADBBB3}" srcId="{C41396F7-C3CB-4847-A4D9-7661AED21237}" destId="{69715824-DA6D-47AD-8099-85BA077DEFD2}" srcOrd="2" destOrd="0" parTransId="{644FCDFC-8036-4E65-B3DD-3CA0EE49F90A}" sibTransId="{3FDB1385-8BF9-456F-A1D1-DB7B3C0A5AFF}"/>
    <dgm:cxn modelId="{1CA2EC83-FF5F-461A-BEBF-E61D554BAF25}" type="presOf" srcId="{107AA516-F0EF-43D0-A714-4B724CD6E73A}" destId="{D41848E4-5FD3-42A9-9E0A-010687CB7D13}" srcOrd="1" destOrd="0" presId="urn:microsoft.com/office/officeart/2005/8/layout/equation2"/>
    <dgm:cxn modelId="{C74046FE-60D6-4AFC-B038-D83FFF10FD9F}" srcId="{C41396F7-C3CB-4847-A4D9-7661AED21237}" destId="{7D8A77C3-28AE-4EFD-BF16-61EF8D4D8A1C}" srcOrd="1" destOrd="0" parTransId="{E97647E3-CB03-4E40-BB40-19ED5CE44451}" sibTransId="{107AA516-F0EF-43D0-A714-4B724CD6E73A}"/>
    <dgm:cxn modelId="{6B0ADD22-DA93-4624-AD18-0B2320147676}" type="presOf" srcId="{F9B8DB03-88C8-494E-BAF5-203B0A60F153}" destId="{CCB04BC8-0295-4992-8033-18A7DE62B5DD}" srcOrd="0" destOrd="0" presId="urn:microsoft.com/office/officeart/2005/8/layout/equation2"/>
    <dgm:cxn modelId="{C2B3E77E-00B3-434A-A77E-FD392259F465}" type="presParOf" srcId="{6471789E-AF23-4668-B459-A4B51269F41E}" destId="{819009BB-639E-43AA-BFBE-3DD4AE5725FC}" srcOrd="0" destOrd="0" presId="urn:microsoft.com/office/officeart/2005/8/layout/equation2"/>
    <dgm:cxn modelId="{B3B5ECB1-0E2F-4C04-AB94-7EA937CE62DE}" type="presParOf" srcId="{819009BB-639E-43AA-BFBE-3DD4AE5725FC}" destId="{07B1D26A-B3D7-4A28-A2F8-D6172CABC445}" srcOrd="0" destOrd="0" presId="urn:microsoft.com/office/officeart/2005/8/layout/equation2"/>
    <dgm:cxn modelId="{DF1F7AA1-C859-4499-8572-A2E47ADCB2FB}" type="presParOf" srcId="{819009BB-639E-43AA-BFBE-3DD4AE5725FC}" destId="{436DFD9D-CA02-4F9E-8730-2CFF16A47024}" srcOrd="1" destOrd="0" presId="urn:microsoft.com/office/officeart/2005/8/layout/equation2"/>
    <dgm:cxn modelId="{B13E0C1D-6811-4B6F-93BE-2961CA39EFA3}" type="presParOf" srcId="{819009BB-639E-43AA-BFBE-3DD4AE5725FC}" destId="{CCB04BC8-0295-4992-8033-18A7DE62B5DD}" srcOrd="2" destOrd="0" presId="urn:microsoft.com/office/officeart/2005/8/layout/equation2"/>
    <dgm:cxn modelId="{D33C7447-0463-47BC-B18C-E2B3627DC340}" type="presParOf" srcId="{819009BB-639E-43AA-BFBE-3DD4AE5725FC}" destId="{A0B4C0FB-EE6C-4C48-A64A-C5162838A89E}" srcOrd="3" destOrd="0" presId="urn:microsoft.com/office/officeart/2005/8/layout/equation2"/>
    <dgm:cxn modelId="{3C03E7D3-3D40-41BC-BBA4-7028D3CAA046}" type="presParOf" srcId="{819009BB-639E-43AA-BFBE-3DD4AE5725FC}" destId="{D5791D51-D348-48DF-BAA5-0495CCBAC430}" srcOrd="4" destOrd="0" presId="urn:microsoft.com/office/officeart/2005/8/layout/equation2"/>
    <dgm:cxn modelId="{C13FE1C6-F898-4E12-88CB-CC4E4641F3F8}" type="presParOf" srcId="{6471789E-AF23-4668-B459-A4B51269F41E}" destId="{DEEC28AB-ED63-48B5-835E-7E5F4AB39EC9}" srcOrd="1" destOrd="0" presId="urn:microsoft.com/office/officeart/2005/8/layout/equation2"/>
    <dgm:cxn modelId="{2DFD6A1D-B3B1-41B4-AEAB-71DCA3BEE3C3}" type="presParOf" srcId="{DEEC28AB-ED63-48B5-835E-7E5F4AB39EC9}" destId="{D41848E4-5FD3-42A9-9E0A-010687CB7D13}" srcOrd="0" destOrd="0" presId="urn:microsoft.com/office/officeart/2005/8/layout/equation2"/>
    <dgm:cxn modelId="{27CB9491-C462-4DDF-BB4E-4C574B3144BC}" type="presParOf" srcId="{6471789E-AF23-4668-B459-A4B51269F41E}" destId="{928B36C5-A753-467C-9346-FE012BF5EA81}" srcOrd="2" destOrd="0" presId="urn:microsoft.com/office/officeart/2005/8/layout/equation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E9602847-AF89-4AD6-9377-AEF4D07443A3}" type="doc">
      <dgm:prSet loTypeId="urn:microsoft.com/office/officeart/2005/8/layout/arrow2" loCatId="process" qsTypeId="urn:microsoft.com/office/officeart/2005/8/quickstyle/simple1" qsCatId="simple" csTypeId="urn:microsoft.com/office/officeart/2005/8/colors/accent1_2" csCatId="accent1" phldr="1"/>
      <dgm:spPr/>
    </dgm:pt>
    <dgm:pt modelId="{7D351FA5-635B-4159-929F-D731B8908801}">
      <dgm:prSet phldrT="[Text]" custT="1"/>
      <dgm:spPr/>
      <dgm:t>
        <a:bodyPr/>
        <a:lstStyle/>
        <a:p>
          <a:r>
            <a:rPr lang="en-US" sz="2000" b="1" dirty="0" smtClean="0"/>
            <a:t>Strategically Recruiting </a:t>
          </a:r>
          <a:endParaRPr lang="en-US" sz="2000" b="1" dirty="0"/>
        </a:p>
      </dgm:t>
    </dgm:pt>
    <dgm:pt modelId="{E7E39F22-E6EC-4687-8372-76B161AF85EA}" type="parTrans" cxnId="{2F21398E-5BC2-4CE0-8939-891E6A42D5EA}">
      <dgm:prSet/>
      <dgm:spPr/>
      <dgm:t>
        <a:bodyPr/>
        <a:lstStyle/>
        <a:p>
          <a:endParaRPr lang="en-US"/>
        </a:p>
      </dgm:t>
    </dgm:pt>
    <dgm:pt modelId="{133149AC-B436-4B7E-8CC9-6E4295708F81}" type="sibTrans" cxnId="{2F21398E-5BC2-4CE0-8939-891E6A42D5EA}">
      <dgm:prSet/>
      <dgm:spPr/>
      <dgm:t>
        <a:bodyPr/>
        <a:lstStyle/>
        <a:p>
          <a:endParaRPr lang="en-US"/>
        </a:p>
      </dgm:t>
    </dgm:pt>
    <dgm:pt modelId="{D2A07444-26C3-475E-8C40-56D37459F335}">
      <dgm:prSet phldrT="[Text]" custT="1"/>
      <dgm:spPr/>
      <dgm:t>
        <a:bodyPr/>
        <a:lstStyle/>
        <a:p>
          <a:r>
            <a:rPr lang="en-US" sz="2000" b="1" dirty="0" smtClean="0"/>
            <a:t>Regularly Orienting &amp; Training</a:t>
          </a:r>
          <a:endParaRPr lang="en-US" sz="2000" b="1" dirty="0"/>
        </a:p>
      </dgm:t>
    </dgm:pt>
    <dgm:pt modelId="{1BE30815-4F26-4FFC-B897-40D16064ECF5}" type="parTrans" cxnId="{17EC9C91-D588-4DB6-9598-87148EF2E412}">
      <dgm:prSet/>
      <dgm:spPr/>
      <dgm:t>
        <a:bodyPr/>
        <a:lstStyle/>
        <a:p>
          <a:endParaRPr lang="en-US"/>
        </a:p>
      </dgm:t>
    </dgm:pt>
    <dgm:pt modelId="{CC723B00-CD91-4C74-B642-B59962F9BB09}" type="sibTrans" cxnId="{17EC9C91-D588-4DB6-9598-87148EF2E412}">
      <dgm:prSet/>
      <dgm:spPr/>
      <dgm:t>
        <a:bodyPr/>
        <a:lstStyle/>
        <a:p>
          <a:endParaRPr lang="en-US"/>
        </a:p>
      </dgm:t>
    </dgm:pt>
    <dgm:pt modelId="{7C43FF9D-A3FF-40F6-8540-125AEB729678}">
      <dgm:prSet phldrT="[Text]" custT="1"/>
      <dgm:spPr/>
      <dgm:t>
        <a:bodyPr/>
        <a:lstStyle/>
        <a:p>
          <a:r>
            <a:rPr lang="en-US" sz="2000" b="1" dirty="0" smtClean="0"/>
            <a:t>Building Relationships</a:t>
          </a:r>
          <a:endParaRPr lang="en-US" sz="2000" b="1" dirty="0"/>
        </a:p>
      </dgm:t>
    </dgm:pt>
    <dgm:pt modelId="{EE009115-3571-4370-A2CB-524E56DD92E9}" type="parTrans" cxnId="{8D87961A-5311-4CEC-834B-9C879C0FBD78}">
      <dgm:prSet/>
      <dgm:spPr/>
      <dgm:t>
        <a:bodyPr/>
        <a:lstStyle/>
        <a:p>
          <a:endParaRPr lang="en-US"/>
        </a:p>
      </dgm:t>
    </dgm:pt>
    <dgm:pt modelId="{1C97D6CE-0DE2-4CE9-9AEE-56AE498A8297}" type="sibTrans" cxnId="{8D87961A-5311-4CEC-834B-9C879C0FBD78}">
      <dgm:prSet/>
      <dgm:spPr/>
      <dgm:t>
        <a:bodyPr/>
        <a:lstStyle/>
        <a:p>
          <a:endParaRPr lang="en-US"/>
        </a:p>
      </dgm:t>
    </dgm:pt>
    <dgm:pt modelId="{F2D1814D-9638-495A-B246-277E3B736F91}">
      <dgm:prSet phldrT="[Text]" custT="1"/>
      <dgm:spPr/>
      <dgm:t>
        <a:bodyPr/>
        <a:lstStyle/>
        <a:p>
          <a:r>
            <a:rPr lang="en-US" sz="2000" b="1" dirty="0" smtClean="0"/>
            <a:t>Conducting Assessments</a:t>
          </a:r>
          <a:endParaRPr lang="en-US" sz="2000" b="1" dirty="0"/>
        </a:p>
      </dgm:t>
    </dgm:pt>
    <dgm:pt modelId="{7A70D668-D7D9-484A-807E-6C83CF5084C7}" type="parTrans" cxnId="{8057179E-7A1D-400B-8BC0-E62B93BDBF35}">
      <dgm:prSet/>
      <dgm:spPr/>
      <dgm:t>
        <a:bodyPr/>
        <a:lstStyle/>
        <a:p>
          <a:endParaRPr lang="en-US"/>
        </a:p>
      </dgm:t>
    </dgm:pt>
    <dgm:pt modelId="{F740784E-CAFC-4C92-A01A-AB1C238F92BB}" type="sibTrans" cxnId="{8057179E-7A1D-400B-8BC0-E62B93BDBF35}">
      <dgm:prSet/>
      <dgm:spPr/>
      <dgm:t>
        <a:bodyPr/>
        <a:lstStyle/>
        <a:p>
          <a:endParaRPr lang="en-US"/>
        </a:p>
      </dgm:t>
    </dgm:pt>
    <dgm:pt modelId="{4F5AFE37-5BF3-47BE-AC60-70C351F71738}">
      <dgm:prSet phldrT="[Text]" custT="1"/>
      <dgm:spPr/>
      <dgm:t>
        <a:bodyPr/>
        <a:lstStyle/>
        <a:p>
          <a:r>
            <a:rPr lang="en-US" sz="2000" b="1" dirty="0" smtClean="0"/>
            <a:t>Connecting with Community</a:t>
          </a:r>
          <a:endParaRPr lang="en-US" sz="2000" b="1" dirty="0"/>
        </a:p>
      </dgm:t>
    </dgm:pt>
    <dgm:pt modelId="{9CF415A5-F3EC-4B9F-A168-521A58F47CD8}" type="parTrans" cxnId="{E9AD156A-7078-4966-B203-3A7F1563276B}">
      <dgm:prSet/>
      <dgm:spPr/>
      <dgm:t>
        <a:bodyPr/>
        <a:lstStyle/>
        <a:p>
          <a:endParaRPr lang="en-US"/>
        </a:p>
      </dgm:t>
    </dgm:pt>
    <dgm:pt modelId="{5A87A7A1-F5C0-42BD-B791-620C55D1CADA}" type="sibTrans" cxnId="{E9AD156A-7078-4966-B203-3A7F1563276B}">
      <dgm:prSet/>
      <dgm:spPr/>
      <dgm:t>
        <a:bodyPr/>
        <a:lstStyle/>
        <a:p>
          <a:endParaRPr lang="en-US"/>
        </a:p>
      </dgm:t>
    </dgm:pt>
    <dgm:pt modelId="{495E4980-97C7-4BB4-B92D-9A2A98B84CEC}" type="pres">
      <dgm:prSet presAssocID="{E9602847-AF89-4AD6-9377-AEF4D07443A3}" presName="arrowDiagram" presStyleCnt="0">
        <dgm:presLayoutVars>
          <dgm:chMax val="5"/>
          <dgm:dir/>
          <dgm:resizeHandles val="exact"/>
        </dgm:presLayoutVars>
      </dgm:prSet>
      <dgm:spPr/>
    </dgm:pt>
    <dgm:pt modelId="{3E72C691-DAEB-48DF-9570-1DBC549899CC}" type="pres">
      <dgm:prSet presAssocID="{E9602847-AF89-4AD6-9377-AEF4D07443A3}" presName="arrow" presStyleLbl="bgShp" presStyleIdx="0" presStyleCnt="1"/>
      <dgm:spPr/>
    </dgm:pt>
    <dgm:pt modelId="{2CF3F68C-9204-4993-8D6D-2508B0810BF5}" type="pres">
      <dgm:prSet presAssocID="{E9602847-AF89-4AD6-9377-AEF4D07443A3}" presName="arrowDiagram5" presStyleCnt="0"/>
      <dgm:spPr/>
    </dgm:pt>
    <dgm:pt modelId="{9BFD8D4C-0354-46E1-BD91-5AE4EA5F64A9}" type="pres">
      <dgm:prSet presAssocID="{7D351FA5-635B-4159-929F-D731B8908801}" presName="bullet5a" presStyleLbl="node1" presStyleIdx="0" presStyleCnt="5"/>
      <dgm:spPr/>
    </dgm:pt>
    <dgm:pt modelId="{1E9A567A-B96E-40B3-8E8E-0E183F570960}" type="pres">
      <dgm:prSet presAssocID="{7D351FA5-635B-4159-929F-D731B8908801}" presName="textBox5a" presStyleLbl="revTx" presStyleIdx="0" presStyleCnt="5" custScaleX="154849" custScaleY="89854" custLinFactNeighborX="7830" custLinFactNeighborY="3447">
        <dgm:presLayoutVars>
          <dgm:bulletEnabled val="1"/>
        </dgm:presLayoutVars>
      </dgm:prSet>
      <dgm:spPr/>
      <dgm:t>
        <a:bodyPr/>
        <a:lstStyle/>
        <a:p>
          <a:endParaRPr lang="en-US"/>
        </a:p>
      </dgm:t>
    </dgm:pt>
    <dgm:pt modelId="{3DB9725E-5F3D-4DA3-8089-61FC3335AF73}" type="pres">
      <dgm:prSet presAssocID="{D2A07444-26C3-475E-8C40-56D37459F335}" presName="bullet5b" presStyleLbl="node1" presStyleIdx="1" presStyleCnt="5"/>
      <dgm:spPr/>
    </dgm:pt>
    <dgm:pt modelId="{792570C1-BD13-4BF3-8167-A0EE105BBF1D}" type="pres">
      <dgm:prSet presAssocID="{D2A07444-26C3-475E-8C40-56D37459F335}" presName="textBox5b" presStyleLbl="revTx" presStyleIdx="1" presStyleCnt="5" custScaleX="123049" custScaleY="92699">
        <dgm:presLayoutVars>
          <dgm:bulletEnabled val="1"/>
        </dgm:presLayoutVars>
      </dgm:prSet>
      <dgm:spPr/>
      <dgm:t>
        <a:bodyPr/>
        <a:lstStyle/>
        <a:p>
          <a:endParaRPr lang="en-US"/>
        </a:p>
      </dgm:t>
    </dgm:pt>
    <dgm:pt modelId="{0058D96F-C64E-4058-BB24-E8C27EB9C3DF}" type="pres">
      <dgm:prSet presAssocID="{7C43FF9D-A3FF-40F6-8540-125AEB729678}" presName="bullet5c" presStyleLbl="node1" presStyleIdx="2" presStyleCnt="5"/>
      <dgm:spPr/>
    </dgm:pt>
    <dgm:pt modelId="{4CCC7E0C-B38E-4E19-AB63-9C363CA1A3D3}" type="pres">
      <dgm:prSet presAssocID="{7C43FF9D-A3FF-40F6-8540-125AEB729678}" presName="textBox5c" presStyleLbl="revTx" presStyleIdx="2" presStyleCnt="5" custScaleX="111148" custScaleY="93410" custLinFactNeighborX="-8791">
        <dgm:presLayoutVars>
          <dgm:bulletEnabled val="1"/>
        </dgm:presLayoutVars>
      </dgm:prSet>
      <dgm:spPr/>
      <dgm:t>
        <a:bodyPr/>
        <a:lstStyle/>
        <a:p>
          <a:endParaRPr lang="en-US"/>
        </a:p>
      </dgm:t>
    </dgm:pt>
    <dgm:pt modelId="{093419EA-BF6F-4A6F-8B0A-205FFD32A204}" type="pres">
      <dgm:prSet presAssocID="{F2D1814D-9638-495A-B246-277E3B736F91}" presName="bullet5d" presStyleLbl="node1" presStyleIdx="3" presStyleCnt="5"/>
      <dgm:spPr/>
    </dgm:pt>
    <dgm:pt modelId="{F575EE0B-E1F0-492E-BCA0-1CDCF0BDB0A2}" type="pres">
      <dgm:prSet presAssocID="{F2D1814D-9638-495A-B246-277E3B736F91}" presName="textBox5d" presStyleLbl="revTx" presStyleIdx="3" presStyleCnt="5" custScaleX="135538" custScaleY="91266">
        <dgm:presLayoutVars>
          <dgm:bulletEnabled val="1"/>
        </dgm:presLayoutVars>
      </dgm:prSet>
      <dgm:spPr/>
      <dgm:t>
        <a:bodyPr/>
        <a:lstStyle/>
        <a:p>
          <a:endParaRPr lang="en-US"/>
        </a:p>
      </dgm:t>
    </dgm:pt>
    <dgm:pt modelId="{8B00ADBF-E117-4BE0-A5F3-78CF0715CDDC}" type="pres">
      <dgm:prSet presAssocID="{4F5AFE37-5BF3-47BE-AC60-70C351F71738}" presName="bullet5e" presStyleLbl="node1" presStyleIdx="4" presStyleCnt="5"/>
      <dgm:spPr/>
    </dgm:pt>
    <dgm:pt modelId="{3D98F263-931A-4404-8A4C-9840299BB057}" type="pres">
      <dgm:prSet presAssocID="{4F5AFE37-5BF3-47BE-AC60-70C351F71738}" presName="textBox5e" presStyleLbl="revTx" presStyleIdx="4" presStyleCnt="5" custScaleX="154849" custScaleY="90217">
        <dgm:presLayoutVars>
          <dgm:bulletEnabled val="1"/>
        </dgm:presLayoutVars>
      </dgm:prSet>
      <dgm:spPr/>
      <dgm:t>
        <a:bodyPr/>
        <a:lstStyle/>
        <a:p>
          <a:endParaRPr lang="en-US"/>
        </a:p>
      </dgm:t>
    </dgm:pt>
  </dgm:ptLst>
  <dgm:cxnLst>
    <dgm:cxn modelId="{17EC9C91-D588-4DB6-9598-87148EF2E412}" srcId="{E9602847-AF89-4AD6-9377-AEF4D07443A3}" destId="{D2A07444-26C3-475E-8C40-56D37459F335}" srcOrd="1" destOrd="0" parTransId="{1BE30815-4F26-4FFC-B897-40D16064ECF5}" sibTransId="{CC723B00-CD91-4C74-B642-B59962F9BB09}"/>
    <dgm:cxn modelId="{8D87961A-5311-4CEC-834B-9C879C0FBD78}" srcId="{E9602847-AF89-4AD6-9377-AEF4D07443A3}" destId="{7C43FF9D-A3FF-40F6-8540-125AEB729678}" srcOrd="2" destOrd="0" parTransId="{EE009115-3571-4370-A2CB-524E56DD92E9}" sibTransId="{1C97D6CE-0DE2-4CE9-9AEE-56AE498A8297}"/>
    <dgm:cxn modelId="{8057179E-7A1D-400B-8BC0-E62B93BDBF35}" srcId="{E9602847-AF89-4AD6-9377-AEF4D07443A3}" destId="{F2D1814D-9638-495A-B246-277E3B736F91}" srcOrd="3" destOrd="0" parTransId="{7A70D668-D7D9-484A-807E-6C83CF5084C7}" sibTransId="{F740784E-CAFC-4C92-A01A-AB1C238F92BB}"/>
    <dgm:cxn modelId="{D53B55CF-3F86-4156-8012-8FCAD870D88A}" type="presOf" srcId="{F2D1814D-9638-495A-B246-277E3B736F91}" destId="{F575EE0B-E1F0-492E-BCA0-1CDCF0BDB0A2}" srcOrd="0" destOrd="0" presId="urn:microsoft.com/office/officeart/2005/8/layout/arrow2"/>
    <dgm:cxn modelId="{A4553F62-EB1A-4715-83D3-1AFA7262C599}" type="presOf" srcId="{D2A07444-26C3-475E-8C40-56D37459F335}" destId="{792570C1-BD13-4BF3-8167-A0EE105BBF1D}" srcOrd="0" destOrd="0" presId="urn:microsoft.com/office/officeart/2005/8/layout/arrow2"/>
    <dgm:cxn modelId="{8CE3A511-374E-49FA-981B-6EB3247F885C}" type="presOf" srcId="{4F5AFE37-5BF3-47BE-AC60-70C351F71738}" destId="{3D98F263-931A-4404-8A4C-9840299BB057}" srcOrd="0" destOrd="0" presId="urn:microsoft.com/office/officeart/2005/8/layout/arrow2"/>
    <dgm:cxn modelId="{E9AD156A-7078-4966-B203-3A7F1563276B}" srcId="{E9602847-AF89-4AD6-9377-AEF4D07443A3}" destId="{4F5AFE37-5BF3-47BE-AC60-70C351F71738}" srcOrd="4" destOrd="0" parTransId="{9CF415A5-F3EC-4B9F-A168-521A58F47CD8}" sibTransId="{5A87A7A1-F5C0-42BD-B791-620C55D1CADA}"/>
    <dgm:cxn modelId="{1F1E5422-1EF3-4F86-BD81-3FE1FE74D0FB}" type="presOf" srcId="{7D351FA5-635B-4159-929F-D731B8908801}" destId="{1E9A567A-B96E-40B3-8E8E-0E183F570960}" srcOrd="0" destOrd="0" presId="urn:microsoft.com/office/officeart/2005/8/layout/arrow2"/>
    <dgm:cxn modelId="{E5D339FA-7A0E-40BE-B914-ACD67D0091A1}" type="presOf" srcId="{7C43FF9D-A3FF-40F6-8540-125AEB729678}" destId="{4CCC7E0C-B38E-4E19-AB63-9C363CA1A3D3}" srcOrd="0" destOrd="0" presId="urn:microsoft.com/office/officeart/2005/8/layout/arrow2"/>
    <dgm:cxn modelId="{2F21398E-5BC2-4CE0-8939-891E6A42D5EA}" srcId="{E9602847-AF89-4AD6-9377-AEF4D07443A3}" destId="{7D351FA5-635B-4159-929F-D731B8908801}" srcOrd="0" destOrd="0" parTransId="{E7E39F22-E6EC-4687-8372-76B161AF85EA}" sibTransId="{133149AC-B436-4B7E-8CC9-6E4295708F81}"/>
    <dgm:cxn modelId="{867BA039-B693-4567-AD34-69EE8E4060ED}" type="presOf" srcId="{E9602847-AF89-4AD6-9377-AEF4D07443A3}" destId="{495E4980-97C7-4BB4-B92D-9A2A98B84CEC}" srcOrd="0" destOrd="0" presId="urn:microsoft.com/office/officeart/2005/8/layout/arrow2"/>
    <dgm:cxn modelId="{1F19B76A-8994-4186-B879-7F135D0D2DC3}" type="presParOf" srcId="{495E4980-97C7-4BB4-B92D-9A2A98B84CEC}" destId="{3E72C691-DAEB-48DF-9570-1DBC549899CC}" srcOrd="0" destOrd="0" presId="urn:microsoft.com/office/officeart/2005/8/layout/arrow2"/>
    <dgm:cxn modelId="{00973DAD-929C-49E9-8958-79F5D13DF05C}" type="presParOf" srcId="{495E4980-97C7-4BB4-B92D-9A2A98B84CEC}" destId="{2CF3F68C-9204-4993-8D6D-2508B0810BF5}" srcOrd="1" destOrd="0" presId="urn:microsoft.com/office/officeart/2005/8/layout/arrow2"/>
    <dgm:cxn modelId="{6D4D1541-2376-4EA8-940A-076E3F34B138}" type="presParOf" srcId="{2CF3F68C-9204-4993-8D6D-2508B0810BF5}" destId="{9BFD8D4C-0354-46E1-BD91-5AE4EA5F64A9}" srcOrd="0" destOrd="0" presId="urn:microsoft.com/office/officeart/2005/8/layout/arrow2"/>
    <dgm:cxn modelId="{1EAEFBC4-AD45-4C22-BB37-D55E91E57809}" type="presParOf" srcId="{2CF3F68C-9204-4993-8D6D-2508B0810BF5}" destId="{1E9A567A-B96E-40B3-8E8E-0E183F570960}" srcOrd="1" destOrd="0" presId="urn:microsoft.com/office/officeart/2005/8/layout/arrow2"/>
    <dgm:cxn modelId="{3D9712D8-6638-497A-9AFD-501339E1DECC}" type="presParOf" srcId="{2CF3F68C-9204-4993-8D6D-2508B0810BF5}" destId="{3DB9725E-5F3D-4DA3-8089-61FC3335AF73}" srcOrd="2" destOrd="0" presId="urn:microsoft.com/office/officeart/2005/8/layout/arrow2"/>
    <dgm:cxn modelId="{4DC1ADA4-37F6-4C74-BBDA-FABBD155585B}" type="presParOf" srcId="{2CF3F68C-9204-4993-8D6D-2508B0810BF5}" destId="{792570C1-BD13-4BF3-8167-A0EE105BBF1D}" srcOrd="3" destOrd="0" presId="urn:microsoft.com/office/officeart/2005/8/layout/arrow2"/>
    <dgm:cxn modelId="{DD60D40D-B1FD-47E5-8786-2819B7CA3D4F}" type="presParOf" srcId="{2CF3F68C-9204-4993-8D6D-2508B0810BF5}" destId="{0058D96F-C64E-4058-BB24-E8C27EB9C3DF}" srcOrd="4" destOrd="0" presId="urn:microsoft.com/office/officeart/2005/8/layout/arrow2"/>
    <dgm:cxn modelId="{B8089177-4411-4612-8119-7583B8EFEF8D}" type="presParOf" srcId="{2CF3F68C-9204-4993-8D6D-2508B0810BF5}" destId="{4CCC7E0C-B38E-4E19-AB63-9C363CA1A3D3}" srcOrd="5" destOrd="0" presId="urn:microsoft.com/office/officeart/2005/8/layout/arrow2"/>
    <dgm:cxn modelId="{44CA269C-E303-4E65-A4C4-056A59C9FBFE}" type="presParOf" srcId="{2CF3F68C-9204-4993-8D6D-2508B0810BF5}" destId="{093419EA-BF6F-4A6F-8B0A-205FFD32A204}" srcOrd="6" destOrd="0" presId="urn:microsoft.com/office/officeart/2005/8/layout/arrow2"/>
    <dgm:cxn modelId="{5E10D6D8-691B-4597-A4B5-251BED4D42AC}" type="presParOf" srcId="{2CF3F68C-9204-4993-8D6D-2508B0810BF5}" destId="{F575EE0B-E1F0-492E-BCA0-1CDCF0BDB0A2}" srcOrd="7" destOrd="0" presId="urn:microsoft.com/office/officeart/2005/8/layout/arrow2"/>
    <dgm:cxn modelId="{54ABF142-0A13-4CB4-8B2C-095071F1B96F}" type="presParOf" srcId="{2CF3F68C-9204-4993-8D6D-2508B0810BF5}" destId="{8B00ADBF-E117-4BE0-A5F3-78CF0715CDDC}" srcOrd="8" destOrd="0" presId="urn:microsoft.com/office/officeart/2005/8/layout/arrow2"/>
    <dgm:cxn modelId="{C4D26F5B-F844-45D4-A5D7-AADE45088929}" type="presParOf" srcId="{2CF3F68C-9204-4993-8D6D-2508B0810BF5}" destId="{3D98F263-931A-4404-8A4C-9840299BB057}" srcOrd="9" destOrd="0" presId="urn:microsoft.com/office/officeart/2005/8/layout/arrow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B876B1F6-567D-47E2-B28B-185B7A8F0613}" type="doc">
      <dgm:prSet loTypeId="urn:microsoft.com/office/officeart/2005/8/layout/process4" loCatId="process" qsTypeId="urn:microsoft.com/office/officeart/2005/8/quickstyle/simple1" qsCatId="simple" csTypeId="urn:microsoft.com/office/officeart/2005/8/colors/accent1_5" csCatId="accent1" phldr="1"/>
      <dgm:spPr/>
      <dgm:t>
        <a:bodyPr/>
        <a:lstStyle/>
        <a:p>
          <a:endParaRPr lang="en-US"/>
        </a:p>
      </dgm:t>
    </dgm:pt>
    <dgm:pt modelId="{419D2FB1-705C-45BC-B24E-98F4BE0CE63F}">
      <dgm:prSet custT="1"/>
      <dgm:spPr/>
      <dgm:t>
        <a:bodyPr/>
        <a:lstStyle/>
        <a:p>
          <a:pPr rtl="0"/>
          <a:r>
            <a:rPr lang="en-US" sz="3200" b="1" smtClean="0"/>
            <a:t>Use board committee</a:t>
          </a:r>
          <a:endParaRPr lang="en-US" sz="3200" b="1" dirty="0"/>
        </a:p>
      </dgm:t>
    </dgm:pt>
    <dgm:pt modelId="{2E848496-9076-4FB7-B070-A2738F6863C9}" type="parTrans" cxnId="{E4C95D38-1C71-4D84-9775-DBBB4D3F56CF}">
      <dgm:prSet/>
      <dgm:spPr/>
      <dgm:t>
        <a:bodyPr/>
        <a:lstStyle/>
        <a:p>
          <a:endParaRPr lang="en-US"/>
        </a:p>
      </dgm:t>
    </dgm:pt>
    <dgm:pt modelId="{4FADF160-2385-454B-A40A-38EF77A53131}" type="sibTrans" cxnId="{E4C95D38-1C71-4D84-9775-DBBB4D3F56CF}">
      <dgm:prSet/>
      <dgm:spPr/>
      <dgm:t>
        <a:bodyPr/>
        <a:lstStyle/>
        <a:p>
          <a:endParaRPr lang="en-US"/>
        </a:p>
      </dgm:t>
    </dgm:pt>
    <dgm:pt modelId="{6AE10E92-F084-4451-91D8-E9DBE89630A0}">
      <dgm:prSet custT="1"/>
      <dgm:spPr/>
      <dgm:t>
        <a:bodyPr/>
        <a:lstStyle/>
        <a:p>
          <a:pPr rtl="0"/>
          <a:r>
            <a:rPr lang="en-US" sz="3200" b="1" smtClean="0"/>
            <a:t>Recruit smartly &amp; strategically</a:t>
          </a:r>
          <a:endParaRPr lang="en-US" sz="3200" b="1" dirty="0"/>
        </a:p>
      </dgm:t>
    </dgm:pt>
    <dgm:pt modelId="{02FD30D4-1660-40F2-A981-D040904388E4}" type="parTrans" cxnId="{FC5879D6-36C0-469C-9F38-B39071778688}">
      <dgm:prSet/>
      <dgm:spPr/>
      <dgm:t>
        <a:bodyPr/>
        <a:lstStyle/>
        <a:p>
          <a:endParaRPr lang="en-US"/>
        </a:p>
      </dgm:t>
    </dgm:pt>
    <dgm:pt modelId="{89CE7D57-856A-47EF-93E8-95F822CA9770}" type="sibTrans" cxnId="{FC5879D6-36C0-469C-9F38-B39071778688}">
      <dgm:prSet/>
      <dgm:spPr/>
      <dgm:t>
        <a:bodyPr/>
        <a:lstStyle/>
        <a:p>
          <a:endParaRPr lang="en-US"/>
        </a:p>
      </dgm:t>
    </dgm:pt>
    <dgm:pt modelId="{EE4F8467-A362-46B5-98D9-C7FCDA5243F9}">
      <dgm:prSet custT="1"/>
      <dgm:spPr/>
      <dgm:t>
        <a:bodyPr/>
        <a:lstStyle/>
        <a:p>
          <a:pPr rtl="0"/>
          <a:r>
            <a:rPr lang="en-US" sz="3200" b="1" smtClean="0"/>
            <a:t>Require applications</a:t>
          </a:r>
          <a:endParaRPr lang="en-US" sz="3200" b="1" dirty="0"/>
        </a:p>
      </dgm:t>
    </dgm:pt>
    <dgm:pt modelId="{F7B270CE-12EA-48B1-BF19-0A5D0B007C77}" type="parTrans" cxnId="{387EB167-CE23-4949-9464-594F732E69B6}">
      <dgm:prSet/>
      <dgm:spPr/>
      <dgm:t>
        <a:bodyPr/>
        <a:lstStyle/>
        <a:p>
          <a:endParaRPr lang="en-US"/>
        </a:p>
      </dgm:t>
    </dgm:pt>
    <dgm:pt modelId="{49A478DB-0530-4E42-BB7A-8F955BCECBCC}" type="sibTrans" cxnId="{387EB167-CE23-4949-9464-594F732E69B6}">
      <dgm:prSet/>
      <dgm:spPr/>
      <dgm:t>
        <a:bodyPr/>
        <a:lstStyle/>
        <a:p>
          <a:endParaRPr lang="en-US"/>
        </a:p>
      </dgm:t>
    </dgm:pt>
    <dgm:pt modelId="{A522635C-B8AA-4800-94E0-49F07F483D9C}">
      <dgm:prSet custT="1"/>
      <dgm:spPr/>
      <dgm:t>
        <a:bodyPr/>
        <a:lstStyle/>
        <a:p>
          <a:pPr rtl="0"/>
          <a:r>
            <a:rPr lang="en-US" sz="3200" b="1" smtClean="0"/>
            <a:t>Follow selection procedures</a:t>
          </a:r>
          <a:endParaRPr lang="en-US" sz="3200" b="1" dirty="0"/>
        </a:p>
      </dgm:t>
    </dgm:pt>
    <dgm:pt modelId="{DC58099C-90BE-4F39-892F-23A3C168C73E}" type="parTrans" cxnId="{D4920433-1F6C-4E56-9283-C5A28118F7B7}">
      <dgm:prSet/>
      <dgm:spPr/>
      <dgm:t>
        <a:bodyPr/>
        <a:lstStyle/>
        <a:p>
          <a:endParaRPr lang="en-US"/>
        </a:p>
      </dgm:t>
    </dgm:pt>
    <dgm:pt modelId="{6805CA2D-F7BB-45A2-883B-F4C1BC3A8D99}" type="sibTrans" cxnId="{D4920433-1F6C-4E56-9283-C5A28118F7B7}">
      <dgm:prSet/>
      <dgm:spPr/>
      <dgm:t>
        <a:bodyPr/>
        <a:lstStyle/>
        <a:p>
          <a:endParaRPr lang="en-US"/>
        </a:p>
      </dgm:t>
    </dgm:pt>
    <dgm:pt modelId="{E7B11E33-22B4-48DD-A33E-4401608905AE}" type="pres">
      <dgm:prSet presAssocID="{B876B1F6-567D-47E2-B28B-185B7A8F0613}" presName="Name0" presStyleCnt="0">
        <dgm:presLayoutVars>
          <dgm:dir/>
          <dgm:animLvl val="lvl"/>
          <dgm:resizeHandles val="exact"/>
        </dgm:presLayoutVars>
      </dgm:prSet>
      <dgm:spPr/>
      <dgm:t>
        <a:bodyPr/>
        <a:lstStyle/>
        <a:p>
          <a:endParaRPr lang="en-US"/>
        </a:p>
      </dgm:t>
    </dgm:pt>
    <dgm:pt modelId="{DCC22D4F-F5FC-45DD-81E7-0E46186992A4}" type="pres">
      <dgm:prSet presAssocID="{A522635C-B8AA-4800-94E0-49F07F483D9C}" presName="boxAndChildren" presStyleCnt="0"/>
      <dgm:spPr/>
      <dgm:t>
        <a:bodyPr/>
        <a:lstStyle/>
        <a:p>
          <a:endParaRPr lang="en-US"/>
        </a:p>
      </dgm:t>
    </dgm:pt>
    <dgm:pt modelId="{3ADACF5B-41D2-413C-A4C1-D9A40D3A19F4}" type="pres">
      <dgm:prSet presAssocID="{A522635C-B8AA-4800-94E0-49F07F483D9C}" presName="parentTextBox" presStyleLbl="node1" presStyleIdx="0" presStyleCnt="4"/>
      <dgm:spPr/>
      <dgm:t>
        <a:bodyPr/>
        <a:lstStyle/>
        <a:p>
          <a:endParaRPr lang="en-US"/>
        </a:p>
      </dgm:t>
    </dgm:pt>
    <dgm:pt modelId="{A06C1358-300A-4BDD-B7A9-25171531622B}" type="pres">
      <dgm:prSet presAssocID="{49A478DB-0530-4E42-BB7A-8F955BCECBCC}" presName="sp" presStyleCnt="0"/>
      <dgm:spPr/>
      <dgm:t>
        <a:bodyPr/>
        <a:lstStyle/>
        <a:p>
          <a:endParaRPr lang="en-US"/>
        </a:p>
      </dgm:t>
    </dgm:pt>
    <dgm:pt modelId="{68518BB4-C34F-49AB-82ED-7CA60C6023BB}" type="pres">
      <dgm:prSet presAssocID="{EE4F8467-A362-46B5-98D9-C7FCDA5243F9}" presName="arrowAndChildren" presStyleCnt="0"/>
      <dgm:spPr/>
      <dgm:t>
        <a:bodyPr/>
        <a:lstStyle/>
        <a:p>
          <a:endParaRPr lang="en-US"/>
        </a:p>
      </dgm:t>
    </dgm:pt>
    <dgm:pt modelId="{514C51C6-658E-4A0E-9187-CC651031B8F2}" type="pres">
      <dgm:prSet presAssocID="{EE4F8467-A362-46B5-98D9-C7FCDA5243F9}" presName="parentTextArrow" presStyleLbl="node1" presStyleIdx="1" presStyleCnt="4"/>
      <dgm:spPr/>
      <dgm:t>
        <a:bodyPr/>
        <a:lstStyle/>
        <a:p>
          <a:endParaRPr lang="en-US"/>
        </a:p>
      </dgm:t>
    </dgm:pt>
    <dgm:pt modelId="{566D63C1-C68F-4E08-B332-D29C3BDFD0B1}" type="pres">
      <dgm:prSet presAssocID="{89CE7D57-856A-47EF-93E8-95F822CA9770}" presName="sp" presStyleCnt="0"/>
      <dgm:spPr/>
      <dgm:t>
        <a:bodyPr/>
        <a:lstStyle/>
        <a:p>
          <a:endParaRPr lang="en-US"/>
        </a:p>
      </dgm:t>
    </dgm:pt>
    <dgm:pt modelId="{FA8EC8B5-8698-45EC-9B4E-6BDD2483DBA9}" type="pres">
      <dgm:prSet presAssocID="{6AE10E92-F084-4451-91D8-E9DBE89630A0}" presName="arrowAndChildren" presStyleCnt="0"/>
      <dgm:spPr/>
      <dgm:t>
        <a:bodyPr/>
        <a:lstStyle/>
        <a:p>
          <a:endParaRPr lang="en-US"/>
        </a:p>
      </dgm:t>
    </dgm:pt>
    <dgm:pt modelId="{10F7A1DE-5F31-498D-A935-3A53D9A9C88D}" type="pres">
      <dgm:prSet presAssocID="{6AE10E92-F084-4451-91D8-E9DBE89630A0}" presName="parentTextArrow" presStyleLbl="node1" presStyleIdx="2" presStyleCnt="4"/>
      <dgm:spPr/>
      <dgm:t>
        <a:bodyPr/>
        <a:lstStyle/>
        <a:p>
          <a:endParaRPr lang="en-US"/>
        </a:p>
      </dgm:t>
    </dgm:pt>
    <dgm:pt modelId="{ECA7732B-A268-49F3-8B26-5E45EC6BED7E}" type="pres">
      <dgm:prSet presAssocID="{4FADF160-2385-454B-A40A-38EF77A53131}" presName="sp" presStyleCnt="0"/>
      <dgm:spPr/>
      <dgm:t>
        <a:bodyPr/>
        <a:lstStyle/>
        <a:p>
          <a:endParaRPr lang="en-US"/>
        </a:p>
      </dgm:t>
    </dgm:pt>
    <dgm:pt modelId="{0991E5DE-F947-404A-BD73-4B3C20A508F8}" type="pres">
      <dgm:prSet presAssocID="{419D2FB1-705C-45BC-B24E-98F4BE0CE63F}" presName="arrowAndChildren" presStyleCnt="0"/>
      <dgm:spPr/>
      <dgm:t>
        <a:bodyPr/>
        <a:lstStyle/>
        <a:p>
          <a:endParaRPr lang="en-US"/>
        </a:p>
      </dgm:t>
    </dgm:pt>
    <dgm:pt modelId="{689250E2-BF0A-43EB-8AAA-E47153519915}" type="pres">
      <dgm:prSet presAssocID="{419D2FB1-705C-45BC-B24E-98F4BE0CE63F}" presName="parentTextArrow" presStyleLbl="node1" presStyleIdx="3" presStyleCnt="4" custLinFactNeighborX="-12423" custLinFactNeighborY="-123"/>
      <dgm:spPr/>
      <dgm:t>
        <a:bodyPr/>
        <a:lstStyle/>
        <a:p>
          <a:endParaRPr lang="en-US"/>
        </a:p>
      </dgm:t>
    </dgm:pt>
  </dgm:ptLst>
  <dgm:cxnLst>
    <dgm:cxn modelId="{480FF190-34AE-4F8C-8C7A-E123D76E473B}" type="presOf" srcId="{B876B1F6-567D-47E2-B28B-185B7A8F0613}" destId="{E7B11E33-22B4-48DD-A33E-4401608905AE}" srcOrd="0" destOrd="0" presId="urn:microsoft.com/office/officeart/2005/8/layout/process4"/>
    <dgm:cxn modelId="{B20EE0F1-C9F4-4BCD-BFE5-E25B8FD28E51}" type="presOf" srcId="{A522635C-B8AA-4800-94E0-49F07F483D9C}" destId="{3ADACF5B-41D2-413C-A4C1-D9A40D3A19F4}" srcOrd="0" destOrd="0" presId="urn:microsoft.com/office/officeart/2005/8/layout/process4"/>
    <dgm:cxn modelId="{282BF61E-8C9C-4441-9C80-FCB438D1CB02}" type="presOf" srcId="{6AE10E92-F084-4451-91D8-E9DBE89630A0}" destId="{10F7A1DE-5F31-498D-A935-3A53D9A9C88D}" srcOrd="0" destOrd="0" presId="urn:microsoft.com/office/officeart/2005/8/layout/process4"/>
    <dgm:cxn modelId="{FC5879D6-36C0-469C-9F38-B39071778688}" srcId="{B876B1F6-567D-47E2-B28B-185B7A8F0613}" destId="{6AE10E92-F084-4451-91D8-E9DBE89630A0}" srcOrd="1" destOrd="0" parTransId="{02FD30D4-1660-40F2-A981-D040904388E4}" sibTransId="{89CE7D57-856A-47EF-93E8-95F822CA9770}"/>
    <dgm:cxn modelId="{9413EE8E-3D40-4799-A2DD-1C0BD2C089E9}" type="presOf" srcId="{419D2FB1-705C-45BC-B24E-98F4BE0CE63F}" destId="{689250E2-BF0A-43EB-8AAA-E47153519915}" srcOrd="0" destOrd="0" presId="urn:microsoft.com/office/officeart/2005/8/layout/process4"/>
    <dgm:cxn modelId="{AFB4CC19-3809-4792-BE4E-DCBA2C03D8F8}" type="presOf" srcId="{EE4F8467-A362-46B5-98D9-C7FCDA5243F9}" destId="{514C51C6-658E-4A0E-9187-CC651031B8F2}" srcOrd="0" destOrd="0" presId="urn:microsoft.com/office/officeart/2005/8/layout/process4"/>
    <dgm:cxn modelId="{387EB167-CE23-4949-9464-594F732E69B6}" srcId="{B876B1F6-567D-47E2-B28B-185B7A8F0613}" destId="{EE4F8467-A362-46B5-98D9-C7FCDA5243F9}" srcOrd="2" destOrd="0" parTransId="{F7B270CE-12EA-48B1-BF19-0A5D0B007C77}" sibTransId="{49A478DB-0530-4E42-BB7A-8F955BCECBCC}"/>
    <dgm:cxn modelId="{D4920433-1F6C-4E56-9283-C5A28118F7B7}" srcId="{B876B1F6-567D-47E2-B28B-185B7A8F0613}" destId="{A522635C-B8AA-4800-94E0-49F07F483D9C}" srcOrd="3" destOrd="0" parTransId="{DC58099C-90BE-4F39-892F-23A3C168C73E}" sibTransId="{6805CA2D-F7BB-45A2-883B-F4C1BC3A8D99}"/>
    <dgm:cxn modelId="{E4C95D38-1C71-4D84-9775-DBBB4D3F56CF}" srcId="{B876B1F6-567D-47E2-B28B-185B7A8F0613}" destId="{419D2FB1-705C-45BC-B24E-98F4BE0CE63F}" srcOrd="0" destOrd="0" parTransId="{2E848496-9076-4FB7-B070-A2738F6863C9}" sibTransId="{4FADF160-2385-454B-A40A-38EF77A53131}"/>
    <dgm:cxn modelId="{9DF83C4C-DF0D-4113-8B2A-F952102255A6}" type="presParOf" srcId="{E7B11E33-22B4-48DD-A33E-4401608905AE}" destId="{DCC22D4F-F5FC-45DD-81E7-0E46186992A4}" srcOrd="0" destOrd="0" presId="urn:microsoft.com/office/officeart/2005/8/layout/process4"/>
    <dgm:cxn modelId="{411D2A39-C36F-40BF-B4EE-27E92A872329}" type="presParOf" srcId="{DCC22D4F-F5FC-45DD-81E7-0E46186992A4}" destId="{3ADACF5B-41D2-413C-A4C1-D9A40D3A19F4}" srcOrd="0" destOrd="0" presId="urn:microsoft.com/office/officeart/2005/8/layout/process4"/>
    <dgm:cxn modelId="{F7E44A7A-F61C-4CA1-84D0-16D5E7A23535}" type="presParOf" srcId="{E7B11E33-22B4-48DD-A33E-4401608905AE}" destId="{A06C1358-300A-4BDD-B7A9-25171531622B}" srcOrd="1" destOrd="0" presId="urn:microsoft.com/office/officeart/2005/8/layout/process4"/>
    <dgm:cxn modelId="{0DA58067-AB3A-463A-8379-8B01AD9D93FD}" type="presParOf" srcId="{E7B11E33-22B4-48DD-A33E-4401608905AE}" destId="{68518BB4-C34F-49AB-82ED-7CA60C6023BB}" srcOrd="2" destOrd="0" presId="urn:microsoft.com/office/officeart/2005/8/layout/process4"/>
    <dgm:cxn modelId="{A1A6842B-D923-430B-AA6B-6014347DB43F}" type="presParOf" srcId="{68518BB4-C34F-49AB-82ED-7CA60C6023BB}" destId="{514C51C6-658E-4A0E-9187-CC651031B8F2}" srcOrd="0" destOrd="0" presId="urn:microsoft.com/office/officeart/2005/8/layout/process4"/>
    <dgm:cxn modelId="{A652DAAA-B024-47DD-8B80-302722DCEB14}" type="presParOf" srcId="{E7B11E33-22B4-48DD-A33E-4401608905AE}" destId="{566D63C1-C68F-4E08-B332-D29C3BDFD0B1}" srcOrd="3" destOrd="0" presId="urn:microsoft.com/office/officeart/2005/8/layout/process4"/>
    <dgm:cxn modelId="{5D65BF76-BB26-415B-B87D-21015BBBE515}" type="presParOf" srcId="{E7B11E33-22B4-48DD-A33E-4401608905AE}" destId="{FA8EC8B5-8698-45EC-9B4E-6BDD2483DBA9}" srcOrd="4" destOrd="0" presId="urn:microsoft.com/office/officeart/2005/8/layout/process4"/>
    <dgm:cxn modelId="{3B19CB6F-22CC-49E6-97CF-41A56A28DD95}" type="presParOf" srcId="{FA8EC8B5-8698-45EC-9B4E-6BDD2483DBA9}" destId="{10F7A1DE-5F31-498D-A935-3A53D9A9C88D}" srcOrd="0" destOrd="0" presId="urn:microsoft.com/office/officeart/2005/8/layout/process4"/>
    <dgm:cxn modelId="{0AB783BC-1B49-40CB-992E-E49B66490D2B}" type="presParOf" srcId="{E7B11E33-22B4-48DD-A33E-4401608905AE}" destId="{ECA7732B-A268-49F3-8B26-5E45EC6BED7E}" srcOrd="5" destOrd="0" presId="urn:microsoft.com/office/officeart/2005/8/layout/process4"/>
    <dgm:cxn modelId="{5006272B-B14F-41CD-A3E0-403385B436E1}" type="presParOf" srcId="{E7B11E33-22B4-48DD-A33E-4401608905AE}" destId="{0991E5DE-F947-404A-BD73-4B3C20A508F8}" srcOrd="6" destOrd="0" presId="urn:microsoft.com/office/officeart/2005/8/layout/process4"/>
    <dgm:cxn modelId="{8A0D9B7A-4D81-4598-BCF2-37907F4FFF30}" type="presParOf" srcId="{0991E5DE-F947-404A-BD73-4B3C20A508F8}" destId="{689250E2-BF0A-43EB-8AAA-E47153519915}" srcOrd="0" destOrd="0" presId="urn:microsoft.com/office/officeart/2005/8/layout/process4"/>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D1C0141C-DDAC-49A0-8908-BBFE8780953C}" type="doc">
      <dgm:prSet loTypeId="urn:microsoft.com/office/officeart/2005/8/layout/list1" loCatId="list" qsTypeId="urn:microsoft.com/office/officeart/2005/8/quickstyle/simple1" qsCatId="simple" csTypeId="urn:microsoft.com/office/officeart/2005/8/colors/colorful3" csCatId="colorful" phldr="1"/>
      <dgm:spPr/>
      <dgm:t>
        <a:bodyPr/>
        <a:lstStyle/>
        <a:p>
          <a:endParaRPr lang="en-US"/>
        </a:p>
      </dgm:t>
    </dgm:pt>
    <dgm:pt modelId="{43D7C478-5497-49B9-A973-0BFBBB44824C}">
      <dgm:prSet custT="1"/>
      <dgm:spPr/>
      <dgm:t>
        <a:bodyPr/>
        <a:lstStyle/>
        <a:p>
          <a:pPr rtl="0"/>
          <a:r>
            <a:rPr lang="en-US" sz="2600" b="1" dirty="0" smtClean="0"/>
            <a:t>CSBG Org. Standard 5.7</a:t>
          </a:r>
          <a:endParaRPr lang="en-US" sz="2600" dirty="0"/>
        </a:p>
      </dgm:t>
    </dgm:pt>
    <dgm:pt modelId="{5A398D91-181B-468C-B679-7B01DF354E47}" type="parTrans" cxnId="{E685BE33-FE99-4920-84CE-0D6A93169852}">
      <dgm:prSet/>
      <dgm:spPr/>
      <dgm:t>
        <a:bodyPr/>
        <a:lstStyle/>
        <a:p>
          <a:endParaRPr lang="en-US"/>
        </a:p>
      </dgm:t>
    </dgm:pt>
    <dgm:pt modelId="{0B4EE528-B1A4-4292-85EA-386DD3C69707}" type="sibTrans" cxnId="{E685BE33-FE99-4920-84CE-0D6A93169852}">
      <dgm:prSet/>
      <dgm:spPr/>
      <dgm:t>
        <a:bodyPr/>
        <a:lstStyle/>
        <a:p>
          <a:endParaRPr lang="en-US"/>
        </a:p>
      </dgm:t>
    </dgm:pt>
    <dgm:pt modelId="{060AB81C-5421-4B53-B0C5-BE334BD90894}">
      <dgm:prSet custT="1"/>
      <dgm:spPr/>
      <dgm:t>
        <a:bodyPr/>
        <a:lstStyle/>
        <a:p>
          <a:pPr rtl="0"/>
          <a:r>
            <a:rPr lang="en-US" sz="2400" dirty="0" smtClean="0"/>
            <a:t>Org. has a process to provide a structured orientation for governing board members within 6 months of being seated.</a:t>
          </a:r>
          <a:endParaRPr lang="en-US" sz="2400" dirty="0"/>
        </a:p>
      </dgm:t>
    </dgm:pt>
    <dgm:pt modelId="{6BA0D90E-82E0-4C4C-91E0-31E243BDFC72}" type="parTrans" cxnId="{B447A579-9172-4F87-8A40-A40DD055854F}">
      <dgm:prSet/>
      <dgm:spPr/>
      <dgm:t>
        <a:bodyPr/>
        <a:lstStyle/>
        <a:p>
          <a:endParaRPr lang="en-US"/>
        </a:p>
      </dgm:t>
    </dgm:pt>
    <dgm:pt modelId="{7CB7E8ED-06A6-47C5-A552-1B3A87DFFDD7}" type="sibTrans" cxnId="{B447A579-9172-4F87-8A40-A40DD055854F}">
      <dgm:prSet/>
      <dgm:spPr/>
      <dgm:t>
        <a:bodyPr/>
        <a:lstStyle/>
        <a:p>
          <a:endParaRPr lang="en-US"/>
        </a:p>
      </dgm:t>
    </dgm:pt>
    <dgm:pt modelId="{7D887BFD-A2C8-4185-B59B-834ACBEC05FE}">
      <dgm:prSet custT="1"/>
      <dgm:spPr/>
      <dgm:t>
        <a:bodyPr/>
        <a:lstStyle/>
        <a:p>
          <a:r>
            <a:rPr lang="en-US" sz="2600" b="1" dirty="0" smtClean="0"/>
            <a:t>CSBG Org. Standard 5.8</a:t>
          </a:r>
          <a:endParaRPr lang="en-US" sz="2600" dirty="0"/>
        </a:p>
      </dgm:t>
    </dgm:pt>
    <dgm:pt modelId="{4488840C-6594-4EE3-993E-E6046141DC37}" type="parTrans" cxnId="{FAB25AD3-5509-4F60-BF04-A9BF6F4C318A}">
      <dgm:prSet/>
      <dgm:spPr/>
      <dgm:t>
        <a:bodyPr/>
        <a:lstStyle/>
        <a:p>
          <a:endParaRPr lang="en-US"/>
        </a:p>
      </dgm:t>
    </dgm:pt>
    <dgm:pt modelId="{4A0D88E0-96B8-47DF-BD8B-0107AB746E78}" type="sibTrans" cxnId="{FAB25AD3-5509-4F60-BF04-A9BF6F4C318A}">
      <dgm:prSet/>
      <dgm:spPr/>
      <dgm:t>
        <a:bodyPr/>
        <a:lstStyle/>
        <a:p>
          <a:endParaRPr lang="en-US"/>
        </a:p>
      </dgm:t>
    </dgm:pt>
    <dgm:pt modelId="{AD37EAE1-0F4B-426D-9828-B58805BE7467}">
      <dgm:prSet custT="1"/>
      <dgm:spPr/>
      <dgm:t>
        <a:bodyPr/>
        <a:lstStyle/>
        <a:p>
          <a:r>
            <a:rPr lang="en-US" sz="2400" dirty="0" smtClean="0"/>
            <a:t>Board members have been provided with training on their duties and responsibilities within the past 2 years.</a:t>
          </a:r>
          <a:endParaRPr lang="en-US" sz="2400" dirty="0"/>
        </a:p>
      </dgm:t>
    </dgm:pt>
    <dgm:pt modelId="{4B47DA45-7887-4FEE-8B8B-FC1E666702B0}" type="parTrans" cxnId="{1188D946-5E0D-48E6-9896-8FD92A845957}">
      <dgm:prSet/>
      <dgm:spPr/>
      <dgm:t>
        <a:bodyPr/>
        <a:lstStyle/>
        <a:p>
          <a:endParaRPr lang="en-US"/>
        </a:p>
      </dgm:t>
    </dgm:pt>
    <dgm:pt modelId="{28B12AA8-09D9-4A29-8436-BC1B48A9076F}" type="sibTrans" cxnId="{1188D946-5E0D-48E6-9896-8FD92A845957}">
      <dgm:prSet/>
      <dgm:spPr/>
      <dgm:t>
        <a:bodyPr/>
        <a:lstStyle/>
        <a:p>
          <a:endParaRPr lang="en-US"/>
        </a:p>
      </dgm:t>
    </dgm:pt>
    <dgm:pt modelId="{7BB6339D-6D20-415D-AEC4-84929A11953F}" type="pres">
      <dgm:prSet presAssocID="{D1C0141C-DDAC-49A0-8908-BBFE8780953C}" presName="linear" presStyleCnt="0">
        <dgm:presLayoutVars>
          <dgm:dir/>
          <dgm:animLvl val="lvl"/>
          <dgm:resizeHandles val="exact"/>
        </dgm:presLayoutVars>
      </dgm:prSet>
      <dgm:spPr/>
      <dgm:t>
        <a:bodyPr/>
        <a:lstStyle/>
        <a:p>
          <a:endParaRPr lang="en-US"/>
        </a:p>
      </dgm:t>
    </dgm:pt>
    <dgm:pt modelId="{256C42CA-0670-4FA0-8835-64139C630D71}" type="pres">
      <dgm:prSet presAssocID="{43D7C478-5497-49B9-A973-0BFBBB44824C}" presName="parentLin" presStyleCnt="0"/>
      <dgm:spPr/>
      <dgm:t>
        <a:bodyPr/>
        <a:lstStyle/>
        <a:p>
          <a:endParaRPr lang="en-US"/>
        </a:p>
      </dgm:t>
    </dgm:pt>
    <dgm:pt modelId="{F3EC6D97-D965-45FF-A6C9-B8102D5A4710}" type="pres">
      <dgm:prSet presAssocID="{43D7C478-5497-49B9-A973-0BFBBB44824C}" presName="parentLeftMargin" presStyleLbl="node1" presStyleIdx="0" presStyleCnt="2"/>
      <dgm:spPr/>
      <dgm:t>
        <a:bodyPr/>
        <a:lstStyle/>
        <a:p>
          <a:endParaRPr lang="en-US"/>
        </a:p>
      </dgm:t>
    </dgm:pt>
    <dgm:pt modelId="{9D1B1098-CB5D-4C0B-BC2C-731B03DB61D8}" type="pres">
      <dgm:prSet presAssocID="{43D7C478-5497-49B9-A973-0BFBBB44824C}" presName="parentText" presStyleLbl="node1" presStyleIdx="0" presStyleCnt="2" custScaleY="65067">
        <dgm:presLayoutVars>
          <dgm:chMax val="0"/>
          <dgm:bulletEnabled val="1"/>
        </dgm:presLayoutVars>
      </dgm:prSet>
      <dgm:spPr/>
      <dgm:t>
        <a:bodyPr/>
        <a:lstStyle/>
        <a:p>
          <a:endParaRPr lang="en-US"/>
        </a:p>
      </dgm:t>
    </dgm:pt>
    <dgm:pt modelId="{E27F10E1-7911-42C2-99DD-2D1FF63DDA09}" type="pres">
      <dgm:prSet presAssocID="{43D7C478-5497-49B9-A973-0BFBBB44824C}" presName="negativeSpace" presStyleCnt="0"/>
      <dgm:spPr/>
      <dgm:t>
        <a:bodyPr/>
        <a:lstStyle/>
        <a:p>
          <a:endParaRPr lang="en-US"/>
        </a:p>
      </dgm:t>
    </dgm:pt>
    <dgm:pt modelId="{D8977CAF-A5AB-4442-90CF-82F91A23825C}" type="pres">
      <dgm:prSet presAssocID="{43D7C478-5497-49B9-A973-0BFBBB44824C}" presName="childText" presStyleLbl="conFgAcc1" presStyleIdx="0" presStyleCnt="2" custScaleX="99848">
        <dgm:presLayoutVars>
          <dgm:bulletEnabled val="1"/>
        </dgm:presLayoutVars>
      </dgm:prSet>
      <dgm:spPr/>
      <dgm:t>
        <a:bodyPr/>
        <a:lstStyle/>
        <a:p>
          <a:endParaRPr lang="en-US"/>
        </a:p>
      </dgm:t>
    </dgm:pt>
    <dgm:pt modelId="{EA2519D7-0C9C-4D61-9B59-28DF7071B446}" type="pres">
      <dgm:prSet presAssocID="{0B4EE528-B1A4-4292-85EA-386DD3C69707}" presName="spaceBetweenRectangles" presStyleCnt="0"/>
      <dgm:spPr/>
      <dgm:t>
        <a:bodyPr/>
        <a:lstStyle/>
        <a:p>
          <a:endParaRPr lang="en-US"/>
        </a:p>
      </dgm:t>
    </dgm:pt>
    <dgm:pt modelId="{86DFDA76-6B0D-4564-A836-E242B5801C2B}" type="pres">
      <dgm:prSet presAssocID="{7D887BFD-A2C8-4185-B59B-834ACBEC05FE}" presName="parentLin" presStyleCnt="0"/>
      <dgm:spPr/>
      <dgm:t>
        <a:bodyPr/>
        <a:lstStyle/>
        <a:p>
          <a:endParaRPr lang="en-US"/>
        </a:p>
      </dgm:t>
    </dgm:pt>
    <dgm:pt modelId="{6FEEF74A-0E5A-4298-B711-B69B5C374918}" type="pres">
      <dgm:prSet presAssocID="{7D887BFD-A2C8-4185-B59B-834ACBEC05FE}" presName="parentLeftMargin" presStyleLbl="node1" presStyleIdx="0" presStyleCnt="2"/>
      <dgm:spPr/>
      <dgm:t>
        <a:bodyPr/>
        <a:lstStyle/>
        <a:p>
          <a:endParaRPr lang="en-US"/>
        </a:p>
      </dgm:t>
    </dgm:pt>
    <dgm:pt modelId="{018E66CB-8E6E-41D4-AA60-8F662A80E1D6}" type="pres">
      <dgm:prSet presAssocID="{7D887BFD-A2C8-4185-B59B-834ACBEC05FE}" presName="parentText" presStyleLbl="node1" presStyleIdx="1" presStyleCnt="2" custScaleY="65965">
        <dgm:presLayoutVars>
          <dgm:chMax val="0"/>
          <dgm:bulletEnabled val="1"/>
        </dgm:presLayoutVars>
      </dgm:prSet>
      <dgm:spPr/>
      <dgm:t>
        <a:bodyPr/>
        <a:lstStyle/>
        <a:p>
          <a:endParaRPr lang="en-US"/>
        </a:p>
      </dgm:t>
    </dgm:pt>
    <dgm:pt modelId="{8C69A6A4-B230-466E-B1BF-CB5AFD8F3227}" type="pres">
      <dgm:prSet presAssocID="{7D887BFD-A2C8-4185-B59B-834ACBEC05FE}" presName="negativeSpace" presStyleCnt="0"/>
      <dgm:spPr/>
      <dgm:t>
        <a:bodyPr/>
        <a:lstStyle/>
        <a:p>
          <a:endParaRPr lang="en-US"/>
        </a:p>
      </dgm:t>
    </dgm:pt>
    <dgm:pt modelId="{D85302E0-AC37-477E-8139-FFD71ED1C215}" type="pres">
      <dgm:prSet presAssocID="{7D887BFD-A2C8-4185-B59B-834ACBEC05FE}" presName="childText" presStyleLbl="conFgAcc1" presStyleIdx="1" presStyleCnt="2" custScaleX="99848">
        <dgm:presLayoutVars>
          <dgm:bulletEnabled val="1"/>
        </dgm:presLayoutVars>
      </dgm:prSet>
      <dgm:spPr/>
      <dgm:t>
        <a:bodyPr/>
        <a:lstStyle/>
        <a:p>
          <a:endParaRPr lang="en-US"/>
        </a:p>
      </dgm:t>
    </dgm:pt>
  </dgm:ptLst>
  <dgm:cxnLst>
    <dgm:cxn modelId="{FAB25AD3-5509-4F60-BF04-A9BF6F4C318A}" srcId="{D1C0141C-DDAC-49A0-8908-BBFE8780953C}" destId="{7D887BFD-A2C8-4185-B59B-834ACBEC05FE}" srcOrd="1" destOrd="0" parTransId="{4488840C-6594-4EE3-993E-E6046141DC37}" sibTransId="{4A0D88E0-96B8-47DF-BD8B-0107AB746E78}"/>
    <dgm:cxn modelId="{E685BE33-FE99-4920-84CE-0D6A93169852}" srcId="{D1C0141C-DDAC-49A0-8908-BBFE8780953C}" destId="{43D7C478-5497-49B9-A973-0BFBBB44824C}" srcOrd="0" destOrd="0" parTransId="{5A398D91-181B-468C-B679-7B01DF354E47}" sibTransId="{0B4EE528-B1A4-4292-85EA-386DD3C69707}"/>
    <dgm:cxn modelId="{C3199AED-4583-459E-87E8-3407B7D1D40F}" type="presOf" srcId="{43D7C478-5497-49B9-A973-0BFBBB44824C}" destId="{9D1B1098-CB5D-4C0B-BC2C-731B03DB61D8}" srcOrd="1" destOrd="0" presId="urn:microsoft.com/office/officeart/2005/8/layout/list1"/>
    <dgm:cxn modelId="{6975085E-C5E3-4DDA-94AC-998B02F30B77}" type="presOf" srcId="{7D887BFD-A2C8-4185-B59B-834ACBEC05FE}" destId="{018E66CB-8E6E-41D4-AA60-8F662A80E1D6}" srcOrd="1" destOrd="0" presId="urn:microsoft.com/office/officeart/2005/8/layout/list1"/>
    <dgm:cxn modelId="{DF0EA240-D16A-4DBC-8DE9-84C8620D43DC}" type="presOf" srcId="{7D887BFD-A2C8-4185-B59B-834ACBEC05FE}" destId="{6FEEF74A-0E5A-4298-B711-B69B5C374918}" srcOrd="0" destOrd="0" presId="urn:microsoft.com/office/officeart/2005/8/layout/list1"/>
    <dgm:cxn modelId="{547D335E-4E5C-4EB4-AFC6-11205FBE6A46}" type="presOf" srcId="{060AB81C-5421-4B53-B0C5-BE334BD90894}" destId="{D8977CAF-A5AB-4442-90CF-82F91A23825C}" srcOrd="0" destOrd="0" presId="urn:microsoft.com/office/officeart/2005/8/layout/list1"/>
    <dgm:cxn modelId="{27E7A0AB-3742-49CF-B0A3-0C4D325890A7}" type="presOf" srcId="{D1C0141C-DDAC-49A0-8908-BBFE8780953C}" destId="{7BB6339D-6D20-415D-AEC4-84929A11953F}" srcOrd="0" destOrd="0" presId="urn:microsoft.com/office/officeart/2005/8/layout/list1"/>
    <dgm:cxn modelId="{A6F532EB-6608-4680-9628-71B50F5AC720}" type="presOf" srcId="{AD37EAE1-0F4B-426D-9828-B58805BE7467}" destId="{D85302E0-AC37-477E-8139-FFD71ED1C215}" srcOrd="0" destOrd="0" presId="urn:microsoft.com/office/officeart/2005/8/layout/list1"/>
    <dgm:cxn modelId="{1188D946-5E0D-48E6-9896-8FD92A845957}" srcId="{7D887BFD-A2C8-4185-B59B-834ACBEC05FE}" destId="{AD37EAE1-0F4B-426D-9828-B58805BE7467}" srcOrd="0" destOrd="0" parTransId="{4B47DA45-7887-4FEE-8B8B-FC1E666702B0}" sibTransId="{28B12AA8-09D9-4A29-8436-BC1B48A9076F}"/>
    <dgm:cxn modelId="{B447A579-9172-4F87-8A40-A40DD055854F}" srcId="{43D7C478-5497-49B9-A973-0BFBBB44824C}" destId="{060AB81C-5421-4B53-B0C5-BE334BD90894}" srcOrd="0" destOrd="0" parTransId="{6BA0D90E-82E0-4C4C-91E0-31E243BDFC72}" sibTransId="{7CB7E8ED-06A6-47C5-A552-1B3A87DFFDD7}"/>
    <dgm:cxn modelId="{D9D01C76-A1F8-479D-9FDE-AEEFAC40EC42}" type="presOf" srcId="{43D7C478-5497-49B9-A973-0BFBBB44824C}" destId="{F3EC6D97-D965-45FF-A6C9-B8102D5A4710}" srcOrd="0" destOrd="0" presId="urn:microsoft.com/office/officeart/2005/8/layout/list1"/>
    <dgm:cxn modelId="{1A691FF4-73B2-437C-AA5D-58A99949FB81}" type="presParOf" srcId="{7BB6339D-6D20-415D-AEC4-84929A11953F}" destId="{256C42CA-0670-4FA0-8835-64139C630D71}" srcOrd="0" destOrd="0" presId="urn:microsoft.com/office/officeart/2005/8/layout/list1"/>
    <dgm:cxn modelId="{4794B95A-13D0-4AB8-AA2A-73005C0008FE}" type="presParOf" srcId="{256C42CA-0670-4FA0-8835-64139C630D71}" destId="{F3EC6D97-D965-45FF-A6C9-B8102D5A4710}" srcOrd="0" destOrd="0" presId="urn:microsoft.com/office/officeart/2005/8/layout/list1"/>
    <dgm:cxn modelId="{D0DE7DF1-3B91-47CD-BBB3-7C1187A08834}" type="presParOf" srcId="{256C42CA-0670-4FA0-8835-64139C630D71}" destId="{9D1B1098-CB5D-4C0B-BC2C-731B03DB61D8}" srcOrd="1" destOrd="0" presId="urn:microsoft.com/office/officeart/2005/8/layout/list1"/>
    <dgm:cxn modelId="{BF7E5441-345C-4391-B01F-952D14B81703}" type="presParOf" srcId="{7BB6339D-6D20-415D-AEC4-84929A11953F}" destId="{E27F10E1-7911-42C2-99DD-2D1FF63DDA09}" srcOrd="1" destOrd="0" presId="urn:microsoft.com/office/officeart/2005/8/layout/list1"/>
    <dgm:cxn modelId="{F6F70218-9090-4E05-833C-4F28DAFF88D7}" type="presParOf" srcId="{7BB6339D-6D20-415D-AEC4-84929A11953F}" destId="{D8977CAF-A5AB-4442-90CF-82F91A23825C}" srcOrd="2" destOrd="0" presId="urn:microsoft.com/office/officeart/2005/8/layout/list1"/>
    <dgm:cxn modelId="{3687EA12-E0C8-4839-8DF6-D0C3BEF3253D}" type="presParOf" srcId="{7BB6339D-6D20-415D-AEC4-84929A11953F}" destId="{EA2519D7-0C9C-4D61-9B59-28DF7071B446}" srcOrd="3" destOrd="0" presId="urn:microsoft.com/office/officeart/2005/8/layout/list1"/>
    <dgm:cxn modelId="{A8F6354C-CA6F-4D19-B142-2B286398020C}" type="presParOf" srcId="{7BB6339D-6D20-415D-AEC4-84929A11953F}" destId="{86DFDA76-6B0D-4564-A836-E242B5801C2B}" srcOrd="4" destOrd="0" presId="urn:microsoft.com/office/officeart/2005/8/layout/list1"/>
    <dgm:cxn modelId="{815ED794-A352-4350-83BF-6F2986DC5C16}" type="presParOf" srcId="{86DFDA76-6B0D-4564-A836-E242B5801C2B}" destId="{6FEEF74A-0E5A-4298-B711-B69B5C374918}" srcOrd="0" destOrd="0" presId="urn:microsoft.com/office/officeart/2005/8/layout/list1"/>
    <dgm:cxn modelId="{ABC8E6AE-FA6D-4EFE-AFC6-6698E5516ACA}" type="presParOf" srcId="{86DFDA76-6B0D-4564-A836-E242B5801C2B}" destId="{018E66CB-8E6E-41D4-AA60-8F662A80E1D6}" srcOrd="1" destOrd="0" presId="urn:microsoft.com/office/officeart/2005/8/layout/list1"/>
    <dgm:cxn modelId="{771702F1-BCD1-4FD9-BF3E-7790479D9BD2}" type="presParOf" srcId="{7BB6339D-6D20-415D-AEC4-84929A11953F}" destId="{8C69A6A4-B230-466E-B1BF-CB5AFD8F3227}" srcOrd="5" destOrd="0" presId="urn:microsoft.com/office/officeart/2005/8/layout/list1"/>
    <dgm:cxn modelId="{E5CCB032-C4AD-4C44-8031-D91E5D5B9096}" type="presParOf" srcId="{7BB6339D-6D20-415D-AEC4-84929A11953F}" destId="{D85302E0-AC37-477E-8139-FFD71ED1C215}" srcOrd="6" destOrd="0" presId="urn:microsoft.com/office/officeart/2005/8/layout/list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A5EC8CEC-B5DE-44F4-B379-A181995604DD}" type="doc">
      <dgm:prSet loTypeId="urn:microsoft.com/office/officeart/2005/8/layout/lProcess1" loCatId="process" qsTypeId="urn:microsoft.com/office/officeart/2005/8/quickstyle/simple1" qsCatId="simple" csTypeId="urn:microsoft.com/office/officeart/2005/8/colors/colorful4" csCatId="colorful" phldr="1"/>
      <dgm:spPr/>
      <dgm:t>
        <a:bodyPr/>
        <a:lstStyle/>
        <a:p>
          <a:endParaRPr lang="en-US"/>
        </a:p>
      </dgm:t>
    </dgm:pt>
    <dgm:pt modelId="{6925CA6B-A6F0-4343-82F9-C3D50C0B650F}">
      <dgm:prSet phldrT="[Text]" custT="1"/>
      <dgm:spPr>
        <a:solidFill>
          <a:schemeClr val="accent1"/>
        </a:solidFill>
        <a:ln>
          <a:solidFill>
            <a:schemeClr val="accent1">
              <a:lumMod val="75000"/>
            </a:schemeClr>
          </a:solidFill>
        </a:ln>
      </dgm:spPr>
      <dgm:t>
        <a:bodyPr/>
        <a:lstStyle/>
        <a:p>
          <a:r>
            <a:rPr lang="en-US" sz="2800" b="1" dirty="0" smtClean="0"/>
            <a:t>Establish expectations</a:t>
          </a:r>
          <a:endParaRPr lang="en-US" sz="2800" b="1" dirty="0"/>
        </a:p>
      </dgm:t>
    </dgm:pt>
    <dgm:pt modelId="{BC701B0A-4092-4D63-BC78-C81F04C19744}" type="parTrans" cxnId="{596DF519-5AD6-436C-8840-861569F28BDC}">
      <dgm:prSet/>
      <dgm:spPr/>
      <dgm:t>
        <a:bodyPr/>
        <a:lstStyle/>
        <a:p>
          <a:endParaRPr lang="en-US"/>
        </a:p>
      </dgm:t>
    </dgm:pt>
    <dgm:pt modelId="{34D1A552-4CF3-4908-B62E-8A57123C4CE3}" type="sibTrans" cxnId="{596DF519-5AD6-436C-8840-861569F28BDC}">
      <dgm:prSet/>
      <dgm:spPr/>
      <dgm:t>
        <a:bodyPr/>
        <a:lstStyle/>
        <a:p>
          <a:endParaRPr lang="en-US"/>
        </a:p>
      </dgm:t>
    </dgm:pt>
    <dgm:pt modelId="{38BCD42F-5DBB-41BB-B6CE-6372393F6317}">
      <dgm:prSet phldrT="[Text]" custT="1"/>
      <dgm:spPr>
        <a:solidFill>
          <a:schemeClr val="accent1">
            <a:lumMod val="20000"/>
            <a:lumOff val="80000"/>
          </a:schemeClr>
        </a:solidFill>
      </dgm:spPr>
      <dgm:t>
        <a:bodyPr/>
        <a:lstStyle/>
        <a:p>
          <a:r>
            <a:rPr lang="en-US" sz="2300" dirty="0" smtClean="0"/>
            <a:t>Frequency of check-ins</a:t>
          </a:r>
          <a:endParaRPr lang="en-US" sz="2300" dirty="0"/>
        </a:p>
      </dgm:t>
    </dgm:pt>
    <dgm:pt modelId="{9408F7A2-77AE-4694-8FF8-1EEE61656117}" type="parTrans" cxnId="{D8C15446-2C4D-4387-86E5-3B0298D8C592}">
      <dgm:prSet/>
      <dgm:spPr/>
      <dgm:t>
        <a:bodyPr/>
        <a:lstStyle/>
        <a:p>
          <a:endParaRPr lang="en-US"/>
        </a:p>
      </dgm:t>
    </dgm:pt>
    <dgm:pt modelId="{09661EDE-3064-49CF-83D5-A408D52C086A}" type="sibTrans" cxnId="{D8C15446-2C4D-4387-86E5-3B0298D8C592}">
      <dgm:prSet/>
      <dgm:spPr/>
      <dgm:t>
        <a:bodyPr/>
        <a:lstStyle/>
        <a:p>
          <a:endParaRPr lang="en-US"/>
        </a:p>
      </dgm:t>
    </dgm:pt>
    <dgm:pt modelId="{90BB2484-5619-4875-AD3D-C37A4AF80FD3}">
      <dgm:prSet phldrT="[Text]" custT="1"/>
      <dgm:spPr>
        <a:solidFill>
          <a:schemeClr val="accent1">
            <a:lumMod val="20000"/>
            <a:lumOff val="80000"/>
          </a:schemeClr>
        </a:solidFill>
      </dgm:spPr>
      <dgm:t>
        <a:bodyPr/>
        <a:lstStyle/>
        <a:p>
          <a:r>
            <a:rPr lang="en-US" sz="2300" dirty="0" smtClean="0"/>
            <a:t>Priorities</a:t>
          </a:r>
          <a:endParaRPr lang="en-US" sz="2300" dirty="0"/>
        </a:p>
      </dgm:t>
    </dgm:pt>
    <dgm:pt modelId="{9BC02545-7E2B-4E95-A20C-D07E7DA2C4F3}" type="parTrans" cxnId="{96DBE789-8CE1-495D-B08E-4D482F5BBA18}">
      <dgm:prSet/>
      <dgm:spPr/>
      <dgm:t>
        <a:bodyPr/>
        <a:lstStyle/>
        <a:p>
          <a:endParaRPr lang="en-US"/>
        </a:p>
      </dgm:t>
    </dgm:pt>
    <dgm:pt modelId="{B6A0216E-BC8C-4F6A-9FA8-15681A999C1D}" type="sibTrans" cxnId="{96DBE789-8CE1-495D-B08E-4D482F5BBA18}">
      <dgm:prSet/>
      <dgm:spPr/>
      <dgm:t>
        <a:bodyPr/>
        <a:lstStyle/>
        <a:p>
          <a:endParaRPr lang="en-US"/>
        </a:p>
      </dgm:t>
    </dgm:pt>
    <dgm:pt modelId="{6167D6FD-1F62-4C09-8224-2A118A172802}">
      <dgm:prSet phldrT="[Text]" custT="1"/>
      <dgm:spPr>
        <a:solidFill>
          <a:schemeClr val="accent5">
            <a:lumMod val="60000"/>
            <a:lumOff val="40000"/>
          </a:schemeClr>
        </a:solidFill>
        <a:ln>
          <a:solidFill>
            <a:schemeClr val="accent5">
              <a:lumMod val="75000"/>
            </a:schemeClr>
          </a:solidFill>
        </a:ln>
      </dgm:spPr>
      <dgm:t>
        <a:bodyPr/>
        <a:lstStyle/>
        <a:p>
          <a:r>
            <a:rPr lang="en-US" sz="2800" b="1" dirty="0" smtClean="0"/>
            <a:t>Keep communication lines open</a:t>
          </a:r>
          <a:endParaRPr lang="en-US" sz="2800" b="1" dirty="0"/>
        </a:p>
      </dgm:t>
    </dgm:pt>
    <dgm:pt modelId="{8783BBB5-7530-49D4-A739-64EE64995FBC}" type="parTrans" cxnId="{E60AA48F-750C-467F-B378-86470C5DE2FF}">
      <dgm:prSet/>
      <dgm:spPr/>
      <dgm:t>
        <a:bodyPr/>
        <a:lstStyle/>
        <a:p>
          <a:endParaRPr lang="en-US"/>
        </a:p>
      </dgm:t>
    </dgm:pt>
    <dgm:pt modelId="{B8D8BECD-5655-4F87-A571-CB2F5232D182}" type="sibTrans" cxnId="{E60AA48F-750C-467F-B378-86470C5DE2FF}">
      <dgm:prSet/>
      <dgm:spPr/>
      <dgm:t>
        <a:bodyPr/>
        <a:lstStyle/>
        <a:p>
          <a:endParaRPr lang="en-US"/>
        </a:p>
      </dgm:t>
    </dgm:pt>
    <dgm:pt modelId="{E60D65C0-3E08-47D5-8A5C-A776B6D0FBC6}">
      <dgm:prSet phldrT="[Text]" custT="1"/>
      <dgm:spPr>
        <a:solidFill>
          <a:schemeClr val="accent5">
            <a:lumMod val="20000"/>
            <a:lumOff val="80000"/>
          </a:schemeClr>
        </a:solidFill>
      </dgm:spPr>
      <dgm:t>
        <a:bodyPr/>
        <a:lstStyle/>
        <a:p>
          <a:r>
            <a:rPr lang="en-US" sz="2300" dirty="0" smtClean="0"/>
            <a:t>Regular communication</a:t>
          </a:r>
          <a:endParaRPr lang="en-US" sz="2300" dirty="0"/>
        </a:p>
      </dgm:t>
    </dgm:pt>
    <dgm:pt modelId="{5C303002-9D5E-4B19-9358-44F607981CFA}" type="parTrans" cxnId="{DF16FB75-C0BD-46E0-B56A-870CD4A77303}">
      <dgm:prSet/>
      <dgm:spPr/>
      <dgm:t>
        <a:bodyPr/>
        <a:lstStyle/>
        <a:p>
          <a:endParaRPr lang="en-US"/>
        </a:p>
      </dgm:t>
    </dgm:pt>
    <dgm:pt modelId="{E3646A7A-F523-4740-AA41-F57F626B2D14}" type="sibTrans" cxnId="{DF16FB75-C0BD-46E0-B56A-870CD4A77303}">
      <dgm:prSet/>
      <dgm:spPr/>
      <dgm:t>
        <a:bodyPr/>
        <a:lstStyle/>
        <a:p>
          <a:endParaRPr lang="en-US"/>
        </a:p>
      </dgm:t>
    </dgm:pt>
    <dgm:pt modelId="{B7618BDF-8722-4B84-BF9A-0A5F14062396}">
      <dgm:prSet phldrT="[Text]" custT="1"/>
      <dgm:spPr>
        <a:solidFill>
          <a:schemeClr val="accent5">
            <a:lumMod val="20000"/>
            <a:lumOff val="80000"/>
          </a:schemeClr>
        </a:solidFill>
      </dgm:spPr>
      <dgm:t>
        <a:bodyPr/>
        <a:lstStyle/>
        <a:p>
          <a:r>
            <a:rPr lang="en-US" sz="2300" dirty="0" smtClean="0"/>
            <a:t>Identify and work to resolve differences in non-defensive ways</a:t>
          </a:r>
          <a:endParaRPr lang="en-US" sz="2300" dirty="0"/>
        </a:p>
      </dgm:t>
    </dgm:pt>
    <dgm:pt modelId="{54FF4909-812C-44AC-81A0-B698EF5687B2}" type="parTrans" cxnId="{729C58F3-2CBF-488D-8553-090091BD12E3}">
      <dgm:prSet/>
      <dgm:spPr/>
      <dgm:t>
        <a:bodyPr/>
        <a:lstStyle/>
        <a:p>
          <a:endParaRPr lang="en-US"/>
        </a:p>
      </dgm:t>
    </dgm:pt>
    <dgm:pt modelId="{89F76B9C-A65C-4C47-97E2-2464C36233D7}" type="sibTrans" cxnId="{729C58F3-2CBF-488D-8553-090091BD12E3}">
      <dgm:prSet/>
      <dgm:spPr/>
      <dgm:t>
        <a:bodyPr/>
        <a:lstStyle/>
        <a:p>
          <a:endParaRPr lang="en-US"/>
        </a:p>
      </dgm:t>
    </dgm:pt>
    <dgm:pt modelId="{B19850E7-ACEE-4318-85CD-E6416CE65B8A}">
      <dgm:prSet phldrT="[Text]" custT="1"/>
      <dgm:spPr>
        <a:solidFill>
          <a:schemeClr val="accent1">
            <a:lumMod val="20000"/>
            <a:lumOff val="80000"/>
          </a:schemeClr>
        </a:solidFill>
      </dgm:spPr>
      <dgm:t>
        <a:bodyPr/>
        <a:lstStyle/>
        <a:p>
          <a:r>
            <a:rPr lang="en-US" sz="2300" dirty="0" smtClean="0"/>
            <a:t>Issues to communicate</a:t>
          </a:r>
          <a:endParaRPr lang="en-US" sz="2300" dirty="0"/>
        </a:p>
      </dgm:t>
    </dgm:pt>
    <dgm:pt modelId="{B8458CC0-664C-475D-AE10-8E685CAFA6A5}" type="parTrans" cxnId="{7376B5DC-2433-40DF-A978-C6906B91F0E0}">
      <dgm:prSet/>
      <dgm:spPr/>
      <dgm:t>
        <a:bodyPr/>
        <a:lstStyle/>
        <a:p>
          <a:endParaRPr lang="en-US"/>
        </a:p>
      </dgm:t>
    </dgm:pt>
    <dgm:pt modelId="{0692CAB4-1442-480B-AA03-2BF5950DD4A3}" type="sibTrans" cxnId="{7376B5DC-2433-40DF-A978-C6906B91F0E0}">
      <dgm:prSet/>
      <dgm:spPr/>
      <dgm:t>
        <a:bodyPr/>
        <a:lstStyle/>
        <a:p>
          <a:endParaRPr lang="en-US"/>
        </a:p>
      </dgm:t>
    </dgm:pt>
    <dgm:pt modelId="{3285E71D-B372-4A08-82EA-D972D4440AFF}">
      <dgm:prSet phldrT="[Text]" custT="1"/>
      <dgm:spPr>
        <a:solidFill>
          <a:schemeClr val="accent1">
            <a:lumMod val="20000"/>
            <a:lumOff val="80000"/>
          </a:schemeClr>
        </a:solidFill>
      </dgm:spPr>
      <dgm:t>
        <a:bodyPr/>
        <a:lstStyle/>
        <a:p>
          <a:r>
            <a:rPr lang="en-US" sz="2300" dirty="0" smtClean="0"/>
            <a:t>Communications style</a:t>
          </a:r>
          <a:endParaRPr lang="en-US" sz="2300" dirty="0"/>
        </a:p>
      </dgm:t>
    </dgm:pt>
    <dgm:pt modelId="{98C52DC6-E05A-447F-A15A-E23A058F2389}" type="parTrans" cxnId="{404E66C1-17E5-407C-9F12-9C207AC60C86}">
      <dgm:prSet/>
      <dgm:spPr/>
      <dgm:t>
        <a:bodyPr/>
        <a:lstStyle/>
        <a:p>
          <a:endParaRPr lang="en-US"/>
        </a:p>
      </dgm:t>
    </dgm:pt>
    <dgm:pt modelId="{9D6FD518-E875-41AE-994B-72E8B9CAF6EE}" type="sibTrans" cxnId="{404E66C1-17E5-407C-9F12-9C207AC60C86}">
      <dgm:prSet/>
      <dgm:spPr/>
      <dgm:t>
        <a:bodyPr/>
        <a:lstStyle/>
        <a:p>
          <a:endParaRPr lang="en-US"/>
        </a:p>
      </dgm:t>
    </dgm:pt>
    <dgm:pt modelId="{9533401F-1B98-4757-B739-A20E6A51950A}">
      <dgm:prSet phldrT="[Text]" custT="1"/>
      <dgm:spPr>
        <a:solidFill>
          <a:schemeClr val="accent1">
            <a:lumMod val="20000"/>
            <a:lumOff val="80000"/>
          </a:schemeClr>
        </a:solidFill>
      </dgm:spPr>
      <dgm:t>
        <a:bodyPr/>
        <a:lstStyle/>
        <a:p>
          <a:r>
            <a:rPr lang="en-US" sz="2300" dirty="0" smtClean="0"/>
            <a:t>Sounding board/feedback</a:t>
          </a:r>
          <a:endParaRPr lang="en-US" sz="2300" dirty="0"/>
        </a:p>
      </dgm:t>
    </dgm:pt>
    <dgm:pt modelId="{0B45BE23-F935-430C-8CB0-1DF5BD22D094}" type="parTrans" cxnId="{7026EE1C-C187-4867-9701-391A202C30DA}">
      <dgm:prSet/>
      <dgm:spPr/>
      <dgm:t>
        <a:bodyPr/>
        <a:lstStyle/>
        <a:p>
          <a:endParaRPr lang="en-US"/>
        </a:p>
      </dgm:t>
    </dgm:pt>
    <dgm:pt modelId="{4A34F215-254D-4C38-8C24-D6C5E2A3536E}" type="sibTrans" cxnId="{7026EE1C-C187-4867-9701-391A202C30DA}">
      <dgm:prSet/>
      <dgm:spPr/>
      <dgm:t>
        <a:bodyPr/>
        <a:lstStyle/>
        <a:p>
          <a:endParaRPr lang="en-US"/>
        </a:p>
      </dgm:t>
    </dgm:pt>
    <dgm:pt modelId="{FC0757A4-8BDF-4CBD-922B-7CA50105298A}">
      <dgm:prSet phldrT="[Text]" custT="1"/>
      <dgm:spPr>
        <a:solidFill>
          <a:schemeClr val="accent1">
            <a:lumMod val="20000"/>
            <a:lumOff val="80000"/>
          </a:schemeClr>
        </a:solidFill>
      </dgm:spPr>
      <dgm:t>
        <a:bodyPr/>
        <a:lstStyle/>
        <a:p>
          <a:r>
            <a:rPr lang="en-US" sz="2300" dirty="0" smtClean="0"/>
            <a:t>Ways to support each other</a:t>
          </a:r>
          <a:endParaRPr lang="en-US" sz="2300" dirty="0"/>
        </a:p>
      </dgm:t>
    </dgm:pt>
    <dgm:pt modelId="{2AB3C37C-82A7-4DBE-B35D-C721AC8AC451}" type="parTrans" cxnId="{BFCCA4B1-EB98-46D0-B0FE-8EE04AB629E3}">
      <dgm:prSet/>
      <dgm:spPr/>
      <dgm:t>
        <a:bodyPr/>
        <a:lstStyle/>
        <a:p>
          <a:endParaRPr lang="en-US"/>
        </a:p>
      </dgm:t>
    </dgm:pt>
    <dgm:pt modelId="{B8D22F75-F8D2-41AD-8F9F-494E2E39BB50}" type="sibTrans" cxnId="{BFCCA4B1-EB98-46D0-B0FE-8EE04AB629E3}">
      <dgm:prSet/>
      <dgm:spPr/>
      <dgm:t>
        <a:bodyPr/>
        <a:lstStyle/>
        <a:p>
          <a:endParaRPr lang="en-US"/>
        </a:p>
      </dgm:t>
    </dgm:pt>
    <dgm:pt modelId="{36CF8FDA-5E99-4103-B390-3F83C8A695A1}" type="pres">
      <dgm:prSet presAssocID="{A5EC8CEC-B5DE-44F4-B379-A181995604DD}" presName="Name0" presStyleCnt="0">
        <dgm:presLayoutVars>
          <dgm:dir/>
          <dgm:animLvl val="lvl"/>
          <dgm:resizeHandles val="exact"/>
        </dgm:presLayoutVars>
      </dgm:prSet>
      <dgm:spPr/>
      <dgm:t>
        <a:bodyPr/>
        <a:lstStyle/>
        <a:p>
          <a:endParaRPr lang="en-US"/>
        </a:p>
      </dgm:t>
    </dgm:pt>
    <dgm:pt modelId="{787FB0B5-16B0-4245-9A50-85C3229B4A15}" type="pres">
      <dgm:prSet presAssocID="{6925CA6B-A6F0-4343-82F9-C3D50C0B650F}" presName="vertFlow" presStyleCnt="0"/>
      <dgm:spPr/>
    </dgm:pt>
    <dgm:pt modelId="{B7F6631C-D53D-4064-8128-D7FFA6BF0104}" type="pres">
      <dgm:prSet presAssocID="{6925CA6B-A6F0-4343-82F9-C3D50C0B650F}" presName="header" presStyleLbl="node1" presStyleIdx="0" presStyleCnt="2" custScaleX="177214" custLinFactNeighborX="-543" custLinFactNeighborY="-317"/>
      <dgm:spPr/>
      <dgm:t>
        <a:bodyPr/>
        <a:lstStyle/>
        <a:p>
          <a:endParaRPr lang="en-US"/>
        </a:p>
      </dgm:t>
    </dgm:pt>
    <dgm:pt modelId="{CDA71A88-457F-44FB-B0FB-DD92DF140370}" type="pres">
      <dgm:prSet presAssocID="{9408F7A2-77AE-4694-8FF8-1EEE61656117}" presName="parTrans" presStyleLbl="sibTrans2D1" presStyleIdx="0" presStyleCnt="8"/>
      <dgm:spPr/>
      <dgm:t>
        <a:bodyPr/>
        <a:lstStyle/>
        <a:p>
          <a:endParaRPr lang="en-US"/>
        </a:p>
      </dgm:t>
    </dgm:pt>
    <dgm:pt modelId="{B90CE985-49E0-4455-9E7A-315CEB6BA2B6}" type="pres">
      <dgm:prSet presAssocID="{38BCD42F-5DBB-41BB-B6CE-6372393F6317}" presName="child" presStyleLbl="alignAccFollowNode1" presStyleIdx="0" presStyleCnt="8" custScaleX="177214" custLinFactNeighborX="-543" custLinFactNeighborY="-317">
        <dgm:presLayoutVars>
          <dgm:chMax val="0"/>
          <dgm:bulletEnabled val="1"/>
        </dgm:presLayoutVars>
      </dgm:prSet>
      <dgm:spPr/>
      <dgm:t>
        <a:bodyPr/>
        <a:lstStyle/>
        <a:p>
          <a:endParaRPr lang="en-US"/>
        </a:p>
      </dgm:t>
    </dgm:pt>
    <dgm:pt modelId="{460DC77E-FC4D-4FB5-8A8D-C603786F1DE3}" type="pres">
      <dgm:prSet presAssocID="{09661EDE-3064-49CF-83D5-A408D52C086A}" presName="sibTrans" presStyleLbl="sibTrans2D1" presStyleIdx="1" presStyleCnt="8"/>
      <dgm:spPr/>
      <dgm:t>
        <a:bodyPr/>
        <a:lstStyle/>
        <a:p>
          <a:endParaRPr lang="en-US"/>
        </a:p>
      </dgm:t>
    </dgm:pt>
    <dgm:pt modelId="{D9431A44-A96E-4C63-BFDD-6B61090C91E4}" type="pres">
      <dgm:prSet presAssocID="{90BB2484-5619-4875-AD3D-C37A4AF80FD3}" presName="child" presStyleLbl="alignAccFollowNode1" presStyleIdx="1" presStyleCnt="8" custScaleX="177214" custLinFactNeighborX="-543" custLinFactNeighborY="-317">
        <dgm:presLayoutVars>
          <dgm:chMax val="0"/>
          <dgm:bulletEnabled val="1"/>
        </dgm:presLayoutVars>
      </dgm:prSet>
      <dgm:spPr/>
      <dgm:t>
        <a:bodyPr/>
        <a:lstStyle/>
        <a:p>
          <a:endParaRPr lang="en-US"/>
        </a:p>
      </dgm:t>
    </dgm:pt>
    <dgm:pt modelId="{BEB1A532-14B5-4CCA-B027-036488184102}" type="pres">
      <dgm:prSet presAssocID="{B6A0216E-BC8C-4F6A-9FA8-15681A999C1D}" presName="sibTrans" presStyleLbl="sibTrans2D1" presStyleIdx="2" presStyleCnt="8"/>
      <dgm:spPr/>
      <dgm:t>
        <a:bodyPr/>
        <a:lstStyle/>
        <a:p>
          <a:endParaRPr lang="en-US"/>
        </a:p>
      </dgm:t>
    </dgm:pt>
    <dgm:pt modelId="{EF76DCD5-5F27-402B-BD94-4A2BDCEE7C17}" type="pres">
      <dgm:prSet presAssocID="{B19850E7-ACEE-4318-85CD-E6416CE65B8A}" presName="child" presStyleLbl="alignAccFollowNode1" presStyleIdx="2" presStyleCnt="8" custScaleX="177214" custLinFactNeighborX="-543" custLinFactNeighborY="-317">
        <dgm:presLayoutVars>
          <dgm:chMax val="0"/>
          <dgm:bulletEnabled val="1"/>
        </dgm:presLayoutVars>
      </dgm:prSet>
      <dgm:spPr/>
      <dgm:t>
        <a:bodyPr/>
        <a:lstStyle/>
        <a:p>
          <a:endParaRPr lang="en-US"/>
        </a:p>
      </dgm:t>
    </dgm:pt>
    <dgm:pt modelId="{9C79D9B2-D444-4319-8448-97B2B6DCD50E}" type="pres">
      <dgm:prSet presAssocID="{0692CAB4-1442-480B-AA03-2BF5950DD4A3}" presName="sibTrans" presStyleLbl="sibTrans2D1" presStyleIdx="3" presStyleCnt="8"/>
      <dgm:spPr/>
      <dgm:t>
        <a:bodyPr/>
        <a:lstStyle/>
        <a:p>
          <a:endParaRPr lang="en-US"/>
        </a:p>
      </dgm:t>
    </dgm:pt>
    <dgm:pt modelId="{07B2A52C-D47A-4996-B97F-A3D82D0B47CA}" type="pres">
      <dgm:prSet presAssocID="{3285E71D-B372-4A08-82EA-D972D4440AFF}" presName="child" presStyleLbl="alignAccFollowNode1" presStyleIdx="3" presStyleCnt="8" custScaleX="177214">
        <dgm:presLayoutVars>
          <dgm:chMax val="0"/>
          <dgm:bulletEnabled val="1"/>
        </dgm:presLayoutVars>
      </dgm:prSet>
      <dgm:spPr/>
      <dgm:t>
        <a:bodyPr/>
        <a:lstStyle/>
        <a:p>
          <a:endParaRPr lang="en-US"/>
        </a:p>
      </dgm:t>
    </dgm:pt>
    <dgm:pt modelId="{79895535-2350-4CB1-9268-85E14F4A0FD5}" type="pres">
      <dgm:prSet presAssocID="{9D6FD518-E875-41AE-994B-72E8B9CAF6EE}" presName="sibTrans" presStyleLbl="sibTrans2D1" presStyleIdx="4" presStyleCnt="8"/>
      <dgm:spPr/>
      <dgm:t>
        <a:bodyPr/>
        <a:lstStyle/>
        <a:p>
          <a:endParaRPr lang="en-US"/>
        </a:p>
      </dgm:t>
    </dgm:pt>
    <dgm:pt modelId="{BEFD1554-EFBC-498C-B7CB-D98803D1DAAF}" type="pres">
      <dgm:prSet presAssocID="{9533401F-1B98-4757-B739-A20E6A51950A}" presName="child" presStyleLbl="alignAccFollowNode1" presStyleIdx="4" presStyleCnt="8" custScaleX="177214">
        <dgm:presLayoutVars>
          <dgm:chMax val="0"/>
          <dgm:bulletEnabled val="1"/>
        </dgm:presLayoutVars>
      </dgm:prSet>
      <dgm:spPr/>
      <dgm:t>
        <a:bodyPr/>
        <a:lstStyle/>
        <a:p>
          <a:endParaRPr lang="en-US"/>
        </a:p>
      </dgm:t>
    </dgm:pt>
    <dgm:pt modelId="{AFF74B83-8EAD-4563-B99A-4C622DDABEE2}" type="pres">
      <dgm:prSet presAssocID="{4A34F215-254D-4C38-8C24-D6C5E2A3536E}" presName="sibTrans" presStyleLbl="sibTrans2D1" presStyleIdx="5" presStyleCnt="8"/>
      <dgm:spPr/>
      <dgm:t>
        <a:bodyPr/>
        <a:lstStyle/>
        <a:p>
          <a:endParaRPr lang="en-US"/>
        </a:p>
      </dgm:t>
    </dgm:pt>
    <dgm:pt modelId="{0D739011-4481-4B36-9E70-6B5D2F29AEA3}" type="pres">
      <dgm:prSet presAssocID="{FC0757A4-8BDF-4CBD-922B-7CA50105298A}" presName="child" presStyleLbl="alignAccFollowNode1" presStyleIdx="5" presStyleCnt="8" custScaleX="177214">
        <dgm:presLayoutVars>
          <dgm:chMax val="0"/>
          <dgm:bulletEnabled val="1"/>
        </dgm:presLayoutVars>
      </dgm:prSet>
      <dgm:spPr/>
      <dgm:t>
        <a:bodyPr/>
        <a:lstStyle/>
        <a:p>
          <a:endParaRPr lang="en-US"/>
        </a:p>
      </dgm:t>
    </dgm:pt>
    <dgm:pt modelId="{58ED61D5-B4CD-4BB3-8449-891CFA50F2B0}" type="pres">
      <dgm:prSet presAssocID="{6925CA6B-A6F0-4343-82F9-C3D50C0B650F}" presName="hSp" presStyleCnt="0"/>
      <dgm:spPr/>
    </dgm:pt>
    <dgm:pt modelId="{7DCC5157-8EAD-4CCE-82FF-AE03FADFC17F}" type="pres">
      <dgm:prSet presAssocID="{6167D6FD-1F62-4C09-8224-2A118A172802}" presName="vertFlow" presStyleCnt="0"/>
      <dgm:spPr/>
    </dgm:pt>
    <dgm:pt modelId="{430DFE04-F96D-4D84-945F-B2AFD611207C}" type="pres">
      <dgm:prSet presAssocID="{6167D6FD-1F62-4C09-8224-2A118A172802}" presName="header" presStyleLbl="node1" presStyleIdx="1" presStyleCnt="2" custScaleX="177214" custScaleY="181123" custLinFactNeighborX="-543" custLinFactNeighborY="-317"/>
      <dgm:spPr/>
      <dgm:t>
        <a:bodyPr/>
        <a:lstStyle/>
        <a:p>
          <a:endParaRPr lang="en-US"/>
        </a:p>
      </dgm:t>
    </dgm:pt>
    <dgm:pt modelId="{714ADDCA-BB4B-47D6-BC48-95CA042E0554}" type="pres">
      <dgm:prSet presAssocID="{5C303002-9D5E-4B19-9358-44F607981CFA}" presName="parTrans" presStyleLbl="sibTrans2D1" presStyleIdx="6" presStyleCnt="8"/>
      <dgm:spPr/>
      <dgm:t>
        <a:bodyPr/>
        <a:lstStyle/>
        <a:p>
          <a:endParaRPr lang="en-US"/>
        </a:p>
      </dgm:t>
    </dgm:pt>
    <dgm:pt modelId="{86626983-3D80-4B64-8121-EB4C915B4317}" type="pres">
      <dgm:prSet presAssocID="{E60D65C0-3E08-47D5-8A5C-A776B6D0FBC6}" presName="child" presStyleLbl="alignAccFollowNode1" presStyleIdx="6" presStyleCnt="8" custScaleX="177214" custLinFactNeighborX="-543" custLinFactNeighborY="-317">
        <dgm:presLayoutVars>
          <dgm:chMax val="0"/>
          <dgm:bulletEnabled val="1"/>
        </dgm:presLayoutVars>
      </dgm:prSet>
      <dgm:spPr/>
      <dgm:t>
        <a:bodyPr/>
        <a:lstStyle/>
        <a:p>
          <a:endParaRPr lang="en-US"/>
        </a:p>
      </dgm:t>
    </dgm:pt>
    <dgm:pt modelId="{CFBD7324-F744-4D58-9800-F75ED7A5E487}" type="pres">
      <dgm:prSet presAssocID="{E3646A7A-F523-4740-AA41-F57F626B2D14}" presName="sibTrans" presStyleLbl="sibTrans2D1" presStyleIdx="7" presStyleCnt="8"/>
      <dgm:spPr/>
      <dgm:t>
        <a:bodyPr/>
        <a:lstStyle/>
        <a:p>
          <a:endParaRPr lang="en-US"/>
        </a:p>
      </dgm:t>
    </dgm:pt>
    <dgm:pt modelId="{3AFD738A-CAAB-4271-9218-928A10C20202}" type="pres">
      <dgm:prSet presAssocID="{B7618BDF-8722-4B84-BF9A-0A5F14062396}" presName="child" presStyleLbl="alignAccFollowNode1" presStyleIdx="7" presStyleCnt="8" custScaleX="177214" custScaleY="232002" custLinFactNeighborX="-543" custLinFactNeighborY="-317">
        <dgm:presLayoutVars>
          <dgm:chMax val="0"/>
          <dgm:bulletEnabled val="1"/>
        </dgm:presLayoutVars>
      </dgm:prSet>
      <dgm:spPr/>
      <dgm:t>
        <a:bodyPr/>
        <a:lstStyle/>
        <a:p>
          <a:endParaRPr lang="en-US"/>
        </a:p>
      </dgm:t>
    </dgm:pt>
  </dgm:ptLst>
  <dgm:cxnLst>
    <dgm:cxn modelId="{14BAB01D-DB32-419E-8641-EC13FFEC9048}" type="presOf" srcId="{B6A0216E-BC8C-4F6A-9FA8-15681A999C1D}" destId="{BEB1A532-14B5-4CCA-B027-036488184102}" srcOrd="0" destOrd="0" presId="urn:microsoft.com/office/officeart/2005/8/layout/lProcess1"/>
    <dgm:cxn modelId="{5FAE94AF-6A06-4341-A032-3E9D40EF5CF5}" type="presOf" srcId="{B7618BDF-8722-4B84-BF9A-0A5F14062396}" destId="{3AFD738A-CAAB-4271-9218-928A10C20202}" srcOrd="0" destOrd="0" presId="urn:microsoft.com/office/officeart/2005/8/layout/lProcess1"/>
    <dgm:cxn modelId="{57D9EF16-AD9F-4EC9-BF5B-779A56419B9C}" type="presOf" srcId="{09661EDE-3064-49CF-83D5-A408D52C086A}" destId="{460DC77E-FC4D-4FB5-8A8D-C603786F1DE3}" srcOrd="0" destOrd="0" presId="urn:microsoft.com/office/officeart/2005/8/layout/lProcess1"/>
    <dgm:cxn modelId="{6CBA0BC7-726E-4A25-8E07-385F88C9C322}" type="presOf" srcId="{9D6FD518-E875-41AE-994B-72E8B9CAF6EE}" destId="{79895535-2350-4CB1-9268-85E14F4A0FD5}" srcOrd="0" destOrd="0" presId="urn:microsoft.com/office/officeart/2005/8/layout/lProcess1"/>
    <dgm:cxn modelId="{729C58F3-2CBF-488D-8553-090091BD12E3}" srcId="{6167D6FD-1F62-4C09-8224-2A118A172802}" destId="{B7618BDF-8722-4B84-BF9A-0A5F14062396}" srcOrd="1" destOrd="0" parTransId="{54FF4909-812C-44AC-81A0-B698EF5687B2}" sibTransId="{89F76B9C-A65C-4C47-97E2-2464C36233D7}"/>
    <dgm:cxn modelId="{55D9C956-0CC3-4C82-A4DD-838EC26613B9}" type="presOf" srcId="{5C303002-9D5E-4B19-9358-44F607981CFA}" destId="{714ADDCA-BB4B-47D6-BC48-95CA042E0554}" srcOrd="0" destOrd="0" presId="urn:microsoft.com/office/officeart/2005/8/layout/lProcess1"/>
    <dgm:cxn modelId="{6682F725-049B-465A-BE7E-6C1F26243D43}" type="presOf" srcId="{6167D6FD-1F62-4C09-8224-2A118A172802}" destId="{430DFE04-F96D-4D84-945F-B2AFD611207C}" srcOrd="0" destOrd="0" presId="urn:microsoft.com/office/officeart/2005/8/layout/lProcess1"/>
    <dgm:cxn modelId="{87CA82D3-D3CE-44E6-B099-7849C258E2D7}" type="presOf" srcId="{9408F7A2-77AE-4694-8FF8-1EEE61656117}" destId="{CDA71A88-457F-44FB-B0FB-DD92DF140370}" srcOrd="0" destOrd="0" presId="urn:microsoft.com/office/officeart/2005/8/layout/lProcess1"/>
    <dgm:cxn modelId="{7026EE1C-C187-4867-9701-391A202C30DA}" srcId="{6925CA6B-A6F0-4343-82F9-C3D50C0B650F}" destId="{9533401F-1B98-4757-B739-A20E6A51950A}" srcOrd="4" destOrd="0" parTransId="{0B45BE23-F935-430C-8CB0-1DF5BD22D094}" sibTransId="{4A34F215-254D-4C38-8C24-D6C5E2A3536E}"/>
    <dgm:cxn modelId="{E60AA48F-750C-467F-B378-86470C5DE2FF}" srcId="{A5EC8CEC-B5DE-44F4-B379-A181995604DD}" destId="{6167D6FD-1F62-4C09-8224-2A118A172802}" srcOrd="1" destOrd="0" parTransId="{8783BBB5-7530-49D4-A739-64EE64995FBC}" sibTransId="{B8D8BECD-5655-4F87-A571-CB2F5232D182}"/>
    <dgm:cxn modelId="{596DF519-5AD6-436C-8840-861569F28BDC}" srcId="{A5EC8CEC-B5DE-44F4-B379-A181995604DD}" destId="{6925CA6B-A6F0-4343-82F9-C3D50C0B650F}" srcOrd="0" destOrd="0" parTransId="{BC701B0A-4092-4D63-BC78-C81F04C19744}" sibTransId="{34D1A552-4CF3-4908-B62E-8A57123C4CE3}"/>
    <dgm:cxn modelId="{D8C15446-2C4D-4387-86E5-3B0298D8C592}" srcId="{6925CA6B-A6F0-4343-82F9-C3D50C0B650F}" destId="{38BCD42F-5DBB-41BB-B6CE-6372393F6317}" srcOrd="0" destOrd="0" parTransId="{9408F7A2-77AE-4694-8FF8-1EEE61656117}" sibTransId="{09661EDE-3064-49CF-83D5-A408D52C086A}"/>
    <dgm:cxn modelId="{09660565-1902-4577-AF74-C2D92BC71412}" type="presOf" srcId="{9533401F-1B98-4757-B739-A20E6A51950A}" destId="{BEFD1554-EFBC-498C-B7CB-D98803D1DAAF}" srcOrd="0" destOrd="0" presId="urn:microsoft.com/office/officeart/2005/8/layout/lProcess1"/>
    <dgm:cxn modelId="{7376B5DC-2433-40DF-A978-C6906B91F0E0}" srcId="{6925CA6B-A6F0-4343-82F9-C3D50C0B650F}" destId="{B19850E7-ACEE-4318-85CD-E6416CE65B8A}" srcOrd="2" destOrd="0" parTransId="{B8458CC0-664C-475D-AE10-8E685CAFA6A5}" sibTransId="{0692CAB4-1442-480B-AA03-2BF5950DD4A3}"/>
    <dgm:cxn modelId="{86EF9B73-C6AD-4FBA-9205-8C5A8BF197C0}" type="presOf" srcId="{E60D65C0-3E08-47D5-8A5C-A776B6D0FBC6}" destId="{86626983-3D80-4B64-8121-EB4C915B4317}" srcOrd="0" destOrd="0" presId="urn:microsoft.com/office/officeart/2005/8/layout/lProcess1"/>
    <dgm:cxn modelId="{96DBE789-8CE1-495D-B08E-4D482F5BBA18}" srcId="{6925CA6B-A6F0-4343-82F9-C3D50C0B650F}" destId="{90BB2484-5619-4875-AD3D-C37A4AF80FD3}" srcOrd="1" destOrd="0" parTransId="{9BC02545-7E2B-4E95-A20C-D07E7DA2C4F3}" sibTransId="{B6A0216E-BC8C-4F6A-9FA8-15681A999C1D}"/>
    <dgm:cxn modelId="{C026F47E-DB06-4822-AD9F-E10D6DC93650}" type="presOf" srcId="{90BB2484-5619-4875-AD3D-C37A4AF80FD3}" destId="{D9431A44-A96E-4C63-BFDD-6B61090C91E4}" srcOrd="0" destOrd="0" presId="urn:microsoft.com/office/officeart/2005/8/layout/lProcess1"/>
    <dgm:cxn modelId="{88C033A0-CEB7-443B-B0E8-254C22FA1A6B}" type="presOf" srcId="{0692CAB4-1442-480B-AA03-2BF5950DD4A3}" destId="{9C79D9B2-D444-4319-8448-97B2B6DCD50E}" srcOrd="0" destOrd="0" presId="urn:microsoft.com/office/officeart/2005/8/layout/lProcess1"/>
    <dgm:cxn modelId="{D2B08CBE-B25E-4A46-AE82-000D85C9B79D}" type="presOf" srcId="{3285E71D-B372-4A08-82EA-D972D4440AFF}" destId="{07B2A52C-D47A-4996-B97F-A3D82D0B47CA}" srcOrd="0" destOrd="0" presId="urn:microsoft.com/office/officeart/2005/8/layout/lProcess1"/>
    <dgm:cxn modelId="{E79915EF-C7CE-4F30-8C46-62CF6BC1F46C}" type="presOf" srcId="{38BCD42F-5DBB-41BB-B6CE-6372393F6317}" destId="{B90CE985-49E0-4455-9E7A-315CEB6BA2B6}" srcOrd="0" destOrd="0" presId="urn:microsoft.com/office/officeart/2005/8/layout/lProcess1"/>
    <dgm:cxn modelId="{DF16FB75-C0BD-46E0-B56A-870CD4A77303}" srcId="{6167D6FD-1F62-4C09-8224-2A118A172802}" destId="{E60D65C0-3E08-47D5-8A5C-A776B6D0FBC6}" srcOrd="0" destOrd="0" parTransId="{5C303002-9D5E-4B19-9358-44F607981CFA}" sibTransId="{E3646A7A-F523-4740-AA41-F57F626B2D14}"/>
    <dgm:cxn modelId="{404E66C1-17E5-407C-9F12-9C207AC60C86}" srcId="{6925CA6B-A6F0-4343-82F9-C3D50C0B650F}" destId="{3285E71D-B372-4A08-82EA-D972D4440AFF}" srcOrd="3" destOrd="0" parTransId="{98C52DC6-E05A-447F-A15A-E23A058F2389}" sibTransId="{9D6FD518-E875-41AE-994B-72E8B9CAF6EE}"/>
    <dgm:cxn modelId="{15F86560-18E6-4862-8149-B60212D16779}" type="presOf" srcId="{6925CA6B-A6F0-4343-82F9-C3D50C0B650F}" destId="{B7F6631C-D53D-4064-8128-D7FFA6BF0104}" srcOrd="0" destOrd="0" presId="urn:microsoft.com/office/officeart/2005/8/layout/lProcess1"/>
    <dgm:cxn modelId="{278FFF61-03D1-4FA1-8675-77D353258825}" type="presOf" srcId="{E3646A7A-F523-4740-AA41-F57F626B2D14}" destId="{CFBD7324-F744-4D58-9800-F75ED7A5E487}" srcOrd="0" destOrd="0" presId="urn:microsoft.com/office/officeart/2005/8/layout/lProcess1"/>
    <dgm:cxn modelId="{D6257460-8C94-42A2-AFA5-1371EFBA3ECC}" type="presOf" srcId="{FC0757A4-8BDF-4CBD-922B-7CA50105298A}" destId="{0D739011-4481-4B36-9E70-6B5D2F29AEA3}" srcOrd="0" destOrd="0" presId="urn:microsoft.com/office/officeart/2005/8/layout/lProcess1"/>
    <dgm:cxn modelId="{ED580024-1C24-4C4F-87B3-79E50252D80B}" type="presOf" srcId="{A5EC8CEC-B5DE-44F4-B379-A181995604DD}" destId="{36CF8FDA-5E99-4103-B390-3F83C8A695A1}" srcOrd="0" destOrd="0" presId="urn:microsoft.com/office/officeart/2005/8/layout/lProcess1"/>
    <dgm:cxn modelId="{50213C18-C968-41BA-8F33-6649D8C146B6}" type="presOf" srcId="{B19850E7-ACEE-4318-85CD-E6416CE65B8A}" destId="{EF76DCD5-5F27-402B-BD94-4A2BDCEE7C17}" srcOrd="0" destOrd="0" presId="urn:microsoft.com/office/officeart/2005/8/layout/lProcess1"/>
    <dgm:cxn modelId="{BFCCA4B1-EB98-46D0-B0FE-8EE04AB629E3}" srcId="{6925CA6B-A6F0-4343-82F9-C3D50C0B650F}" destId="{FC0757A4-8BDF-4CBD-922B-7CA50105298A}" srcOrd="5" destOrd="0" parTransId="{2AB3C37C-82A7-4DBE-B35D-C721AC8AC451}" sibTransId="{B8D22F75-F8D2-41AD-8F9F-494E2E39BB50}"/>
    <dgm:cxn modelId="{60891967-1DFD-4BB4-A002-3761152C3339}" type="presOf" srcId="{4A34F215-254D-4C38-8C24-D6C5E2A3536E}" destId="{AFF74B83-8EAD-4563-B99A-4C622DDABEE2}" srcOrd="0" destOrd="0" presId="urn:microsoft.com/office/officeart/2005/8/layout/lProcess1"/>
    <dgm:cxn modelId="{07B936BC-5CE5-478F-B450-8926AE3188B1}" type="presParOf" srcId="{36CF8FDA-5E99-4103-B390-3F83C8A695A1}" destId="{787FB0B5-16B0-4245-9A50-85C3229B4A15}" srcOrd="0" destOrd="0" presId="urn:microsoft.com/office/officeart/2005/8/layout/lProcess1"/>
    <dgm:cxn modelId="{3E473A5F-AC80-447A-B213-9DAD165A0891}" type="presParOf" srcId="{787FB0B5-16B0-4245-9A50-85C3229B4A15}" destId="{B7F6631C-D53D-4064-8128-D7FFA6BF0104}" srcOrd="0" destOrd="0" presId="urn:microsoft.com/office/officeart/2005/8/layout/lProcess1"/>
    <dgm:cxn modelId="{C3E648AA-EBBA-4900-966D-B0487C98C09F}" type="presParOf" srcId="{787FB0B5-16B0-4245-9A50-85C3229B4A15}" destId="{CDA71A88-457F-44FB-B0FB-DD92DF140370}" srcOrd="1" destOrd="0" presId="urn:microsoft.com/office/officeart/2005/8/layout/lProcess1"/>
    <dgm:cxn modelId="{62AA3797-906B-40DC-A7E8-52A3EA51A1F1}" type="presParOf" srcId="{787FB0B5-16B0-4245-9A50-85C3229B4A15}" destId="{B90CE985-49E0-4455-9E7A-315CEB6BA2B6}" srcOrd="2" destOrd="0" presId="urn:microsoft.com/office/officeart/2005/8/layout/lProcess1"/>
    <dgm:cxn modelId="{CD5F9D89-5622-4324-BF2A-CF8865770B6F}" type="presParOf" srcId="{787FB0B5-16B0-4245-9A50-85C3229B4A15}" destId="{460DC77E-FC4D-4FB5-8A8D-C603786F1DE3}" srcOrd="3" destOrd="0" presId="urn:microsoft.com/office/officeart/2005/8/layout/lProcess1"/>
    <dgm:cxn modelId="{340E43DE-AE1F-4602-B8A3-9A342F2768B5}" type="presParOf" srcId="{787FB0B5-16B0-4245-9A50-85C3229B4A15}" destId="{D9431A44-A96E-4C63-BFDD-6B61090C91E4}" srcOrd="4" destOrd="0" presId="urn:microsoft.com/office/officeart/2005/8/layout/lProcess1"/>
    <dgm:cxn modelId="{ABDE6793-6966-4D4A-A100-20E6B5A9EEFE}" type="presParOf" srcId="{787FB0B5-16B0-4245-9A50-85C3229B4A15}" destId="{BEB1A532-14B5-4CCA-B027-036488184102}" srcOrd="5" destOrd="0" presId="urn:microsoft.com/office/officeart/2005/8/layout/lProcess1"/>
    <dgm:cxn modelId="{3C681EB6-4051-498E-982F-5D99E33DFBCC}" type="presParOf" srcId="{787FB0B5-16B0-4245-9A50-85C3229B4A15}" destId="{EF76DCD5-5F27-402B-BD94-4A2BDCEE7C17}" srcOrd="6" destOrd="0" presId="urn:microsoft.com/office/officeart/2005/8/layout/lProcess1"/>
    <dgm:cxn modelId="{944CC3AF-5D75-406D-AF68-5892DEAAA802}" type="presParOf" srcId="{787FB0B5-16B0-4245-9A50-85C3229B4A15}" destId="{9C79D9B2-D444-4319-8448-97B2B6DCD50E}" srcOrd="7" destOrd="0" presId="urn:microsoft.com/office/officeart/2005/8/layout/lProcess1"/>
    <dgm:cxn modelId="{FD2B0BA4-91CC-4BC7-87A4-6410A31F3E3D}" type="presParOf" srcId="{787FB0B5-16B0-4245-9A50-85C3229B4A15}" destId="{07B2A52C-D47A-4996-B97F-A3D82D0B47CA}" srcOrd="8" destOrd="0" presId="urn:microsoft.com/office/officeart/2005/8/layout/lProcess1"/>
    <dgm:cxn modelId="{A1755AF5-8927-4698-9EE9-0443E4F44775}" type="presParOf" srcId="{787FB0B5-16B0-4245-9A50-85C3229B4A15}" destId="{79895535-2350-4CB1-9268-85E14F4A0FD5}" srcOrd="9" destOrd="0" presId="urn:microsoft.com/office/officeart/2005/8/layout/lProcess1"/>
    <dgm:cxn modelId="{481DDB69-3580-42E3-85B9-FAC10D68E6D7}" type="presParOf" srcId="{787FB0B5-16B0-4245-9A50-85C3229B4A15}" destId="{BEFD1554-EFBC-498C-B7CB-D98803D1DAAF}" srcOrd="10" destOrd="0" presId="urn:microsoft.com/office/officeart/2005/8/layout/lProcess1"/>
    <dgm:cxn modelId="{1A7E8860-97F4-4714-93E0-21C346AF028C}" type="presParOf" srcId="{787FB0B5-16B0-4245-9A50-85C3229B4A15}" destId="{AFF74B83-8EAD-4563-B99A-4C622DDABEE2}" srcOrd="11" destOrd="0" presId="urn:microsoft.com/office/officeart/2005/8/layout/lProcess1"/>
    <dgm:cxn modelId="{22CE5A42-B1FE-4BC0-A599-D0042A52C928}" type="presParOf" srcId="{787FB0B5-16B0-4245-9A50-85C3229B4A15}" destId="{0D739011-4481-4B36-9E70-6B5D2F29AEA3}" srcOrd="12" destOrd="0" presId="urn:microsoft.com/office/officeart/2005/8/layout/lProcess1"/>
    <dgm:cxn modelId="{00015A86-9F35-441D-8273-C08935BB9F08}" type="presParOf" srcId="{36CF8FDA-5E99-4103-B390-3F83C8A695A1}" destId="{58ED61D5-B4CD-4BB3-8449-891CFA50F2B0}" srcOrd="1" destOrd="0" presId="urn:microsoft.com/office/officeart/2005/8/layout/lProcess1"/>
    <dgm:cxn modelId="{D881B597-BC9A-4CD2-99B3-783AB2279534}" type="presParOf" srcId="{36CF8FDA-5E99-4103-B390-3F83C8A695A1}" destId="{7DCC5157-8EAD-4CCE-82FF-AE03FADFC17F}" srcOrd="2" destOrd="0" presId="urn:microsoft.com/office/officeart/2005/8/layout/lProcess1"/>
    <dgm:cxn modelId="{1FA52F7C-9712-4CC2-9195-980652C24CC1}" type="presParOf" srcId="{7DCC5157-8EAD-4CCE-82FF-AE03FADFC17F}" destId="{430DFE04-F96D-4D84-945F-B2AFD611207C}" srcOrd="0" destOrd="0" presId="urn:microsoft.com/office/officeart/2005/8/layout/lProcess1"/>
    <dgm:cxn modelId="{6158D475-A66E-433E-9F36-2D9FB267076E}" type="presParOf" srcId="{7DCC5157-8EAD-4CCE-82FF-AE03FADFC17F}" destId="{714ADDCA-BB4B-47D6-BC48-95CA042E0554}" srcOrd="1" destOrd="0" presId="urn:microsoft.com/office/officeart/2005/8/layout/lProcess1"/>
    <dgm:cxn modelId="{F2410808-3BD1-47C7-90F6-AE6CBA103A03}" type="presParOf" srcId="{7DCC5157-8EAD-4CCE-82FF-AE03FADFC17F}" destId="{86626983-3D80-4B64-8121-EB4C915B4317}" srcOrd="2" destOrd="0" presId="urn:microsoft.com/office/officeart/2005/8/layout/lProcess1"/>
    <dgm:cxn modelId="{5F003D9A-A0F0-43D0-B917-AC11FA96A7F1}" type="presParOf" srcId="{7DCC5157-8EAD-4CCE-82FF-AE03FADFC17F}" destId="{CFBD7324-F744-4D58-9800-F75ED7A5E487}" srcOrd="3" destOrd="0" presId="urn:microsoft.com/office/officeart/2005/8/layout/lProcess1"/>
    <dgm:cxn modelId="{E6E29118-AB5C-439E-842D-FC6BE22AD72C}" type="presParOf" srcId="{7DCC5157-8EAD-4CCE-82FF-AE03FADFC17F}" destId="{3AFD738A-CAAB-4271-9218-928A10C20202}" srcOrd="4" destOrd="0" presId="urn:microsoft.com/office/officeart/2005/8/layout/lProcess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4F58880E-6383-4A59-9ADF-7507EEA3DD1A}" type="doc">
      <dgm:prSet loTypeId="urn:microsoft.com/office/officeart/2005/8/layout/list1" loCatId="list" qsTypeId="urn:microsoft.com/office/officeart/2005/8/quickstyle/simple1" qsCatId="simple" csTypeId="urn:microsoft.com/office/officeart/2005/8/colors/colorful4" csCatId="colorful" phldr="1"/>
      <dgm:spPr/>
      <dgm:t>
        <a:bodyPr/>
        <a:lstStyle/>
        <a:p>
          <a:endParaRPr lang="en-US"/>
        </a:p>
      </dgm:t>
    </dgm:pt>
    <dgm:pt modelId="{107451C8-9AEC-467E-A31E-B889346FB56D}">
      <dgm:prSet custT="1"/>
      <dgm:spPr/>
      <dgm:t>
        <a:bodyPr/>
        <a:lstStyle/>
        <a:p>
          <a:pPr rtl="0"/>
          <a:r>
            <a:rPr lang="en-US" sz="2200" b="1" dirty="0" smtClean="0"/>
            <a:t>CSBG Org. Standard 1.1</a:t>
          </a:r>
          <a:endParaRPr lang="en-US" sz="2200" dirty="0"/>
        </a:p>
      </dgm:t>
    </dgm:pt>
    <dgm:pt modelId="{5260A91B-BEFA-4512-8A66-1B9A86F38501}" type="parTrans" cxnId="{28D3BE4B-22F3-4B01-8344-DC56BAC9908B}">
      <dgm:prSet/>
      <dgm:spPr/>
      <dgm:t>
        <a:bodyPr/>
        <a:lstStyle/>
        <a:p>
          <a:endParaRPr lang="en-US" sz="2000"/>
        </a:p>
      </dgm:t>
    </dgm:pt>
    <dgm:pt modelId="{B6EEA52D-A05D-4152-9131-8EC689699EC9}" type="sibTrans" cxnId="{28D3BE4B-22F3-4B01-8344-DC56BAC9908B}">
      <dgm:prSet/>
      <dgm:spPr/>
      <dgm:t>
        <a:bodyPr/>
        <a:lstStyle/>
        <a:p>
          <a:endParaRPr lang="en-US" sz="2000"/>
        </a:p>
      </dgm:t>
    </dgm:pt>
    <dgm:pt modelId="{13B78349-C2F1-447A-8114-934502C1308A}">
      <dgm:prSet custT="1"/>
      <dgm:spPr/>
      <dgm:t>
        <a:bodyPr/>
        <a:lstStyle/>
        <a:p>
          <a:pPr rtl="0"/>
          <a:r>
            <a:rPr lang="en-US" sz="2200" b="1" dirty="0" smtClean="0"/>
            <a:t>CSBG Org. Standard 2.1</a:t>
          </a:r>
          <a:endParaRPr lang="en-US" sz="2200" dirty="0"/>
        </a:p>
      </dgm:t>
    </dgm:pt>
    <dgm:pt modelId="{62305B56-97D9-4EC8-9620-E032E1F15CC4}" type="parTrans" cxnId="{4BF0358E-EE07-40D6-8CEB-ED3402E2B8A5}">
      <dgm:prSet/>
      <dgm:spPr/>
      <dgm:t>
        <a:bodyPr/>
        <a:lstStyle/>
        <a:p>
          <a:endParaRPr lang="en-US" sz="2000"/>
        </a:p>
      </dgm:t>
    </dgm:pt>
    <dgm:pt modelId="{D7B32294-1370-4D8A-9FE2-E2BEAA87473E}" type="sibTrans" cxnId="{4BF0358E-EE07-40D6-8CEB-ED3402E2B8A5}">
      <dgm:prSet/>
      <dgm:spPr/>
      <dgm:t>
        <a:bodyPr/>
        <a:lstStyle/>
        <a:p>
          <a:endParaRPr lang="en-US" sz="2000"/>
        </a:p>
      </dgm:t>
    </dgm:pt>
    <dgm:pt modelId="{897492DF-A697-47E6-9868-5C19DBF5E6EF}">
      <dgm:prSet custT="1"/>
      <dgm:spPr/>
      <dgm:t>
        <a:bodyPr/>
        <a:lstStyle/>
        <a:p>
          <a:pPr rtl="0"/>
          <a:r>
            <a:rPr lang="en-US" sz="2200" b="1" smtClean="0"/>
            <a:t>CSBG Org. Standard </a:t>
          </a:r>
          <a:r>
            <a:rPr lang="en-US" sz="2200" b="1" dirty="0" smtClean="0"/>
            <a:t>2.3</a:t>
          </a:r>
          <a:endParaRPr lang="en-US" sz="2200" dirty="0"/>
        </a:p>
      </dgm:t>
    </dgm:pt>
    <dgm:pt modelId="{B633C01B-FF0F-46D7-B917-CB0A3CAC774D}" type="parTrans" cxnId="{CEBA6BE2-BEE3-4FD7-BF0B-B3B950923B4B}">
      <dgm:prSet/>
      <dgm:spPr/>
      <dgm:t>
        <a:bodyPr/>
        <a:lstStyle/>
        <a:p>
          <a:endParaRPr lang="en-US" sz="2000"/>
        </a:p>
      </dgm:t>
    </dgm:pt>
    <dgm:pt modelId="{E052E800-EDF6-44AA-BFF6-8831F90CC15D}" type="sibTrans" cxnId="{CEBA6BE2-BEE3-4FD7-BF0B-B3B950923B4B}">
      <dgm:prSet/>
      <dgm:spPr/>
      <dgm:t>
        <a:bodyPr/>
        <a:lstStyle/>
        <a:p>
          <a:endParaRPr lang="en-US" sz="2000"/>
        </a:p>
      </dgm:t>
    </dgm:pt>
    <dgm:pt modelId="{2F9939A6-1E31-4E84-ADEB-70BF1B227B20}">
      <dgm:prSet custT="1"/>
      <dgm:spPr/>
      <dgm:t>
        <a:bodyPr/>
        <a:lstStyle/>
        <a:p>
          <a:r>
            <a:rPr lang="en-US" sz="2000" dirty="0" smtClean="0"/>
            <a:t>Organization demonstrates low-income individuals’ participation in its activities. </a:t>
          </a:r>
          <a:endParaRPr lang="en-US" sz="2000" dirty="0"/>
        </a:p>
      </dgm:t>
    </dgm:pt>
    <dgm:pt modelId="{6F60F9C2-664E-4D61-A707-476161A099F9}" type="parTrans" cxnId="{ABFE51ED-1A79-47F2-882C-77FDFB1A6525}">
      <dgm:prSet/>
      <dgm:spPr/>
      <dgm:t>
        <a:bodyPr/>
        <a:lstStyle/>
        <a:p>
          <a:endParaRPr lang="en-US" sz="2000"/>
        </a:p>
      </dgm:t>
    </dgm:pt>
    <dgm:pt modelId="{6FCFFA23-EB19-4252-80CF-70C83BBCEE1B}" type="sibTrans" cxnId="{ABFE51ED-1A79-47F2-882C-77FDFB1A6525}">
      <dgm:prSet/>
      <dgm:spPr/>
      <dgm:t>
        <a:bodyPr/>
        <a:lstStyle/>
        <a:p>
          <a:endParaRPr lang="en-US" sz="2000"/>
        </a:p>
      </dgm:t>
    </dgm:pt>
    <dgm:pt modelId="{76C4BDC1-DAB5-42A4-B1B1-F64670989A01}">
      <dgm:prSet custT="1"/>
      <dgm:spPr/>
      <dgm:t>
        <a:bodyPr/>
        <a:lstStyle/>
        <a:p>
          <a:r>
            <a:rPr lang="en-US" sz="2000" dirty="0" smtClean="0"/>
            <a:t>Organization has documented or demonstrated partnerships across the community, for specifically identified purposes; partnerships include other anti-poverty orgs in the area. </a:t>
          </a:r>
          <a:endParaRPr lang="en-US" sz="2000" dirty="0"/>
        </a:p>
      </dgm:t>
    </dgm:pt>
    <dgm:pt modelId="{4D2125BE-A47C-4C8F-A821-7D563C05B8B3}" type="parTrans" cxnId="{0BFBD05A-CEA0-4B75-A776-134DAA039A13}">
      <dgm:prSet/>
      <dgm:spPr/>
      <dgm:t>
        <a:bodyPr/>
        <a:lstStyle/>
        <a:p>
          <a:endParaRPr lang="en-US" sz="2000"/>
        </a:p>
      </dgm:t>
    </dgm:pt>
    <dgm:pt modelId="{78BE49BA-6E5A-468D-9601-5227FBBFBAB5}" type="sibTrans" cxnId="{0BFBD05A-CEA0-4B75-A776-134DAA039A13}">
      <dgm:prSet/>
      <dgm:spPr/>
      <dgm:t>
        <a:bodyPr/>
        <a:lstStyle/>
        <a:p>
          <a:endParaRPr lang="en-US" sz="2000"/>
        </a:p>
      </dgm:t>
    </dgm:pt>
    <dgm:pt modelId="{B65CD8AD-14E5-4E42-8814-F29A1C1A38EA}">
      <dgm:prSet custT="1"/>
      <dgm:spPr/>
      <dgm:t>
        <a:bodyPr/>
        <a:lstStyle/>
        <a:p>
          <a:r>
            <a:rPr lang="en-US" sz="2000" dirty="0" smtClean="0"/>
            <a:t>Organization communicates its activities and its results to the community. </a:t>
          </a:r>
          <a:endParaRPr lang="en-US" sz="2000" dirty="0"/>
        </a:p>
      </dgm:t>
    </dgm:pt>
    <dgm:pt modelId="{4FEAC6FA-ADB6-4D56-9C64-AC8393BB6B46}" type="parTrans" cxnId="{C81164C6-6D9B-4B5B-AA66-A9AB7472964C}">
      <dgm:prSet/>
      <dgm:spPr/>
      <dgm:t>
        <a:bodyPr/>
        <a:lstStyle/>
        <a:p>
          <a:endParaRPr lang="en-US" sz="2000"/>
        </a:p>
      </dgm:t>
    </dgm:pt>
    <dgm:pt modelId="{9BA563EB-C6BF-4FD7-B7A9-A64A44F7078C}" type="sibTrans" cxnId="{C81164C6-6D9B-4B5B-AA66-A9AB7472964C}">
      <dgm:prSet/>
      <dgm:spPr/>
      <dgm:t>
        <a:bodyPr/>
        <a:lstStyle/>
        <a:p>
          <a:endParaRPr lang="en-US" sz="2000"/>
        </a:p>
      </dgm:t>
    </dgm:pt>
    <dgm:pt modelId="{C8EA437C-EA46-4B74-8561-6B2E1BBD93F9}" type="pres">
      <dgm:prSet presAssocID="{4F58880E-6383-4A59-9ADF-7507EEA3DD1A}" presName="linear" presStyleCnt="0">
        <dgm:presLayoutVars>
          <dgm:dir/>
          <dgm:animLvl val="lvl"/>
          <dgm:resizeHandles val="exact"/>
        </dgm:presLayoutVars>
      </dgm:prSet>
      <dgm:spPr/>
      <dgm:t>
        <a:bodyPr/>
        <a:lstStyle/>
        <a:p>
          <a:endParaRPr lang="en-US"/>
        </a:p>
      </dgm:t>
    </dgm:pt>
    <dgm:pt modelId="{72F828F2-7550-4C68-9704-89885AB96E65}" type="pres">
      <dgm:prSet presAssocID="{107451C8-9AEC-467E-A31E-B889346FB56D}" presName="parentLin" presStyleCnt="0"/>
      <dgm:spPr/>
    </dgm:pt>
    <dgm:pt modelId="{ED473FC5-A787-48B8-8BC1-4B1CEEFEEC8A}" type="pres">
      <dgm:prSet presAssocID="{107451C8-9AEC-467E-A31E-B889346FB56D}" presName="parentLeftMargin" presStyleLbl="node1" presStyleIdx="0" presStyleCnt="3"/>
      <dgm:spPr/>
      <dgm:t>
        <a:bodyPr/>
        <a:lstStyle/>
        <a:p>
          <a:endParaRPr lang="en-US"/>
        </a:p>
      </dgm:t>
    </dgm:pt>
    <dgm:pt modelId="{808B1B5D-7943-47C9-92FC-3ADA90C7EAE4}" type="pres">
      <dgm:prSet presAssocID="{107451C8-9AEC-467E-A31E-B889346FB56D}" presName="parentText" presStyleLbl="node1" presStyleIdx="0" presStyleCnt="3">
        <dgm:presLayoutVars>
          <dgm:chMax val="0"/>
          <dgm:bulletEnabled val="1"/>
        </dgm:presLayoutVars>
      </dgm:prSet>
      <dgm:spPr/>
      <dgm:t>
        <a:bodyPr/>
        <a:lstStyle/>
        <a:p>
          <a:endParaRPr lang="en-US"/>
        </a:p>
      </dgm:t>
    </dgm:pt>
    <dgm:pt modelId="{AD52D6A0-376A-46F0-A218-BE25B2A11AD5}" type="pres">
      <dgm:prSet presAssocID="{107451C8-9AEC-467E-A31E-B889346FB56D}" presName="negativeSpace" presStyleCnt="0"/>
      <dgm:spPr/>
    </dgm:pt>
    <dgm:pt modelId="{442CD143-ED92-45D2-BA15-7B33A70F032A}" type="pres">
      <dgm:prSet presAssocID="{107451C8-9AEC-467E-A31E-B889346FB56D}" presName="childText" presStyleLbl="conFgAcc1" presStyleIdx="0" presStyleCnt="3" custLinFactNeighborY="53407">
        <dgm:presLayoutVars>
          <dgm:bulletEnabled val="1"/>
        </dgm:presLayoutVars>
      </dgm:prSet>
      <dgm:spPr/>
      <dgm:t>
        <a:bodyPr/>
        <a:lstStyle/>
        <a:p>
          <a:endParaRPr lang="en-US"/>
        </a:p>
      </dgm:t>
    </dgm:pt>
    <dgm:pt modelId="{8F557C5F-A091-4D7A-85F9-F55B1F15C7F3}" type="pres">
      <dgm:prSet presAssocID="{B6EEA52D-A05D-4152-9131-8EC689699EC9}" presName="spaceBetweenRectangles" presStyleCnt="0"/>
      <dgm:spPr/>
    </dgm:pt>
    <dgm:pt modelId="{BEB8C625-C266-4C79-AED4-115E6E912E3E}" type="pres">
      <dgm:prSet presAssocID="{13B78349-C2F1-447A-8114-934502C1308A}" presName="parentLin" presStyleCnt="0"/>
      <dgm:spPr/>
    </dgm:pt>
    <dgm:pt modelId="{709AB3A3-F67D-4D0F-811C-B2CC2FDA4964}" type="pres">
      <dgm:prSet presAssocID="{13B78349-C2F1-447A-8114-934502C1308A}" presName="parentLeftMargin" presStyleLbl="node1" presStyleIdx="0" presStyleCnt="3"/>
      <dgm:spPr/>
      <dgm:t>
        <a:bodyPr/>
        <a:lstStyle/>
        <a:p>
          <a:endParaRPr lang="en-US"/>
        </a:p>
      </dgm:t>
    </dgm:pt>
    <dgm:pt modelId="{5C5CC640-481E-441C-BDDB-34689D534CBB}" type="pres">
      <dgm:prSet presAssocID="{13B78349-C2F1-447A-8114-934502C1308A}" presName="parentText" presStyleLbl="node1" presStyleIdx="1" presStyleCnt="3">
        <dgm:presLayoutVars>
          <dgm:chMax val="0"/>
          <dgm:bulletEnabled val="1"/>
        </dgm:presLayoutVars>
      </dgm:prSet>
      <dgm:spPr/>
      <dgm:t>
        <a:bodyPr/>
        <a:lstStyle/>
        <a:p>
          <a:endParaRPr lang="en-US"/>
        </a:p>
      </dgm:t>
    </dgm:pt>
    <dgm:pt modelId="{112A6CB2-F271-400B-8306-39DAEC97F148}" type="pres">
      <dgm:prSet presAssocID="{13B78349-C2F1-447A-8114-934502C1308A}" presName="negativeSpace" presStyleCnt="0"/>
      <dgm:spPr/>
    </dgm:pt>
    <dgm:pt modelId="{460785C9-8017-4302-AB44-56C177796A68}" type="pres">
      <dgm:prSet presAssocID="{13B78349-C2F1-447A-8114-934502C1308A}" presName="childText" presStyleLbl="conFgAcc1" presStyleIdx="1" presStyleCnt="3">
        <dgm:presLayoutVars>
          <dgm:bulletEnabled val="1"/>
        </dgm:presLayoutVars>
      </dgm:prSet>
      <dgm:spPr/>
      <dgm:t>
        <a:bodyPr/>
        <a:lstStyle/>
        <a:p>
          <a:endParaRPr lang="en-US"/>
        </a:p>
      </dgm:t>
    </dgm:pt>
    <dgm:pt modelId="{D9005506-C617-4F9B-8EC3-0F6EAB251A84}" type="pres">
      <dgm:prSet presAssocID="{D7B32294-1370-4D8A-9FE2-E2BEAA87473E}" presName="spaceBetweenRectangles" presStyleCnt="0"/>
      <dgm:spPr/>
    </dgm:pt>
    <dgm:pt modelId="{E1DF3607-7E48-461A-97C9-2885B27F2737}" type="pres">
      <dgm:prSet presAssocID="{897492DF-A697-47E6-9868-5C19DBF5E6EF}" presName="parentLin" presStyleCnt="0"/>
      <dgm:spPr/>
    </dgm:pt>
    <dgm:pt modelId="{83E59C00-317D-4822-90BB-60960DFEAC6B}" type="pres">
      <dgm:prSet presAssocID="{897492DF-A697-47E6-9868-5C19DBF5E6EF}" presName="parentLeftMargin" presStyleLbl="node1" presStyleIdx="1" presStyleCnt="3"/>
      <dgm:spPr/>
      <dgm:t>
        <a:bodyPr/>
        <a:lstStyle/>
        <a:p>
          <a:endParaRPr lang="en-US"/>
        </a:p>
      </dgm:t>
    </dgm:pt>
    <dgm:pt modelId="{C4C6F657-6DE3-446B-AB3B-92FC014F6558}" type="pres">
      <dgm:prSet presAssocID="{897492DF-A697-47E6-9868-5C19DBF5E6EF}" presName="parentText" presStyleLbl="node1" presStyleIdx="2" presStyleCnt="3">
        <dgm:presLayoutVars>
          <dgm:chMax val="0"/>
          <dgm:bulletEnabled val="1"/>
        </dgm:presLayoutVars>
      </dgm:prSet>
      <dgm:spPr/>
      <dgm:t>
        <a:bodyPr/>
        <a:lstStyle/>
        <a:p>
          <a:endParaRPr lang="en-US"/>
        </a:p>
      </dgm:t>
    </dgm:pt>
    <dgm:pt modelId="{7D814328-3B1A-46F1-9E79-4AE2A0B24B24}" type="pres">
      <dgm:prSet presAssocID="{897492DF-A697-47E6-9868-5C19DBF5E6EF}" presName="negativeSpace" presStyleCnt="0"/>
      <dgm:spPr/>
    </dgm:pt>
    <dgm:pt modelId="{89B7F0EC-1893-4AC8-8D07-59F7F9600487}" type="pres">
      <dgm:prSet presAssocID="{897492DF-A697-47E6-9868-5C19DBF5E6EF}" presName="childText" presStyleLbl="conFgAcc1" presStyleIdx="2" presStyleCnt="3">
        <dgm:presLayoutVars>
          <dgm:bulletEnabled val="1"/>
        </dgm:presLayoutVars>
      </dgm:prSet>
      <dgm:spPr/>
      <dgm:t>
        <a:bodyPr/>
        <a:lstStyle/>
        <a:p>
          <a:endParaRPr lang="en-US"/>
        </a:p>
      </dgm:t>
    </dgm:pt>
  </dgm:ptLst>
  <dgm:cxnLst>
    <dgm:cxn modelId="{4BF0358E-EE07-40D6-8CEB-ED3402E2B8A5}" srcId="{4F58880E-6383-4A59-9ADF-7507EEA3DD1A}" destId="{13B78349-C2F1-447A-8114-934502C1308A}" srcOrd="1" destOrd="0" parTransId="{62305B56-97D9-4EC8-9620-E032E1F15CC4}" sibTransId="{D7B32294-1370-4D8A-9FE2-E2BEAA87473E}"/>
    <dgm:cxn modelId="{C9C4F0F8-BA58-4159-AC62-6272AEC8979C}" type="presOf" srcId="{107451C8-9AEC-467E-A31E-B889346FB56D}" destId="{808B1B5D-7943-47C9-92FC-3ADA90C7EAE4}" srcOrd="1" destOrd="0" presId="urn:microsoft.com/office/officeart/2005/8/layout/list1"/>
    <dgm:cxn modelId="{AB6A8F2A-A686-4996-A71D-63F2C711C77F}" type="presOf" srcId="{897492DF-A697-47E6-9868-5C19DBF5E6EF}" destId="{C4C6F657-6DE3-446B-AB3B-92FC014F6558}" srcOrd="1" destOrd="0" presId="urn:microsoft.com/office/officeart/2005/8/layout/list1"/>
    <dgm:cxn modelId="{71C96FF4-C1EC-47D7-9D2F-B4B07D53659E}" type="presOf" srcId="{897492DF-A697-47E6-9868-5C19DBF5E6EF}" destId="{83E59C00-317D-4822-90BB-60960DFEAC6B}" srcOrd="0" destOrd="0" presId="urn:microsoft.com/office/officeart/2005/8/layout/list1"/>
    <dgm:cxn modelId="{0BFBD05A-CEA0-4B75-A776-134DAA039A13}" srcId="{13B78349-C2F1-447A-8114-934502C1308A}" destId="{76C4BDC1-DAB5-42A4-B1B1-F64670989A01}" srcOrd="0" destOrd="0" parTransId="{4D2125BE-A47C-4C8F-A821-7D563C05B8B3}" sibTransId="{78BE49BA-6E5A-468D-9601-5227FBBFBAB5}"/>
    <dgm:cxn modelId="{28D3BE4B-22F3-4B01-8344-DC56BAC9908B}" srcId="{4F58880E-6383-4A59-9ADF-7507EEA3DD1A}" destId="{107451C8-9AEC-467E-A31E-B889346FB56D}" srcOrd="0" destOrd="0" parTransId="{5260A91B-BEFA-4512-8A66-1B9A86F38501}" sibTransId="{B6EEA52D-A05D-4152-9131-8EC689699EC9}"/>
    <dgm:cxn modelId="{091223E4-55D6-40F8-8D78-9F0CAE1E929D}" type="presOf" srcId="{2F9939A6-1E31-4E84-ADEB-70BF1B227B20}" destId="{442CD143-ED92-45D2-BA15-7B33A70F032A}" srcOrd="0" destOrd="0" presId="urn:microsoft.com/office/officeart/2005/8/layout/list1"/>
    <dgm:cxn modelId="{765A5492-A041-42BC-ACAD-D11D8D7F0CAB}" type="presOf" srcId="{13B78349-C2F1-447A-8114-934502C1308A}" destId="{5C5CC640-481E-441C-BDDB-34689D534CBB}" srcOrd="1" destOrd="0" presId="urn:microsoft.com/office/officeart/2005/8/layout/list1"/>
    <dgm:cxn modelId="{9E62CFE0-B478-46C1-A097-1E50A5D5ACBA}" type="presOf" srcId="{4F58880E-6383-4A59-9ADF-7507EEA3DD1A}" destId="{C8EA437C-EA46-4B74-8561-6B2E1BBD93F9}" srcOrd="0" destOrd="0" presId="urn:microsoft.com/office/officeart/2005/8/layout/list1"/>
    <dgm:cxn modelId="{CEBA6BE2-BEE3-4FD7-BF0B-B3B950923B4B}" srcId="{4F58880E-6383-4A59-9ADF-7507EEA3DD1A}" destId="{897492DF-A697-47E6-9868-5C19DBF5E6EF}" srcOrd="2" destOrd="0" parTransId="{B633C01B-FF0F-46D7-B917-CB0A3CAC774D}" sibTransId="{E052E800-EDF6-44AA-BFF6-8831F90CC15D}"/>
    <dgm:cxn modelId="{E28D0C6D-6B7C-403B-81E4-1A936AD087BC}" type="presOf" srcId="{76C4BDC1-DAB5-42A4-B1B1-F64670989A01}" destId="{460785C9-8017-4302-AB44-56C177796A68}" srcOrd="0" destOrd="0" presId="urn:microsoft.com/office/officeart/2005/8/layout/list1"/>
    <dgm:cxn modelId="{91F7E6E4-10E9-455A-AA0A-77B4673DDE51}" type="presOf" srcId="{B65CD8AD-14E5-4E42-8814-F29A1C1A38EA}" destId="{89B7F0EC-1893-4AC8-8D07-59F7F9600487}" srcOrd="0" destOrd="0" presId="urn:microsoft.com/office/officeart/2005/8/layout/list1"/>
    <dgm:cxn modelId="{4BCB7E18-0D9A-4B11-B7E8-8505EA0DCA4A}" type="presOf" srcId="{107451C8-9AEC-467E-A31E-B889346FB56D}" destId="{ED473FC5-A787-48B8-8BC1-4B1CEEFEEC8A}" srcOrd="0" destOrd="0" presId="urn:microsoft.com/office/officeart/2005/8/layout/list1"/>
    <dgm:cxn modelId="{C81164C6-6D9B-4B5B-AA66-A9AB7472964C}" srcId="{897492DF-A697-47E6-9868-5C19DBF5E6EF}" destId="{B65CD8AD-14E5-4E42-8814-F29A1C1A38EA}" srcOrd="0" destOrd="0" parTransId="{4FEAC6FA-ADB6-4D56-9C64-AC8393BB6B46}" sibTransId="{9BA563EB-C6BF-4FD7-B7A9-A64A44F7078C}"/>
    <dgm:cxn modelId="{ABFE51ED-1A79-47F2-882C-77FDFB1A6525}" srcId="{107451C8-9AEC-467E-A31E-B889346FB56D}" destId="{2F9939A6-1E31-4E84-ADEB-70BF1B227B20}" srcOrd="0" destOrd="0" parTransId="{6F60F9C2-664E-4D61-A707-476161A099F9}" sibTransId="{6FCFFA23-EB19-4252-80CF-70C83BBCEE1B}"/>
    <dgm:cxn modelId="{42FBC549-F11D-468C-BFE6-DB4D002D4C78}" type="presOf" srcId="{13B78349-C2F1-447A-8114-934502C1308A}" destId="{709AB3A3-F67D-4D0F-811C-B2CC2FDA4964}" srcOrd="0" destOrd="0" presId="urn:microsoft.com/office/officeart/2005/8/layout/list1"/>
    <dgm:cxn modelId="{3BDEC367-0957-4499-B3A6-F2A1D6D4E53D}" type="presParOf" srcId="{C8EA437C-EA46-4B74-8561-6B2E1BBD93F9}" destId="{72F828F2-7550-4C68-9704-89885AB96E65}" srcOrd="0" destOrd="0" presId="urn:microsoft.com/office/officeart/2005/8/layout/list1"/>
    <dgm:cxn modelId="{6C314087-EB06-4557-90FF-1999659CCD56}" type="presParOf" srcId="{72F828F2-7550-4C68-9704-89885AB96E65}" destId="{ED473FC5-A787-48B8-8BC1-4B1CEEFEEC8A}" srcOrd="0" destOrd="0" presId="urn:microsoft.com/office/officeart/2005/8/layout/list1"/>
    <dgm:cxn modelId="{DBD7B7B7-D331-441B-BC0B-A4BD0D6C6C1B}" type="presParOf" srcId="{72F828F2-7550-4C68-9704-89885AB96E65}" destId="{808B1B5D-7943-47C9-92FC-3ADA90C7EAE4}" srcOrd="1" destOrd="0" presId="urn:microsoft.com/office/officeart/2005/8/layout/list1"/>
    <dgm:cxn modelId="{1ED6D790-CFA0-4D1C-B94B-671106FFE195}" type="presParOf" srcId="{C8EA437C-EA46-4B74-8561-6B2E1BBD93F9}" destId="{AD52D6A0-376A-46F0-A218-BE25B2A11AD5}" srcOrd="1" destOrd="0" presId="urn:microsoft.com/office/officeart/2005/8/layout/list1"/>
    <dgm:cxn modelId="{DCA13836-39F3-4EE6-97D8-8FF4A3CA2D7D}" type="presParOf" srcId="{C8EA437C-EA46-4B74-8561-6B2E1BBD93F9}" destId="{442CD143-ED92-45D2-BA15-7B33A70F032A}" srcOrd="2" destOrd="0" presId="urn:microsoft.com/office/officeart/2005/8/layout/list1"/>
    <dgm:cxn modelId="{DEE2F5C5-C720-4528-98B7-5E6238222884}" type="presParOf" srcId="{C8EA437C-EA46-4B74-8561-6B2E1BBD93F9}" destId="{8F557C5F-A091-4D7A-85F9-F55B1F15C7F3}" srcOrd="3" destOrd="0" presId="urn:microsoft.com/office/officeart/2005/8/layout/list1"/>
    <dgm:cxn modelId="{82704535-12DA-4F1D-89F7-D0CE949529C2}" type="presParOf" srcId="{C8EA437C-EA46-4B74-8561-6B2E1BBD93F9}" destId="{BEB8C625-C266-4C79-AED4-115E6E912E3E}" srcOrd="4" destOrd="0" presId="urn:microsoft.com/office/officeart/2005/8/layout/list1"/>
    <dgm:cxn modelId="{F8AB6F15-4054-42CB-925A-5D647063326C}" type="presParOf" srcId="{BEB8C625-C266-4C79-AED4-115E6E912E3E}" destId="{709AB3A3-F67D-4D0F-811C-B2CC2FDA4964}" srcOrd="0" destOrd="0" presId="urn:microsoft.com/office/officeart/2005/8/layout/list1"/>
    <dgm:cxn modelId="{FEA32741-D555-47AE-B81F-DF72A474CA55}" type="presParOf" srcId="{BEB8C625-C266-4C79-AED4-115E6E912E3E}" destId="{5C5CC640-481E-441C-BDDB-34689D534CBB}" srcOrd="1" destOrd="0" presId="urn:microsoft.com/office/officeart/2005/8/layout/list1"/>
    <dgm:cxn modelId="{8B585963-1DF7-42F4-8E45-2775F75A26D2}" type="presParOf" srcId="{C8EA437C-EA46-4B74-8561-6B2E1BBD93F9}" destId="{112A6CB2-F271-400B-8306-39DAEC97F148}" srcOrd="5" destOrd="0" presId="urn:microsoft.com/office/officeart/2005/8/layout/list1"/>
    <dgm:cxn modelId="{B28B26EC-5571-48CE-AE55-1D7386E5F3D1}" type="presParOf" srcId="{C8EA437C-EA46-4B74-8561-6B2E1BBD93F9}" destId="{460785C9-8017-4302-AB44-56C177796A68}" srcOrd="6" destOrd="0" presId="urn:microsoft.com/office/officeart/2005/8/layout/list1"/>
    <dgm:cxn modelId="{07043F67-CCEC-4A0C-A321-A8FAF939DBB4}" type="presParOf" srcId="{C8EA437C-EA46-4B74-8561-6B2E1BBD93F9}" destId="{D9005506-C617-4F9B-8EC3-0F6EAB251A84}" srcOrd="7" destOrd="0" presId="urn:microsoft.com/office/officeart/2005/8/layout/list1"/>
    <dgm:cxn modelId="{7E3971B8-3A1D-40F5-99F5-86F0358CB7DE}" type="presParOf" srcId="{C8EA437C-EA46-4B74-8561-6B2E1BBD93F9}" destId="{E1DF3607-7E48-461A-97C9-2885B27F2737}" srcOrd="8" destOrd="0" presId="urn:microsoft.com/office/officeart/2005/8/layout/list1"/>
    <dgm:cxn modelId="{E9760144-55FE-4963-A7B1-11B57F64468F}" type="presParOf" srcId="{E1DF3607-7E48-461A-97C9-2885B27F2737}" destId="{83E59C00-317D-4822-90BB-60960DFEAC6B}" srcOrd="0" destOrd="0" presId="urn:microsoft.com/office/officeart/2005/8/layout/list1"/>
    <dgm:cxn modelId="{7183CF61-EF44-463D-BA35-4389B6B2A651}" type="presParOf" srcId="{E1DF3607-7E48-461A-97C9-2885B27F2737}" destId="{C4C6F657-6DE3-446B-AB3B-92FC014F6558}" srcOrd="1" destOrd="0" presId="urn:microsoft.com/office/officeart/2005/8/layout/list1"/>
    <dgm:cxn modelId="{6EB550FB-5517-4F3E-B308-085EBEC48D56}" type="presParOf" srcId="{C8EA437C-EA46-4B74-8561-6B2E1BBD93F9}" destId="{7D814328-3B1A-46F1-9E79-4AE2A0B24B24}" srcOrd="9" destOrd="0" presId="urn:microsoft.com/office/officeart/2005/8/layout/list1"/>
    <dgm:cxn modelId="{4AE5A910-D198-4DE1-B5F9-F77A35C53BC4}" type="presParOf" srcId="{C8EA437C-EA46-4B74-8561-6B2E1BBD93F9}" destId="{89B7F0EC-1893-4AC8-8D07-59F7F9600487}" srcOrd="10" destOrd="0" presId="urn:microsoft.com/office/officeart/2005/8/layout/list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613AA038-8F23-4B29-84E6-E07417907157}" type="doc">
      <dgm:prSet loTypeId="urn:microsoft.com/office/officeart/2005/8/layout/lProcess1" loCatId="process" qsTypeId="urn:microsoft.com/office/officeart/2005/8/quickstyle/simple1" qsCatId="simple" csTypeId="urn:microsoft.com/office/officeart/2005/8/colors/accent1_2" csCatId="accent1" phldr="1"/>
      <dgm:spPr/>
      <dgm:t>
        <a:bodyPr/>
        <a:lstStyle/>
        <a:p>
          <a:endParaRPr lang="en-US"/>
        </a:p>
      </dgm:t>
    </dgm:pt>
    <dgm:pt modelId="{9C04A8EF-DE62-4BD3-9972-0569C5E51A1E}">
      <dgm:prSet phldrT="[Text]" custT="1"/>
      <dgm:spPr/>
      <dgm:t>
        <a:bodyPr/>
        <a:lstStyle/>
        <a:p>
          <a:r>
            <a:rPr lang="en-US" sz="3000" b="1" dirty="0" smtClean="0"/>
            <a:t>Fundraising</a:t>
          </a:r>
          <a:endParaRPr lang="en-US" sz="3000" b="1" dirty="0"/>
        </a:p>
      </dgm:t>
    </dgm:pt>
    <dgm:pt modelId="{3516C6D1-9D9C-47A4-926E-8B181BF09113}" type="parTrans" cxnId="{26E58B89-6991-4F89-A3F0-264BBAF4CEAB}">
      <dgm:prSet/>
      <dgm:spPr/>
      <dgm:t>
        <a:bodyPr/>
        <a:lstStyle/>
        <a:p>
          <a:endParaRPr lang="en-US"/>
        </a:p>
      </dgm:t>
    </dgm:pt>
    <dgm:pt modelId="{A7EB2901-C055-41A1-B80F-F5D0E74742E4}" type="sibTrans" cxnId="{26E58B89-6991-4F89-A3F0-264BBAF4CEAB}">
      <dgm:prSet/>
      <dgm:spPr/>
      <dgm:t>
        <a:bodyPr/>
        <a:lstStyle/>
        <a:p>
          <a:endParaRPr lang="en-US"/>
        </a:p>
      </dgm:t>
    </dgm:pt>
    <dgm:pt modelId="{3A9F2EBF-6A10-4ACE-AA25-D31FA5D7AF03}">
      <dgm:prSet phldrT="[Text]" custT="1"/>
      <dgm:spPr/>
      <dgm:t>
        <a:bodyPr/>
        <a:lstStyle/>
        <a:p>
          <a:r>
            <a:rPr lang="en-US" sz="2400" dirty="0" smtClean="0"/>
            <a:t>Soliciting gifts</a:t>
          </a:r>
          <a:endParaRPr lang="en-US" sz="2400" dirty="0"/>
        </a:p>
      </dgm:t>
    </dgm:pt>
    <dgm:pt modelId="{2926398A-251F-45E8-B2C5-7D1F20F4C7FC}" type="parTrans" cxnId="{F12256FA-19D9-42C9-BC8B-C86AD5A4DAB3}">
      <dgm:prSet/>
      <dgm:spPr/>
      <dgm:t>
        <a:bodyPr/>
        <a:lstStyle/>
        <a:p>
          <a:endParaRPr lang="en-US"/>
        </a:p>
      </dgm:t>
    </dgm:pt>
    <dgm:pt modelId="{9EB7359B-6733-416C-ABFA-1B507D2DDA9E}" type="sibTrans" cxnId="{F12256FA-19D9-42C9-BC8B-C86AD5A4DAB3}">
      <dgm:prSet/>
      <dgm:spPr/>
      <dgm:t>
        <a:bodyPr/>
        <a:lstStyle/>
        <a:p>
          <a:endParaRPr lang="en-US"/>
        </a:p>
      </dgm:t>
    </dgm:pt>
    <dgm:pt modelId="{4F404094-FBCF-4FC9-BB82-730ADEEEC2F1}">
      <dgm:prSet phldrT="[Text]" custT="1"/>
      <dgm:spPr/>
      <dgm:t>
        <a:bodyPr/>
        <a:lstStyle/>
        <a:p>
          <a:r>
            <a:rPr lang="en-US" sz="2400" dirty="0" smtClean="0"/>
            <a:t>Putting on special events</a:t>
          </a:r>
        </a:p>
      </dgm:t>
    </dgm:pt>
    <dgm:pt modelId="{E1049A73-FF28-453F-B3DF-EC373BB3606A}" type="parTrans" cxnId="{3D989DD2-78F7-4B79-96E4-E1E279100C36}">
      <dgm:prSet/>
      <dgm:spPr/>
      <dgm:t>
        <a:bodyPr/>
        <a:lstStyle/>
        <a:p>
          <a:endParaRPr lang="en-US"/>
        </a:p>
      </dgm:t>
    </dgm:pt>
    <dgm:pt modelId="{A3EF6352-9156-4CB8-BBB8-7A8A58472DA4}" type="sibTrans" cxnId="{3D989DD2-78F7-4B79-96E4-E1E279100C36}">
      <dgm:prSet/>
      <dgm:spPr/>
      <dgm:t>
        <a:bodyPr/>
        <a:lstStyle/>
        <a:p>
          <a:endParaRPr lang="en-US"/>
        </a:p>
      </dgm:t>
    </dgm:pt>
    <dgm:pt modelId="{30CB3F34-EFDA-4930-AC66-8B064F122701}">
      <dgm:prSet phldrT="[Text]" custT="1"/>
      <dgm:spPr>
        <a:solidFill>
          <a:srgbClr val="A082BE"/>
        </a:solidFill>
      </dgm:spPr>
      <dgm:t>
        <a:bodyPr/>
        <a:lstStyle/>
        <a:p>
          <a:r>
            <a:rPr lang="en-US" sz="3000" b="1" dirty="0" smtClean="0"/>
            <a:t>Proposals</a:t>
          </a:r>
          <a:endParaRPr lang="en-US" sz="3000" b="1" dirty="0"/>
        </a:p>
      </dgm:t>
    </dgm:pt>
    <dgm:pt modelId="{771C87FD-4926-444C-8F03-C1FABF4E52C8}" type="parTrans" cxnId="{7FBA1147-8D65-4E0C-BBFC-3307A75024A0}">
      <dgm:prSet/>
      <dgm:spPr/>
      <dgm:t>
        <a:bodyPr/>
        <a:lstStyle/>
        <a:p>
          <a:endParaRPr lang="en-US"/>
        </a:p>
      </dgm:t>
    </dgm:pt>
    <dgm:pt modelId="{63999EB6-64C0-4149-8914-3B7FC165D37D}" type="sibTrans" cxnId="{7FBA1147-8D65-4E0C-BBFC-3307A75024A0}">
      <dgm:prSet/>
      <dgm:spPr/>
      <dgm:t>
        <a:bodyPr/>
        <a:lstStyle/>
        <a:p>
          <a:endParaRPr lang="en-US"/>
        </a:p>
      </dgm:t>
    </dgm:pt>
    <dgm:pt modelId="{9C9B827E-43C1-4DEF-91D8-317902104E8B}">
      <dgm:prSet phldrT="[Text]" custT="1"/>
      <dgm:spPr>
        <a:solidFill>
          <a:srgbClr val="E2D9EB"/>
        </a:solidFill>
      </dgm:spPr>
      <dgm:t>
        <a:bodyPr/>
        <a:lstStyle/>
        <a:p>
          <a:r>
            <a:rPr lang="en-US" sz="2400" dirty="0" smtClean="0"/>
            <a:t>Writing grants</a:t>
          </a:r>
          <a:endParaRPr lang="en-US" sz="2400" dirty="0"/>
        </a:p>
      </dgm:t>
    </dgm:pt>
    <dgm:pt modelId="{CA8A0AB4-3771-46EF-B01F-9E489CAAFE20}" type="parTrans" cxnId="{17B0FA06-C297-47ED-8880-3DF0877A4CE7}">
      <dgm:prSet/>
      <dgm:spPr/>
      <dgm:t>
        <a:bodyPr/>
        <a:lstStyle/>
        <a:p>
          <a:endParaRPr lang="en-US"/>
        </a:p>
      </dgm:t>
    </dgm:pt>
    <dgm:pt modelId="{B33333A2-8739-4F34-B03E-47B9C6B081DD}" type="sibTrans" cxnId="{17B0FA06-C297-47ED-8880-3DF0877A4CE7}">
      <dgm:prSet/>
      <dgm:spPr/>
      <dgm:t>
        <a:bodyPr/>
        <a:lstStyle/>
        <a:p>
          <a:endParaRPr lang="en-US"/>
        </a:p>
      </dgm:t>
    </dgm:pt>
    <dgm:pt modelId="{6C190F38-4FA5-4ACB-AB24-328473021358}">
      <dgm:prSet phldrT="[Text]" custT="1"/>
      <dgm:spPr>
        <a:solidFill>
          <a:srgbClr val="E2D9EB"/>
        </a:solidFill>
      </dgm:spPr>
      <dgm:t>
        <a:bodyPr/>
        <a:lstStyle/>
        <a:p>
          <a:r>
            <a:rPr lang="en-US" sz="2400" dirty="0" smtClean="0"/>
            <a:t>Preparing bid proposals</a:t>
          </a:r>
          <a:endParaRPr lang="en-US" sz="2400" dirty="0"/>
        </a:p>
      </dgm:t>
    </dgm:pt>
    <dgm:pt modelId="{F94F3F5F-BEEC-4294-B9E2-58DB9185105A}" type="parTrans" cxnId="{186D5A8E-84CC-4D59-BDC8-EDC85A77F937}">
      <dgm:prSet/>
      <dgm:spPr/>
      <dgm:t>
        <a:bodyPr/>
        <a:lstStyle/>
        <a:p>
          <a:endParaRPr lang="en-US"/>
        </a:p>
      </dgm:t>
    </dgm:pt>
    <dgm:pt modelId="{7C5AAA9E-92BD-4F68-87F7-423BF1AB0941}" type="sibTrans" cxnId="{186D5A8E-84CC-4D59-BDC8-EDC85A77F937}">
      <dgm:prSet/>
      <dgm:spPr/>
      <dgm:t>
        <a:bodyPr/>
        <a:lstStyle/>
        <a:p>
          <a:endParaRPr lang="en-US"/>
        </a:p>
      </dgm:t>
    </dgm:pt>
    <dgm:pt modelId="{BF1A35DD-7710-4F0D-B201-4A936D510163}">
      <dgm:prSet phldrT="[Text]" custT="1"/>
      <dgm:spPr/>
      <dgm:t>
        <a:bodyPr/>
        <a:lstStyle/>
        <a:p>
          <a:r>
            <a:rPr lang="en-US" sz="2400" dirty="0" smtClean="0"/>
            <a:t>Capital campaigns</a:t>
          </a:r>
          <a:endParaRPr lang="en-US" sz="2400" dirty="0"/>
        </a:p>
      </dgm:t>
    </dgm:pt>
    <dgm:pt modelId="{7C5DC106-89F1-414F-9CCD-DBBE1EE93309}" type="parTrans" cxnId="{DEAFB715-7455-4763-9C71-77EE321D5A14}">
      <dgm:prSet/>
      <dgm:spPr/>
      <dgm:t>
        <a:bodyPr/>
        <a:lstStyle/>
        <a:p>
          <a:endParaRPr lang="en-US"/>
        </a:p>
      </dgm:t>
    </dgm:pt>
    <dgm:pt modelId="{9B038863-FFDD-4E74-971A-2BC74B14655E}" type="sibTrans" cxnId="{DEAFB715-7455-4763-9C71-77EE321D5A14}">
      <dgm:prSet/>
      <dgm:spPr/>
      <dgm:t>
        <a:bodyPr/>
        <a:lstStyle/>
        <a:p>
          <a:endParaRPr lang="en-US"/>
        </a:p>
      </dgm:t>
    </dgm:pt>
    <dgm:pt modelId="{45128CD0-4875-4E32-B65A-31D1C91E4EE3}" type="pres">
      <dgm:prSet presAssocID="{613AA038-8F23-4B29-84E6-E07417907157}" presName="Name0" presStyleCnt="0">
        <dgm:presLayoutVars>
          <dgm:dir/>
          <dgm:animLvl val="lvl"/>
          <dgm:resizeHandles val="exact"/>
        </dgm:presLayoutVars>
      </dgm:prSet>
      <dgm:spPr/>
      <dgm:t>
        <a:bodyPr/>
        <a:lstStyle/>
        <a:p>
          <a:endParaRPr lang="en-US"/>
        </a:p>
      </dgm:t>
    </dgm:pt>
    <dgm:pt modelId="{B1FB6C69-408A-42A3-AA52-94D454437CCD}" type="pres">
      <dgm:prSet presAssocID="{9C04A8EF-DE62-4BD3-9972-0569C5E51A1E}" presName="vertFlow" presStyleCnt="0"/>
      <dgm:spPr/>
    </dgm:pt>
    <dgm:pt modelId="{866429ED-2083-423D-BA1B-DD15ADC21D90}" type="pres">
      <dgm:prSet presAssocID="{9C04A8EF-DE62-4BD3-9972-0569C5E51A1E}" presName="header" presStyleLbl="node1" presStyleIdx="0" presStyleCnt="2" custScaleX="137713"/>
      <dgm:spPr/>
      <dgm:t>
        <a:bodyPr/>
        <a:lstStyle/>
        <a:p>
          <a:endParaRPr lang="en-US"/>
        </a:p>
      </dgm:t>
    </dgm:pt>
    <dgm:pt modelId="{BA8ED77A-6599-437B-952A-37B16EDFF8D7}" type="pres">
      <dgm:prSet presAssocID="{2926398A-251F-45E8-B2C5-7D1F20F4C7FC}" presName="parTrans" presStyleLbl="sibTrans2D1" presStyleIdx="0" presStyleCnt="5"/>
      <dgm:spPr/>
      <dgm:t>
        <a:bodyPr/>
        <a:lstStyle/>
        <a:p>
          <a:endParaRPr lang="en-US"/>
        </a:p>
      </dgm:t>
    </dgm:pt>
    <dgm:pt modelId="{164298E7-7D44-471E-B566-3F65E99ED266}" type="pres">
      <dgm:prSet presAssocID="{3A9F2EBF-6A10-4ACE-AA25-D31FA5D7AF03}" presName="child" presStyleLbl="alignAccFollowNode1" presStyleIdx="0" presStyleCnt="5" custScaleX="137713">
        <dgm:presLayoutVars>
          <dgm:chMax val="0"/>
          <dgm:bulletEnabled val="1"/>
        </dgm:presLayoutVars>
      </dgm:prSet>
      <dgm:spPr/>
      <dgm:t>
        <a:bodyPr/>
        <a:lstStyle/>
        <a:p>
          <a:endParaRPr lang="en-US"/>
        </a:p>
      </dgm:t>
    </dgm:pt>
    <dgm:pt modelId="{AD657C2F-51F0-4FCB-80F4-17354CB95E83}" type="pres">
      <dgm:prSet presAssocID="{9EB7359B-6733-416C-ABFA-1B507D2DDA9E}" presName="sibTrans" presStyleLbl="sibTrans2D1" presStyleIdx="1" presStyleCnt="5"/>
      <dgm:spPr/>
      <dgm:t>
        <a:bodyPr/>
        <a:lstStyle/>
        <a:p>
          <a:endParaRPr lang="en-US"/>
        </a:p>
      </dgm:t>
    </dgm:pt>
    <dgm:pt modelId="{781E5E18-4149-4DCD-878A-B741C0EE1EC0}" type="pres">
      <dgm:prSet presAssocID="{4F404094-FBCF-4FC9-BB82-730ADEEEC2F1}" presName="child" presStyleLbl="alignAccFollowNode1" presStyleIdx="1" presStyleCnt="5" custScaleX="137713">
        <dgm:presLayoutVars>
          <dgm:chMax val="0"/>
          <dgm:bulletEnabled val="1"/>
        </dgm:presLayoutVars>
      </dgm:prSet>
      <dgm:spPr/>
      <dgm:t>
        <a:bodyPr/>
        <a:lstStyle/>
        <a:p>
          <a:endParaRPr lang="en-US"/>
        </a:p>
      </dgm:t>
    </dgm:pt>
    <dgm:pt modelId="{553ACA28-4363-4174-A1E6-D23A550CC1EC}" type="pres">
      <dgm:prSet presAssocID="{A3EF6352-9156-4CB8-BBB8-7A8A58472DA4}" presName="sibTrans" presStyleLbl="sibTrans2D1" presStyleIdx="2" presStyleCnt="5"/>
      <dgm:spPr/>
      <dgm:t>
        <a:bodyPr/>
        <a:lstStyle/>
        <a:p>
          <a:endParaRPr lang="en-US"/>
        </a:p>
      </dgm:t>
    </dgm:pt>
    <dgm:pt modelId="{78A1899A-10D6-4EF5-996E-0DB03F561C7D}" type="pres">
      <dgm:prSet presAssocID="{BF1A35DD-7710-4F0D-B201-4A936D510163}" presName="child" presStyleLbl="alignAccFollowNode1" presStyleIdx="2" presStyleCnt="5" custScaleX="137713">
        <dgm:presLayoutVars>
          <dgm:chMax val="0"/>
          <dgm:bulletEnabled val="1"/>
        </dgm:presLayoutVars>
      </dgm:prSet>
      <dgm:spPr/>
      <dgm:t>
        <a:bodyPr/>
        <a:lstStyle/>
        <a:p>
          <a:endParaRPr lang="en-US"/>
        </a:p>
      </dgm:t>
    </dgm:pt>
    <dgm:pt modelId="{D2C8B9BE-5675-4288-BADA-898C96146BA7}" type="pres">
      <dgm:prSet presAssocID="{9C04A8EF-DE62-4BD3-9972-0569C5E51A1E}" presName="hSp" presStyleCnt="0"/>
      <dgm:spPr/>
    </dgm:pt>
    <dgm:pt modelId="{933CA7B7-6403-41EE-9A3D-288CF2C60E60}" type="pres">
      <dgm:prSet presAssocID="{30CB3F34-EFDA-4930-AC66-8B064F122701}" presName="vertFlow" presStyleCnt="0"/>
      <dgm:spPr/>
    </dgm:pt>
    <dgm:pt modelId="{57656C20-145C-4DFA-BD64-5C677D1A0CB7}" type="pres">
      <dgm:prSet presAssocID="{30CB3F34-EFDA-4930-AC66-8B064F122701}" presName="header" presStyleLbl="node1" presStyleIdx="1" presStyleCnt="2" custScaleX="137713"/>
      <dgm:spPr/>
      <dgm:t>
        <a:bodyPr/>
        <a:lstStyle/>
        <a:p>
          <a:endParaRPr lang="en-US"/>
        </a:p>
      </dgm:t>
    </dgm:pt>
    <dgm:pt modelId="{39338C2D-59C8-4EA0-9D01-E70729197626}" type="pres">
      <dgm:prSet presAssocID="{CA8A0AB4-3771-46EF-B01F-9E489CAAFE20}" presName="parTrans" presStyleLbl="sibTrans2D1" presStyleIdx="3" presStyleCnt="5"/>
      <dgm:spPr/>
      <dgm:t>
        <a:bodyPr/>
        <a:lstStyle/>
        <a:p>
          <a:endParaRPr lang="en-US"/>
        </a:p>
      </dgm:t>
    </dgm:pt>
    <dgm:pt modelId="{5D6C7EC9-9932-4768-8281-6A5C5BF7FDA5}" type="pres">
      <dgm:prSet presAssocID="{9C9B827E-43C1-4DEF-91D8-317902104E8B}" presName="child" presStyleLbl="alignAccFollowNode1" presStyleIdx="3" presStyleCnt="5" custScaleX="137713">
        <dgm:presLayoutVars>
          <dgm:chMax val="0"/>
          <dgm:bulletEnabled val="1"/>
        </dgm:presLayoutVars>
      </dgm:prSet>
      <dgm:spPr/>
      <dgm:t>
        <a:bodyPr/>
        <a:lstStyle/>
        <a:p>
          <a:endParaRPr lang="en-US"/>
        </a:p>
      </dgm:t>
    </dgm:pt>
    <dgm:pt modelId="{12438B0F-BD26-404B-AB13-58434C19229A}" type="pres">
      <dgm:prSet presAssocID="{B33333A2-8739-4F34-B03E-47B9C6B081DD}" presName="sibTrans" presStyleLbl="sibTrans2D1" presStyleIdx="4" presStyleCnt="5"/>
      <dgm:spPr/>
      <dgm:t>
        <a:bodyPr/>
        <a:lstStyle/>
        <a:p>
          <a:endParaRPr lang="en-US"/>
        </a:p>
      </dgm:t>
    </dgm:pt>
    <dgm:pt modelId="{FAD9C7EE-10AE-4838-B98C-A685A9012C91}" type="pres">
      <dgm:prSet presAssocID="{6C190F38-4FA5-4ACB-AB24-328473021358}" presName="child" presStyleLbl="alignAccFollowNode1" presStyleIdx="4" presStyleCnt="5" custScaleX="137713">
        <dgm:presLayoutVars>
          <dgm:chMax val="0"/>
          <dgm:bulletEnabled val="1"/>
        </dgm:presLayoutVars>
      </dgm:prSet>
      <dgm:spPr/>
      <dgm:t>
        <a:bodyPr/>
        <a:lstStyle/>
        <a:p>
          <a:endParaRPr lang="en-US"/>
        </a:p>
      </dgm:t>
    </dgm:pt>
  </dgm:ptLst>
  <dgm:cxnLst>
    <dgm:cxn modelId="{F12256FA-19D9-42C9-BC8B-C86AD5A4DAB3}" srcId="{9C04A8EF-DE62-4BD3-9972-0569C5E51A1E}" destId="{3A9F2EBF-6A10-4ACE-AA25-D31FA5D7AF03}" srcOrd="0" destOrd="0" parTransId="{2926398A-251F-45E8-B2C5-7D1F20F4C7FC}" sibTransId="{9EB7359B-6733-416C-ABFA-1B507D2DDA9E}"/>
    <dgm:cxn modelId="{7FBA1147-8D65-4E0C-BBFC-3307A75024A0}" srcId="{613AA038-8F23-4B29-84E6-E07417907157}" destId="{30CB3F34-EFDA-4930-AC66-8B064F122701}" srcOrd="1" destOrd="0" parTransId="{771C87FD-4926-444C-8F03-C1FABF4E52C8}" sibTransId="{63999EB6-64C0-4149-8914-3B7FC165D37D}"/>
    <dgm:cxn modelId="{EBCEE83A-F7D1-4281-85C1-04D1BACE384D}" type="presOf" srcId="{BF1A35DD-7710-4F0D-B201-4A936D510163}" destId="{78A1899A-10D6-4EF5-996E-0DB03F561C7D}" srcOrd="0" destOrd="0" presId="urn:microsoft.com/office/officeart/2005/8/layout/lProcess1"/>
    <dgm:cxn modelId="{3C40A259-725F-4490-96E5-D1D36B52D6B1}" type="presOf" srcId="{9EB7359B-6733-416C-ABFA-1B507D2DDA9E}" destId="{AD657C2F-51F0-4FCB-80F4-17354CB95E83}" srcOrd="0" destOrd="0" presId="urn:microsoft.com/office/officeart/2005/8/layout/lProcess1"/>
    <dgm:cxn modelId="{08BD6C26-E8B1-4E54-9019-EC4611B1967D}" type="presOf" srcId="{613AA038-8F23-4B29-84E6-E07417907157}" destId="{45128CD0-4875-4E32-B65A-31D1C91E4EE3}" srcOrd="0" destOrd="0" presId="urn:microsoft.com/office/officeart/2005/8/layout/lProcess1"/>
    <dgm:cxn modelId="{17B0FA06-C297-47ED-8880-3DF0877A4CE7}" srcId="{30CB3F34-EFDA-4930-AC66-8B064F122701}" destId="{9C9B827E-43C1-4DEF-91D8-317902104E8B}" srcOrd="0" destOrd="0" parTransId="{CA8A0AB4-3771-46EF-B01F-9E489CAAFE20}" sibTransId="{B33333A2-8739-4F34-B03E-47B9C6B081DD}"/>
    <dgm:cxn modelId="{0E731E04-EBDB-4198-B709-35666AD7778C}" type="presOf" srcId="{30CB3F34-EFDA-4930-AC66-8B064F122701}" destId="{57656C20-145C-4DFA-BD64-5C677D1A0CB7}" srcOrd="0" destOrd="0" presId="urn:microsoft.com/office/officeart/2005/8/layout/lProcess1"/>
    <dgm:cxn modelId="{B88F1A93-CF36-4E4A-AB71-545F4B7EB419}" type="presOf" srcId="{9C04A8EF-DE62-4BD3-9972-0569C5E51A1E}" destId="{866429ED-2083-423D-BA1B-DD15ADC21D90}" srcOrd="0" destOrd="0" presId="urn:microsoft.com/office/officeart/2005/8/layout/lProcess1"/>
    <dgm:cxn modelId="{9DA5ED7C-293F-40AA-9819-3228EEA4ECF1}" type="presOf" srcId="{A3EF6352-9156-4CB8-BBB8-7A8A58472DA4}" destId="{553ACA28-4363-4174-A1E6-D23A550CC1EC}" srcOrd="0" destOrd="0" presId="urn:microsoft.com/office/officeart/2005/8/layout/lProcess1"/>
    <dgm:cxn modelId="{A2D56F70-A30C-4B35-B87C-AD9F65781AA0}" type="presOf" srcId="{B33333A2-8739-4F34-B03E-47B9C6B081DD}" destId="{12438B0F-BD26-404B-AB13-58434C19229A}" srcOrd="0" destOrd="0" presId="urn:microsoft.com/office/officeart/2005/8/layout/lProcess1"/>
    <dgm:cxn modelId="{B2E609A1-4783-4CCB-91C0-AF09F7B3167A}" type="presOf" srcId="{2926398A-251F-45E8-B2C5-7D1F20F4C7FC}" destId="{BA8ED77A-6599-437B-952A-37B16EDFF8D7}" srcOrd="0" destOrd="0" presId="urn:microsoft.com/office/officeart/2005/8/layout/lProcess1"/>
    <dgm:cxn modelId="{AE41D7C1-AB07-4883-A52B-B9EA0ED324E9}" type="presOf" srcId="{3A9F2EBF-6A10-4ACE-AA25-D31FA5D7AF03}" destId="{164298E7-7D44-471E-B566-3F65E99ED266}" srcOrd="0" destOrd="0" presId="urn:microsoft.com/office/officeart/2005/8/layout/lProcess1"/>
    <dgm:cxn modelId="{26E58B89-6991-4F89-A3F0-264BBAF4CEAB}" srcId="{613AA038-8F23-4B29-84E6-E07417907157}" destId="{9C04A8EF-DE62-4BD3-9972-0569C5E51A1E}" srcOrd="0" destOrd="0" parTransId="{3516C6D1-9D9C-47A4-926E-8B181BF09113}" sibTransId="{A7EB2901-C055-41A1-B80F-F5D0E74742E4}"/>
    <dgm:cxn modelId="{DEAFB715-7455-4763-9C71-77EE321D5A14}" srcId="{9C04A8EF-DE62-4BD3-9972-0569C5E51A1E}" destId="{BF1A35DD-7710-4F0D-B201-4A936D510163}" srcOrd="2" destOrd="0" parTransId="{7C5DC106-89F1-414F-9CCD-DBBE1EE93309}" sibTransId="{9B038863-FFDD-4E74-971A-2BC74B14655E}"/>
    <dgm:cxn modelId="{E79A7440-0160-42D0-B0BD-456F47F773D3}" type="presOf" srcId="{CA8A0AB4-3771-46EF-B01F-9E489CAAFE20}" destId="{39338C2D-59C8-4EA0-9D01-E70729197626}" srcOrd="0" destOrd="0" presId="urn:microsoft.com/office/officeart/2005/8/layout/lProcess1"/>
    <dgm:cxn modelId="{3684E0A3-5870-4258-BC6B-88A586E3212D}" type="presOf" srcId="{9C9B827E-43C1-4DEF-91D8-317902104E8B}" destId="{5D6C7EC9-9932-4768-8281-6A5C5BF7FDA5}" srcOrd="0" destOrd="0" presId="urn:microsoft.com/office/officeart/2005/8/layout/lProcess1"/>
    <dgm:cxn modelId="{186D5A8E-84CC-4D59-BDC8-EDC85A77F937}" srcId="{30CB3F34-EFDA-4930-AC66-8B064F122701}" destId="{6C190F38-4FA5-4ACB-AB24-328473021358}" srcOrd="1" destOrd="0" parTransId="{F94F3F5F-BEEC-4294-B9E2-58DB9185105A}" sibTransId="{7C5AAA9E-92BD-4F68-87F7-423BF1AB0941}"/>
    <dgm:cxn modelId="{09E17978-7C71-4EE8-961C-9CE455696B0A}" type="presOf" srcId="{4F404094-FBCF-4FC9-BB82-730ADEEEC2F1}" destId="{781E5E18-4149-4DCD-878A-B741C0EE1EC0}" srcOrd="0" destOrd="0" presId="urn:microsoft.com/office/officeart/2005/8/layout/lProcess1"/>
    <dgm:cxn modelId="{3D989DD2-78F7-4B79-96E4-E1E279100C36}" srcId="{9C04A8EF-DE62-4BD3-9972-0569C5E51A1E}" destId="{4F404094-FBCF-4FC9-BB82-730ADEEEC2F1}" srcOrd="1" destOrd="0" parTransId="{E1049A73-FF28-453F-B3DF-EC373BB3606A}" sibTransId="{A3EF6352-9156-4CB8-BBB8-7A8A58472DA4}"/>
    <dgm:cxn modelId="{185C1A76-3F9C-4B22-A19E-4A7748187081}" type="presOf" srcId="{6C190F38-4FA5-4ACB-AB24-328473021358}" destId="{FAD9C7EE-10AE-4838-B98C-A685A9012C91}" srcOrd="0" destOrd="0" presId="urn:microsoft.com/office/officeart/2005/8/layout/lProcess1"/>
    <dgm:cxn modelId="{C2C4BCFF-5D8C-4744-9821-3431CF02EE36}" type="presParOf" srcId="{45128CD0-4875-4E32-B65A-31D1C91E4EE3}" destId="{B1FB6C69-408A-42A3-AA52-94D454437CCD}" srcOrd="0" destOrd="0" presId="urn:microsoft.com/office/officeart/2005/8/layout/lProcess1"/>
    <dgm:cxn modelId="{51C15E0E-9354-4CBE-95A5-882191B279D4}" type="presParOf" srcId="{B1FB6C69-408A-42A3-AA52-94D454437CCD}" destId="{866429ED-2083-423D-BA1B-DD15ADC21D90}" srcOrd="0" destOrd="0" presId="urn:microsoft.com/office/officeart/2005/8/layout/lProcess1"/>
    <dgm:cxn modelId="{089149C7-C42F-4D0A-A638-9A15AC4ECE13}" type="presParOf" srcId="{B1FB6C69-408A-42A3-AA52-94D454437CCD}" destId="{BA8ED77A-6599-437B-952A-37B16EDFF8D7}" srcOrd="1" destOrd="0" presId="urn:microsoft.com/office/officeart/2005/8/layout/lProcess1"/>
    <dgm:cxn modelId="{26CCCC62-638A-401E-A71F-EA38693C085A}" type="presParOf" srcId="{B1FB6C69-408A-42A3-AA52-94D454437CCD}" destId="{164298E7-7D44-471E-B566-3F65E99ED266}" srcOrd="2" destOrd="0" presId="urn:microsoft.com/office/officeart/2005/8/layout/lProcess1"/>
    <dgm:cxn modelId="{EDE004BB-C216-4DF3-B067-2244274EBCF2}" type="presParOf" srcId="{B1FB6C69-408A-42A3-AA52-94D454437CCD}" destId="{AD657C2F-51F0-4FCB-80F4-17354CB95E83}" srcOrd="3" destOrd="0" presId="urn:microsoft.com/office/officeart/2005/8/layout/lProcess1"/>
    <dgm:cxn modelId="{FA0F7820-2DC9-41E8-901E-7076007210CD}" type="presParOf" srcId="{B1FB6C69-408A-42A3-AA52-94D454437CCD}" destId="{781E5E18-4149-4DCD-878A-B741C0EE1EC0}" srcOrd="4" destOrd="0" presId="urn:microsoft.com/office/officeart/2005/8/layout/lProcess1"/>
    <dgm:cxn modelId="{3E2D15D2-9436-4B31-AD1F-AC2B8D4AD189}" type="presParOf" srcId="{B1FB6C69-408A-42A3-AA52-94D454437CCD}" destId="{553ACA28-4363-4174-A1E6-D23A550CC1EC}" srcOrd="5" destOrd="0" presId="urn:microsoft.com/office/officeart/2005/8/layout/lProcess1"/>
    <dgm:cxn modelId="{CB00CF51-8BC7-4518-8B19-4384B4921797}" type="presParOf" srcId="{B1FB6C69-408A-42A3-AA52-94D454437CCD}" destId="{78A1899A-10D6-4EF5-996E-0DB03F561C7D}" srcOrd="6" destOrd="0" presId="urn:microsoft.com/office/officeart/2005/8/layout/lProcess1"/>
    <dgm:cxn modelId="{970945B5-EEEC-402C-891A-DD3DA1E8F51C}" type="presParOf" srcId="{45128CD0-4875-4E32-B65A-31D1C91E4EE3}" destId="{D2C8B9BE-5675-4288-BADA-898C96146BA7}" srcOrd="1" destOrd="0" presId="urn:microsoft.com/office/officeart/2005/8/layout/lProcess1"/>
    <dgm:cxn modelId="{F74F958F-6BD3-4381-903B-89763E5DDF87}" type="presParOf" srcId="{45128CD0-4875-4E32-B65A-31D1C91E4EE3}" destId="{933CA7B7-6403-41EE-9A3D-288CF2C60E60}" srcOrd="2" destOrd="0" presId="urn:microsoft.com/office/officeart/2005/8/layout/lProcess1"/>
    <dgm:cxn modelId="{64D93360-CED4-48B3-A66D-B0EC4AB12DAF}" type="presParOf" srcId="{933CA7B7-6403-41EE-9A3D-288CF2C60E60}" destId="{57656C20-145C-4DFA-BD64-5C677D1A0CB7}" srcOrd="0" destOrd="0" presId="urn:microsoft.com/office/officeart/2005/8/layout/lProcess1"/>
    <dgm:cxn modelId="{8A39A7E2-35B4-4C8A-96A9-C32DECD429E8}" type="presParOf" srcId="{933CA7B7-6403-41EE-9A3D-288CF2C60E60}" destId="{39338C2D-59C8-4EA0-9D01-E70729197626}" srcOrd="1" destOrd="0" presId="urn:microsoft.com/office/officeart/2005/8/layout/lProcess1"/>
    <dgm:cxn modelId="{80176042-9E1C-4A7E-A866-BF78115505E8}" type="presParOf" srcId="{933CA7B7-6403-41EE-9A3D-288CF2C60E60}" destId="{5D6C7EC9-9932-4768-8281-6A5C5BF7FDA5}" srcOrd="2" destOrd="0" presId="urn:microsoft.com/office/officeart/2005/8/layout/lProcess1"/>
    <dgm:cxn modelId="{816EEB2D-4841-4ECE-8C97-9ABC69DE3A9A}" type="presParOf" srcId="{933CA7B7-6403-41EE-9A3D-288CF2C60E60}" destId="{12438B0F-BD26-404B-AB13-58434C19229A}" srcOrd="3" destOrd="0" presId="urn:microsoft.com/office/officeart/2005/8/layout/lProcess1"/>
    <dgm:cxn modelId="{0C79C596-C4BE-4852-A322-B941ED0F217B}" type="presParOf" srcId="{933CA7B7-6403-41EE-9A3D-288CF2C60E60}" destId="{FAD9C7EE-10AE-4838-B98C-A685A9012C91}" srcOrd="4" destOrd="0" presId="urn:microsoft.com/office/officeart/2005/8/layout/lProcess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008D8531-3F08-4B41-B6AD-A9422408DD0A}" type="doc">
      <dgm:prSet loTypeId="urn:microsoft.com/office/officeart/2005/8/layout/radial5" loCatId="relationship" qsTypeId="urn:microsoft.com/office/officeart/2005/8/quickstyle/simple1" qsCatId="simple" csTypeId="urn:microsoft.com/office/officeart/2005/8/colors/accent1_2" csCatId="accent1" phldr="1"/>
      <dgm:spPr/>
      <dgm:t>
        <a:bodyPr/>
        <a:lstStyle/>
        <a:p>
          <a:endParaRPr lang="en-US"/>
        </a:p>
      </dgm:t>
    </dgm:pt>
    <dgm:pt modelId="{4BD5972B-7BD5-415D-A034-1C89A1AD78FD}">
      <dgm:prSet phldrT="[Text]" custT="1"/>
      <dgm:spPr>
        <a:solidFill>
          <a:schemeClr val="accent4"/>
        </a:solidFill>
      </dgm:spPr>
      <dgm:t>
        <a:bodyPr/>
        <a:lstStyle/>
        <a:p>
          <a:r>
            <a:rPr lang="en-US" sz="3000" b="1" cap="small" baseline="0" dirty="0" smtClean="0">
              <a:solidFill>
                <a:schemeClr val="accent4">
                  <a:lumMod val="20000"/>
                  <a:lumOff val="80000"/>
                </a:schemeClr>
              </a:solidFill>
            </a:rPr>
            <a:t>Board’s Role in Fundraising</a:t>
          </a:r>
          <a:endParaRPr lang="en-US" sz="3000" b="1" cap="small" baseline="0" dirty="0">
            <a:solidFill>
              <a:schemeClr val="accent4">
                <a:lumMod val="20000"/>
                <a:lumOff val="80000"/>
              </a:schemeClr>
            </a:solidFill>
          </a:endParaRPr>
        </a:p>
      </dgm:t>
    </dgm:pt>
    <dgm:pt modelId="{E5AC9808-7C34-414E-A707-E12BC106C21B}" type="parTrans" cxnId="{6E52CEC6-8A6C-43BD-AF39-30D5E9E82BE4}">
      <dgm:prSet/>
      <dgm:spPr/>
      <dgm:t>
        <a:bodyPr/>
        <a:lstStyle/>
        <a:p>
          <a:endParaRPr lang="en-US"/>
        </a:p>
      </dgm:t>
    </dgm:pt>
    <dgm:pt modelId="{BC8B3790-312C-41B3-9048-4231FE88AD40}" type="sibTrans" cxnId="{6E52CEC6-8A6C-43BD-AF39-30D5E9E82BE4}">
      <dgm:prSet/>
      <dgm:spPr/>
      <dgm:t>
        <a:bodyPr/>
        <a:lstStyle/>
        <a:p>
          <a:endParaRPr lang="en-US"/>
        </a:p>
      </dgm:t>
    </dgm:pt>
    <dgm:pt modelId="{CA1D6B0E-D3CE-4C9C-A29B-8DAB53DAC508}">
      <dgm:prSet phldrT="[Text]" custT="1"/>
      <dgm:spPr>
        <a:solidFill>
          <a:srgbClr val="C00000"/>
        </a:solidFill>
      </dgm:spPr>
      <dgm:t>
        <a:bodyPr/>
        <a:lstStyle/>
        <a:p>
          <a:r>
            <a:rPr lang="en-US" sz="2400" b="1" dirty="0" smtClean="0"/>
            <a:t>Work with staff to develop plan</a:t>
          </a:r>
          <a:endParaRPr lang="en-US" sz="2400" b="1" dirty="0"/>
        </a:p>
      </dgm:t>
    </dgm:pt>
    <dgm:pt modelId="{D78DE525-269E-4DD0-B605-7E5313CDD257}" type="parTrans" cxnId="{5D999AD2-6EE7-4027-82D0-26B1676C213B}">
      <dgm:prSet/>
      <dgm:spPr/>
      <dgm:t>
        <a:bodyPr/>
        <a:lstStyle/>
        <a:p>
          <a:endParaRPr lang="en-US"/>
        </a:p>
      </dgm:t>
    </dgm:pt>
    <dgm:pt modelId="{34017D97-2A50-46E1-B79F-A42AE696C49E}" type="sibTrans" cxnId="{5D999AD2-6EE7-4027-82D0-26B1676C213B}">
      <dgm:prSet/>
      <dgm:spPr/>
      <dgm:t>
        <a:bodyPr/>
        <a:lstStyle/>
        <a:p>
          <a:endParaRPr lang="en-US"/>
        </a:p>
      </dgm:t>
    </dgm:pt>
    <dgm:pt modelId="{04EA3F27-5E47-4ADA-9A18-63FAE3C0A4C0}">
      <dgm:prSet phldrT="[Text]" custT="1"/>
      <dgm:spPr/>
      <dgm:t>
        <a:bodyPr/>
        <a:lstStyle/>
        <a:p>
          <a:r>
            <a:rPr lang="en-US" sz="2400" b="1" dirty="0" smtClean="0"/>
            <a:t>Oversee implementation of plan</a:t>
          </a:r>
          <a:endParaRPr lang="en-US" sz="2400" b="1" dirty="0"/>
        </a:p>
      </dgm:t>
    </dgm:pt>
    <dgm:pt modelId="{DC58AA06-BD65-4D01-8036-662176FBB8DA}" type="parTrans" cxnId="{FE9F0001-CC1A-4E72-9B9D-D2E441E32623}">
      <dgm:prSet/>
      <dgm:spPr/>
      <dgm:t>
        <a:bodyPr/>
        <a:lstStyle/>
        <a:p>
          <a:endParaRPr lang="en-US"/>
        </a:p>
      </dgm:t>
    </dgm:pt>
    <dgm:pt modelId="{E70CE88A-AEE7-4D8E-B6AC-76CF815D519F}" type="sibTrans" cxnId="{FE9F0001-CC1A-4E72-9B9D-D2E441E32623}">
      <dgm:prSet/>
      <dgm:spPr/>
      <dgm:t>
        <a:bodyPr/>
        <a:lstStyle/>
        <a:p>
          <a:endParaRPr lang="en-US"/>
        </a:p>
      </dgm:t>
    </dgm:pt>
    <dgm:pt modelId="{6452B546-B76A-4B89-9CE1-386D03797AB1}">
      <dgm:prSet phldrT="[Text]" custT="1"/>
      <dgm:spPr>
        <a:solidFill>
          <a:srgbClr val="A082BE"/>
        </a:solidFill>
      </dgm:spPr>
      <dgm:t>
        <a:bodyPr/>
        <a:lstStyle/>
        <a:p>
          <a:r>
            <a:rPr lang="en-US" sz="2400" b="1" dirty="0" smtClean="0"/>
            <a:t>Identify potential funders</a:t>
          </a:r>
          <a:endParaRPr lang="en-US" sz="2400" b="1" dirty="0"/>
        </a:p>
      </dgm:t>
    </dgm:pt>
    <dgm:pt modelId="{7D227E0E-6688-4308-82F8-AED6D1D98C30}" type="parTrans" cxnId="{61F7BAC0-BCD0-4C63-9061-1AA859F99ADA}">
      <dgm:prSet/>
      <dgm:spPr/>
      <dgm:t>
        <a:bodyPr/>
        <a:lstStyle/>
        <a:p>
          <a:endParaRPr lang="en-US"/>
        </a:p>
      </dgm:t>
    </dgm:pt>
    <dgm:pt modelId="{FDECC310-C71F-41EC-9A68-1BE0879B2C3F}" type="sibTrans" cxnId="{61F7BAC0-BCD0-4C63-9061-1AA859F99ADA}">
      <dgm:prSet/>
      <dgm:spPr/>
      <dgm:t>
        <a:bodyPr/>
        <a:lstStyle/>
        <a:p>
          <a:endParaRPr lang="en-US"/>
        </a:p>
      </dgm:t>
    </dgm:pt>
    <dgm:pt modelId="{9FF81625-B251-4C85-8BEF-CD9FA0991077}">
      <dgm:prSet phldrT="[Text]" custT="1"/>
      <dgm:spPr>
        <a:solidFill>
          <a:srgbClr val="28C4B1"/>
        </a:solidFill>
      </dgm:spPr>
      <dgm:t>
        <a:bodyPr/>
        <a:lstStyle/>
        <a:p>
          <a:r>
            <a:rPr lang="en-US" sz="2400" b="1" dirty="0" smtClean="0"/>
            <a:t>Develop &amp; nurture relationships</a:t>
          </a:r>
          <a:endParaRPr lang="en-US" sz="2400" b="1" dirty="0"/>
        </a:p>
      </dgm:t>
    </dgm:pt>
    <dgm:pt modelId="{9DB25733-48F9-4D13-AB99-FD7A06AC6923}" type="parTrans" cxnId="{0F920592-E8A0-4759-BF09-E72E6709B205}">
      <dgm:prSet/>
      <dgm:spPr/>
      <dgm:t>
        <a:bodyPr/>
        <a:lstStyle/>
        <a:p>
          <a:endParaRPr lang="en-US"/>
        </a:p>
      </dgm:t>
    </dgm:pt>
    <dgm:pt modelId="{F2AD7E4B-EE32-455E-9B49-BA87570B452B}" type="sibTrans" cxnId="{0F920592-E8A0-4759-BF09-E72E6709B205}">
      <dgm:prSet/>
      <dgm:spPr/>
      <dgm:t>
        <a:bodyPr/>
        <a:lstStyle/>
        <a:p>
          <a:endParaRPr lang="en-US"/>
        </a:p>
      </dgm:t>
    </dgm:pt>
    <dgm:pt modelId="{112AC195-96E8-43B8-B808-CE46C4465C4F}">
      <dgm:prSet phldrT="[Text]" custT="1"/>
      <dgm:spPr>
        <a:solidFill>
          <a:schemeClr val="accent3"/>
        </a:solidFill>
      </dgm:spPr>
      <dgm:t>
        <a:bodyPr/>
        <a:lstStyle/>
        <a:p>
          <a:r>
            <a:rPr lang="en-US" sz="2400" b="1" dirty="0" smtClean="0"/>
            <a:t>Organize &amp; participate in special events</a:t>
          </a:r>
          <a:endParaRPr lang="en-US" sz="2400" b="1" dirty="0"/>
        </a:p>
      </dgm:t>
    </dgm:pt>
    <dgm:pt modelId="{F8DF85C4-7706-43E0-8E20-87D9894ACE79}" type="parTrans" cxnId="{ED8766C9-1D7A-436A-A3C4-D40E95E8C73F}">
      <dgm:prSet/>
      <dgm:spPr/>
      <dgm:t>
        <a:bodyPr/>
        <a:lstStyle/>
        <a:p>
          <a:endParaRPr lang="en-US"/>
        </a:p>
      </dgm:t>
    </dgm:pt>
    <dgm:pt modelId="{9EC0E426-FA36-4266-BB08-FAC58BBC6F0C}" type="sibTrans" cxnId="{ED8766C9-1D7A-436A-A3C4-D40E95E8C73F}">
      <dgm:prSet/>
      <dgm:spPr/>
      <dgm:t>
        <a:bodyPr/>
        <a:lstStyle/>
        <a:p>
          <a:endParaRPr lang="en-US"/>
        </a:p>
      </dgm:t>
    </dgm:pt>
    <dgm:pt modelId="{EE572E95-51EC-4E9C-B25B-8D6D04A7046D}" type="pres">
      <dgm:prSet presAssocID="{008D8531-3F08-4B41-B6AD-A9422408DD0A}" presName="Name0" presStyleCnt="0">
        <dgm:presLayoutVars>
          <dgm:chMax val="1"/>
          <dgm:dir/>
          <dgm:animLvl val="ctr"/>
          <dgm:resizeHandles val="exact"/>
        </dgm:presLayoutVars>
      </dgm:prSet>
      <dgm:spPr/>
      <dgm:t>
        <a:bodyPr/>
        <a:lstStyle/>
        <a:p>
          <a:endParaRPr lang="en-US"/>
        </a:p>
      </dgm:t>
    </dgm:pt>
    <dgm:pt modelId="{202E94E4-BCB4-4A5A-88BD-DCA9804DA6E3}" type="pres">
      <dgm:prSet presAssocID="{4BD5972B-7BD5-415D-A034-1C89A1AD78FD}" presName="centerShape" presStyleLbl="node0" presStyleIdx="0" presStyleCnt="1" custScaleX="227763" custScaleY="119083" custLinFactNeighborX="580" custLinFactNeighborY="-7744"/>
      <dgm:spPr/>
      <dgm:t>
        <a:bodyPr/>
        <a:lstStyle/>
        <a:p>
          <a:endParaRPr lang="en-US"/>
        </a:p>
      </dgm:t>
    </dgm:pt>
    <dgm:pt modelId="{D9F540A5-BBBB-4660-A37C-E9E43829D915}" type="pres">
      <dgm:prSet presAssocID="{D78DE525-269E-4DD0-B605-7E5313CDD257}" presName="parTrans" presStyleLbl="sibTrans2D1" presStyleIdx="0" presStyleCnt="5"/>
      <dgm:spPr/>
      <dgm:t>
        <a:bodyPr/>
        <a:lstStyle/>
        <a:p>
          <a:endParaRPr lang="en-US"/>
        </a:p>
      </dgm:t>
    </dgm:pt>
    <dgm:pt modelId="{25C4CA14-FC2E-4B9E-830D-91A97111E59C}" type="pres">
      <dgm:prSet presAssocID="{D78DE525-269E-4DD0-B605-7E5313CDD257}" presName="connectorText" presStyleLbl="sibTrans2D1" presStyleIdx="0" presStyleCnt="5"/>
      <dgm:spPr/>
      <dgm:t>
        <a:bodyPr/>
        <a:lstStyle/>
        <a:p>
          <a:endParaRPr lang="en-US"/>
        </a:p>
      </dgm:t>
    </dgm:pt>
    <dgm:pt modelId="{F9E8A7DE-0EAC-4E1F-B13D-A3CAC421559D}" type="pres">
      <dgm:prSet presAssocID="{CA1D6B0E-D3CE-4C9C-A29B-8DAB53DAC508}" presName="node" presStyleLbl="node1" presStyleIdx="0" presStyleCnt="5" custScaleX="169807" custScaleY="110325" custRadScaleRad="132801" custRadScaleInc="-120485">
        <dgm:presLayoutVars>
          <dgm:bulletEnabled val="1"/>
        </dgm:presLayoutVars>
      </dgm:prSet>
      <dgm:spPr/>
      <dgm:t>
        <a:bodyPr/>
        <a:lstStyle/>
        <a:p>
          <a:endParaRPr lang="en-US"/>
        </a:p>
      </dgm:t>
    </dgm:pt>
    <dgm:pt modelId="{F27DFC0F-A56A-475E-88F5-6A7A626561E3}" type="pres">
      <dgm:prSet presAssocID="{DC58AA06-BD65-4D01-8036-662176FBB8DA}" presName="parTrans" presStyleLbl="sibTrans2D1" presStyleIdx="1" presStyleCnt="5"/>
      <dgm:spPr/>
      <dgm:t>
        <a:bodyPr/>
        <a:lstStyle/>
        <a:p>
          <a:endParaRPr lang="en-US"/>
        </a:p>
      </dgm:t>
    </dgm:pt>
    <dgm:pt modelId="{09E425BC-B6D4-47DF-8746-5ED1DD58EFFF}" type="pres">
      <dgm:prSet presAssocID="{DC58AA06-BD65-4D01-8036-662176FBB8DA}" presName="connectorText" presStyleLbl="sibTrans2D1" presStyleIdx="1" presStyleCnt="5"/>
      <dgm:spPr/>
      <dgm:t>
        <a:bodyPr/>
        <a:lstStyle/>
        <a:p>
          <a:endParaRPr lang="en-US"/>
        </a:p>
      </dgm:t>
    </dgm:pt>
    <dgm:pt modelId="{023F510E-528F-407B-995F-0CD02133D01C}" type="pres">
      <dgm:prSet presAssocID="{04EA3F27-5E47-4ADA-9A18-63FAE3C0A4C0}" presName="node" presStyleLbl="node1" presStyleIdx="1" presStyleCnt="5" custScaleX="213158" custScaleY="115455" custRadScaleRad="146328" custRadScaleInc="-63305">
        <dgm:presLayoutVars>
          <dgm:bulletEnabled val="1"/>
        </dgm:presLayoutVars>
      </dgm:prSet>
      <dgm:spPr/>
      <dgm:t>
        <a:bodyPr/>
        <a:lstStyle/>
        <a:p>
          <a:endParaRPr lang="en-US"/>
        </a:p>
      </dgm:t>
    </dgm:pt>
    <dgm:pt modelId="{9FC340E8-E259-405A-96C7-E49DA988C7B2}" type="pres">
      <dgm:prSet presAssocID="{7D227E0E-6688-4308-82F8-AED6D1D98C30}" presName="parTrans" presStyleLbl="sibTrans2D1" presStyleIdx="2" presStyleCnt="5"/>
      <dgm:spPr/>
      <dgm:t>
        <a:bodyPr/>
        <a:lstStyle/>
        <a:p>
          <a:endParaRPr lang="en-US"/>
        </a:p>
      </dgm:t>
    </dgm:pt>
    <dgm:pt modelId="{B18EAC06-1290-42E2-82F8-A638D7243C74}" type="pres">
      <dgm:prSet presAssocID="{7D227E0E-6688-4308-82F8-AED6D1D98C30}" presName="connectorText" presStyleLbl="sibTrans2D1" presStyleIdx="2" presStyleCnt="5"/>
      <dgm:spPr/>
      <dgm:t>
        <a:bodyPr/>
        <a:lstStyle/>
        <a:p>
          <a:endParaRPr lang="en-US"/>
        </a:p>
      </dgm:t>
    </dgm:pt>
    <dgm:pt modelId="{33D111AF-521D-4426-9A95-D508F601D408}" type="pres">
      <dgm:prSet presAssocID="{6452B546-B76A-4B89-9CE1-386D03797AB1}" presName="node" presStyleLbl="node1" presStyleIdx="2" presStyleCnt="5" custScaleX="146027" custScaleY="109636" custRadScaleRad="146345" custRadScaleInc="-129782">
        <dgm:presLayoutVars>
          <dgm:bulletEnabled val="1"/>
        </dgm:presLayoutVars>
      </dgm:prSet>
      <dgm:spPr/>
      <dgm:t>
        <a:bodyPr/>
        <a:lstStyle/>
        <a:p>
          <a:endParaRPr lang="en-US"/>
        </a:p>
      </dgm:t>
    </dgm:pt>
    <dgm:pt modelId="{590ED33C-623F-4298-AD72-E68221ADE2FB}" type="pres">
      <dgm:prSet presAssocID="{F8DF85C4-7706-43E0-8E20-87D9894ACE79}" presName="parTrans" presStyleLbl="sibTrans2D1" presStyleIdx="3" presStyleCnt="5"/>
      <dgm:spPr/>
      <dgm:t>
        <a:bodyPr/>
        <a:lstStyle/>
        <a:p>
          <a:endParaRPr lang="en-US"/>
        </a:p>
      </dgm:t>
    </dgm:pt>
    <dgm:pt modelId="{81EDBE1F-646B-4E0B-804F-4D221C0AD276}" type="pres">
      <dgm:prSet presAssocID="{F8DF85C4-7706-43E0-8E20-87D9894ACE79}" presName="connectorText" presStyleLbl="sibTrans2D1" presStyleIdx="3" presStyleCnt="5"/>
      <dgm:spPr/>
      <dgm:t>
        <a:bodyPr/>
        <a:lstStyle/>
        <a:p>
          <a:endParaRPr lang="en-US"/>
        </a:p>
      </dgm:t>
    </dgm:pt>
    <dgm:pt modelId="{B983D36E-B9C8-4487-A7D6-2A2722BD20DB}" type="pres">
      <dgm:prSet presAssocID="{112AC195-96E8-43B8-B808-CE46C4465C4F}" presName="node" presStyleLbl="node1" presStyleIdx="3" presStyleCnt="5" custScaleX="162033" custRadScaleRad="85141" custRadScaleInc="-152489">
        <dgm:presLayoutVars>
          <dgm:bulletEnabled val="1"/>
        </dgm:presLayoutVars>
      </dgm:prSet>
      <dgm:spPr/>
      <dgm:t>
        <a:bodyPr/>
        <a:lstStyle/>
        <a:p>
          <a:endParaRPr lang="en-US"/>
        </a:p>
      </dgm:t>
    </dgm:pt>
    <dgm:pt modelId="{876B0E74-AA6D-457A-BE3F-8F412791AB0D}" type="pres">
      <dgm:prSet presAssocID="{9DB25733-48F9-4D13-AB99-FD7A06AC6923}" presName="parTrans" presStyleLbl="sibTrans2D1" presStyleIdx="4" presStyleCnt="5"/>
      <dgm:spPr/>
      <dgm:t>
        <a:bodyPr/>
        <a:lstStyle/>
        <a:p>
          <a:endParaRPr lang="en-US"/>
        </a:p>
      </dgm:t>
    </dgm:pt>
    <dgm:pt modelId="{5AA0D7C8-EA0D-413E-8E32-38E3E4E00D0B}" type="pres">
      <dgm:prSet presAssocID="{9DB25733-48F9-4D13-AB99-FD7A06AC6923}" presName="connectorText" presStyleLbl="sibTrans2D1" presStyleIdx="4" presStyleCnt="5"/>
      <dgm:spPr/>
      <dgm:t>
        <a:bodyPr/>
        <a:lstStyle/>
        <a:p>
          <a:endParaRPr lang="en-US"/>
        </a:p>
      </dgm:t>
    </dgm:pt>
    <dgm:pt modelId="{9ECD9E6C-A93C-436D-AFFB-C0566537F997}" type="pres">
      <dgm:prSet presAssocID="{9FF81625-B251-4C85-8BEF-CD9FA0991077}" presName="node" presStyleLbl="node1" presStyleIdx="4" presStyleCnt="5" custScaleX="146850" custScaleY="94932" custRadScaleRad="133121" custRadScaleInc="-108168">
        <dgm:presLayoutVars>
          <dgm:bulletEnabled val="1"/>
        </dgm:presLayoutVars>
      </dgm:prSet>
      <dgm:spPr/>
      <dgm:t>
        <a:bodyPr/>
        <a:lstStyle/>
        <a:p>
          <a:endParaRPr lang="en-US"/>
        </a:p>
      </dgm:t>
    </dgm:pt>
  </dgm:ptLst>
  <dgm:cxnLst>
    <dgm:cxn modelId="{6E52CEC6-8A6C-43BD-AF39-30D5E9E82BE4}" srcId="{008D8531-3F08-4B41-B6AD-A9422408DD0A}" destId="{4BD5972B-7BD5-415D-A034-1C89A1AD78FD}" srcOrd="0" destOrd="0" parTransId="{E5AC9808-7C34-414E-A707-E12BC106C21B}" sibTransId="{BC8B3790-312C-41B3-9048-4231FE88AD40}"/>
    <dgm:cxn modelId="{BFE94AAC-4791-4681-855B-0F4DBB0B4DCF}" type="presOf" srcId="{DC58AA06-BD65-4D01-8036-662176FBB8DA}" destId="{F27DFC0F-A56A-475E-88F5-6A7A626561E3}" srcOrd="0" destOrd="0" presId="urn:microsoft.com/office/officeart/2005/8/layout/radial5"/>
    <dgm:cxn modelId="{B9F71D8A-6B7F-4508-94E8-509363955D57}" type="presOf" srcId="{4BD5972B-7BD5-415D-A034-1C89A1AD78FD}" destId="{202E94E4-BCB4-4A5A-88BD-DCA9804DA6E3}" srcOrd="0" destOrd="0" presId="urn:microsoft.com/office/officeart/2005/8/layout/radial5"/>
    <dgm:cxn modelId="{5D999AD2-6EE7-4027-82D0-26B1676C213B}" srcId="{4BD5972B-7BD5-415D-A034-1C89A1AD78FD}" destId="{CA1D6B0E-D3CE-4C9C-A29B-8DAB53DAC508}" srcOrd="0" destOrd="0" parTransId="{D78DE525-269E-4DD0-B605-7E5313CDD257}" sibTransId="{34017D97-2A50-46E1-B79F-A42AE696C49E}"/>
    <dgm:cxn modelId="{74815B7D-8AD0-4098-9DFB-8757FC3E7943}" type="presOf" srcId="{008D8531-3F08-4B41-B6AD-A9422408DD0A}" destId="{EE572E95-51EC-4E9C-B25B-8D6D04A7046D}" srcOrd="0" destOrd="0" presId="urn:microsoft.com/office/officeart/2005/8/layout/radial5"/>
    <dgm:cxn modelId="{B41D8E91-F3AD-4A6E-AD82-62A649E27E42}" type="presOf" srcId="{D78DE525-269E-4DD0-B605-7E5313CDD257}" destId="{D9F540A5-BBBB-4660-A37C-E9E43829D915}" srcOrd="0" destOrd="0" presId="urn:microsoft.com/office/officeart/2005/8/layout/radial5"/>
    <dgm:cxn modelId="{8C2E6F86-0673-4717-9C3A-C79869241D9A}" type="presOf" srcId="{04EA3F27-5E47-4ADA-9A18-63FAE3C0A4C0}" destId="{023F510E-528F-407B-995F-0CD02133D01C}" srcOrd="0" destOrd="0" presId="urn:microsoft.com/office/officeart/2005/8/layout/radial5"/>
    <dgm:cxn modelId="{B3D01B12-EB60-41F7-A27D-AC56B57F0CAE}" type="presOf" srcId="{9DB25733-48F9-4D13-AB99-FD7A06AC6923}" destId="{5AA0D7C8-EA0D-413E-8E32-38E3E4E00D0B}" srcOrd="1" destOrd="0" presId="urn:microsoft.com/office/officeart/2005/8/layout/radial5"/>
    <dgm:cxn modelId="{B17CBE0F-C8B5-4256-868B-EED53FDC616C}" type="presOf" srcId="{6452B546-B76A-4B89-9CE1-386D03797AB1}" destId="{33D111AF-521D-4426-9A95-D508F601D408}" srcOrd="0" destOrd="0" presId="urn:microsoft.com/office/officeart/2005/8/layout/radial5"/>
    <dgm:cxn modelId="{FFE7CC40-F384-4C3B-BEDF-52A5F0B1F85E}" type="presOf" srcId="{DC58AA06-BD65-4D01-8036-662176FBB8DA}" destId="{09E425BC-B6D4-47DF-8746-5ED1DD58EFFF}" srcOrd="1" destOrd="0" presId="urn:microsoft.com/office/officeart/2005/8/layout/radial5"/>
    <dgm:cxn modelId="{61F7BAC0-BCD0-4C63-9061-1AA859F99ADA}" srcId="{4BD5972B-7BD5-415D-A034-1C89A1AD78FD}" destId="{6452B546-B76A-4B89-9CE1-386D03797AB1}" srcOrd="2" destOrd="0" parTransId="{7D227E0E-6688-4308-82F8-AED6D1D98C30}" sibTransId="{FDECC310-C71F-41EC-9A68-1BE0879B2C3F}"/>
    <dgm:cxn modelId="{5C3F2ABA-E4CB-4813-897A-BD03BFA9ABC2}" type="presOf" srcId="{112AC195-96E8-43B8-B808-CE46C4465C4F}" destId="{B983D36E-B9C8-4487-A7D6-2A2722BD20DB}" srcOrd="0" destOrd="0" presId="urn:microsoft.com/office/officeart/2005/8/layout/radial5"/>
    <dgm:cxn modelId="{5C519449-6FC6-4DDC-B00C-BA553D6A174D}" type="presOf" srcId="{9FF81625-B251-4C85-8BEF-CD9FA0991077}" destId="{9ECD9E6C-A93C-436D-AFFB-C0566537F997}" srcOrd="0" destOrd="0" presId="urn:microsoft.com/office/officeart/2005/8/layout/radial5"/>
    <dgm:cxn modelId="{ED8766C9-1D7A-436A-A3C4-D40E95E8C73F}" srcId="{4BD5972B-7BD5-415D-A034-1C89A1AD78FD}" destId="{112AC195-96E8-43B8-B808-CE46C4465C4F}" srcOrd="3" destOrd="0" parTransId="{F8DF85C4-7706-43E0-8E20-87D9894ACE79}" sibTransId="{9EC0E426-FA36-4266-BB08-FAC58BBC6F0C}"/>
    <dgm:cxn modelId="{43E4DAD7-8772-4250-9E5C-022B38A5824C}" type="presOf" srcId="{D78DE525-269E-4DD0-B605-7E5313CDD257}" destId="{25C4CA14-FC2E-4B9E-830D-91A97111E59C}" srcOrd="1" destOrd="0" presId="urn:microsoft.com/office/officeart/2005/8/layout/radial5"/>
    <dgm:cxn modelId="{0F920592-E8A0-4759-BF09-E72E6709B205}" srcId="{4BD5972B-7BD5-415D-A034-1C89A1AD78FD}" destId="{9FF81625-B251-4C85-8BEF-CD9FA0991077}" srcOrd="4" destOrd="0" parTransId="{9DB25733-48F9-4D13-AB99-FD7A06AC6923}" sibTransId="{F2AD7E4B-EE32-455E-9B49-BA87570B452B}"/>
    <dgm:cxn modelId="{D1E66B82-8B7A-4B33-AB59-DDC478953BB6}" type="presOf" srcId="{7D227E0E-6688-4308-82F8-AED6D1D98C30}" destId="{B18EAC06-1290-42E2-82F8-A638D7243C74}" srcOrd="1" destOrd="0" presId="urn:microsoft.com/office/officeart/2005/8/layout/radial5"/>
    <dgm:cxn modelId="{D0DF259A-6607-4637-8671-95CAAD25B195}" type="presOf" srcId="{F8DF85C4-7706-43E0-8E20-87D9894ACE79}" destId="{590ED33C-623F-4298-AD72-E68221ADE2FB}" srcOrd="0" destOrd="0" presId="urn:microsoft.com/office/officeart/2005/8/layout/radial5"/>
    <dgm:cxn modelId="{78507138-E2F3-4F8C-B77C-1FB45B320EB1}" type="presOf" srcId="{CA1D6B0E-D3CE-4C9C-A29B-8DAB53DAC508}" destId="{F9E8A7DE-0EAC-4E1F-B13D-A3CAC421559D}" srcOrd="0" destOrd="0" presId="urn:microsoft.com/office/officeart/2005/8/layout/radial5"/>
    <dgm:cxn modelId="{1B2974CF-3487-44F6-A23A-9790F9A96EE9}" type="presOf" srcId="{9DB25733-48F9-4D13-AB99-FD7A06AC6923}" destId="{876B0E74-AA6D-457A-BE3F-8F412791AB0D}" srcOrd="0" destOrd="0" presId="urn:microsoft.com/office/officeart/2005/8/layout/radial5"/>
    <dgm:cxn modelId="{457874F5-935D-4B79-99AA-FAE6A86D418D}" type="presOf" srcId="{F8DF85C4-7706-43E0-8E20-87D9894ACE79}" destId="{81EDBE1F-646B-4E0B-804F-4D221C0AD276}" srcOrd="1" destOrd="0" presId="urn:microsoft.com/office/officeart/2005/8/layout/radial5"/>
    <dgm:cxn modelId="{8AEA62E0-691F-4532-8947-B5210DD8A4FF}" type="presOf" srcId="{7D227E0E-6688-4308-82F8-AED6D1D98C30}" destId="{9FC340E8-E259-405A-96C7-E49DA988C7B2}" srcOrd="0" destOrd="0" presId="urn:microsoft.com/office/officeart/2005/8/layout/radial5"/>
    <dgm:cxn modelId="{FE9F0001-CC1A-4E72-9B9D-D2E441E32623}" srcId="{4BD5972B-7BD5-415D-A034-1C89A1AD78FD}" destId="{04EA3F27-5E47-4ADA-9A18-63FAE3C0A4C0}" srcOrd="1" destOrd="0" parTransId="{DC58AA06-BD65-4D01-8036-662176FBB8DA}" sibTransId="{E70CE88A-AEE7-4D8E-B6AC-76CF815D519F}"/>
    <dgm:cxn modelId="{21762073-D198-4470-930D-E1F561986BF9}" type="presParOf" srcId="{EE572E95-51EC-4E9C-B25B-8D6D04A7046D}" destId="{202E94E4-BCB4-4A5A-88BD-DCA9804DA6E3}" srcOrd="0" destOrd="0" presId="urn:microsoft.com/office/officeart/2005/8/layout/radial5"/>
    <dgm:cxn modelId="{8DF8A122-C6E5-4E39-BAA9-CED958D1776F}" type="presParOf" srcId="{EE572E95-51EC-4E9C-B25B-8D6D04A7046D}" destId="{D9F540A5-BBBB-4660-A37C-E9E43829D915}" srcOrd="1" destOrd="0" presId="urn:microsoft.com/office/officeart/2005/8/layout/radial5"/>
    <dgm:cxn modelId="{A80DE319-6E42-4FD2-84F5-6D9206D3FB5A}" type="presParOf" srcId="{D9F540A5-BBBB-4660-A37C-E9E43829D915}" destId="{25C4CA14-FC2E-4B9E-830D-91A97111E59C}" srcOrd="0" destOrd="0" presId="urn:microsoft.com/office/officeart/2005/8/layout/radial5"/>
    <dgm:cxn modelId="{B8FF5A91-40B5-4843-8747-8C6C8F4A2A9F}" type="presParOf" srcId="{EE572E95-51EC-4E9C-B25B-8D6D04A7046D}" destId="{F9E8A7DE-0EAC-4E1F-B13D-A3CAC421559D}" srcOrd="2" destOrd="0" presId="urn:microsoft.com/office/officeart/2005/8/layout/radial5"/>
    <dgm:cxn modelId="{B730A417-1D71-45BF-A85C-330B80DEA9FE}" type="presParOf" srcId="{EE572E95-51EC-4E9C-B25B-8D6D04A7046D}" destId="{F27DFC0F-A56A-475E-88F5-6A7A626561E3}" srcOrd="3" destOrd="0" presId="urn:microsoft.com/office/officeart/2005/8/layout/radial5"/>
    <dgm:cxn modelId="{DABE344D-83F7-411D-9233-2D752760F59C}" type="presParOf" srcId="{F27DFC0F-A56A-475E-88F5-6A7A626561E3}" destId="{09E425BC-B6D4-47DF-8746-5ED1DD58EFFF}" srcOrd="0" destOrd="0" presId="urn:microsoft.com/office/officeart/2005/8/layout/radial5"/>
    <dgm:cxn modelId="{C4995F9F-3F5A-46BC-83F3-CD6E63A84F56}" type="presParOf" srcId="{EE572E95-51EC-4E9C-B25B-8D6D04A7046D}" destId="{023F510E-528F-407B-995F-0CD02133D01C}" srcOrd="4" destOrd="0" presId="urn:microsoft.com/office/officeart/2005/8/layout/radial5"/>
    <dgm:cxn modelId="{1B79C0FC-911F-4B81-9FDD-A75E3EA4FC99}" type="presParOf" srcId="{EE572E95-51EC-4E9C-B25B-8D6D04A7046D}" destId="{9FC340E8-E259-405A-96C7-E49DA988C7B2}" srcOrd="5" destOrd="0" presId="urn:microsoft.com/office/officeart/2005/8/layout/radial5"/>
    <dgm:cxn modelId="{9A809A06-C41E-4AAD-87D9-659887B205F6}" type="presParOf" srcId="{9FC340E8-E259-405A-96C7-E49DA988C7B2}" destId="{B18EAC06-1290-42E2-82F8-A638D7243C74}" srcOrd="0" destOrd="0" presId="urn:microsoft.com/office/officeart/2005/8/layout/radial5"/>
    <dgm:cxn modelId="{19C02F03-8D4D-4412-A3CF-1761554AEA29}" type="presParOf" srcId="{EE572E95-51EC-4E9C-B25B-8D6D04A7046D}" destId="{33D111AF-521D-4426-9A95-D508F601D408}" srcOrd="6" destOrd="0" presId="urn:microsoft.com/office/officeart/2005/8/layout/radial5"/>
    <dgm:cxn modelId="{F6BF5D9F-EB1D-4EC5-8D52-6A077E1C0A60}" type="presParOf" srcId="{EE572E95-51EC-4E9C-B25B-8D6D04A7046D}" destId="{590ED33C-623F-4298-AD72-E68221ADE2FB}" srcOrd="7" destOrd="0" presId="urn:microsoft.com/office/officeart/2005/8/layout/radial5"/>
    <dgm:cxn modelId="{E6813626-5DE3-44E3-BE51-78D2EAE39E3F}" type="presParOf" srcId="{590ED33C-623F-4298-AD72-E68221ADE2FB}" destId="{81EDBE1F-646B-4E0B-804F-4D221C0AD276}" srcOrd="0" destOrd="0" presId="urn:microsoft.com/office/officeart/2005/8/layout/radial5"/>
    <dgm:cxn modelId="{1DB94758-3EF9-48C8-89D1-38985E7F57C7}" type="presParOf" srcId="{EE572E95-51EC-4E9C-B25B-8D6D04A7046D}" destId="{B983D36E-B9C8-4487-A7D6-2A2722BD20DB}" srcOrd="8" destOrd="0" presId="urn:microsoft.com/office/officeart/2005/8/layout/radial5"/>
    <dgm:cxn modelId="{D3EFDA77-19E9-47F3-B6AD-56F5FD3274FC}" type="presParOf" srcId="{EE572E95-51EC-4E9C-B25B-8D6D04A7046D}" destId="{876B0E74-AA6D-457A-BE3F-8F412791AB0D}" srcOrd="9" destOrd="0" presId="urn:microsoft.com/office/officeart/2005/8/layout/radial5"/>
    <dgm:cxn modelId="{B0201D5D-0495-4349-9DFF-BF948DE0656A}" type="presParOf" srcId="{876B0E74-AA6D-457A-BE3F-8F412791AB0D}" destId="{5AA0D7C8-EA0D-413E-8E32-38E3E4E00D0B}" srcOrd="0" destOrd="0" presId="urn:microsoft.com/office/officeart/2005/8/layout/radial5"/>
    <dgm:cxn modelId="{6BDD2832-79A9-403B-8EC3-EE33BAA2DBFF}" type="presParOf" srcId="{EE572E95-51EC-4E9C-B25B-8D6D04A7046D}" destId="{9ECD9E6C-A93C-436D-AFFB-C0566537F997}" srcOrd="10" destOrd="0" presId="urn:microsoft.com/office/officeart/2005/8/layout/radial5"/>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337F6E86-49DB-4AE8-BE5E-9F35760D58F2}" type="doc">
      <dgm:prSet loTypeId="urn:microsoft.com/office/officeart/2005/8/layout/hList3" loCatId="list" qsTypeId="urn:microsoft.com/office/officeart/2005/8/quickstyle/simple1" qsCatId="simple" csTypeId="urn:microsoft.com/office/officeart/2005/8/colors/accent1_1" csCatId="accent1" phldr="1"/>
      <dgm:spPr/>
      <dgm:t>
        <a:bodyPr/>
        <a:lstStyle/>
        <a:p>
          <a:endParaRPr lang="en-US"/>
        </a:p>
      </dgm:t>
    </dgm:pt>
    <dgm:pt modelId="{0A96A0E9-2563-4C70-A711-560F27B7E140}">
      <dgm:prSet phldrT="[Text]" custT="1"/>
      <dgm:spPr/>
      <dgm:t>
        <a:bodyPr/>
        <a:lstStyle/>
        <a:p>
          <a:r>
            <a:rPr lang="en-US" sz="3200" b="1" dirty="0" smtClean="0"/>
            <a:t>Regular Strategic and Programmatic Reviews</a:t>
          </a:r>
          <a:endParaRPr lang="en-US" sz="3200" b="1" dirty="0"/>
        </a:p>
      </dgm:t>
    </dgm:pt>
    <dgm:pt modelId="{0058BCB5-1F01-4733-A410-33E8544A7499}" type="parTrans" cxnId="{42C7B6BC-984E-497C-BB91-0EA327B97695}">
      <dgm:prSet/>
      <dgm:spPr/>
      <dgm:t>
        <a:bodyPr/>
        <a:lstStyle/>
        <a:p>
          <a:endParaRPr lang="en-US"/>
        </a:p>
      </dgm:t>
    </dgm:pt>
    <dgm:pt modelId="{C6A3A925-2F6C-42E4-8EEF-0CBC0D0792D3}" type="sibTrans" cxnId="{42C7B6BC-984E-497C-BB91-0EA327B97695}">
      <dgm:prSet/>
      <dgm:spPr/>
      <dgm:t>
        <a:bodyPr/>
        <a:lstStyle/>
        <a:p>
          <a:endParaRPr lang="en-US"/>
        </a:p>
      </dgm:t>
    </dgm:pt>
    <dgm:pt modelId="{C7F809AE-73FC-4F65-87D3-54A476B411F9}">
      <dgm:prSet phldrT="[Text]" custT="1"/>
      <dgm:spPr/>
      <dgm:t>
        <a:bodyPr/>
        <a:lstStyle/>
        <a:p>
          <a:r>
            <a:rPr lang="en-US" sz="2800" b="1" dirty="0" smtClean="0"/>
            <a:t>5-Year Review </a:t>
          </a:r>
          <a:r>
            <a:rPr lang="en-US" sz="2400" dirty="0" smtClean="0"/>
            <a:t>(Strategic)</a:t>
          </a:r>
          <a:endParaRPr lang="en-US" sz="2400" dirty="0"/>
        </a:p>
      </dgm:t>
    </dgm:pt>
    <dgm:pt modelId="{2C7F0A4E-CCBD-43C0-BA4D-8285ADC6611B}" type="parTrans" cxnId="{71391BB7-5578-40D1-8133-54E851C10B3E}">
      <dgm:prSet/>
      <dgm:spPr/>
      <dgm:t>
        <a:bodyPr/>
        <a:lstStyle/>
        <a:p>
          <a:endParaRPr lang="en-US"/>
        </a:p>
      </dgm:t>
    </dgm:pt>
    <dgm:pt modelId="{F562668D-2CC8-412E-9D8B-7E2D69AC75B9}" type="sibTrans" cxnId="{71391BB7-5578-40D1-8133-54E851C10B3E}">
      <dgm:prSet/>
      <dgm:spPr/>
      <dgm:t>
        <a:bodyPr/>
        <a:lstStyle/>
        <a:p>
          <a:endParaRPr lang="en-US"/>
        </a:p>
      </dgm:t>
    </dgm:pt>
    <dgm:pt modelId="{F016D592-ADE6-432F-8662-6FFC822C7552}">
      <dgm:prSet phldrT="[Text]" custT="1"/>
      <dgm:spPr/>
      <dgm:t>
        <a:bodyPr/>
        <a:lstStyle/>
        <a:p>
          <a:r>
            <a:rPr lang="en-US" sz="2800" b="1" dirty="0" smtClean="0"/>
            <a:t>Annual Review </a:t>
          </a:r>
          <a:r>
            <a:rPr lang="en-US" sz="2400" dirty="0" smtClean="0"/>
            <a:t>(Milestone / Programmatic/ Strategic)</a:t>
          </a:r>
          <a:endParaRPr lang="en-US" sz="2400" dirty="0"/>
        </a:p>
      </dgm:t>
    </dgm:pt>
    <dgm:pt modelId="{FE775A92-DA9E-44A0-8FF5-74F52375FCA5}" type="parTrans" cxnId="{F18C2BFA-F81F-4A63-9FA5-930A8014CC68}">
      <dgm:prSet/>
      <dgm:spPr/>
      <dgm:t>
        <a:bodyPr/>
        <a:lstStyle/>
        <a:p>
          <a:endParaRPr lang="en-US"/>
        </a:p>
      </dgm:t>
    </dgm:pt>
    <dgm:pt modelId="{CBEE65E5-9773-4BD5-8DD3-DDC626499FB3}" type="sibTrans" cxnId="{F18C2BFA-F81F-4A63-9FA5-930A8014CC68}">
      <dgm:prSet/>
      <dgm:spPr/>
      <dgm:t>
        <a:bodyPr/>
        <a:lstStyle/>
        <a:p>
          <a:endParaRPr lang="en-US"/>
        </a:p>
      </dgm:t>
    </dgm:pt>
    <dgm:pt modelId="{10363545-E81A-4CCF-921B-BBCE0F499C98}">
      <dgm:prSet phldrT="[Text]" custT="1"/>
      <dgm:spPr/>
      <dgm:t>
        <a:bodyPr/>
        <a:lstStyle/>
        <a:p>
          <a:r>
            <a:rPr lang="en-US" sz="2800" b="1" dirty="0" smtClean="0"/>
            <a:t>Review at Every Board Meeting </a:t>
          </a:r>
          <a:r>
            <a:rPr lang="en-US" sz="2400" dirty="0" smtClean="0"/>
            <a:t>(Milestone / Programmatic)</a:t>
          </a:r>
          <a:endParaRPr lang="en-US" sz="2400" dirty="0"/>
        </a:p>
      </dgm:t>
    </dgm:pt>
    <dgm:pt modelId="{8898BF9D-D037-47B8-8AA5-A91A257DED42}" type="parTrans" cxnId="{E7CB35A3-0D13-4F27-813C-88EF9395B1FE}">
      <dgm:prSet/>
      <dgm:spPr/>
      <dgm:t>
        <a:bodyPr/>
        <a:lstStyle/>
        <a:p>
          <a:endParaRPr lang="en-US"/>
        </a:p>
      </dgm:t>
    </dgm:pt>
    <dgm:pt modelId="{FDC1C587-434C-4FEA-ACC0-08F68EDF57AB}" type="sibTrans" cxnId="{E7CB35A3-0D13-4F27-813C-88EF9395B1FE}">
      <dgm:prSet/>
      <dgm:spPr/>
      <dgm:t>
        <a:bodyPr/>
        <a:lstStyle/>
        <a:p>
          <a:endParaRPr lang="en-US"/>
        </a:p>
      </dgm:t>
    </dgm:pt>
    <dgm:pt modelId="{76408750-5A23-42EC-8FBC-389BAA3FFB0C}" type="pres">
      <dgm:prSet presAssocID="{337F6E86-49DB-4AE8-BE5E-9F35760D58F2}" presName="composite" presStyleCnt="0">
        <dgm:presLayoutVars>
          <dgm:chMax val="1"/>
          <dgm:dir/>
          <dgm:resizeHandles val="exact"/>
        </dgm:presLayoutVars>
      </dgm:prSet>
      <dgm:spPr/>
      <dgm:t>
        <a:bodyPr/>
        <a:lstStyle/>
        <a:p>
          <a:endParaRPr lang="en-US"/>
        </a:p>
      </dgm:t>
    </dgm:pt>
    <dgm:pt modelId="{601E51B1-CCE8-4FEB-8092-828BB2B9BE1E}" type="pres">
      <dgm:prSet presAssocID="{0A96A0E9-2563-4C70-A711-560F27B7E140}" presName="roof" presStyleLbl="dkBgShp" presStyleIdx="0" presStyleCnt="2" custLinFactNeighborY="-7559"/>
      <dgm:spPr/>
      <dgm:t>
        <a:bodyPr/>
        <a:lstStyle/>
        <a:p>
          <a:endParaRPr lang="en-US"/>
        </a:p>
      </dgm:t>
    </dgm:pt>
    <dgm:pt modelId="{AF7B2228-C4C7-474C-8B2D-FCC076719FC4}" type="pres">
      <dgm:prSet presAssocID="{0A96A0E9-2563-4C70-A711-560F27B7E140}" presName="pillars" presStyleCnt="0"/>
      <dgm:spPr/>
      <dgm:t>
        <a:bodyPr/>
        <a:lstStyle/>
        <a:p>
          <a:endParaRPr lang="en-US"/>
        </a:p>
      </dgm:t>
    </dgm:pt>
    <dgm:pt modelId="{BD989D47-88C5-4F15-9CCF-AE104E39E686}" type="pres">
      <dgm:prSet presAssocID="{0A96A0E9-2563-4C70-A711-560F27B7E140}" presName="pillar1" presStyleLbl="node1" presStyleIdx="0" presStyleCnt="3">
        <dgm:presLayoutVars>
          <dgm:bulletEnabled val="1"/>
        </dgm:presLayoutVars>
      </dgm:prSet>
      <dgm:spPr/>
      <dgm:t>
        <a:bodyPr/>
        <a:lstStyle/>
        <a:p>
          <a:endParaRPr lang="en-US"/>
        </a:p>
      </dgm:t>
    </dgm:pt>
    <dgm:pt modelId="{AACAF56D-8F0D-4041-9CD6-A28843498302}" type="pres">
      <dgm:prSet presAssocID="{F016D592-ADE6-432F-8662-6FFC822C7552}" presName="pillarX" presStyleLbl="node1" presStyleIdx="1" presStyleCnt="3">
        <dgm:presLayoutVars>
          <dgm:bulletEnabled val="1"/>
        </dgm:presLayoutVars>
      </dgm:prSet>
      <dgm:spPr/>
      <dgm:t>
        <a:bodyPr/>
        <a:lstStyle/>
        <a:p>
          <a:endParaRPr lang="en-US"/>
        </a:p>
      </dgm:t>
    </dgm:pt>
    <dgm:pt modelId="{645E5E61-3F86-4A99-BF3C-97B23C83892A}" type="pres">
      <dgm:prSet presAssocID="{10363545-E81A-4CCF-921B-BBCE0F499C98}" presName="pillarX" presStyleLbl="node1" presStyleIdx="2" presStyleCnt="3">
        <dgm:presLayoutVars>
          <dgm:bulletEnabled val="1"/>
        </dgm:presLayoutVars>
      </dgm:prSet>
      <dgm:spPr/>
      <dgm:t>
        <a:bodyPr/>
        <a:lstStyle/>
        <a:p>
          <a:endParaRPr lang="en-US"/>
        </a:p>
      </dgm:t>
    </dgm:pt>
    <dgm:pt modelId="{0D5EFA36-9D59-4E1E-8E8E-F16B9C72CD9A}" type="pres">
      <dgm:prSet presAssocID="{0A96A0E9-2563-4C70-A711-560F27B7E140}" presName="base" presStyleLbl="dkBgShp" presStyleIdx="1" presStyleCnt="2"/>
      <dgm:spPr/>
      <dgm:t>
        <a:bodyPr/>
        <a:lstStyle/>
        <a:p>
          <a:endParaRPr lang="en-US"/>
        </a:p>
      </dgm:t>
    </dgm:pt>
  </dgm:ptLst>
  <dgm:cxnLst>
    <dgm:cxn modelId="{32A73DFE-25D9-484B-B295-B3CF2A074B68}" type="presOf" srcId="{F016D592-ADE6-432F-8662-6FFC822C7552}" destId="{AACAF56D-8F0D-4041-9CD6-A28843498302}" srcOrd="0" destOrd="0" presId="urn:microsoft.com/office/officeart/2005/8/layout/hList3"/>
    <dgm:cxn modelId="{F18C2BFA-F81F-4A63-9FA5-930A8014CC68}" srcId="{0A96A0E9-2563-4C70-A711-560F27B7E140}" destId="{F016D592-ADE6-432F-8662-6FFC822C7552}" srcOrd="1" destOrd="0" parTransId="{FE775A92-DA9E-44A0-8FF5-74F52375FCA5}" sibTransId="{CBEE65E5-9773-4BD5-8DD3-DDC626499FB3}"/>
    <dgm:cxn modelId="{42C7B6BC-984E-497C-BB91-0EA327B97695}" srcId="{337F6E86-49DB-4AE8-BE5E-9F35760D58F2}" destId="{0A96A0E9-2563-4C70-A711-560F27B7E140}" srcOrd="0" destOrd="0" parTransId="{0058BCB5-1F01-4733-A410-33E8544A7499}" sibTransId="{C6A3A925-2F6C-42E4-8EEF-0CBC0D0792D3}"/>
    <dgm:cxn modelId="{71391BB7-5578-40D1-8133-54E851C10B3E}" srcId="{0A96A0E9-2563-4C70-A711-560F27B7E140}" destId="{C7F809AE-73FC-4F65-87D3-54A476B411F9}" srcOrd="0" destOrd="0" parTransId="{2C7F0A4E-CCBD-43C0-BA4D-8285ADC6611B}" sibTransId="{F562668D-2CC8-412E-9D8B-7E2D69AC75B9}"/>
    <dgm:cxn modelId="{1B72BD50-1F49-43DD-BAB4-458DD0687DE7}" type="presOf" srcId="{10363545-E81A-4CCF-921B-BBCE0F499C98}" destId="{645E5E61-3F86-4A99-BF3C-97B23C83892A}" srcOrd="0" destOrd="0" presId="urn:microsoft.com/office/officeart/2005/8/layout/hList3"/>
    <dgm:cxn modelId="{E7CB35A3-0D13-4F27-813C-88EF9395B1FE}" srcId="{0A96A0E9-2563-4C70-A711-560F27B7E140}" destId="{10363545-E81A-4CCF-921B-BBCE0F499C98}" srcOrd="2" destOrd="0" parTransId="{8898BF9D-D037-47B8-8AA5-A91A257DED42}" sibTransId="{FDC1C587-434C-4FEA-ACC0-08F68EDF57AB}"/>
    <dgm:cxn modelId="{B8772EE8-15B5-4261-B8BE-57C7EE840E66}" type="presOf" srcId="{337F6E86-49DB-4AE8-BE5E-9F35760D58F2}" destId="{76408750-5A23-42EC-8FBC-389BAA3FFB0C}" srcOrd="0" destOrd="0" presId="urn:microsoft.com/office/officeart/2005/8/layout/hList3"/>
    <dgm:cxn modelId="{BC6C7F65-9589-4D06-A00C-C8491A011244}" type="presOf" srcId="{0A96A0E9-2563-4C70-A711-560F27B7E140}" destId="{601E51B1-CCE8-4FEB-8092-828BB2B9BE1E}" srcOrd="0" destOrd="0" presId="urn:microsoft.com/office/officeart/2005/8/layout/hList3"/>
    <dgm:cxn modelId="{08BFB1DF-5023-4313-922D-3689228EECD5}" type="presOf" srcId="{C7F809AE-73FC-4F65-87D3-54A476B411F9}" destId="{BD989D47-88C5-4F15-9CCF-AE104E39E686}" srcOrd="0" destOrd="0" presId="urn:microsoft.com/office/officeart/2005/8/layout/hList3"/>
    <dgm:cxn modelId="{22EB4F61-9BEE-4760-818B-55CD9A774E5A}" type="presParOf" srcId="{76408750-5A23-42EC-8FBC-389BAA3FFB0C}" destId="{601E51B1-CCE8-4FEB-8092-828BB2B9BE1E}" srcOrd="0" destOrd="0" presId="urn:microsoft.com/office/officeart/2005/8/layout/hList3"/>
    <dgm:cxn modelId="{8A042E18-AC60-4318-8E32-1C5018B760A1}" type="presParOf" srcId="{76408750-5A23-42EC-8FBC-389BAA3FFB0C}" destId="{AF7B2228-C4C7-474C-8B2D-FCC076719FC4}" srcOrd="1" destOrd="0" presId="urn:microsoft.com/office/officeart/2005/8/layout/hList3"/>
    <dgm:cxn modelId="{FD2DC345-9BD1-4243-9F1C-3A49426AE22E}" type="presParOf" srcId="{AF7B2228-C4C7-474C-8B2D-FCC076719FC4}" destId="{BD989D47-88C5-4F15-9CCF-AE104E39E686}" srcOrd="0" destOrd="0" presId="urn:microsoft.com/office/officeart/2005/8/layout/hList3"/>
    <dgm:cxn modelId="{34774B6D-E629-4EBF-8DDF-D088C1913379}" type="presParOf" srcId="{AF7B2228-C4C7-474C-8B2D-FCC076719FC4}" destId="{AACAF56D-8F0D-4041-9CD6-A28843498302}" srcOrd="1" destOrd="0" presId="urn:microsoft.com/office/officeart/2005/8/layout/hList3"/>
    <dgm:cxn modelId="{87E71478-2F7D-4F43-B275-B4236C703DFD}" type="presParOf" srcId="{AF7B2228-C4C7-474C-8B2D-FCC076719FC4}" destId="{645E5E61-3F86-4A99-BF3C-97B23C83892A}" srcOrd="2" destOrd="0" presId="urn:microsoft.com/office/officeart/2005/8/layout/hList3"/>
    <dgm:cxn modelId="{9D89B4DA-55D1-42BA-9D61-A3343F738D66}" type="presParOf" srcId="{76408750-5A23-42EC-8FBC-389BAA3FFB0C}" destId="{0D5EFA36-9D59-4E1E-8E8E-F16B9C72CD9A}" srcOrd="2" destOrd="0" presId="urn:microsoft.com/office/officeart/2005/8/layout/hList3"/>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5ECCB075-9451-45A6-9DAC-E351D303061B}" type="doc">
      <dgm:prSet loTypeId="urn:microsoft.com/office/officeart/2005/8/layout/list1" loCatId="list" qsTypeId="urn:microsoft.com/office/officeart/2005/8/quickstyle/simple1" qsCatId="simple" csTypeId="urn:microsoft.com/office/officeart/2005/8/colors/colorful3" csCatId="colorful" phldr="1"/>
      <dgm:spPr/>
      <dgm:t>
        <a:bodyPr/>
        <a:lstStyle/>
        <a:p>
          <a:endParaRPr lang="en-US"/>
        </a:p>
      </dgm:t>
    </dgm:pt>
    <dgm:pt modelId="{92D750C1-9FDB-46E7-AD54-A1E000ADA248}">
      <dgm:prSet phldrT="[Text]" custT="1"/>
      <dgm:spPr>
        <a:solidFill>
          <a:schemeClr val="accent1"/>
        </a:solidFill>
      </dgm:spPr>
      <dgm:t>
        <a:bodyPr/>
        <a:lstStyle/>
        <a:p>
          <a:r>
            <a:rPr lang="en-US" sz="2200" b="1" dirty="0" smtClean="0"/>
            <a:t>CSBG Org. Standard 6.5</a:t>
          </a:r>
          <a:endParaRPr lang="en-US" sz="2200" dirty="0"/>
        </a:p>
      </dgm:t>
    </dgm:pt>
    <dgm:pt modelId="{163E8535-1D8C-4A38-B41B-32073D3D0668}" type="parTrans" cxnId="{B3420EBA-319F-4466-8A19-352E40308EE0}">
      <dgm:prSet/>
      <dgm:spPr/>
      <dgm:t>
        <a:bodyPr/>
        <a:lstStyle/>
        <a:p>
          <a:endParaRPr lang="en-US"/>
        </a:p>
      </dgm:t>
    </dgm:pt>
    <dgm:pt modelId="{022EE242-ACD0-4566-9FB2-FD44E9CBF024}" type="sibTrans" cxnId="{B3420EBA-319F-4466-8A19-352E40308EE0}">
      <dgm:prSet/>
      <dgm:spPr/>
      <dgm:t>
        <a:bodyPr/>
        <a:lstStyle/>
        <a:p>
          <a:endParaRPr lang="en-US"/>
        </a:p>
      </dgm:t>
    </dgm:pt>
    <dgm:pt modelId="{7FF6662A-0418-4471-9E48-399A7E60D690}">
      <dgm:prSet phldrT="[Text]" custT="1"/>
      <dgm:spPr/>
      <dgm:t>
        <a:bodyPr/>
        <a:lstStyle/>
        <a:p>
          <a:r>
            <a:rPr lang="en-US" sz="2200" b="1" dirty="0" smtClean="0"/>
            <a:t>CSBG Org. Standard 5.9</a:t>
          </a:r>
          <a:endParaRPr lang="en-US" sz="2200" dirty="0"/>
        </a:p>
      </dgm:t>
    </dgm:pt>
    <dgm:pt modelId="{3D556CC1-DE4D-4A59-9D39-173005DAFA53}" type="parTrans" cxnId="{99A76EB4-A379-4402-9EE8-D185EE9FF763}">
      <dgm:prSet/>
      <dgm:spPr/>
      <dgm:t>
        <a:bodyPr/>
        <a:lstStyle/>
        <a:p>
          <a:endParaRPr lang="en-US"/>
        </a:p>
      </dgm:t>
    </dgm:pt>
    <dgm:pt modelId="{7601B124-E041-4C67-88D2-68CCFB68BAC8}" type="sibTrans" cxnId="{99A76EB4-A379-4402-9EE8-D185EE9FF763}">
      <dgm:prSet/>
      <dgm:spPr/>
      <dgm:t>
        <a:bodyPr/>
        <a:lstStyle/>
        <a:p>
          <a:endParaRPr lang="en-US"/>
        </a:p>
      </dgm:t>
    </dgm:pt>
    <dgm:pt modelId="{DB85F46D-AE4D-4481-A909-6D54A14A4B11}">
      <dgm:prSet custT="1"/>
      <dgm:spPr>
        <a:ln>
          <a:solidFill>
            <a:schemeClr val="accent1"/>
          </a:solidFill>
        </a:ln>
      </dgm:spPr>
      <dgm:t>
        <a:bodyPr/>
        <a:lstStyle/>
        <a:p>
          <a:r>
            <a:rPr lang="en-US" sz="2000" dirty="0" smtClean="0"/>
            <a:t>Governing board has received update(s) on progress meeting the goals of the strategic plan within the past 12 months.</a:t>
          </a:r>
          <a:endParaRPr lang="en-US" sz="2000" dirty="0"/>
        </a:p>
      </dgm:t>
    </dgm:pt>
    <dgm:pt modelId="{640DC664-1F4D-410C-B813-B8B7E335692E}" type="parTrans" cxnId="{0E0CD849-FB7A-4E6F-9D50-6F3083C2FAC9}">
      <dgm:prSet/>
      <dgm:spPr/>
      <dgm:t>
        <a:bodyPr/>
        <a:lstStyle/>
        <a:p>
          <a:endParaRPr lang="en-US"/>
        </a:p>
      </dgm:t>
    </dgm:pt>
    <dgm:pt modelId="{104FBCC3-4696-4162-B5FF-A63509A187CE}" type="sibTrans" cxnId="{0E0CD849-FB7A-4E6F-9D50-6F3083C2FAC9}">
      <dgm:prSet/>
      <dgm:spPr/>
      <dgm:t>
        <a:bodyPr/>
        <a:lstStyle/>
        <a:p>
          <a:endParaRPr lang="en-US"/>
        </a:p>
      </dgm:t>
    </dgm:pt>
    <dgm:pt modelId="{8EC4D8D1-01F9-45A7-81E0-B223D7A99A7E}">
      <dgm:prSet custT="1"/>
      <dgm:spPr/>
      <dgm:t>
        <a:bodyPr/>
        <a:lstStyle/>
        <a:p>
          <a:r>
            <a:rPr lang="en-US" sz="2000" dirty="0" smtClean="0"/>
            <a:t>Organization’s governing board receives programmatic reports at each regular board meeting.</a:t>
          </a:r>
          <a:endParaRPr lang="en-US" sz="2000" dirty="0"/>
        </a:p>
      </dgm:t>
    </dgm:pt>
    <dgm:pt modelId="{1C447DF8-48A6-41AA-89D0-10317D62D337}" type="parTrans" cxnId="{011474FD-4CEC-4296-B3E0-C53767EF7EC8}">
      <dgm:prSet/>
      <dgm:spPr/>
      <dgm:t>
        <a:bodyPr/>
        <a:lstStyle/>
        <a:p>
          <a:endParaRPr lang="en-US"/>
        </a:p>
      </dgm:t>
    </dgm:pt>
    <dgm:pt modelId="{B591EC79-33A4-4E7C-B25E-A733DB74232F}" type="sibTrans" cxnId="{011474FD-4CEC-4296-B3E0-C53767EF7EC8}">
      <dgm:prSet/>
      <dgm:spPr/>
      <dgm:t>
        <a:bodyPr/>
        <a:lstStyle/>
        <a:p>
          <a:endParaRPr lang="en-US"/>
        </a:p>
      </dgm:t>
    </dgm:pt>
    <dgm:pt modelId="{28743036-9860-4DEF-8F64-EA9489CDAE0C}">
      <dgm:prSet phldrT="[Text]" custT="1"/>
      <dgm:spPr>
        <a:solidFill>
          <a:srgbClr val="28C4B1"/>
        </a:solidFill>
      </dgm:spPr>
      <dgm:t>
        <a:bodyPr/>
        <a:lstStyle/>
        <a:p>
          <a:r>
            <a:rPr lang="en-US" sz="2200" b="1" dirty="0" smtClean="0"/>
            <a:t>CSBG Org. Standard 6.1</a:t>
          </a:r>
          <a:endParaRPr lang="en-US" sz="2200" b="1" dirty="0"/>
        </a:p>
      </dgm:t>
    </dgm:pt>
    <dgm:pt modelId="{E63BAA72-F1FA-41D1-93FA-6F217004863B}" type="parTrans" cxnId="{8F4EC379-82D3-40BB-8CD2-CDFA31F7176A}">
      <dgm:prSet/>
      <dgm:spPr/>
      <dgm:t>
        <a:bodyPr/>
        <a:lstStyle/>
        <a:p>
          <a:endParaRPr lang="en-US"/>
        </a:p>
      </dgm:t>
    </dgm:pt>
    <dgm:pt modelId="{BBF80925-43B1-45A2-9820-1D42DFC2DD75}" type="sibTrans" cxnId="{8F4EC379-82D3-40BB-8CD2-CDFA31F7176A}">
      <dgm:prSet/>
      <dgm:spPr/>
      <dgm:t>
        <a:bodyPr/>
        <a:lstStyle/>
        <a:p>
          <a:endParaRPr lang="en-US"/>
        </a:p>
      </dgm:t>
    </dgm:pt>
    <dgm:pt modelId="{957E1AAF-6077-4AA6-B2D5-0D5F68180C73}">
      <dgm:prSet phldrT="[Text]" custT="1"/>
      <dgm:spPr>
        <a:solidFill>
          <a:schemeClr val="bg1"/>
        </a:solidFill>
        <a:ln>
          <a:solidFill>
            <a:srgbClr val="28C4B1"/>
          </a:solidFill>
        </a:ln>
      </dgm:spPr>
      <dgm:t>
        <a:bodyPr/>
        <a:lstStyle/>
        <a:p>
          <a:r>
            <a:rPr lang="en-US" sz="2000" dirty="0" smtClean="0"/>
            <a:t>Organization has an agency-wide strategic plan in place that has been approved and accepted by the governing board within the past 5 years.</a:t>
          </a:r>
          <a:endParaRPr lang="en-US" sz="2000" dirty="0"/>
        </a:p>
      </dgm:t>
    </dgm:pt>
    <dgm:pt modelId="{96D2E199-34E7-441E-B75E-E42963DE4FCA}" type="parTrans" cxnId="{FFDACC58-5DB3-492D-9555-655C37751DE1}">
      <dgm:prSet/>
      <dgm:spPr/>
      <dgm:t>
        <a:bodyPr/>
        <a:lstStyle/>
        <a:p>
          <a:endParaRPr lang="en-US"/>
        </a:p>
      </dgm:t>
    </dgm:pt>
    <dgm:pt modelId="{E803BAB1-AA48-4606-835F-416A0BAF31EA}" type="sibTrans" cxnId="{FFDACC58-5DB3-492D-9555-655C37751DE1}">
      <dgm:prSet/>
      <dgm:spPr/>
      <dgm:t>
        <a:bodyPr/>
        <a:lstStyle/>
        <a:p>
          <a:endParaRPr lang="en-US"/>
        </a:p>
      </dgm:t>
    </dgm:pt>
    <dgm:pt modelId="{702DD6AD-8A5A-4FC6-B2CB-1E406D8CFE12}" type="pres">
      <dgm:prSet presAssocID="{5ECCB075-9451-45A6-9DAC-E351D303061B}" presName="linear" presStyleCnt="0">
        <dgm:presLayoutVars>
          <dgm:dir/>
          <dgm:animLvl val="lvl"/>
          <dgm:resizeHandles val="exact"/>
        </dgm:presLayoutVars>
      </dgm:prSet>
      <dgm:spPr/>
      <dgm:t>
        <a:bodyPr/>
        <a:lstStyle/>
        <a:p>
          <a:endParaRPr lang="en-US"/>
        </a:p>
      </dgm:t>
    </dgm:pt>
    <dgm:pt modelId="{54C0BEE8-29C2-4508-8EB2-6E832A649764}" type="pres">
      <dgm:prSet presAssocID="{28743036-9860-4DEF-8F64-EA9489CDAE0C}" presName="parentLin" presStyleCnt="0"/>
      <dgm:spPr/>
    </dgm:pt>
    <dgm:pt modelId="{23042F05-6E37-45CB-8A97-E6E8DFE7852C}" type="pres">
      <dgm:prSet presAssocID="{28743036-9860-4DEF-8F64-EA9489CDAE0C}" presName="parentLeftMargin" presStyleLbl="node1" presStyleIdx="0" presStyleCnt="3"/>
      <dgm:spPr/>
      <dgm:t>
        <a:bodyPr/>
        <a:lstStyle/>
        <a:p>
          <a:endParaRPr lang="en-US"/>
        </a:p>
      </dgm:t>
    </dgm:pt>
    <dgm:pt modelId="{1C9AC538-F60C-437B-AC83-9DB5824CAEAF}" type="pres">
      <dgm:prSet presAssocID="{28743036-9860-4DEF-8F64-EA9489CDAE0C}" presName="parentText" presStyleLbl="node1" presStyleIdx="0" presStyleCnt="3">
        <dgm:presLayoutVars>
          <dgm:chMax val="0"/>
          <dgm:bulletEnabled val="1"/>
        </dgm:presLayoutVars>
      </dgm:prSet>
      <dgm:spPr/>
      <dgm:t>
        <a:bodyPr/>
        <a:lstStyle/>
        <a:p>
          <a:endParaRPr lang="en-US"/>
        </a:p>
      </dgm:t>
    </dgm:pt>
    <dgm:pt modelId="{6D304FCE-766D-4918-9D4B-476B835BA05B}" type="pres">
      <dgm:prSet presAssocID="{28743036-9860-4DEF-8F64-EA9489CDAE0C}" presName="negativeSpace" presStyleCnt="0"/>
      <dgm:spPr/>
    </dgm:pt>
    <dgm:pt modelId="{06820623-7D52-490F-8F53-B26CD9311C5E}" type="pres">
      <dgm:prSet presAssocID="{28743036-9860-4DEF-8F64-EA9489CDAE0C}" presName="childText" presStyleLbl="conFgAcc1" presStyleIdx="0" presStyleCnt="3">
        <dgm:presLayoutVars>
          <dgm:bulletEnabled val="1"/>
        </dgm:presLayoutVars>
      </dgm:prSet>
      <dgm:spPr/>
      <dgm:t>
        <a:bodyPr/>
        <a:lstStyle/>
        <a:p>
          <a:endParaRPr lang="en-US"/>
        </a:p>
      </dgm:t>
    </dgm:pt>
    <dgm:pt modelId="{FBA5F1CF-155D-49C6-9AD8-E65DD87E6C78}" type="pres">
      <dgm:prSet presAssocID="{BBF80925-43B1-45A2-9820-1D42DFC2DD75}" presName="spaceBetweenRectangles" presStyleCnt="0"/>
      <dgm:spPr/>
    </dgm:pt>
    <dgm:pt modelId="{5EB82637-9D2F-465E-9FF2-C160AAF4EC98}" type="pres">
      <dgm:prSet presAssocID="{92D750C1-9FDB-46E7-AD54-A1E000ADA248}" presName="parentLin" presStyleCnt="0"/>
      <dgm:spPr/>
      <dgm:t>
        <a:bodyPr/>
        <a:lstStyle/>
        <a:p>
          <a:endParaRPr lang="en-US"/>
        </a:p>
      </dgm:t>
    </dgm:pt>
    <dgm:pt modelId="{C0748081-AF5F-4025-B5D8-79ABEB0DE128}" type="pres">
      <dgm:prSet presAssocID="{92D750C1-9FDB-46E7-AD54-A1E000ADA248}" presName="parentLeftMargin" presStyleLbl="node1" presStyleIdx="0" presStyleCnt="3"/>
      <dgm:spPr/>
      <dgm:t>
        <a:bodyPr/>
        <a:lstStyle/>
        <a:p>
          <a:endParaRPr lang="en-US"/>
        </a:p>
      </dgm:t>
    </dgm:pt>
    <dgm:pt modelId="{B414DDFA-D639-4945-B8F3-8F1113474BB2}" type="pres">
      <dgm:prSet presAssocID="{92D750C1-9FDB-46E7-AD54-A1E000ADA248}" presName="parentText" presStyleLbl="node1" presStyleIdx="1" presStyleCnt="3">
        <dgm:presLayoutVars>
          <dgm:chMax val="0"/>
          <dgm:bulletEnabled val="1"/>
        </dgm:presLayoutVars>
      </dgm:prSet>
      <dgm:spPr/>
      <dgm:t>
        <a:bodyPr/>
        <a:lstStyle/>
        <a:p>
          <a:endParaRPr lang="en-US"/>
        </a:p>
      </dgm:t>
    </dgm:pt>
    <dgm:pt modelId="{2F2186F7-023F-4239-9837-CDC2FADE56B6}" type="pres">
      <dgm:prSet presAssocID="{92D750C1-9FDB-46E7-AD54-A1E000ADA248}" presName="negativeSpace" presStyleCnt="0"/>
      <dgm:spPr/>
      <dgm:t>
        <a:bodyPr/>
        <a:lstStyle/>
        <a:p>
          <a:endParaRPr lang="en-US"/>
        </a:p>
      </dgm:t>
    </dgm:pt>
    <dgm:pt modelId="{AEF6BC80-BCF1-4BAB-9C50-E5F35AB13212}" type="pres">
      <dgm:prSet presAssocID="{92D750C1-9FDB-46E7-AD54-A1E000ADA248}" presName="childText" presStyleLbl="conFgAcc1" presStyleIdx="1" presStyleCnt="3" custLinFactY="-754" custLinFactNeighborY="-100000">
        <dgm:presLayoutVars>
          <dgm:bulletEnabled val="1"/>
        </dgm:presLayoutVars>
      </dgm:prSet>
      <dgm:spPr/>
      <dgm:t>
        <a:bodyPr/>
        <a:lstStyle/>
        <a:p>
          <a:endParaRPr lang="en-US"/>
        </a:p>
      </dgm:t>
    </dgm:pt>
    <dgm:pt modelId="{20CD9AAF-9496-4293-8C3F-8E9F1B8D9C5C}" type="pres">
      <dgm:prSet presAssocID="{022EE242-ACD0-4566-9FB2-FD44E9CBF024}" presName="spaceBetweenRectangles" presStyleCnt="0"/>
      <dgm:spPr/>
      <dgm:t>
        <a:bodyPr/>
        <a:lstStyle/>
        <a:p>
          <a:endParaRPr lang="en-US"/>
        </a:p>
      </dgm:t>
    </dgm:pt>
    <dgm:pt modelId="{10C98D87-DE63-494D-BA4C-225080FD2169}" type="pres">
      <dgm:prSet presAssocID="{7FF6662A-0418-4471-9E48-399A7E60D690}" presName="parentLin" presStyleCnt="0"/>
      <dgm:spPr/>
      <dgm:t>
        <a:bodyPr/>
        <a:lstStyle/>
        <a:p>
          <a:endParaRPr lang="en-US"/>
        </a:p>
      </dgm:t>
    </dgm:pt>
    <dgm:pt modelId="{56F51DB3-85E3-4522-87AB-98520707CC16}" type="pres">
      <dgm:prSet presAssocID="{7FF6662A-0418-4471-9E48-399A7E60D690}" presName="parentLeftMargin" presStyleLbl="node1" presStyleIdx="1" presStyleCnt="3"/>
      <dgm:spPr/>
      <dgm:t>
        <a:bodyPr/>
        <a:lstStyle/>
        <a:p>
          <a:endParaRPr lang="en-US"/>
        </a:p>
      </dgm:t>
    </dgm:pt>
    <dgm:pt modelId="{D7BC7FA3-ED37-43D0-9D2B-6754181E488C}" type="pres">
      <dgm:prSet presAssocID="{7FF6662A-0418-4471-9E48-399A7E60D690}" presName="parentText" presStyleLbl="node1" presStyleIdx="2" presStyleCnt="3">
        <dgm:presLayoutVars>
          <dgm:chMax val="0"/>
          <dgm:bulletEnabled val="1"/>
        </dgm:presLayoutVars>
      </dgm:prSet>
      <dgm:spPr/>
      <dgm:t>
        <a:bodyPr/>
        <a:lstStyle/>
        <a:p>
          <a:endParaRPr lang="en-US"/>
        </a:p>
      </dgm:t>
    </dgm:pt>
    <dgm:pt modelId="{DF129AE3-D69B-44FE-A1A0-9B20E9D17D93}" type="pres">
      <dgm:prSet presAssocID="{7FF6662A-0418-4471-9E48-399A7E60D690}" presName="negativeSpace" presStyleCnt="0"/>
      <dgm:spPr/>
      <dgm:t>
        <a:bodyPr/>
        <a:lstStyle/>
        <a:p>
          <a:endParaRPr lang="en-US"/>
        </a:p>
      </dgm:t>
    </dgm:pt>
    <dgm:pt modelId="{8B5A6457-2BD2-46BD-AD76-EDCBEBA34D27}" type="pres">
      <dgm:prSet presAssocID="{7FF6662A-0418-4471-9E48-399A7E60D690}" presName="childText" presStyleLbl="conFgAcc1" presStyleIdx="2" presStyleCnt="3" custLinFactNeighborY="-39482">
        <dgm:presLayoutVars>
          <dgm:bulletEnabled val="1"/>
        </dgm:presLayoutVars>
      </dgm:prSet>
      <dgm:spPr/>
      <dgm:t>
        <a:bodyPr/>
        <a:lstStyle/>
        <a:p>
          <a:endParaRPr lang="en-US"/>
        </a:p>
      </dgm:t>
    </dgm:pt>
  </dgm:ptLst>
  <dgm:cxnLst>
    <dgm:cxn modelId="{B0822B4C-A56F-446D-A434-7C815D5DB7D4}" type="presOf" srcId="{92D750C1-9FDB-46E7-AD54-A1E000ADA248}" destId="{C0748081-AF5F-4025-B5D8-79ABEB0DE128}" srcOrd="0" destOrd="0" presId="urn:microsoft.com/office/officeart/2005/8/layout/list1"/>
    <dgm:cxn modelId="{FFDACC58-5DB3-492D-9555-655C37751DE1}" srcId="{28743036-9860-4DEF-8F64-EA9489CDAE0C}" destId="{957E1AAF-6077-4AA6-B2D5-0D5F68180C73}" srcOrd="0" destOrd="0" parTransId="{96D2E199-34E7-441E-B75E-E42963DE4FCA}" sibTransId="{E803BAB1-AA48-4606-835F-416A0BAF31EA}"/>
    <dgm:cxn modelId="{EC49C78E-D69B-4877-927F-BD7581F0FF4A}" type="presOf" srcId="{957E1AAF-6077-4AA6-B2D5-0D5F68180C73}" destId="{06820623-7D52-490F-8F53-B26CD9311C5E}" srcOrd="0" destOrd="0" presId="urn:microsoft.com/office/officeart/2005/8/layout/list1"/>
    <dgm:cxn modelId="{32A601E3-1135-46D5-B80D-7315D988F7AD}" type="presOf" srcId="{28743036-9860-4DEF-8F64-EA9489CDAE0C}" destId="{1C9AC538-F60C-437B-AC83-9DB5824CAEAF}" srcOrd="1" destOrd="0" presId="urn:microsoft.com/office/officeart/2005/8/layout/list1"/>
    <dgm:cxn modelId="{0E0CD849-FB7A-4E6F-9D50-6F3083C2FAC9}" srcId="{92D750C1-9FDB-46E7-AD54-A1E000ADA248}" destId="{DB85F46D-AE4D-4481-A909-6D54A14A4B11}" srcOrd="0" destOrd="0" parTransId="{640DC664-1F4D-410C-B813-B8B7E335692E}" sibTransId="{104FBCC3-4696-4162-B5FF-A63509A187CE}"/>
    <dgm:cxn modelId="{99A76EB4-A379-4402-9EE8-D185EE9FF763}" srcId="{5ECCB075-9451-45A6-9DAC-E351D303061B}" destId="{7FF6662A-0418-4471-9E48-399A7E60D690}" srcOrd="2" destOrd="0" parTransId="{3D556CC1-DE4D-4A59-9D39-173005DAFA53}" sibTransId="{7601B124-E041-4C67-88D2-68CCFB68BAC8}"/>
    <dgm:cxn modelId="{E5C16352-4031-4689-BB55-04625886E9FF}" type="presOf" srcId="{7FF6662A-0418-4471-9E48-399A7E60D690}" destId="{56F51DB3-85E3-4522-87AB-98520707CC16}" srcOrd="0" destOrd="0" presId="urn:microsoft.com/office/officeart/2005/8/layout/list1"/>
    <dgm:cxn modelId="{3E4DA1F7-4BC8-4F4E-852F-ED117D71F1EA}" type="presOf" srcId="{28743036-9860-4DEF-8F64-EA9489CDAE0C}" destId="{23042F05-6E37-45CB-8A97-E6E8DFE7852C}" srcOrd="0" destOrd="0" presId="urn:microsoft.com/office/officeart/2005/8/layout/list1"/>
    <dgm:cxn modelId="{9E9EC655-4EAC-4945-BA2D-2AA786CA9159}" type="presOf" srcId="{5ECCB075-9451-45A6-9DAC-E351D303061B}" destId="{702DD6AD-8A5A-4FC6-B2CB-1E406D8CFE12}" srcOrd="0" destOrd="0" presId="urn:microsoft.com/office/officeart/2005/8/layout/list1"/>
    <dgm:cxn modelId="{7D6CB24A-E372-4F21-9910-8B52DBDC7C76}" type="presOf" srcId="{8EC4D8D1-01F9-45A7-81E0-B223D7A99A7E}" destId="{8B5A6457-2BD2-46BD-AD76-EDCBEBA34D27}" srcOrd="0" destOrd="0" presId="urn:microsoft.com/office/officeart/2005/8/layout/list1"/>
    <dgm:cxn modelId="{8F4EC379-82D3-40BB-8CD2-CDFA31F7176A}" srcId="{5ECCB075-9451-45A6-9DAC-E351D303061B}" destId="{28743036-9860-4DEF-8F64-EA9489CDAE0C}" srcOrd="0" destOrd="0" parTransId="{E63BAA72-F1FA-41D1-93FA-6F217004863B}" sibTransId="{BBF80925-43B1-45A2-9820-1D42DFC2DD75}"/>
    <dgm:cxn modelId="{07085074-B6C8-4209-A5BB-7FD7C0694D8D}" type="presOf" srcId="{DB85F46D-AE4D-4481-A909-6D54A14A4B11}" destId="{AEF6BC80-BCF1-4BAB-9C50-E5F35AB13212}" srcOrd="0" destOrd="0" presId="urn:microsoft.com/office/officeart/2005/8/layout/list1"/>
    <dgm:cxn modelId="{9FA2563C-04D3-48EB-B9C8-6365B136B9FE}" type="presOf" srcId="{7FF6662A-0418-4471-9E48-399A7E60D690}" destId="{D7BC7FA3-ED37-43D0-9D2B-6754181E488C}" srcOrd="1" destOrd="0" presId="urn:microsoft.com/office/officeart/2005/8/layout/list1"/>
    <dgm:cxn modelId="{5EF32108-BE01-42FA-BC62-E39E20B63934}" type="presOf" srcId="{92D750C1-9FDB-46E7-AD54-A1E000ADA248}" destId="{B414DDFA-D639-4945-B8F3-8F1113474BB2}" srcOrd="1" destOrd="0" presId="urn:microsoft.com/office/officeart/2005/8/layout/list1"/>
    <dgm:cxn modelId="{011474FD-4CEC-4296-B3E0-C53767EF7EC8}" srcId="{7FF6662A-0418-4471-9E48-399A7E60D690}" destId="{8EC4D8D1-01F9-45A7-81E0-B223D7A99A7E}" srcOrd="0" destOrd="0" parTransId="{1C447DF8-48A6-41AA-89D0-10317D62D337}" sibTransId="{B591EC79-33A4-4E7C-B25E-A733DB74232F}"/>
    <dgm:cxn modelId="{B3420EBA-319F-4466-8A19-352E40308EE0}" srcId="{5ECCB075-9451-45A6-9DAC-E351D303061B}" destId="{92D750C1-9FDB-46E7-AD54-A1E000ADA248}" srcOrd="1" destOrd="0" parTransId="{163E8535-1D8C-4A38-B41B-32073D3D0668}" sibTransId="{022EE242-ACD0-4566-9FB2-FD44E9CBF024}"/>
    <dgm:cxn modelId="{2D310441-10FD-49B1-B7F0-331C3B77196C}" type="presParOf" srcId="{702DD6AD-8A5A-4FC6-B2CB-1E406D8CFE12}" destId="{54C0BEE8-29C2-4508-8EB2-6E832A649764}" srcOrd="0" destOrd="0" presId="urn:microsoft.com/office/officeart/2005/8/layout/list1"/>
    <dgm:cxn modelId="{6C37F87C-3257-402F-9D4C-8F54D48528A3}" type="presParOf" srcId="{54C0BEE8-29C2-4508-8EB2-6E832A649764}" destId="{23042F05-6E37-45CB-8A97-E6E8DFE7852C}" srcOrd="0" destOrd="0" presId="urn:microsoft.com/office/officeart/2005/8/layout/list1"/>
    <dgm:cxn modelId="{6917C65C-AF32-444F-8544-EC3F018C608D}" type="presParOf" srcId="{54C0BEE8-29C2-4508-8EB2-6E832A649764}" destId="{1C9AC538-F60C-437B-AC83-9DB5824CAEAF}" srcOrd="1" destOrd="0" presId="urn:microsoft.com/office/officeart/2005/8/layout/list1"/>
    <dgm:cxn modelId="{BA0511AC-561D-461D-83DE-858E2EC0312D}" type="presParOf" srcId="{702DD6AD-8A5A-4FC6-B2CB-1E406D8CFE12}" destId="{6D304FCE-766D-4918-9D4B-476B835BA05B}" srcOrd="1" destOrd="0" presId="urn:microsoft.com/office/officeart/2005/8/layout/list1"/>
    <dgm:cxn modelId="{F9601E8B-A786-4959-8C1C-1B35F56FD997}" type="presParOf" srcId="{702DD6AD-8A5A-4FC6-B2CB-1E406D8CFE12}" destId="{06820623-7D52-490F-8F53-B26CD9311C5E}" srcOrd="2" destOrd="0" presId="urn:microsoft.com/office/officeart/2005/8/layout/list1"/>
    <dgm:cxn modelId="{D39A4B9C-79D1-4D53-A9D1-DB98E9F2EDDC}" type="presParOf" srcId="{702DD6AD-8A5A-4FC6-B2CB-1E406D8CFE12}" destId="{FBA5F1CF-155D-49C6-9AD8-E65DD87E6C78}" srcOrd="3" destOrd="0" presId="urn:microsoft.com/office/officeart/2005/8/layout/list1"/>
    <dgm:cxn modelId="{A7C21DE8-6058-4005-BC1C-914A121F9AE5}" type="presParOf" srcId="{702DD6AD-8A5A-4FC6-B2CB-1E406D8CFE12}" destId="{5EB82637-9D2F-465E-9FF2-C160AAF4EC98}" srcOrd="4" destOrd="0" presId="urn:microsoft.com/office/officeart/2005/8/layout/list1"/>
    <dgm:cxn modelId="{8C1AAA10-F5FC-4ED7-A60F-A0483128F72D}" type="presParOf" srcId="{5EB82637-9D2F-465E-9FF2-C160AAF4EC98}" destId="{C0748081-AF5F-4025-B5D8-79ABEB0DE128}" srcOrd="0" destOrd="0" presId="urn:microsoft.com/office/officeart/2005/8/layout/list1"/>
    <dgm:cxn modelId="{FB77FA77-D2B3-4C36-8D7C-38EA5E116FDA}" type="presParOf" srcId="{5EB82637-9D2F-465E-9FF2-C160AAF4EC98}" destId="{B414DDFA-D639-4945-B8F3-8F1113474BB2}" srcOrd="1" destOrd="0" presId="urn:microsoft.com/office/officeart/2005/8/layout/list1"/>
    <dgm:cxn modelId="{7535CFE4-F46A-467B-9520-7FFE7CD756C8}" type="presParOf" srcId="{702DD6AD-8A5A-4FC6-B2CB-1E406D8CFE12}" destId="{2F2186F7-023F-4239-9837-CDC2FADE56B6}" srcOrd="5" destOrd="0" presId="urn:microsoft.com/office/officeart/2005/8/layout/list1"/>
    <dgm:cxn modelId="{50036483-3572-491E-BD73-39F368416F21}" type="presParOf" srcId="{702DD6AD-8A5A-4FC6-B2CB-1E406D8CFE12}" destId="{AEF6BC80-BCF1-4BAB-9C50-E5F35AB13212}" srcOrd="6" destOrd="0" presId="urn:microsoft.com/office/officeart/2005/8/layout/list1"/>
    <dgm:cxn modelId="{C54786EC-782A-49B4-AB65-3760E7A27F6B}" type="presParOf" srcId="{702DD6AD-8A5A-4FC6-B2CB-1E406D8CFE12}" destId="{20CD9AAF-9496-4293-8C3F-8E9F1B8D9C5C}" srcOrd="7" destOrd="0" presId="urn:microsoft.com/office/officeart/2005/8/layout/list1"/>
    <dgm:cxn modelId="{F668DF33-6D8B-4865-A918-3ECB4F695FAA}" type="presParOf" srcId="{702DD6AD-8A5A-4FC6-B2CB-1E406D8CFE12}" destId="{10C98D87-DE63-494D-BA4C-225080FD2169}" srcOrd="8" destOrd="0" presId="urn:microsoft.com/office/officeart/2005/8/layout/list1"/>
    <dgm:cxn modelId="{DD565BB9-CC82-4C0D-9371-7AEAD454B592}" type="presParOf" srcId="{10C98D87-DE63-494D-BA4C-225080FD2169}" destId="{56F51DB3-85E3-4522-87AB-98520707CC16}" srcOrd="0" destOrd="0" presId="urn:microsoft.com/office/officeart/2005/8/layout/list1"/>
    <dgm:cxn modelId="{FC833185-8DDF-492D-9FE0-98C0D5C7D75E}" type="presParOf" srcId="{10C98D87-DE63-494D-BA4C-225080FD2169}" destId="{D7BC7FA3-ED37-43D0-9D2B-6754181E488C}" srcOrd="1" destOrd="0" presId="urn:microsoft.com/office/officeart/2005/8/layout/list1"/>
    <dgm:cxn modelId="{189002A8-97E4-491B-999E-BC622CE5AD2D}" type="presParOf" srcId="{702DD6AD-8A5A-4FC6-B2CB-1E406D8CFE12}" destId="{DF129AE3-D69B-44FE-A1A0-9B20E9D17D93}" srcOrd="9" destOrd="0" presId="urn:microsoft.com/office/officeart/2005/8/layout/list1"/>
    <dgm:cxn modelId="{B4339A0C-D820-45E0-A3EC-FA7B565E31D3}" type="presParOf" srcId="{702DD6AD-8A5A-4FC6-B2CB-1E406D8CFE12}" destId="{8B5A6457-2BD2-46BD-AD76-EDCBEBA34D27}" srcOrd="10" destOrd="0" presId="urn:microsoft.com/office/officeart/2005/8/layout/list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FD73E71F-85CF-4C7B-9710-3A05107F6BBB}" type="doc">
      <dgm:prSet loTypeId="urn:microsoft.com/office/officeart/2005/8/layout/orgChart1" loCatId="hierarchy" qsTypeId="urn:microsoft.com/office/officeart/2005/8/quickstyle/simple1" qsCatId="simple" csTypeId="urn:microsoft.com/office/officeart/2005/8/colors/colorful2" csCatId="colorful" phldr="1"/>
      <dgm:spPr/>
      <dgm:t>
        <a:bodyPr/>
        <a:lstStyle/>
        <a:p>
          <a:endParaRPr lang="en-US"/>
        </a:p>
      </dgm:t>
    </dgm:pt>
    <dgm:pt modelId="{1D91310A-8062-496E-9F11-CDEFF25A2CA5}">
      <dgm:prSet phldrT="[Text]" custT="1"/>
      <dgm:spPr/>
      <dgm:t>
        <a:bodyPr/>
        <a:lstStyle/>
        <a:p>
          <a:r>
            <a:rPr lang="en-US" sz="2800" b="1" dirty="0" smtClean="0"/>
            <a:t>Performance management</a:t>
          </a:r>
          <a:endParaRPr lang="en-US" sz="2800" b="1" dirty="0"/>
        </a:p>
      </dgm:t>
    </dgm:pt>
    <dgm:pt modelId="{48439845-8D3E-4BB6-A126-79E0A92A0963}" type="parTrans" cxnId="{816761A8-290C-410F-B4C0-F904708F9283}">
      <dgm:prSet/>
      <dgm:spPr/>
      <dgm:t>
        <a:bodyPr/>
        <a:lstStyle/>
        <a:p>
          <a:endParaRPr lang="en-US"/>
        </a:p>
      </dgm:t>
    </dgm:pt>
    <dgm:pt modelId="{44342BD8-975B-4F8E-9DA0-4B33396874FA}" type="sibTrans" cxnId="{816761A8-290C-410F-B4C0-F904708F9283}">
      <dgm:prSet/>
      <dgm:spPr/>
      <dgm:t>
        <a:bodyPr/>
        <a:lstStyle/>
        <a:p>
          <a:endParaRPr lang="en-US"/>
        </a:p>
      </dgm:t>
    </dgm:pt>
    <dgm:pt modelId="{22EA430B-BFEC-44B3-973F-DF332F1C48CC}" type="asst">
      <dgm:prSet phldrT="[Text]" custT="1"/>
      <dgm:spPr/>
      <dgm:t>
        <a:bodyPr/>
        <a:lstStyle/>
        <a:p>
          <a:r>
            <a:rPr lang="en-US" sz="2400" b="1" dirty="0" smtClean="0"/>
            <a:t>How can we improve our . .</a:t>
          </a:r>
          <a:endParaRPr lang="en-US" sz="2400" b="1" dirty="0"/>
        </a:p>
      </dgm:t>
    </dgm:pt>
    <dgm:pt modelId="{E09D2828-283F-496C-9522-5921D0864C9F}" type="parTrans" cxnId="{19E96491-D66D-4298-AFB0-8C046F80EA93}">
      <dgm:prSet/>
      <dgm:spPr>
        <a:ln>
          <a:solidFill>
            <a:srgbClr val="1F4A7F"/>
          </a:solidFill>
        </a:ln>
      </dgm:spPr>
      <dgm:t>
        <a:bodyPr/>
        <a:lstStyle/>
        <a:p>
          <a:endParaRPr lang="en-US"/>
        </a:p>
      </dgm:t>
    </dgm:pt>
    <dgm:pt modelId="{5D9C9E89-1E51-462A-967B-3A2ECED132D1}" type="sibTrans" cxnId="{19E96491-D66D-4298-AFB0-8C046F80EA93}">
      <dgm:prSet/>
      <dgm:spPr/>
      <dgm:t>
        <a:bodyPr/>
        <a:lstStyle/>
        <a:p>
          <a:endParaRPr lang="en-US"/>
        </a:p>
      </dgm:t>
    </dgm:pt>
    <dgm:pt modelId="{3A6ABF8B-0659-428C-B2C9-8755CFF745AE}">
      <dgm:prSet phldrT="[Text]" custT="1"/>
      <dgm:spPr/>
      <dgm:t>
        <a:bodyPr/>
        <a:lstStyle/>
        <a:p>
          <a:r>
            <a:rPr lang="en-US" sz="2400" b="1" dirty="0" smtClean="0"/>
            <a:t>Outcomes?</a:t>
          </a:r>
          <a:endParaRPr lang="en-US" sz="2400" b="1" dirty="0"/>
        </a:p>
      </dgm:t>
    </dgm:pt>
    <dgm:pt modelId="{7C278E00-CB9E-42F1-8784-07DC6F58BF89}" type="parTrans" cxnId="{E4D69515-133B-47A0-A244-D9F146F65069}">
      <dgm:prSet/>
      <dgm:spPr>
        <a:ln>
          <a:solidFill>
            <a:srgbClr val="1F4A7F"/>
          </a:solidFill>
        </a:ln>
      </dgm:spPr>
      <dgm:t>
        <a:bodyPr/>
        <a:lstStyle/>
        <a:p>
          <a:endParaRPr lang="en-US"/>
        </a:p>
      </dgm:t>
    </dgm:pt>
    <dgm:pt modelId="{F754FB67-73E8-4F4B-BB23-39344F033D65}" type="sibTrans" cxnId="{E4D69515-133B-47A0-A244-D9F146F65069}">
      <dgm:prSet/>
      <dgm:spPr/>
      <dgm:t>
        <a:bodyPr/>
        <a:lstStyle/>
        <a:p>
          <a:endParaRPr lang="en-US"/>
        </a:p>
      </dgm:t>
    </dgm:pt>
    <dgm:pt modelId="{F2E6A255-79EF-412E-B097-03E9B36E8980}">
      <dgm:prSet phldrT="[Text]" custT="1"/>
      <dgm:spPr/>
      <dgm:t>
        <a:bodyPr/>
        <a:lstStyle/>
        <a:p>
          <a:r>
            <a:rPr lang="en-US" sz="2400" b="1" dirty="0" smtClean="0"/>
            <a:t>Quality?</a:t>
          </a:r>
          <a:endParaRPr lang="en-US" sz="2400" b="1" dirty="0"/>
        </a:p>
      </dgm:t>
    </dgm:pt>
    <dgm:pt modelId="{4F6A3F6F-4B7B-4483-BFDC-D1864F537A73}" type="parTrans" cxnId="{B951EA9A-0E90-43A1-9E3B-ECD825FFC88E}">
      <dgm:prSet/>
      <dgm:spPr>
        <a:ln>
          <a:solidFill>
            <a:srgbClr val="1F4A7F"/>
          </a:solidFill>
        </a:ln>
      </dgm:spPr>
      <dgm:t>
        <a:bodyPr/>
        <a:lstStyle/>
        <a:p>
          <a:endParaRPr lang="en-US"/>
        </a:p>
      </dgm:t>
    </dgm:pt>
    <dgm:pt modelId="{E97CA337-AD17-4446-8E92-8B510943515D}" type="sibTrans" cxnId="{B951EA9A-0E90-43A1-9E3B-ECD825FFC88E}">
      <dgm:prSet/>
      <dgm:spPr/>
      <dgm:t>
        <a:bodyPr/>
        <a:lstStyle/>
        <a:p>
          <a:endParaRPr lang="en-US"/>
        </a:p>
      </dgm:t>
    </dgm:pt>
    <dgm:pt modelId="{9613378D-A6BE-4B8A-9B0F-F0960154BB8C}">
      <dgm:prSet phldrT="[Text]" custT="1"/>
      <dgm:spPr/>
      <dgm:t>
        <a:bodyPr/>
        <a:lstStyle/>
        <a:p>
          <a:r>
            <a:rPr lang="en-US" sz="2400" b="1" dirty="0" smtClean="0"/>
            <a:t>Cost effectiveness?</a:t>
          </a:r>
          <a:endParaRPr lang="en-US" sz="2400" b="1" dirty="0"/>
        </a:p>
      </dgm:t>
    </dgm:pt>
    <dgm:pt modelId="{6EBFDA84-A813-439E-82FF-68BBD23FAB64}" type="parTrans" cxnId="{E4DF201A-BAA7-490B-B945-9372D84240D3}">
      <dgm:prSet/>
      <dgm:spPr>
        <a:ln>
          <a:solidFill>
            <a:srgbClr val="1F4A7F"/>
          </a:solidFill>
        </a:ln>
      </dgm:spPr>
      <dgm:t>
        <a:bodyPr/>
        <a:lstStyle/>
        <a:p>
          <a:endParaRPr lang="en-US"/>
        </a:p>
      </dgm:t>
    </dgm:pt>
    <dgm:pt modelId="{1A3481F2-D2E4-493B-A762-1D0D15CBD063}" type="sibTrans" cxnId="{E4DF201A-BAA7-490B-B945-9372D84240D3}">
      <dgm:prSet/>
      <dgm:spPr/>
      <dgm:t>
        <a:bodyPr/>
        <a:lstStyle/>
        <a:p>
          <a:endParaRPr lang="en-US"/>
        </a:p>
      </dgm:t>
    </dgm:pt>
    <dgm:pt modelId="{78393D72-2C07-4838-BD1E-12B7CC172FDC}" type="pres">
      <dgm:prSet presAssocID="{FD73E71F-85CF-4C7B-9710-3A05107F6BBB}" presName="hierChild1" presStyleCnt="0">
        <dgm:presLayoutVars>
          <dgm:orgChart val="1"/>
          <dgm:chPref val="1"/>
          <dgm:dir/>
          <dgm:animOne val="branch"/>
          <dgm:animLvl val="lvl"/>
          <dgm:resizeHandles/>
        </dgm:presLayoutVars>
      </dgm:prSet>
      <dgm:spPr/>
      <dgm:t>
        <a:bodyPr/>
        <a:lstStyle/>
        <a:p>
          <a:endParaRPr lang="en-US"/>
        </a:p>
      </dgm:t>
    </dgm:pt>
    <dgm:pt modelId="{141409FA-2AA6-410F-9408-716B726D1F24}" type="pres">
      <dgm:prSet presAssocID="{1D91310A-8062-496E-9F11-CDEFF25A2CA5}" presName="hierRoot1" presStyleCnt="0">
        <dgm:presLayoutVars>
          <dgm:hierBranch val="init"/>
        </dgm:presLayoutVars>
      </dgm:prSet>
      <dgm:spPr/>
    </dgm:pt>
    <dgm:pt modelId="{0A935FEB-5329-4D85-A716-191B5B06FEB9}" type="pres">
      <dgm:prSet presAssocID="{1D91310A-8062-496E-9F11-CDEFF25A2CA5}" presName="rootComposite1" presStyleCnt="0"/>
      <dgm:spPr/>
    </dgm:pt>
    <dgm:pt modelId="{288CF43F-71EB-47DB-B645-2DB91CE99D24}" type="pres">
      <dgm:prSet presAssocID="{1D91310A-8062-496E-9F11-CDEFF25A2CA5}" presName="rootText1" presStyleLbl="node0" presStyleIdx="0" presStyleCnt="1" custScaleX="203332" custScaleY="120754" custLinFactNeighborX="232" custLinFactNeighborY="-26252">
        <dgm:presLayoutVars>
          <dgm:chPref val="3"/>
        </dgm:presLayoutVars>
      </dgm:prSet>
      <dgm:spPr/>
      <dgm:t>
        <a:bodyPr/>
        <a:lstStyle/>
        <a:p>
          <a:endParaRPr lang="en-US"/>
        </a:p>
      </dgm:t>
    </dgm:pt>
    <dgm:pt modelId="{3AFD7B2A-22CD-402F-9049-CC9A042A8D7E}" type="pres">
      <dgm:prSet presAssocID="{1D91310A-8062-496E-9F11-CDEFF25A2CA5}" presName="rootConnector1" presStyleLbl="node1" presStyleIdx="0" presStyleCnt="0"/>
      <dgm:spPr/>
      <dgm:t>
        <a:bodyPr/>
        <a:lstStyle/>
        <a:p>
          <a:endParaRPr lang="en-US"/>
        </a:p>
      </dgm:t>
    </dgm:pt>
    <dgm:pt modelId="{22D30D49-39AD-47BE-BEE1-38FEE16E8B41}" type="pres">
      <dgm:prSet presAssocID="{1D91310A-8062-496E-9F11-CDEFF25A2CA5}" presName="hierChild2" presStyleCnt="0"/>
      <dgm:spPr/>
    </dgm:pt>
    <dgm:pt modelId="{6E3E792C-AB80-4E37-B314-0891B82B8E28}" type="pres">
      <dgm:prSet presAssocID="{7C278E00-CB9E-42F1-8784-07DC6F58BF89}" presName="Name37" presStyleLbl="parChTrans1D2" presStyleIdx="0" presStyleCnt="4"/>
      <dgm:spPr/>
      <dgm:t>
        <a:bodyPr/>
        <a:lstStyle/>
        <a:p>
          <a:endParaRPr lang="en-US"/>
        </a:p>
      </dgm:t>
    </dgm:pt>
    <dgm:pt modelId="{E36BEFB2-3E1C-41F9-9630-9D4F745D6599}" type="pres">
      <dgm:prSet presAssocID="{3A6ABF8B-0659-428C-B2C9-8755CFF745AE}" presName="hierRoot2" presStyleCnt="0">
        <dgm:presLayoutVars>
          <dgm:hierBranch val="init"/>
        </dgm:presLayoutVars>
      </dgm:prSet>
      <dgm:spPr/>
    </dgm:pt>
    <dgm:pt modelId="{251A81D4-34D8-4C19-8107-65C96E31A009}" type="pres">
      <dgm:prSet presAssocID="{3A6ABF8B-0659-428C-B2C9-8755CFF745AE}" presName="rootComposite" presStyleCnt="0"/>
      <dgm:spPr/>
    </dgm:pt>
    <dgm:pt modelId="{820FBE26-0780-4909-BDF2-B935402CF11D}" type="pres">
      <dgm:prSet presAssocID="{3A6ABF8B-0659-428C-B2C9-8755CFF745AE}" presName="rootText" presStyleLbl="node2" presStyleIdx="0" presStyleCnt="3" custScaleX="105831">
        <dgm:presLayoutVars>
          <dgm:chPref val="3"/>
        </dgm:presLayoutVars>
      </dgm:prSet>
      <dgm:spPr/>
      <dgm:t>
        <a:bodyPr/>
        <a:lstStyle/>
        <a:p>
          <a:endParaRPr lang="en-US"/>
        </a:p>
      </dgm:t>
    </dgm:pt>
    <dgm:pt modelId="{DE0D1A68-0358-4D44-B009-75BB4AF7FAA7}" type="pres">
      <dgm:prSet presAssocID="{3A6ABF8B-0659-428C-B2C9-8755CFF745AE}" presName="rootConnector" presStyleLbl="node2" presStyleIdx="0" presStyleCnt="3"/>
      <dgm:spPr/>
      <dgm:t>
        <a:bodyPr/>
        <a:lstStyle/>
        <a:p>
          <a:endParaRPr lang="en-US"/>
        </a:p>
      </dgm:t>
    </dgm:pt>
    <dgm:pt modelId="{D896D7E7-D6DF-4B98-AE46-C47971094F04}" type="pres">
      <dgm:prSet presAssocID="{3A6ABF8B-0659-428C-B2C9-8755CFF745AE}" presName="hierChild4" presStyleCnt="0"/>
      <dgm:spPr/>
    </dgm:pt>
    <dgm:pt modelId="{ADFD768E-196F-48BD-8014-9FE76A5A2055}" type="pres">
      <dgm:prSet presAssocID="{3A6ABF8B-0659-428C-B2C9-8755CFF745AE}" presName="hierChild5" presStyleCnt="0"/>
      <dgm:spPr/>
    </dgm:pt>
    <dgm:pt modelId="{2ACD2687-474B-4556-B5C3-A1968BA2A5B3}" type="pres">
      <dgm:prSet presAssocID="{4F6A3F6F-4B7B-4483-BFDC-D1864F537A73}" presName="Name37" presStyleLbl="parChTrans1D2" presStyleIdx="1" presStyleCnt="4"/>
      <dgm:spPr/>
      <dgm:t>
        <a:bodyPr/>
        <a:lstStyle/>
        <a:p>
          <a:endParaRPr lang="en-US"/>
        </a:p>
      </dgm:t>
    </dgm:pt>
    <dgm:pt modelId="{BD3B2758-1213-4984-AFC5-DC217D41165B}" type="pres">
      <dgm:prSet presAssocID="{F2E6A255-79EF-412E-B097-03E9B36E8980}" presName="hierRoot2" presStyleCnt="0">
        <dgm:presLayoutVars>
          <dgm:hierBranch val="init"/>
        </dgm:presLayoutVars>
      </dgm:prSet>
      <dgm:spPr/>
    </dgm:pt>
    <dgm:pt modelId="{932952BC-0B43-41A5-8D5B-EBDD05DD9ABB}" type="pres">
      <dgm:prSet presAssocID="{F2E6A255-79EF-412E-B097-03E9B36E8980}" presName="rootComposite" presStyleCnt="0"/>
      <dgm:spPr/>
    </dgm:pt>
    <dgm:pt modelId="{E4145FC6-3316-4188-81E9-8971341943C0}" type="pres">
      <dgm:prSet presAssocID="{F2E6A255-79EF-412E-B097-03E9B36E8980}" presName="rootText" presStyleLbl="node2" presStyleIdx="1" presStyleCnt="3">
        <dgm:presLayoutVars>
          <dgm:chPref val="3"/>
        </dgm:presLayoutVars>
      </dgm:prSet>
      <dgm:spPr/>
      <dgm:t>
        <a:bodyPr/>
        <a:lstStyle/>
        <a:p>
          <a:endParaRPr lang="en-US"/>
        </a:p>
      </dgm:t>
    </dgm:pt>
    <dgm:pt modelId="{E83A9083-7853-4E32-9E51-F4CD556805CB}" type="pres">
      <dgm:prSet presAssocID="{F2E6A255-79EF-412E-B097-03E9B36E8980}" presName="rootConnector" presStyleLbl="node2" presStyleIdx="1" presStyleCnt="3"/>
      <dgm:spPr/>
      <dgm:t>
        <a:bodyPr/>
        <a:lstStyle/>
        <a:p>
          <a:endParaRPr lang="en-US"/>
        </a:p>
      </dgm:t>
    </dgm:pt>
    <dgm:pt modelId="{9942ED3C-6DE6-4DA9-86DE-74B1FF1260E1}" type="pres">
      <dgm:prSet presAssocID="{F2E6A255-79EF-412E-B097-03E9B36E8980}" presName="hierChild4" presStyleCnt="0"/>
      <dgm:spPr/>
    </dgm:pt>
    <dgm:pt modelId="{D9EE74DF-FADD-4338-9C33-39FE0261C134}" type="pres">
      <dgm:prSet presAssocID="{F2E6A255-79EF-412E-B097-03E9B36E8980}" presName="hierChild5" presStyleCnt="0"/>
      <dgm:spPr/>
    </dgm:pt>
    <dgm:pt modelId="{38B7B530-0F17-48BE-BDD4-415BB5B5AC35}" type="pres">
      <dgm:prSet presAssocID="{6EBFDA84-A813-439E-82FF-68BBD23FAB64}" presName="Name37" presStyleLbl="parChTrans1D2" presStyleIdx="2" presStyleCnt="4"/>
      <dgm:spPr/>
      <dgm:t>
        <a:bodyPr/>
        <a:lstStyle/>
        <a:p>
          <a:endParaRPr lang="en-US"/>
        </a:p>
      </dgm:t>
    </dgm:pt>
    <dgm:pt modelId="{B8D2BDA7-B14B-4E3C-AC3E-4FCEFA351F99}" type="pres">
      <dgm:prSet presAssocID="{9613378D-A6BE-4B8A-9B0F-F0960154BB8C}" presName="hierRoot2" presStyleCnt="0">
        <dgm:presLayoutVars>
          <dgm:hierBranch val="init"/>
        </dgm:presLayoutVars>
      </dgm:prSet>
      <dgm:spPr/>
    </dgm:pt>
    <dgm:pt modelId="{FDC095C5-6050-4D9A-B653-0EFCF8EBEE42}" type="pres">
      <dgm:prSet presAssocID="{9613378D-A6BE-4B8A-9B0F-F0960154BB8C}" presName="rootComposite" presStyleCnt="0"/>
      <dgm:spPr/>
    </dgm:pt>
    <dgm:pt modelId="{DEBF27A9-5938-4AD9-AEDE-F35B24EF6610}" type="pres">
      <dgm:prSet presAssocID="{9613378D-A6BE-4B8A-9B0F-F0960154BB8C}" presName="rootText" presStyleLbl="node2" presStyleIdx="2" presStyleCnt="3" custScaleX="144158">
        <dgm:presLayoutVars>
          <dgm:chPref val="3"/>
        </dgm:presLayoutVars>
      </dgm:prSet>
      <dgm:spPr/>
      <dgm:t>
        <a:bodyPr/>
        <a:lstStyle/>
        <a:p>
          <a:endParaRPr lang="en-US"/>
        </a:p>
      </dgm:t>
    </dgm:pt>
    <dgm:pt modelId="{082FBABA-7A6D-47F6-B0F4-D9D12F6BACFE}" type="pres">
      <dgm:prSet presAssocID="{9613378D-A6BE-4B8A-9B0F-F0960154BB8C}" presName="rootConnector" presStyleLbl="node2" presStyleIdx="2" presStyleCnt="3"/>
      <dgm:spPr/>
      <dgm:t>
        <a:bodyPr/>
        <a:lstStyle/>
        <a:p>
          <a:endParaRPr lang="en-US"/>
        </a:p>
      </dgm:t>
    </dgm:pt>
    <dgm:pt modelId="{F17BF436-8332-4C5C-AABA-28CDFA7FFBE2}" type="pres">
      <dgm:prSet presAssocID="{9613378D-A6BE-4B8A-9B0F-F0960154BB8C}" presName="hierChild4" presStyleCnt="0"/>
      <dgm:spPr/>
    </dgm:pt>
    <dgm:pt modelId="{595F216B-A24E-4E5A-9784-FC1C95CCB64D}" type="pres">
      <dgm:prSet presAssocID="{9613378D-A6BE-4B8A-9B0F-F0960154BB8C}" presName="hierChild5" presStyleCnt="0"/>
      <dgm:spPr/>
    </dgm:pt>
    <dgm:pt modelId="{4D8286D0-BF7D-451F-B312-A8A93D3995AA}" type="pres">
      <dgm:prSet presAssocID="{1D91310A-8062-496E-9F11-CDEFF25A2CA5}" presName="hierChild3" presStyleCnt="0"/>
      <dgm:spPr/>
    </dgm:pt>
    <dgm:pt modelId="{617E71B5-EF41-4C86-A623-34EF563265DF}" type="pres">
      <dgm:prSet presAssocID="{E09D2828-283F-496C-9522-5921D0864C9F}" presName="Name111" presStyleLbl="parChTrans1D2" presStyleIdx="3" presStyleCnt="4"/>
      <dgm:spPr/>
      <dgm:t>
        <a:bodyPr/>
        <a:lstStyle/>
        <a:p>
          <a:endParaRPr lang="en-US"/>
        </a:p>
      </dgm:t>
    </dgm:pt>
    <dgm:pt modelId="{BCB63043-E2CA-40B0-9E61-14A59BEE2B33}" type="pres">
      <dgm:prSet presAssocID="{22EA430B-BFEC-44B3-973F-DF332F1C48CC}" presName="hierRoot3" presStyleCnt="0">
        <dgm:presLayoutVars>
          <dgm:hierBranch val="init"/>
        </dgm:presLayoutVars>
      </dgm:prSet>
      <dgm:spPr/>
    </dgm:pt>
    <dgm:pt modelId="{847F1DCA-1F93-4EBB-89C1-5724F317EC09}" type="pres">
      <dgm:prSet presAssocID="{22EA430B-BFEC-44B3-973F-DF332F1C48CC}" presName="rootComposite3" presStyleCnt="0"/>
      <dgm:spPr/>
    </dgm:pt>
    <dgm:pt modelId="{C78FB6B9-B51F-4FDB-B093-4C5E8C74502B}" type="pres">
      <dgm:prSet presAssocID="{22EA430B-BFEC-44B3-973F-DF332F1C48CC}" presName="rootText3" presStyleLbl="asst1" presStyleIdx="0" presStyleCnt="1" custScaleX="150378" custLinFactNeighborX="-3348" custLinFactNeighborY="-15119">
        <dgm:presLayoutVars>
          <dgm:chPref val="3"/>
        </dgm:presLayoutVars>
      </dgm:prSet>
      <dgm:spPr/>
      <dgm:t>
        <a:bodyPr/>
        <a:lstStyle/>
        <a:p>
          <a:endParaRPr lang="en-US"/>
        </a:p>
      </dgm:t>
    </dgm:pt>
    <dgm:pt modelId="{B7F07F74-6E4F-4978-80A3-E827B805B677}" type="pres">
      <dgm:prSet presAssocID="{22EA430B-BFEC-44B3-973F-DF332F1C48CC}" presName="rootConnector3" presStyleLbl="asst1" presStyleIdx="0" presStyleCnt="1"/>
      <dgm:spPr/>
      <dgm:t>
        <a:bodyPr/>
        <a:lstStyle/>
        <a:p>
          <a:endParaRPr lang="en-US"/>
        </a:p>
      </dgm:t>
    </dgm:pt>
    <dgm:pt modelId="{E1A9280C-A9D8-4982-9FB4-48E3A09FF35E}" type="pres">
      <dgm:prSet presAssocID="{22EA430B-BFEC-44B3-973F-DF332F1C48CC}" presName="hierChild6" presStyleCnt="0"/>
      <dgm:spPr/>
    </dgm:pt>
    <dgm:pt modelId="{0816D821-4D18-404D-9062-952FB2627355}" type="pres">
      <dgm:prSet presAssocID="{22EA430B-BFEC-44B3-973F-DF332F1C48CC}" presName="hierChild7" presStyleCnt="0"/>
      <dgm:spPr/>
    </dgm:pt>
  </dgm:ptLst>
  <dgm:cxnLst>
    <dgm:cxn modelId="{74B9826F-821E-40FB-B4F7-7E04DAF13FE5}" type="presOf" srcId="{FD73E71F-85CF-4C7B-9710-3A05107F6BBB}" destId="{78393D72-2C07-4838-BD1E-12B7CC172FDC}" srcOrd="0" destOrd="0" presId="urn:microsoft.com/office/officeart/2005/8/layout/orgChart1"/>
    <dgm:cxn modelId="{88D8CD1B-311A-4850-B23D-E7BA6F1A0DD7}" type="presOf" srcId="{F2E6A255-79EF-412E-B097-03E9B36E8980}" destId="{E4145FC6-3316-4188-81E9-8971341943C0}" srcOrd="0" destOrd="0" presId="urn:microsoft.com/office/officeart/2005/8/layout/orgChart1"/>
    <dgm:cxn modelId="{956C3E91-8FFC-4B43-8CAF-67F423917FD3}" type="presOf" srcId="{1D91310A-8062-496E-9F11-CDEFF25A2CA5}" destId="{3AFD7B2A-22CD-402F-9049-CC9A042A8D7E}" srcOrd="1" destOrd="0" presId="urn:microsoft.com/office/officeart/2005/8/layout/orgChart1"/>
    <dgm:cxn modelId="{BEA385C7-2224-4FEE-90C1-1EA9AAAFD7BD}" type="presOf" srcId="{9613378D-A6BE-4B8A-9B0F-F0960154BB8C}" destId="{DEBF27A9-5938-4AD9-AEDE-F35B24EF6610}" srcOrd="0" destOrd="0" presId="urn:microsoft.com/office/officeart/2005/8/layout/orgChart1"/>
    <dgm:cxn modelId="{4A9D3F23-EA12-43F2-9D00-435B6BE5B73F}" type="presOf" srcId="{E09D2828-283F-496C-9522-5921D0864C9F}" destId="{617E71B5-EF41-4C86-A623-34EF563265DF}" srcOrd="0" destOrd="0" presId="urn:microsoft.com/office/officeart/2005/8/layout/orgChart1"/>
    <dgm:cxn modelId="{156B3DDB-6AF7-4979-8FF5-3FBCD727FFC9}" type="presOf" srcId="{22EA430B-BFEC-44B3-973F-DF332F1C48CC}" destId="{B7F07F74-6E4F-4978-80A3-E827B805B677}" srcOrd="1" destOrd="0" presId="urn:microsoft.com/office/officeart/2005/8/layout/orgChart1"/>
    <dgm:cxn modelId="{903C21AC-90DA-422B-8DDE-62E2CEC0701A}" type="presOf" srcId="{4F6A3F6F-4B7B-4483-BFDC-D1864F537A73}" destId="{2ACD2687-474B-4556-B5C3-A1968BA2A5B3}" srcOrd="0" destOrd="0" presId="urn:microsoft.com/office/officeart/2005/8/layout/orgChart1"/>
    <dgm:cxn modelId="{E4DF201A-BAA7-490B-B945-9372D84240D3}" srcId="{1D91310A-8062-496E-9F11-CDEFF25A2CA5}" destId="{9613378D-A6BE-4B8A-9B0F-F0960154BB8C}" srcOrd="3" destOrd="0" parTransId="{6EBFDA84-A813-439E-82FF-68BBD23FAB64}" sibTransId="{1A3481F2-D2E4-493B-A762-1D0D15CBD063}"/>
    <dgm:cxn modelId="{2E2E743D-6BE8-4F9E-8ED9-B6A5AFA65775}" type="presOf" srcId="{F2E6A255-79EF-412E-B097-03E9B36E8980}" destId="{E83A9083-7853-4E32-9E51-F4CD556805CB}" srcOrd="1" destOrd="0" presId="urn:microsoft.com/office/officeart/2005/8/layout/orgChart1"/>
    <dgm:cxn modelId="{4D1B3C93-1680-4F34-A11D-422715280BBE}" type="presOf" srcId="{22EA430B-BFEC-44B3-973F-DF332F1C48CC}" destId="{C78FB6B9-B51F-4FDB-B093-4C5E8C74502B}" srcOrd="0" destOrd="0" presId="urn:microsoft.com/office/officeart/2005/8/layout/orgChart1"/>
    <dgm:cxn modelId="{816761A8-290C-410F-B4C0-F904708F9283}" srcId="{FD73E71F-85CF-4C7B-9710-3A05107F6BBB}" destId="{1D91310A-8062-496E-9F11-CDEFF25A2CA5}" srcOrd="0" destOrd="0" parTransId="{48439845-8D3E-4BB6-A126-79E0A92A0963}" sibTransId="{44342BD8-975B-4F8E-9DA0-4B33396874FA}"/>
    <dgm:cxn modelId="{A266A790-67CC-4175-9AE5-3026EDECA58D}" type="presOf" srcId="{7C278E00-CB9E-42F1-8784-07DC6F58BF89}" destId="{6E3E792C-AB80-4E37-B314-0891B82B8E28}" srcOrd="0" destOrd="0" presId="urn:microsoft.com/office/officeart/2005/8/layout/orgChart1"/>
    <dgm:cxn modelId="{74639332-3859-4731-9281-3EF2B042A9DE}" type="presOf" srcId="{6EBFDA84-A813-439E-82FF-68BBD23FAB64}" destId="{38B7B530-0F17-48BE-BDD4-415BB5B5AC35}" srcOrd="0" destOrd="0" presId="urn:microsoft.com/office/officeart/2005/8/layout/orgChart1"/>
    <dgm:cxn modelId="{9D7563DF-E3B9-4B9F-97E5-8A6CC7CF558A}" type="presOf" srcId="{3A6ABF8B-0659-428C-B2C9-8755CFF745AE}" destId="{DE0D1A68-0358-4D44-B009-75BB4AF7FAA7}" srcOrd="1" destOrd="0" presId="urn:microsoft.com/office/officeart/2005/8/layout/orgChart1"/>
    <dgm:cxn modelId="{E29EA46E-7BD4-4ACB-A3C6-3D5F7EFD34FA}" type="presOf" srcId="{1D91310A-8062-496E-9F11-CDEFF25A2CA5}" destId="{288CF43F-71EB-47DB-B645-2DB91CE99D24}" srcOrd="0" destOrd="0" presId="urn:microsoft.com/office/officeart/2005/8/layout/orgChart1"/>
    <dgm:cxn modelId="{9DA40D13-438B-45F7-9F40-C42CF7B52A9A}" type="presOf" srcId="{9613378D-A6BE-4B8A-9B0F-F0960154BB8C}" destId="{082FBABA-7A6D-47F6-B0F4-D9D12F6BACFE}" srcOrd="1" destOrd="0" presId="urn:microsoft.com/office/officeart/2005/8/layout/orgChart1"/>
    <dgm:cxn modelId="{B951EA9A-0E90-43A1-9E3B-ECD825FFC88E}" srcId="{1D91310A-8062-496E-9F11-CDEFF25A2CA5}" destId="{F2E6A255-79EF-412E-B097-03E9B36E8980}" srcOrd="2" destOrd="0" parTransId="{4F6A3F6F-4B7B-4483-BFDC-D1864F537A73}" sibTransId="{E97CA337-AD17-4446-8E92-8B510943515D}"/>
    <dgm:cxn modelId="{EE18024A-0B06-4333-B09D-2A4AE4E55EEA}" type="presOf" srcId="{3A6ABF8B-0659-428C-B2C9-8755CFF745AE}" destId="{820FBE26-0780-4909-BDF2-B935402CF11D}" srcOrd="0" destOrd="0" presId="urn:microsoft.com/office/officeart/2005/8/layout/orgChart1"/>
    <dgm:cxn modelId="{19E96491-D66D-4298-AFB0-8C046F80EA93}" srcId="{1D91310A-8062-496E-9F11-CDEFF25A2CA5}" destId="{22EA430B-BFEC-44B3-973F-DF332F1C48CC}" srcOrd="0" destOrd="0" parTransId="{E09D2828-283F-496C-9522-5921D0864C9F}" sibTransId="{5D9C9E89-1E51-462A-967B-3A2ECED132D1}"/>
    <dgm:cxn modelId="{E4D69515-133B-47A0-A244-D9F146F65069}" srcId="{1D91310A-8062-496E-9F11-CDEFF25A2CA5}" destId="{3A6ABF8B-0659-428C-B2C9-8755CFF745AE}" srcOrd="1" destOrd="0" parTransId="{7C278E00-CB9E-42F1-8784-07DC6F58BF89}" sibTransId="{F754FB67-73E8-4F4B-BB23-39344F033D65}"/>
    <dgm:cxn modelId="{810F3A4A-28AF-4268-8BA1-6B34876DC6DA}" type="presParOf" srcId="{78393D72-2C07-4838-BD1E-12B7CC172FDC}" destId="{141409FA-2AA6-410F-9408-716B726D1F24}" srcOrd="0" destOrd="0" presId="urn:microsoft.com/office/officeart/2005/8/layout/orgChart1"/>
    <dgm:cxn modelId="{7FB721F1-9AAB-4E90-BF73-1F2571E3BC7D}" type="presParOf" srcId="{141409FA-2AA6-410F-9408-716B726D1F24}" destId="{0A935FEB-5329-4D85-A716-191B5B06FEB9}" srcOrd="0" destOrd="0" presId="urn:microsoft.com/office/officeart/2005/8/layout/orgChart1"/>
    <dgm:cxn modelId="{CAB50DE4-7977-47BD-8649-F4C6774E6A81}" type="presParOf" srcId="{0A935FEB-5329-4D85-A716-191B5B06FEB9}" destId="{288CF43F-71EB-47DB-B645-2DB91CE99D24}" srcOrd="0" destOrd="0" presId="urn:microsoft.com/office/officeart/2005/8/layout/orgChart1"/>
    <dgm:cxn modelId="{A2BC2E01-9675-4531-A42C-CA0ACC651D67}" type="presParOf" srcId="{0A935FEB-5329-4D85-A716-191B5B06FEB9}" destId="{3AFD7B2A-22CD-402F-9049-CC9A042A8D7E}" srcOrd="1" destOrd="0" presId="urn:microsoft.com/office/officeart/2005/8/layout/orgChart1"/>
    <dgm:cxn modelId="{93FC8D21-EA8C-4371-B0CC-30ED2CE1BAE7}" type="presParOf" srcId="{141409FA-2AA6-410F-9408-716B726D1F24}" destId="{22D30D49-39AD-47BE-BEE1-38FEE16E8B41}" srcOrd="1" destOrd="0" presId="urn:microsoft.com/office/officeart/2005/8/layout/orgChart1"/>
    <dgm:cxn modelId="{DCD0C06B-FC81-422B-B870-8546ED4B549D}" type="presParOf" srcId="{22D30D49-39AD-47BE-BEE1-38FEE16E8B41}" destId="{6E3E792C-AB80-4E37-B314-0891B82B8E28}" srcOrd="0" destOrd="0" presId="urn:microsoft.com/office/officeart/2005/8/layout/orgChart1"/>
    <dgm:cxn modelId="{CB068A53-9B13-4C2A-A4F8-F7640BDE7976}" type="presParOf" srcId="{22D30D49-39AD-47BE-BEE1-38FEE16E8B41}" destId="{E36BEFB2-3E1C-41F9-9630-9D4F745D6599}" srcOrd="1" destOrd="0" presId="urn:microsoft.com/office/officeart/2005/8/layout/orgChart1"/>
    <dgm:cxn modelId="{1AD9350C-F5EF-4A94-BB6D-6E01D1486D4B}" type="presParOf" srcId="{E36BEFB2-3E1C-41F9-9630-9D4F745D6599}" destId="{251A81D4-34D8-4C19-8107-65C96E31A009}" srcOrd="0" destOrd="0" presId="urn:microsoft.com/office/officeart/2005/8/layout/orgChart1"/>
    <dgm:cxn modelId="{9647037A-5B50-4934-B6AB-5F614FF56BC4}" type="presParOf" srcId="{251A81D4-34D8-4C19-8107-65C96E31A009}" destId="{820FBE26-0780-4909-BDF2-B935402CF11D}" srcOrd="0" destOrd="0" presId="urn:microsoft.com/office/officeart/2005/8/layout/orgChart1"/>
    <dgm:cxn modelId="{2CC57CD1-0DB1-422B-B075-8EF850EB396E}" type="presParOf" srcId="{251A81D4-34D8-4C19-8107-65C96E31A009}" destId="{DE0D1A68-0358-4D44-B009-75BB4AF7FAA7}" srcOrd="1" destOrd="0" presId="urn:microsoft.com/office/officeart/2005/8/layout/orgChart1"/>
    <dgm:cxn modelId="{E94DEFA7-A158-43F4-AF47-25FBF32B934C}" type="presParOf" srcId="{E36BEFB2-3E1C-41F9-9630-9D4F745D6599}" destId="{D896D7E7-D6DF-4B98-AE46-C47971094F04}" srcOrd="1" destOrd="0" presId="urn:microsoft.com/office/officeart/2005/8/layout/orgChart1"/>
    <dgm:cxn modelId="{66B03E7C-4104-43D7-B1A9-1E024CF2F4E8}" type="presParOf" srcId="{E36BEFB2-3E1C-41F9-9630-9D4F745D6599}" destId="{ADFD768E-196F-48BD-8014-9FE76A5A2055}" srcOrd="2" destOrd="0" presId="urn:microsoft.com/office/officeart/2005/8/layout/orgChart1"/>
    <dgm:cxn modelId="{F256ECE1-B889-4826-9938-E0C8D4428897}" type="presParOf" srcId="{22D30D49-39AD-47BE-BEE1-38FEE16E8B41}" destId="{2ACD2687-474B-4556-B5C3-A1968BA2A5B3}" srcOrd="2" destOrd="0" presId="urn:microsoft.com/office/officeart/2005/8/layout/orgChart1"/>
    <dgm:cxn modelId="{56CBDD1B-A3DE-4409-8189-70C3430615B5}" type="presParOf" srcId="{22D30D49-39AD-47BE-BEE1-38FEE16E8B41}" destId="{BD3B2758-1213-4984-AFC5-DC217D41165B}" srcOrd="3" destOrd="0" presId="urn:microsoft.com/office/officeart/2005/8/layout/orgChart1"/>
    <dgm:cxn modelId="{D563B743-4D18-4406-81A3-058FD38B2B3F}" type="presParOf" srcId="{BD3B2758-1213-4984-AFC5-DC217D41165B}" destId="{932952BC-0B43-41A5-8D5B-EBDD05DD9ABB}" srcOrd="0" destOrd="0" presId="urn:microsoft.com/office/officeart/2005/8/layout/orgChart1"/>
    <dgm:cxn modelId="{040B0C7C-06A1-46B3-B518-78CACE4C58F2}" type="presParOf" srcId="{932952BC-0B43-41A5-8D5B-EBDD05DD9ABB}" destId="{E4145FC6-3316-4188-81E9-8971341943C0}" srcOrd="0" destOrd="0" presId="urn:microsoft.com/office/officeart/2005/8/layout/orgChart1"/>
    <dgm:cxn modelId="{B0FABFA5-27DD-4CC9-AEA0-2BC0E0158199}" type="presParOf" srcId="{932952BC-0B43-41A5-8D5B-EBDD05DD9ABB}" destId="{E83A9083-7853-4E32-9E51-F4CD556805CB}" srcOrd="1" destOrd="0" presId="urn:microsoft.com/office/officeart/2005/8/layout/orgChart1"/>
    <dgm:cxn modelId="{C4DC5A26-DA2D-413D-99C9-ADFE994AC12D}" type="presParOf" srcId="{BD3B2758-1213-4984-AFC5-DC217D41165B}" destId="{9942ED3C-6DE6-4DA9-86DE-74B1FF1260E1}" srcOrd="1" destOrd="0" presId="urn:microsoft.com/office/officeart/2005/8/layout/orgChart1"/>
    <dgm:cxn modelId="{60D871E6-8337-43FB-B343-BDC5CF68F09F}" type="presParOf" srcId="{BD3B2758-1213-4984-AFC5-DC217D41165B}" destId="{D9EE74DF-FADD-4338-9C33-39FE0261C134}" srcOrd="2" destOrd="0" presId="urn:microsoft.com/office/officeart/2005/8/layout/orgChart1"/>
    <dgm:cxn modelId="{F8A6DABE-0A48-45FB-8E5D-7A91B78E5C27}" type="presParOf" srcId="{22D30D49-39AD-47BE-BEE1-38FEE16E8B41}" destId="{38B7B530-0F17-48BE-BDD4-415BB5B5AC35}" srcOrd="4" destOrd="0" presId="urn:microsoft.com/office/officeart/2005/8/layout/orgChart1"/>
    <dgm:cxn modelId="{DBFC0131-FEA7-4B04-81F1-0B94B9413869}" type="presParOf" srcId="{22D30D49-39AD-47BE-BEE1-38FEE16E8B41}" destId="{B8D2BDA7-B14B-4E3C-AC3E-4FCEFA351F99}" srcOrd="5" destOrd="0" presId="urn:microsoft.com/office/officeart/2005/8/layout/orgChart1"/>
    <dgm:cxn modelId="{141A0ABE-52DC-4757-A8B7-2BE9D9CEDD54}" type="presParOf" srcId="{B8D2BDA7-B14B-4E3C-AC3E-4FCEFA351F99}" destId="{FDC095C5-6050-4D9A-B653-0EFCF8EBEE42}" srcOrd="0" destOrd="0" presId="urn:microsoft.com/office/officeart/2005/8/layout/orgChart1"/>
    <dgm:cxn modelId="{D91997F5-5AF5-4325-B557-3C16C75DC615}" type="presParOf" srcId="{FDC095C5-6050-4D9A-B653-0EFCF8EBEE42}" destId="{DEBF27A9-5938-4AD9-AEDE-F35B24EF6610}" srcOrd="0" destOrd="0" presId="urn:microsoft.com/office/officeart/2005/8/layout/orgChart1"/>
    <dgm:cxn modelId="{55811F1E-0C91-4701-B788-EF58312E8BFB}" type="presParOf" srcId="{FDC095C5-6050-4D9A-B653-0EFCF8EBEE42}" destId="{082FBABA-7A6D-47F6-B0F4-D9D12F6BACFE}" srcOrd="1" destOrd="0" presId="urn:microsoft.com/office/officeart/2005/8/layout/orgChart1"/>
    <dgm:cxn modelId="{DBBFC0DF-0FCF-4059-B86A-4146F24E4A7F}" type="presParOf" srcId="{B8D2BDA7-B14B-4E3C-AC3E-4FCEFA351F99}" destId="{F17BF436-8332-4C5C-AABA-28CDFA7FFBE2}" srcOrd="1" destOrd="0" presId="urn:microsoft.com/office/officeart/2005/8/layout/orgChart1"/>
    <dgm:cxn modelId="{74780D47-1B3F-4BCF-AD0A-E4799D0BD3CE}" type="presParOf" srcId="{B8D2BDA7-B14B-4E3C-AC3E-4FCEFA351F99}" destId="{595F216B-A24E-4E5A-9784-FC1C95CCB64D}" srcOrd="2" destOrd="0" presId="urn:microsoft.com/office/officeart/2005/8/layout/orgChart1"/>
    <dgm:cxn modelId="{7109D63B-3403-45EC-81AC-CFD8128557BA}" type="presParOf" srcId="{141409FA-2AA6-410F-9408-716B726D1F24}" destId="{4D8286D0-BF7D-451F-B312-A8A93D3995AA}" srcOrd="2" destOrd="0" presId="urn:microsoft.com/office/officeart/2005/8/layout/orgChart1"/>
    <dgm:cxn modelId="{8B30BA51-CF7F-48B3-AB41-305997AC8F84}" type="presParOf" srcId="{4D8286D0-BF7D-451F-B312-A8A93D3995AA}" destId="{617E71B5-EF41-4C86-A623-34EF563265DF}" srcOrd="0" destOrd="0" presId="urn:microsoft.com/office/officeart/2005/8/layout/orgChart1"/>
    <dgm:cxn modelId="{2DE8BBBD-E8C6-47CF-BAF8-42238F045032}" type="presParOf" srcId="{4D8286D0-BF7D-451F-B312-A8A93D3995AA}" destId="{BCB63043-E2CA-40B0-9E61-14A59BEE2B33}" srcOrd="1" destOrd="0" presId="urn:microsoft.com/office/officeart/2005/8/layout/orgChart1"/>
    <dgm:cxn modelId="{CFC65DCE-37C3-4794-B667-5D8976A0798A}" type="presParOf" srcId="{BCB63043-E2CA-40B0-9E61-14A59BEE2B33}" destId="{847F1DCA-1F93-4EBB-89C1-5724F317EC09}" srcOrd="0" destOrd="0" presId="urn:microsoft.com/office/officeart/2005/8/layout/orgChart1"/>
    <dgm:cxn modelId="{EB9AEF41-D221-4D14-84D0-1F2F802ED641}" type="presParOf" srcId="{847F1DCA-1F93-4EBB-89C1-5724F317EC09}" destId="{C78FB6B9-B51F-4FDB-B093-4C5E8C74502B}" srcOrd="0" destOrd="0" presId="urn:microsoft.com/office/officeart/2005/8/layout/orgChart1"/>
    <dgm:cxn modelId="{9D2AC29B-0199-41C8-9367-295A83C3097F}" type="presParOf" srcId="{847F1DCA-1F93-4EBB-89C1-5724F317EC09}" destId="{B7F07F74-6E4F-4978-80A3-E827B805B677}" srcOrd="1" destOrd="0" presId="urn:microsoft.com/office/officeart/2005/8/layout/orgChart1"/>
    <dgm:cxn modelId="{C336E6B6-5C2F-4E94-9B34-1BA563A824DE}" type="presParOf" srcId="{BCB63043-E2CA-40B0-9E61-14A59BEE2B33}" destId="{E1A9280C-A9D8-4982-9FB4-48E3A09FF35E}" srcOrd="1" destOrd="0" presId="urn:microsoft.com/office/officeart/2005/8/layout/orgChart1"/>
    <dgm:cxn modelId="{2C284894-21DE-46A4-BD41-4ED570633BE4}" type="presParOf" srcId="{BCB63043-E2CA-40B0-9E61-14A59BEE2B33}" destId="{0816D821-4D18-404D-9062-952FB2627355}" srcOrd="2" destOrd="0" presId="urn:microsoft.com/office/officeart/2005/8/layout/orgChart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17760EA8-DCCB-4EF1-8DA1-FB82F35935E9}" type="doc">
      <dgm:prSet loTypeId="urn:microsoft.com/office/officeart/2005/8/layout/orgChart1" loCatId="hierarchy" qsTypeId="urn:microsoft.com/office/officeart/2005/8/quickstyle/simple1" qsCatId="simple" csTypeId="urn:microsoft.com/office/officeart/2005/8/colors/colorful2" csCatId="colorful" phldr="1"/>
      <dgm:spPr/>
      <dgm:t>
        <a:bodyPr/>
        <a:lstStyle/>
        <a:p>
          <a:endParaRPr lang="en-US"/>
        </a:p>
      </dgm:t>
    </dgm:pt>
    <dgm:pt modelId="{1E75D843-C41F-4097-94C5-C0A15ED7A5EC}">
      <dgm:prSet phldrT="[Text]" custT="1"/>
      <dgm:spPr/>
      <dgm:t>
        <a:bodyPr/>
        <a:lstStyle/>
        <a:p>
          <a:r>
            <a:rPr lang="en-US" sz="2800" b="1" dirty="0" smtClean="0"/>
            <a:t>Performance measurement</a:t>
          </a:r>
          <a:endParaRPr lang="en-US" sz="2800" b="1" dirty="0"/>
        </a:p>
      </dgm:t>
    </dgm:pt>
    <dgm:pt modelId="{D1A21226-35AE-41DF-95E4-ABA662EB090A}" type="parTrans" cxnId="{0415B091-F209-42C1-BEF1-3B994C6EB206}">
      <dgm:prSet/>
      <dgm:spPr/>
      <dgm:t>
        <a:bodyPr/>
        <a:lstStyle/>
        <a:p>
          <a:endParaRPr lang="en-US"/>
        </a:p>
      </dgm:t>
    </dgm:pt>
    <dgm:pt modelId="{34236337-7C17-4B36-93CD-F5E134D02C7D}" type="sibTrans" cxnId="{0415B091-F209-42C1-BEF1-3B994C6EB206}">
      <dgm:prSet/>
      <dgm:spPr/>
      <dgm:t>
        <a:bodyPr/>
        <a:lstStyle/>
        <a:p>
          <a:endParaRPr lang="en-US"/>
        </a:p>
      </dgm:t>
    </dgm:pt>
    <dgm:pt modelId="{6617ED40-C655-4C1E-BE0F-7A54B878C285}" type="asst">
      <dgm:prSet phldrT="[Text]" custT="1"/>
      <dgm:spPr>
        <a:solidFill>
          <a:srgbClr val="1F4A7F"/>
        </a:solidFill>
      </dgm:spPr>
      <dgm:t>
        <a:bodyPr/>
        <a:lstStyle/>
        <a:p>
          <a:r>
            <a:rPr lang="en-US" sz="2400" b="1" dirty="0" smtClean="0"/>
            <a:t>How will we know if we are meeting community needs prioritized?</a:t>
          </a:r>
          <a:endParaRPr lang="en-US" sz="2400" b="1" dirty="0"/>
        </a:p>
      </dgm:t>
    </dgm:pt>
    <dgm:pt modelId="{5C32A4D3-80BA-498F-A189-ED261656E14F}" type="parTrans" cxnId="{497C1AF1-4D6E-4DEC-850F-9FD61B80C82B}">
      <dgm:prSet/>
      <dgm:spPr/>
      <dgm:t>
        <a:bodyPr/>
        <a:lstStyle/>
        <a:p>
          <a:endParaRPr lang="en-US"/>
        </a:p>
      </dgm:t>
    </dgm:pt>
    <dgm:pt modelId="{BF5D1BC8-16A1-4933-93A6-004E57B2F8B6}" type="sibTrans" cxnId="{497C1AF1-4D6E-4DEC-850F-9FD61B80C82B}">
      <dgm:prSet/>
      <dgm:spPr/>
      <dgm:t>
        <a:bodyPr/>
        <a:lstStyle/>
        <a:p>
          <a:endParaRPr lang="en-US"/>
        </a:p>
      </dgm:t>
    </dgm:pt>
    <dgm:pt modelId="{8F710F63-CC5C-4F86-9C28-BB204F139B90}">
      <dgm:prSet phldrT="[Text]" custT="1"/>
      <dgm:spPr>
        <a:solidFill>
          <a:srgbClr val="1F4A7F"/>
        </a:solidFill>
      </dgm:spPr>
      <dgm:t>
        <a:bodyPr/>
        <a:lstStyle/>
        <a:p>
          <a:r>
            <a:rPr lang="en-US" sz="2400" b="1" dirty="0" smtClean="0"/>
            <a:t>What metrics matter?</a:t>
          </a:r>
          <a:endParaRPr lang="en-US" sz="2400" b="1" dirty="0"/>
        </a:p>
      </dgm:t>
    </dgm:pt>
    <dgm:pt modelId="{8E4723B8-03D1-4390-8443-2ED0FA770694}" type="parTrans" cxnId="{9A285F88-9ED1-4FE5-89AB-C83635B10ADF}">
      <dgm:prSet/>
      <dgm:spPr/>
      <dgm:t>
        <a:bodyPr/>
        <a:lstStyle/>
        <a:p>
          <a:endParaRPr lang="en-US"/>
        </a:p>
      </dgm:t>
    </dgm:pt>
    <dgm:pt modelId="{A37F890F-4F56-4C74-A128-45701683709E}" type="sibTrans" cxnId="{9A285F88-9ED1-4FE5-89AB-C83635B10ADF}">
      <dgm:prSet/>
      <dgm:spPr/>
      <dgm:t>
        <a:bodyPr/>
        <a:lstStyle/>
        <a:p>
          <a:endParaRPr lang="en-US"/>
        </a:p>
      </dgm:t>
    </dgm:pt>
    <dgm:pt modelId="{2C580642-6A10-4E2E-9F80-64590CD89A44}">
      <dgm:prSet phldrT="[Text]" custT="1"/>
      <dgm:spPr>
        <a:solidFill>
          <a:srgbClr val="1F4A7F"/>
        </a:solidFill>
      </dgm:spPr>
      <dgm:t>
        <a:bodyPr/>
        <a:lstStyle/>
        <a:p>
          <a:r>
            <a:rPr lang="en-US" sz="2400" b="1" dirty="0" smtClean="0"/>
            <a:t>What data will need to be captured</a:t>
          </a:r>
          <a:endParaRPr lang="en-US" sz="2400" b="1" dirty="0"/>
        </a:p>
      </dgm:t>
    </dgm:pt>
    <dgm:pt modelId="{4A6E2986-FB6E-41B6-9709-BE996F49EEE5}" type="parTrans" cxnId="{F8684BE3-5792-4D46-B3DF-100E499355B2}">
      <dgm:prSet/>
      <dgm:spPr/>
      <dgm:t>
        <a:bodyPr/>
        <a:lstStyle/>
        <a:p>
          <a:endParaRPr lang="en-US"/>
        </a:p>
      </dgm:t>
    </dgm:pt>
    <dgm:pt modelId="{F5BEFE92-1A50-41B2-A79D-072B952FF322}" type="sibTrans" cxnId="{F8684BE3-5792-4D46-B3DF-100E499355B2}">
      <dgm:prSet/>
      <dgm:spPr/>
      <dgm:t>
        <a:bodyPr/>
        <a:lstStyle/>
        <a:p>
          <a:endParaRPr lang="en-US"/>
        </a:p>
      </dgm:t>
    </dgm:pt>
    <dgm:pt modelId="{C53E2A92-45EA-4CE7-B23D-515D3C3E760B}" type="pres">
      <dgm:prSet presAssocID="{17760EA8-DCCB-4EF1-8DA1-FB82F35935E9}" presName="hierChild1" presStyleCnt="0">
        <dgm:presLayoutVars>
          <dgm:orgChart val="1"/>
          <dgm:chPref val="1"/>
          <dgm:dir/>
          <dgm:animOne val="branch"/>
          <dgm:animLvl val="lvl"/>
          <dgm:resizeHandles/>
        </dgm:presLayoutVars>
      </dgm:prSet>
      <dgm:spPr/>
      <dgm:t>
        <a:bodyPr/>
        <a:lstStyle/>
        <a:p>
          <a:endParaRPr lang="en-US"/>
        </a:p>
      </dgm:t>
    </dgm:pt>
    <dgm:pt modelId="{CEE1F4B5-4551-4F25-8D2A-BA02A7CE3191}" type="pres">
      <dgm:prSet presAssocID="{1E75D843-C41F-4097-94C5-C0A15ED7A5EC}" presName="hierRoot1" presStyleCnt="0">
        <dgm:presLayoutVars>
          <dgm:hierBranch val="init"/>
        </dgm:presLayoutVars>
      </dgm:prSet>
      <dgm:spPr/>
    </dgm:pt>
    <dgm:pt modelId="{65759EC3-8679-45BC-A204-702E04B8EC1F}" type="pres">
      <dgm:prSet presAssocID="{1E75D843-C41F-4097-94C5-C0A15ED7A5EC}" presName="rootComposite1" presStyleCnt="0"/>
      <dgm:spPr/>
    </dgm:pt>
    <dgm:pt modelId="{7077C6D3-3EFC-4367-96C7-986EF787A66A}" type="pres">
      <dgm:prSet presAssocID="{1E75D843-C41F-4097-94C5-C0A15ED7A5EC}" presName="rootText1" presStyleLbl="node0" presStyleIdx="0" presStyleCnt="1" custScaleX="166762">
        <dgm:presLayoutVars>
          <dgm:chPref val="3"/>
        </dgm:presLayoutVars>
      </dgm:prSet>
      <dgm:spPr/>
      <dgm:t>
        <a:bodyPr/>
        <a:lstStyle/>
        <a:p>
          <a:endParaRPr lang="en-US"/>
        </a:p>
      </dgm:t>
    </dgm:pt>
    <dgm:pt modelId="{0D8880BD-401A-4E29-BCB9-7475E8D28326}" type="pres">
      <dgm:prSet presAssocID="{1E75D843-C41F-4097-94C5-C0A15ED7A5EC}" presName="rootConnector1" presStyleLbl="node1" presStyleIdx="0" presStyleCnt="0"/>
      <dgm:spPr/>
      <dgm:t>
        <a:bodyPr/>
        <a:lstStyle/>
        <a:p>
          <a:endParaRPr lang="en-US"/>
        </a:p>
      </dgm:t>
    </dgm:pt>
    <dgm:pt modelId="{12639963-8632-47B4-A898-4DC11273A085}" type="pres">
      <dgm:prSet presAssocID="{1E75D843-C41F-4097-94C5-C0A15ED7A5EC}" presName="hierChild2" presStyleCnt="0"/>
      <dgm:spPr/>
    </dgm:pt>
    <dgm:pt modelId="{B05346A7-E0B3-4D85-A201-34FDF395AC48}" type="pres">
      <dgm:prSet presAssocID="{8E4723B8-03D1-4390-8443-2ED0FA770694}" presName="Name37" presStyleLbl="parChTrans1D2" presStyleIdx="0" presStyleCnt="3"/>
      <dgm:spPr/>
      <dgm:t>
        <a:bodyPr/>
        <a:lstStyle/>
        <a:p>
          <a:endParaRPr lang="en-US"/>
        </a:p>
      </dgm:t>
    </dgm:pt>
    <dgm:pt modelId="{0FB26BB7-3F24-4D40-889F-E8EDF41B5E98}" type="pres">
      <dgm:prSet presAssocID="{8F710F63-CC5C-4F86-9C28-BB204F139B90}" presName="hierRoot2" presStyleCnt="0">
        <dgm:presLayoutVars>
          <dgm:hierBranch val="init"/>
        </dgm:presLayoutVars>
      </dgm:prSet>
      <dgm:spPr/>
    </dgm:pt>
    <dgm:pt modelId="{A91C0452-3B09-4F0A-A535-CDE4C22F80BC}" type="pres">
      <dgm:prSet presAssocID="{8F710F63-CC5C-4F86-9C28-BB204F139B90}" presName="rootComposite" presStyleCnt="0"/>
      <dgm:spPr/>
    </dgm:pt>
    <dgm:pt modelId="{02D78A3C-5D21-4165-97C5-E6490890736E}" type="pres">
      <dgm:prSet presAssocID="{8F710F63-CC5C-4F86-9C28-BB204F139B90}" presName="rootText" presStyleLbl="node2" presStyleIdx="0" presStyleCnt="2">
        <dgm:presLayoutVars>
          <dgm:chPref val="3"/>
        </dgm:presLayoutVars>
      </dgm:prSet>
      <dgm:spPr/>
      <dgm:t>
        <a:bodyPr/>
        <a:lstStyle/>
        <a:p>
          <a:endParaRPr lang="en-US"/>
        </a:p>
      </dgm:t>
    </dgm:pt>
    <dgm:pt modelId="{BB0E2F95-DC19-4B21-B6CB-057856548398}" type="pres">
      <dgm:prSet presAssocID="{8F710F63-CC5C-4F86-9C28-BB204F139B90}" presName="rootConnector" presStyleLbl="node2" presStyleIdx="0" presStyleCnt="2"/>
      <dgm:spPr/>
      <dgm:t>
        <a:bodyPr/>
        <a:lstStyle/>
        <a:p>
          <a:endParaRPr lang="en-US"/>
        </a:p>
      </dgm:t>
    </dgm:pt>
    <dgm:pt modelId="{60E05C23-ED04-4922-977E-23C0D3A76589}" type="pres">
      <dgm:prSet presAssocID="{8F710F63-CC5C-4F86-9C28-BB204F139B90}" presName="hierChild4" presStyleCnt="0"/>
      <dgm:spPr/>
    </dgm:pt>
    <dgm:pt modelId="{07C67AEA-6004-4A05-9F89-DCDD3D8C3B4B}" type="pres">
      <dgm:prSet presAssocID="{8F710F63-CC5C-4F86-9C28-BB204F139B90}" presName="hierChild5" presStyleCnt="0"/>
      <dgm:spPr/>
    </dgm:pt>
    <dgm:pt modelId="{06399A51-4B04-41C5-B1DA-1D34FB7A90AD}" type="pres">
      <dgm:prSet presAssocID="{4A6E2986-FB6E-41B6-9709-BE996F49EEE5}" presName="Name37" presStyleLbl="parChTrans1D2" presStyleIdx="1" presStyleCnt="3"/>
      <dgm:spPr/>
      <dgm:t>
        <a:bodyPr/>
        <a:lstStyle/>
        <a:p>
          <a:endParaRPr lang="en-US"/>
        </a:p>
      </dgm:t>
    </dgm:pt>
    <dgm:pt modelId="{2C2F71E8-D0C7-4E5D-AB41-A3F590B4EABA}" type="pres">
      <dgm:prSet presAssocID="{2C580642-6A10-4E2E-9F80-64590CD89A44}" presName="hierRoot2" presStyleCnt="0">
        <dgm:presLayoutVars>
          <dgm:hierBranch val="init"/>
        </dgm:presLayoutVars>
      </dgm:prSet>
      <dgm:spPr/>
    </dgm:pt>
    <dgm:pt modelId="{2FDA915F-2195-4C6B-8C14-0BF45F99FD4B}" type="pres">
      <dgm:prSet presAssocID="{2C580642-6A10-4E2E-9F80-64590CD89A44}" presName="rootComposite" presStyleCnt="0"/>
      <dgm:spPr/>
    </dgm:pt>
    <dgm:pt modelId="{D4837772-6D4B-4AC8-9D00-93167F51EBD8}" type="pres">
      <dgm:prSet presAssocID="{2C580642-6A10-4E2E-9F80-64590CD89A44}" presName="rootText" presStyleLbl="node2" presStyleIdx="1" presStyleCnt="2" custScaleX="158978" custScaleY="99956">
        <dgm:presLayoutVars>
          <dgm:chPref val="3"/>
        </dgm:presLayoutVars>
      </dgm:prSet>
      <dgm:spPr/>
      <dgm:t>
        <a:bodyPr/>
        <a:lstStyle/>
        <a:p>
          <a:endParaRPr lang="en-US"/>
        </a:p>
      </dgm:t>
    </dgm:pt>
    <dgm:pt modelId="{1847F752-32CD-479A-8B69-4976BF0A7078}" type="pres">
      <dgm:prSet presAssocID="{2C580642-6A10-4E2E-9F80-64590CD89A44}" presName="rootConnector" presStyleLbl="node2" presStyleIdx="1" presStyleCnt="2"/>
      <dgm:spPr/>
      <dgm:t>
        <a:bodyPr/>
        <a:lstStyle/>
        <a:p>
          <a:endParaRPr lang="en-US"/>
        </a:p>
      </dgm:t>
    </dgm:pt>
    <dgm:pt modelId="{66B88CE7-4648-4EF2-A3C9-E3C4B8E935CD}" type="pres">
      <dgm:prSet presAssocID="{2C580642-6A10-4E2E-9F80-64590CD89A44}" presName="hierChild4" presStyleCnt="0"/>
      <dgm:spPr/>
    </dgm:pt>
    <dgm:pt modelId="{5354C78B-7BA0-49B0-BBD8-7D55B4567040}" type="pres">
      <dgm:prSet presAssocID="{2C580642-6A10-4E2E-9F80-64590CD89A44}" presName="hierChild5" presStyleCnt="0"/>
      <dgm:spPr/>
    </dgm:pt>
    <dgm:pt modelId="{7B955F4F-F037-4622-8042-7BD0D9C71B4B}" type="pres">
      <dgm:prSet presAssocID="{1E75D843-C41F-4097-94C5-C0A15ED7A5EC}" presName="hierChild3" presStyleCnt="0"/>
      <dgm:spPr/>
    </dgm:pt>
    <dgm:pt modelId="{A14DB0F9-2EF3-4334-BEEC-A00D9138CA57}" type="pres">
      <dgm:prSet presAssocID="{5C32A4D3-80BA-498F-A189-ED261656E14F}" presName="Name111" presStyleLbl="parChTrans1D2" presStyleIdx="2" presStyleCnt="3"/>
      <dgm:spPr/>
      <dgm:t>
        <a:bodyPr/>
        <a:lstStyle/>
        <a:p>
          <a:endParaRPr lang="en-US"/>
        </a:p>
      </dgm:t>
    </dgm:pt>
    <dgm:pt modelId="{735E69AF-A247-4874-98EA-F5EC9D17CB85}" type="pres">
      <dgm:prSet presAssocID="{6617ED40-C655-4C1E-BE0F-7A54B878C285}" presName="hierRoot3" presStyleCnt="0">
        <dgm:presLayoutVars>
          <dgm:hierBranch val="init"/>
        </dgm:presLayoutVars>
      </dgm:prSet>
      <dgm:spPr/>
    </dgm:pt>
    <dgm:pt modelId="{E11C477E-82C8-48E1-986D-2B39457A4E15}" type="pres">
      <dgm:prSet presAssocID="{6617ED40-C655-4C1E-BE0F-7A54B878C285}" presName="rootComposite3" presStyleCnt="0"/>
      <dgm:spPr/>
    </dgm:pt>
    <dgm:pt modelId="{F197A75A-91C0-4913-9857-763E2898976D}" type="pres">
      <dgm:prSet presAssocID="{6617ED40-C655-4C1E-BE0F-7A54B878C285}" presName="rootText3" presStyleLbl="asst1" presStyleIdx="0" presStyleCnt="1" custScaleX="182735" custScaleY="118739">
        <dgm:presLayoutVars>
          <dgm:chPref val="3"/>
        </dgm:presLayoutVars>
      </dgm:prSet>
      <dgm:spPr/>
      <dgm:t>
        <a:bodyPr/>
        <a:lstStyle/>
        <a:p>
          <a:endParaRPr lang="en-US"/>
        </a:p>
      </dgm:t>
    </dgm:pt>
    <dgm:pt modelId="{ABA8BC52-7881-49A5-846B-9DD118E6B768}" type="pres">
      <dgm:prSet presAssocID="{6617ED40-C655-4C1E-BE0F-7A54B878C285}" presName="rootConnector3" presStyleLbl="asst1" presStyleIdx="0" presStyleCnt="1"/>
      <dgm:spPr/>
      <dgm:t>
        <a:bodyPr/>
        <a:lstStyle/>
        <a:p>
          <a:endParaRPr lang="en-US"/>
        </a:p>
      </dgm:t>
    </dgm:pt>
    <dgm:pt modelId="{AE4E922A-2FEB-43CB-B409-C9DF9829FDF3}" type="pres">
      <dgm:prSet presAssocID="{6617ED40-C655-4C1E-BE0F-7A54B878C285}" presName="hierChild6" presStyleCnt="0"/>
      <dgm:spPr/>
    </dgm:pt>
    <dgm:pt modelId="{3E4CAA21-EB95-4338-841D-4F3FBEDFBC0D}" type="pres">
      <dgm:prSet presAssocID="{6617ED40-C655-4C1E-BE0F-7A54B878C285}" presName="hierChild7" presStyleCnt="0"/>
      <dgm:spPr/>
    </dgm:pt>
  </dgm:ptLst>
  <dgm:cxnLst>
    <dgm:cxn modelId="{8E99773D-B711-4123-965E-570A798F0E41}" type="presOf" srcId="{1E75D843-C41F-4097-94C5-C0A15ED7A5EC}" destId="{7077C6D3-3EFC-4367-96C7-986EF787A66A}" srcOrd="0" destOrd="0" presId="urn:microsoft.com/office/officeart/2005/8/layout/orgChart1"/>
    <dgm:cxn modelId="{497C1AF1-4D6E-4DEC-850F-9FD61B80C82B}" srcId="{1E75D843-C41F-4097-94C5-C0A15ED7A5EC}" destId="{6617ED40-C655-4C1E-BE0F-7A54B878C285}" srcOrd="0" destOrd="0" parTransId="{5C32A4D3-80BA-498F-A189-ED261656E14F}" sibTransId="{BF5D1BC8-16A1-4933-93A6-004E57B2F8B6}"/>
    <dgm:cxn modelId="{9A285F88-9ED1-4FE5-89AB-C83635B10ADF}" srcId="{1E75D843-C41F-4097-94C5-C0A15ED7A5EC}" destId="{8F710F63-CC5C-4F86-9C28-BB204F139B90}" srcOrd="1" destOrd="0" parTransId="{8E4723B8-03D1-4390-8443-2ED0FA770694}" sibTransId="{A37F890F-4F56-4C74-A128-45701683709E}"/>
    <dgm:cxn modelId="{270A2A36-C816-4426-9896-71BC71B7F236}" type="presOf" srcId="{6617ED40-C655-4C1E-BE0F-7A54B878C285}" destId="{F197A75A-91C0-4913-9857-763E2898976D}" srcOrd="0" destOrd="0" presId="urn:microsoft.com/office/officeart/2005/8/layout/orgChart1"/>
    <dgm:cxn modelId="{0415B091-F209-42C1-BEF1-3B994C6EB206}" srcId="{17760EA8-DCCB-4EF1-8DA1-FB82F35935E9}" destId="{1E75D843-C41F-4097-94C5-C0A15ED7A5EC}" srcOrd="0" destOrd="0" parTransId="{D1A21226-35AE-41DF-95E4-ABA662EB090A}" sibTransId="{34236337-7C17-4B36-93CD-F5E134D02C7D}"/>
    <dgm:cxn modelId="{F8684BE3-5792-4D46-B3DF-100E499355B2}" srcId="{1E75D843-C41F-4097-94C5-C0A15ED7A5EC}" destId="{2C580642-6A10-4E2E-9F80-64590CD89A44}" srcOrd="2" destOrd="0" parTransId="{4A6E2986-FB6E-41B6-9709-BE996F49EEE5}" sibTransId="{F5BEFE92-1A50-41B2-A79D-072B952FF322}"/>
    <dgm:cxn modelId="{B54C914F-A33D-46F6-83EB-6B627D1C239D}" type="presOf" srcId="{2C580642-6A10-4E2E-9F80-64590CD89A44}" destId="{D4837772-6D4B-4AC8-9D00-93167F51EBD8}" srcOrd="0" destOrd="0" presId="urn:microsoft.com/office/officeart/2005/8/layout/orgChart1"/>
    <dgm:cxn modelId="{F67AF3E2-DA52-4D16-8342-67FE4DD9F197}" type="presOf" srcId="{4A6E2986-FB6E-41B6-9709-BE996F49EEE5}" destId="{06399A51-4B04-41C5-B1DA-1D34FB7A90AD}" srcOrd="0" destOrd="0" presId="urn:microsoft.com/office/officeart/2005/8/layout/orgChart1"/>
    <dgm:cxn modelId="{49E8352D-DA9E-4137-861A-6EE639810B4F}" type="presOf" srcId="{8F710F63-CC5C-4F86-9C28-BB204F139B90}" destId="{BB0E2F95-DC19-4B21-B6CB-057856548398}" srcOrd="1" destOrd="0" presId="urn:microsoft.com/office/officeart/2005/8/layout/orgChart1"/>
    <dgm:cxn modelId="{46EF870B-D8FE-4A39-AF6C-ADDBDD7CE31A}" type="presOf" srcId="{1E75D843-C41F-4097-94C5-C0A15ED7A5EC}" destId="{0D8880BD-401A-4E29-BCB9-7475E8D28326}" srcOrd="1" destOrd="0" presId="urn:microsoft.com/office/officeart/2005/8/layout/orgChart1"/>
    <dgm:cxn modelId="{A11AC131-9A33-4624-9426-789CAF0C5F77}" type="presOf" srcId="{6617ED40-C655-4C1E-BE0F-7A54B878C285}" destId="{ABA8BC52-7881-49A5-846B-9DD118E6B768}" srcOrd="1" destOrd="0" presId="urn:microsoft.com/office/officeart/2005/8/layout/orgChart1"/>
    <dgm:cxn modelId="{F40A8A5E-5A78-4227-BD73-2B72385E5417}" type="presOf" srcId="{17760EA8-DCCB-4EF1-8DA1-FB82F35935E9}" destId="{C53E2A92-45EA-4CE7-B23D-515D3C3E760B}" srcOrd="0" destOrd="0" presId="urn:microsoft.com/office/officeart/2005/8/layout/orgChart1"/>
    <dgm:cxn modelId="{DC312E29-069C-4A03-BE7C-0E39313655EA}" type="presOf" srcId="{8E4723B8-03D1-4390-8443-2ED0FA770694}" destId="{B05346A7-E0B3-4D85-A201-34FDF395AC48}" srcOrd="0" destOrd="0" presId="urn:microsoft.com/office/officeart/2005/8/layout/orgChart1"/>
    <dgm:cxn modelId="{D35F41C4-D2E7-4BA9-9533-7BCF4B3A476D}" type="presOf" srcId="{5C32A4D3-80BA-498F-A189-ED261656E14F}" destId="{A14DB0F9-2EF3-4334-BEEC-A00D9138CA57}" srcOrd="0" destOrd="0" presId="urn:microsoft.com/office/officeart/2005/8/layout/orgChart1"/>
    <dgm:cxn modelId="{1F04B0A9-591C-4980-8B43-C7E7427766D2}" type="presOf" srcId="{8F710F63-CC5C-4F86-9C28-BB204F139B90}" destId="{02D78A3C-5D21-4165-97C5-E6490890736E}" srcOrd="0" destOrd="0" presId="urn:microsoft.com/office/officeart/2005/8/layout/orgChart1"/>
    <dgm:cxn modelId="{57223156-7955-43A7-A1AB-2568B9E7601F}" type="presOf" srcId="{2C580642-6A10-4E2E-9F80-64590CD89A44}" destId="{1847F752-32CD-479A-8B69-4976BF0A7078}" srcOrd="1" destOrd="0" presId="urn:microsoft.com/office/officeart/2005/8/layout/orgChart1"/>
    <dgm:cxn modelId="{3EC642D2-185E-4686-8C48-CBD402CBCD63}" type="presParOf" srcId="{C53E2A92-45EA-4CE7-B23D-515D3C3E760B}" destId="{CEE1F4B5-4551-4F25-8D2A-BA02A7CE3191}" srcOrd="0" destOrd="0" presId="urn:microsoft.com/office/officeart/2005/8/layout/orgChart1"/>
    <dgm:cxn modelId="{D453D792-133F-4ABE-A6A3-755C369EFAC7}" type="presParOf" srcId="{CEE1F4B5-4551-4F25-8D2A-BA02A7CE3191}" destId="{65759EC3-8679-45BC-A204-702E04B8EC1F}" srcOrd="0" destOrd="0" presId="urn:microsoft.com/office/officeart/2005/8/layout/orgChart1"/>
    <dgm:cxn modelId="{C36115AA-3C38-4D1E-A035-BA22FF067558}" type="presParOf" srcId="{65759EC3-8679-45BC-A204-702E04B8EC1F}" destId="{7077C6D3-3EFC-4367-96C7-986EF787A66A}" srcOrd="0" destOrd="0" presId="urn:microsoft.com/office/officeart/2005/8/layout/orgChart1"/>
    <dgm:cxn modelId="{6ED8EA38-4AD2-4EF2-924B-003633ABF8EB}" type="presParOf" srcId="{65759EC3-8679-45BC-A204-702E04B8EC1F}" destId="{0D8880BD-401A-4E29-BCB9-7475E8D28326}" srcOrd="1" destOrd="0" presId="urn:microsoft.com/office/officeart/2005/8/layout/orgChart1"/>
    <dgm:cxn modelId="{BDDAF46C-AFCA-4BAF-A06F-67701657E7D3}" type="presParOf" srcId="{CEE1F4B5-4551-4F25-8D2A-BA02A7CE3191}" destId="{12639963-8632-47B4-A898-4DC11273A085}" srcOrd="1" destOrd="0" presId="urn:microsoft.com/office/officeart/2005/8/layout/orgChart1"/>
    <dgm:cxn modelId="{CF7656E2-F080-4A89-8614-B38FE83B4E42}" type="presParOf" srcId="{12639963-8632-47B4-A898-4DC11273A085}" destId="{B05346A7-E0B3-4D85-A201-34FDF395AC48}" srcOrd="0" destOrd="0" presId="urn:microsoft.com/office/officeart/2005/8/layout/orgChart1"/>
    <dgm:cxn modelId="{BDBA8C4C-6E11-4C00-A079-68C0F5174D27}" type="presParOf" srcId="{12639963-8632-47B4-A898-4DC11273A085}" destId="{0FB26BB7-3F24-4D40-889F-E8EDF41B5E98}" srcOrd="1" destOrd="0" presId="urn:microsoft.com/office/officeart/2005/8/layout/orgChart1"/>
    <dgm:cxn modelId="{DE77CE49-3403-4130-B365-7C49FCE6F82C}" type="presParOf" srcId="{0FB26BB7-3F24-4D40-889F-E8EDF41B5E98}" destId="{A91C0452-3B09-4F0A-A535-CDE4C22F80BC}" srcOrd="0" destOrd="0" presId="urn:microsoft.com/office/officeart/2005/8/layout/orgChart1"/>
    <dgm:cxn modelId="{89A8C9E2-72FA-424F-A2A9-F71B42A2FEF4}" type="presParOf" srcId="{A91C0452-3B09-4F0A-A535-CDE4C22F80BC}" destId="{02D78A3C-5D21-4165-97C5-E6490890736E}" srcOrd="0" destOrd="0" presId="urn:microsoft.com/office/officeart/2005/8/layout/orgChart1"/>
    <dgm:cxn modelId="{BA715042-BF79-4C4E-9972-E324E27DC6AC}" type="presParOf" srcId="{A91C0452-3B09-4F0A-A535-CDE4C22F80BC}" destId="{BB0E2F95-DC19-4B21-B6CB-057856548398}" srcOrd="1" destOrd="0" presId="urn:microsoft.com/office/officeart/2005/8/layout/orgChart1"/>
    <dgm:cxn modelId="{18FA10CF-FA34-499E-88D4-65706FB59577}" type="presParOf" srcId="{0FB26BB7-3F24-4D40-889F-E8EDF41B5E98}" destId="{60E05C23-ED04-4922-977E-23C0D3A76589}" srcOrd="1" destOrd="0" presId="urn:microsoft.com/office/officeart/2005/8/layout/orgChart1"/>
    <dgm:cxn modelId="{8C55683E-EAD1-4488-AA75-C934665EE6AD}" type="presParOf" srcId="{0FB26BB7-3F24-4D40-889F-E8EDF41B5E98}" destId="{07C67AEA-6004-4A05-9F89-DCDD3D8C3B4B}" srcOrd="2" destOrd="0" presId="urn:microsoft.com/office/officeart/2005/8/layout/orgChart1"/>
    <dgm:cxn modelId="{6CF52C24-62A3-42A1-8B4A-B92D0DFC86A7}" type="presParOf" srcId="{12639963-8632-47B4-A898-4DC11273A085}" destId="{06399A51-4B04-41C5-B1DA-1D34FB7A90AD}" srcOrd="2" destOrd="0" presId="urn:microsoft.com/office/officeart/2005/8/layout/orgChart1"/>
    <dgm:cxn modelId="{8EE76FE5-B451-4D9B-8B28-838229E9955F}" type="presParOf" srcId="{12639963-8632-47B4-A898-4DC11273A085}" destId="{2C2F71E8-D0C7-4E5D-AB41-A3F590B4EABA}" srcOrd="3" destOrd="0" presId="urn:microsoft.com/office/officeart/2005/8/layout/orgChart1"/>
    <dgm:cxn modelId="{9B20D612-027D-4DC0-BE7F-602DF0D7C82A}" type="presParOf" srcId="{2C2F71E8-D0C7-4E5D-AB41-A3F590B4EABA}" destId="{2FDA915F-2195-4C6B-8C14-0BF45F99FD4B}" srcOrd="0" destOrd="0" presId="urn:microsoft.com/office/officeart/2005/8/layout/orgChart1"/>
    <dgm:cxn modelId="{0373B67C-6590-4833-B497-16387F421042}" type="presParOf" srcId="{2FDA915F-2195-4C6B-8C14-0BF45F99FD4B}" destId="{D4837772-6D4B-4AC8-9D00-93167F51EBD8}" srcOrd="0" destOrd="0" presId="urn:microsoft.com/office/officeart/2005/8/layout/orgChart1"/>
    <dgm:cxn modelId="{F43DEBBE-62CC-41CD-BF52-433CEB88D4EB}" type="presParOf" srcId="{2FDA915F-2195-4C6B-8C14-0BF45F99FD4B}" destId="{1847F752-32CD-479A-8B69-4976BF0A7078}" srcOrd="1" destOrd="0" presId="urn:microsoft.com/office/officeart/2005/8/layout/orgChart1"/>
    <dgm:cxn modelId="{CCE915D6-456A-481A-B6A4-88420D18937C}" type="presParOf" srcId="{2C2F71E8-D0C7-4E5D-AB41-A3F590B4EABA}" destId="{66B88CE7-4648-4EF2-A3C9-E3C4B8E935CD}" srcOrd="1" destOrd="0" presId="urn:microsoft.com/office/officeart/2005/8/layout/orgChart1"/>
    <dgm:cxn modelId="{19341633-1379-4F72-8491-3202C94B9449}" type="presParOf" srcId="{2C2F71E8-D0C7-4E5D-AB41-A3F590B4EABA}" destId="{5354C78B-7BA0-49B0-BBD8-7D55B4567040}" srcOrd="2" destOrd="0" presId="urn:microsoft.com/office/officeart/2005/8/layout/orgChart1"/>
    <dgm:cxn modelId="{7C6097F1-6459-4ADF-9D27-744139F8AECB}" type="presParOf" srcId="{CEE1F4B5-4551-4F25-8D2A-BA02A7CE3191}" destId="{7B955F4F-F037-4622-8042-7BD0D9C71B4B}" srcOrd="2" destOrd="0" presId="urn:microsoft.com/office/officeart/2005/8/layout/orgChart1"/>
    <dgm:cxn modelId="{26C89397-EB6B-4F55-82AB-174ECCEF1650}" type="presParOf" srcId="{7B955F4F-F037-4622-8042-7BD0D9C71B4B}" destId="{A14DB0F9-2EF3-4334-BEEC-A00D9138CA57}" srcOrd="0" destOrd="0" presId="urn:microsoft.com/office/officeart/2005/8/layout/orgChart1"/>
    <dgm:cxn modelId="{5407D5E5-1B8D-48FC-83EB-0FDF11259143}" type="presParOf" srcId="{7B955F4F-F037-4622-8042-7BD0D9C71B4B}" destId="{735E69AF-A247-4874-98EA-F5EC9D17CB85}" srcOrd="1" destOrd="0" presId="urn:microsoft.com/office/officeart/2005/8/layout/orgChart1"/>
    <dgm:cxn modelId="{082298D9-4E32-4CC8-8498-34A50533B59C}" type="presParOf" srcId="{735E69AF-A247-4874-98EA-F5EC9D17CB85}" destId="{E11C477E-82C8-48E1-986D-2B39457A4E15}" srcOrd="0" destOrd="0" presId="urn:microsoft.com/office/officeart/2005/8/layout/orgChart1"/>
    <dgm:cxn modelId="{CF918CBA-C981-43C2-B530-F545F431F554}" type="presParOf" srcId="{E11C477E-82C8-48E1-986D-2B39457A4E15}" destId="{F197A75A-91C0-4913-9857-763E2898976D}" srcOrd="0" destOrd="0" presId="urn:microsoft.com/office/officeart/2005/8/layout/orgChart1"/>
    <dgm:cxn modelId="{B878E65F-B5FC-4783-AD6E-AA491F778B6C}" type="presParOf" srcId="{E11C477E-82C8-48E1-986D-2B39457A4E15}" destId="{ABA8BC52-7881-49A5-846B-9DD118E6B768}" srcOrd="1" destOrd="0" presId="urn:microsoft.com/office/officeart/2005/8/layout/orgChart1"/>
    <dgm:cxn modelId="{B524A088-345F-4DD5-99E2-E55D4ACAECC0}" type="presParOf" srcId="{735E69AF-A247-4874-98EA-F5EC9D17CB85}" destId="{AE4E922A-2FEB-43CB-B409-C9DF9829FDF3}" srcOrd="1" destOrd="0" presId="urn:microsoft.com/office/officeart/2005/8/layout/orgChart1"/>
    <dgm:cxn modelId="{B4FE91BA-79BD-4407-9538-2D3CD7082FDC}" type="presParOf" srcId="{735E69AF-A247-4874-98EA-F5EC9D17CB85}" destId="{3E4CAA21-EB95-4338-841D-4F3FBEDFBC0D}" srcOrd="2" destOrd="0" presId="urn:microsoft.com/office/officeart/2005/8/layout/orgChart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10C71BA0-7A2C-403E-976F-6F6B119A8363}" type="doc">
      <dgm:prSet loTypeId="urn:microsoft.com/office/officeart/2005/8/layout/venn1" loCatId="relationship" qsTypeId="urn:microsoft.com/office/officeart/2005/8/quickstyle/simple1" qsCatId="simple" csTypeId="urn:microsoft.com/office/officeart/2005/8/colors/colorful3" csCatId="colorful" phldr="1"/>
      <dgm:spPr/>
    </dgm:pt>
    <dgm:pt modelId="{FAD8F6E6-7A10-4E0B-AAC7-86419FD5090D}">
      <dgm:prSet phldrT="[Text]" custT="1"/>
      <dgm:spPr/>
      <dgm:t>
        <a:bodyPr/>
        <a:lstStyle/>
        <a:p>
          <a:r>
            <a:rPr lang="en-US" sz="3000" b="1" cap="small" baseline="0" dirty="0" smtClean="0">
              <a:solidFill>
                <a:schemeClr val="accent3">
                  <a:lumMod val="75000"/>
                </a:schemeClr>
              </a:solidFill>
            </a:rPr>
            <a:t>Financial</a:t>
          </a:r>
          <a:endParaRPr lang="en-US" sz="3000" b="1" cap="small" baseline="0" dirty="0">
            <a:solidFill>
              <a:schemeClr val="accent3">
                <a:lumMod val="75000"/>
              </a:schemeClr>
            </a:solidFill>
          </a:endParaRPr>
        </a:p>
      </dgm:t>
    </dgm:pt>
    <dgm:pt modelId="{594C9BFB-C87B-487F-B7F8-E420C3A2BD99}" type="parTrans" cxnId="{8CD0C05C-5E0E-4F11-822F-5EE3CAFF3ED8}">
      <dgm:prSet/>
      <dgm:spPr/>
      <dgm:t>
        <a:bodyPr/>
        <a:lstStyle/>
        <a:p>
          <a:endParaRPr lang="en-US" b="1" cap="small" baseline="0"/>
        </a:p>
      </dgm:t>
    </dgm:pt>
    <dgm:pt modelId="{4499552A-B465-4B62-B54E-8EEF218405DA}" type="sibTrans" cxnId="{8CD0C05C-5E0E-4F11-822F-5EE3CAFF3ED8}">
      <dgm:prSet/>
      <dgm:spPr/>
      <dgm:t>
        <a:bodyPr/>
        <a:lstStyle/>
        <a:p>
          <a:endParaRPr lang="en-US" b="1" cap="small" baseline="0"/>
        </a:p>
      </dgm:t>
    </dgm:pt>
    <dgm:pt modelId="{A1D04F53-5F1C-4E15-9D44-F7F06FA13475}">
      <dgm:prSet phldrT="[Text]" custT="1"/>
      <dgm:spPr/>
      <dgm:t>
        <a:bodyPr/>
        <a:lstStyle/>
        <a:p>
          <a:r>
            <a:rPr lang="en-US" sz="3000" b="1" cap="small" baseline="0" dirty="0" smtClean="0">
              <a:solidFill>
                <a:srgbClr val="00823B"/>
              </a:solidFill>
            </a:rPr>
            <a:t>Operational</a:t>
          </a:r>
          <a:endParaRPr lang="en-US" sz="3000" b="1" cap="small" baseline="0" dirty="0">
            <a:solidFill>
              <a:srgbClr val="00823B"/>
            </a:solidFill>
          </a:endParaRPr>
        </a:p>
      </dgm:t>
    </dgm:pt>
    <dgm:pt modelId="{288C747E-7C49-4305-ADEC-C71AA3B24442}" type="parTrans" cxnId="{D70A46D6-5D30-4374-82A4-42368E71CD97}">
      <dgm:prSet/>
      <dgm:spPr/>
      <dgm:t>
        <a:bodyPr/>
        <a:lstStyle/>
        <a:p>
          <a:endParaRPr lang="en-US" b="1" cap="small" baseline="0"/>
        </a:p>
      </dgm:t>
    </dgm:pt>
    <dgm:pt modelId="{9C1D8076-5847-4DE8-AF40-0AFA02C3E2F3}" type="sibTrans" cxnId="{D70A46D6-5D30-4374-82A4-42368E71CD97}">
      <dgm:prSet/>
      <dgm:spPr/>
      <dgm:t>
        <a:bodyPr/>
        <a:lstStyle/>
        <a:p>
          <a:endParaRPr lang="en-US" b="1" cap="small" baseline="0"/>
        </a:p>
      </dgm:t>
    </dgm:pt>
    <dgm:pt modelId="{734660E8-B71A-402C-9653-70B3C0BAC21F}">
      <dgm:prSet phldrT="[Text]" custT="1"/>
      <dgm:spPr/>
      <dgm:t>
        <a:bodyPr/>
        <a:lstStyle/>
        <a:p>
          <a:r>
            <a:rPr lang="en-US" sz="3000" b="1" cap="small" baseline="0" dirty="0" smtClean="0">
              <a:solidFill>
                <a:schemeClr val="accent4">
                  <a:lumMod val="75000"/>
                </a:schemeClr>
              </a:solidFill>
            </a:rPr>
            <a:t>Legal</a:t>
          </a:r>
          <a:endParaRPr lang="en-US" sz="3000" b="1" cap="small" baseline="0" dirty="0">
            <a:solidFill>
              <a:schemeClr val="accent4">
                <a:lumMod val="75000"/>
              </a:schemeClr>
            </a:solidFill>
          </a:endParaRPr>
        </a:p>
      </dgm:t>
    </dgm:pt>
    <dgm:pt modelId="{7B718F27-17CF-4953-9022-8ADD4C0E5E0E}" type="parTrans" cxnId="{1FE90AB9-3EE9-45EF-BE70-65DF40F2BA83}">
      <dgm:prSet/>
      <dgm:spPr/>
      <dgm:t>
        <a:bodyPr/>
        <a:lstStyle/>
        <a:p>
          <a:endParaRPr lang="en-US" b="1" cap="small" baseline="0"/>
        </a:p>
      </dgm:t>
    </dgm:pt>
    <dgm:pt modelId="{64390B10-D22C-4C33-BED7-6C77F2172C12}" type="sibTrans" cxnId="{1FE90AB9-3EE9-45EF-BE70-65DF40F2BA83}">
      <dgm:prSet/>
      <dgm:spPr/>
      <dgm:t>
        <a:bodyPr/>
        <a:lstStyle/>
        <a:p>
          <a:endParaRPr lang="en-US" b="1" cap="small" baseline="0"/>
        </a:p>
      </dgm:t>
    </dgm:pt>
    <dgm:pt modelId="{857875A7-E12B-46F9-963C-3772AAB58783}" type="pres">
      <dgm:prSet presAssocID="{10C71BA0-7A2C-403E-976F-6F6B119A8363}" presName="compositeShape" presStyleCnt="0">
        <dgm:presLayoutVars>
          <dgm:chMax val="7"/>
          <dgm:dir/>
          <dgm:resizeHandles val="exact"/>
        </dgm:presLayoutVars>
      </dgm:prSet>
      <dgm:spPr/>
    </dgm:pt>
    <dgm:pt modelId="{6B677B53-E93B-4ACE-B114-7BB5639533B9}" type="pres">
      <dgm:prSet presAssocID="{FAD8F6E6-7A10-4E0B-AAC7-86419FD5090D}" presName="circ1" presStyleLbl="vennNode1" presStyleIdx="0" presStyleCnt="3" custScaleX="113472" custScaleY="109667"/>
      <dgm:spPr/>
      <dgm:t>
        <a:bodyPr/>
        <a:lstStyle/>
        <a:p>
          <a:endParaRPr lang="en-US"/>
        </a:p>
      </dgm:t>
    </dgm:pt>
    <dgm:pt modelId="{5627FC74-8883-41BC-B398-0D24A513D431}" type="pres">
      <dgm:prSet presAssocID="{FAD8F6E6-7A10-4E0B-AAC7-86419FD5090D}" presName="circ1Tx" presStyleLbl="revTx" presStyleIdx="0" presStyleCnt="0">
        <dgm:presLayoutVars>
          <dgm:chMax val="0"/>
          <dgm:chPref val="0"/>
          <dgm:bulletEnabled val="1"/>
        </dgm:presLayoutVars>
      </dgm:prSet>
      <dgm:spPr/>
      <dgm:t>
        <a:bodyPr/>
        <a:lstStyle/>
        <a:p>
          <a:endParaRPr lang="en-US"/>
        </a:p>
      </dgm:t>
    </dgm:pt>
    <dgm:pt modelId="{384F70B9-15C1-4DC3-A7E7-A577838A896E}" type="pres">
      <dgm:prSet presAssocID="{A1D04F53-5F1C-4E15-9D44-F7F06FA13475}" presName="circ2" presStyleLbl="vennNode1" presStyleIdx="1" presStyleCnt="3" custScaleX="113472" custScaleY="109667"/>
      <dgm:spPr/>
      <dgm:t>
        <a:bodyPr/>
        <a:lstStyle/>
        <a:p>
          <a:endParaRPr lang="en-US"/>
        </a:p>
      </dgm:t>
    </dgm:pt>
    <dgm:pt modelId="{DF44B892-F979-4F76-AD17-7B217D9AB135}" type="pres">
      <dgm:prSet presAssocID="{A1D04F53-5F1C-4E15-9D44-F7F06FA13475}" presName="circ2Tx" presStyleLbl="revTx" presStyleIdx="0" presStyleCnt="0">
        <dgm:presLayoutVars>
          <dgm:chMax val="0"/>
          <dgm:chPref val="0"/>
          <dgm:bulletEnabled val="1"/>
        </dgm:presLayoutVars>
      </dgm:prSet>
      <dgm:spPr/>
      <dgm:t>
        <a:bodyPr/>
        <a:lstStyle/>
        <a:p>
          <a:endParaRPr lang="en-US"/>
        </a:p>
      </dgm:t>
    </dgm:pt>
    <dgm:pt modelId="{F30E1710-8B80-4266-A6FC-7355C756C155}" type="pres">
      <dgm:prSet presAssocID="{734660E8-B71A-402C-9653-70B3C0BAC21F}" presName="circ3" presStyleLbl="vennNode1" presStyleIdx="2" presStyleCnt="3" custScaleX="113472" custScaleY="109667" custLinFactNeighborX="-6615"/>
      <dgm:spPr/>
      <dgm:t>
        <a:bodyPr/>
        <a:lstStyle/>
        <a:p>
          <a:endParaRPr lang="en-US"/>
        </a:p>
      </dgm:t>
    </dgm:pt>
    <dgm:pt modelId="{ADE43FEF-659C-4E73-A1C1-20234830B71B}" type="pres">
      <dgm:prSet presAssocID="{734660E8-B71A-402C-9653-70B3C0BAC21F}" presName="circ3Tx" presStyleLbl="revTx" presStyleIdx="0" presStyleCnt="0">
        <dgm:presLayoutVars>
          <dgm:chMax val="0"/>
          <dgm:chPref val="0"/>
          <dgm:bulletEnabled val="1"/>
        </dgm:presLayoutVars>
      </dgm:prSet>
      <dgm:spPr/>
      <dgm:t>
        <a:bodyPr/>
        <a:lstStyle/>
        <a:p>
          <a:endParaRPr lang="en-US"/>
        </a:p>
      </dgm:t>
    </dgm:pt>
  </dgm:ptLst>
  <dgm:cxnLst>
    <dgm:cxn modelId="{F9725F72-AB87-4E87-B35B-9423D87940E0}" type="presOf" srcId="{A1D04F53-5F1C-4E15-9D44-F7F06FA13475}" destId="{384F70B9-15C1-4DC3-A7E7-A577838A896E}" srcOrd="0" destOrd="0" presId="urn:microsoft.com/office/officeart/2005/8/layout/venn1"/>
    <dgm:cxn modelId="{BAB6CDE6-4223-400D-879D-3FB844D56695}" type="presOf" srcId="{734660E8-B71A-402C-9653-70B3C0BAC21F}" destId="{ADE43FEF-659C-4E73-A1C1-20234830B71B}" srcOrd="1" destOrd="0" presId="urn:microsoft.com/office/officeart/2005/8/layout/venn1"/>
    <dgm:cxn modelId="{D40EA989-5B57-4F08-ACBB-50238985506C}" type="presOf" srcId="{734660E8-B71A-402C-9653-70B3C0BAC21F}" destId="{F30E1710-8B80-4266-A6FC-7355C756C155}" srcOrd="0" destOrd="0" presId="urn:microsoft.com/office/officeart/2005/8/layout/venn1"/>
    <dgm:cxn modelId="{62D389CD-84AB-4F20-904C-F9BE64C3B3CF}" type="presOf" srcId="{A1D04F53-5F1C-4E15-9D44-F7F06FA13475}" destId="{DF44B892-F979-4F76-AD17-7B217D9AB135}" srcOrd="1" destOrd="0" presId="urn:microsoft.com/office/officeart/2005/8/layout/venn1"/>
    <dgm:cxn modelId="{D70A46D6-5D30-4374-82A4-42368E71CD97}" srcId="{10C71BA0-7A2C-403E-976F-6F6B119A8363}" destId="{A1D04F53-5F1C-4E15-9D44-F7F06FA13475}" srcOrd="1" destOrd="0" parTransId="{288C747E-7C49-4305-ADEC-C71AA3B24442}" sibTransId="{9C1D8076-5847-4DE8-AF40-0AFA02C3E2F3}"/>
    <dgm:cxn modelId="{78010136-9B14-4C90-A6F7-3CA743D1AD17}" type="presOf" srcId="{FAD8F6E6-7A10-4E0B-AAC7-86419FD5090D}" destId="{5627FC74-8883-41BC-B398-0D24A513D431}" srcOrd="1" destOrd="0" presId="urn:microsoft.com/office/officeart/2005/8/layout/venn1"/>
    <dgm:cxn modelId="{9AF6DC17-5187-4EBF-AF54-A9A31E593D92}" type="presOf" srcId="{10C71BA0-7A2C-403E-976F-6F6B119A8363}" destId="{857875A7-E12B-46F9-963C-3772AAB58783}" srcOrd="0" destOrd="0" presId="urn:microsoft.com/office/officeart/2005/8/layout/venn1"/>
    <dgm:cxn modelId="{F12880DA-45AC-45EE-8DE6-D8B173C71DF7}" type="presOf" srcId="{FAD8F6E6-7A10-4E0B-AAC7-86419FD5090D}" destId="{6B677B53-E93B-4ACE-B114-7BB5639533B9}" srcOrd="0" destOrd="0" presId="urn:microsoft.com/office/officeart/2005/8/layout/venn1"/>
    <dgm:cxn modelId="{8CD0C05C-5E0E-4F11-822F-5EE3CAFF3ED8}" srcId="{10C71BA0-7A2C-403E-976F-6F6B119A8363}" destId="{FAD8F6E6-7A10-4E0B-AAC7-86419FD5090D}" srcOrd="0" destOrd="0" parTransId="{594C9BFB-C87B-487F-B7F8-E420C3A2BD99}" sibTransId="{4499552A-B465-4B62-B54E-8EEF218405DA}"/>
    <dgm:cxn modelId="{1FE90AB9-3EE9-45EF-BE70-65DF40F2BA83}" srcId="{10C71BA0-7A2C-403E-976F-6F6B119A8363}" destId="{734660E8-B71A-402C-9653-70B3C0BAC21F}" srcOrd="2" destOrd="0" parTransId="{7B718F27-17CF-4953-9022-8ADD4C0E5E0E}" sibTransId="{64390B10-D22C-4C33-BED7-6C77F2172C12}"/>
    <dgm:cxn modelId="{998D2962-E4CE-4B7C-BC27-4D04FBBBF921}" type="presParOf" srcId="{857875A7-E12B-46F9-963C-3772AAB58783}" destId="{6B677B53-E93B-4ACE-B114-7BB5639533B9}" srcOrd="0" destOrd="0" presId="urn:microsoft.com/office/officeart/2005/8/layout/venn1"/>
    <dgm:cxn modelId="{B9F66EA3-099B-4B8C-AD64-191EC9981266}" type="presParOf" srcId="{857875A7-E12B-46F9-963C-3772AAB58783}" destId="{5627FC74-8883-41BC-B398-0D24A513D431}" srcOrd="1" destOrd="0" presId="urn:microsoft.com/office/officeart/2005/8/layout/venn1"/>
    <dgm:cxn modelId="{1561D161-F0B8-4A26-9819-523A90AB560A}" type="presParOf" srcId="{857875A7-E12B-46F9-963C-3772AAB58783}" destId="{384F70B9-15C1-4DC3-A7E7-A577838A896E}" srcOrd="2" destOrd="0" presId="urn:microsoft.com/office/officeart/2005/8/layout/venn1"/>
    <dgm:cxn modelId="{FE641A2A-CDE4-4DFD-BB79-F241C053122D}" type="presParOf" srcId="{857875A7-E12B-46F9-963C-3772AAB58783}" destId="{DF44B892-F979-4F76-AD17-7B217D9AB135}" srcOrd="3" destOrd="0" presId="urn:microsoft.com/office/officeart/2005/8/layout/venn1"/>
    <dgm:cxn modelId="{A905E0CF-D635-43E6-82E5-35704E5F6BC6}" type="presParOf" srcId="{857875A7-E12B-46F9-963C-3772AAB58783}" destId="{F30E1710-8B80-4266-A6FC-7355C756C155}" srcOrd="4" destOrd="0" presId="urn:microsoft.com/office/officeart/2005/8/layout/venn1"/>
    <dgm:cxn modelId="{058E058E-A635-415C-A38A-FB39F333F242}" type="presParOf" srcId="{857875A7-E12B-46F9-963C-3772AAB58783}" destId="{ADE43FEF-659C-4E73-A1C1-20234830B71B}" srcOrd="5" destOrd="0" presId="urn:microsoft.com/office/officeart/2005/8/layout/venn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613AA038-8F23-4B29-84E6-E07417907157}" type="doc">
      <dgm:prSet loTypeId="urn:microsoft.com/office/officeart/2005/8/layout/lProcess1" loCatId="process" qsTypeId="urn:microsoft.com/office/officeart/2005/8/quickstyle/simple1" qsCatId="simple" csTypeId="urn:microsoft.com/office/officeart/2005/8/colors/accent1_2" csCatId="accent1" phldr="1"/>
      <dgm:spPr/>
      <dgm:t>
        <a:bodyPr/>
        <a:lstStyle/>
        <a:p>
          <a:endParaRPr lang="en-US"/>
        </a:p>
      </dgm:t>
    </dgm:pt>
    <dgm:pt modelId="{9C04A8EF-DE62-4BD3-9972-0569C5E51A1E}">
      <dgm:prSet phldrT="[Text]" custT="1"/>
      <dgm:spPr/>
      <dgm:t>
        <a:bodyPr/>
        <a:lstStyle/>
        <a:p>
          <a:r>
            <a:rPr lang="en-US" sz="3000" b="1" dirty="0" smtClean="0"/>
            <a:t>Oversee</a:t>
          </a:r>
          <a:endParaRPr lang="en-US" sz="3000" b="1" dirty="0"/>
        </a:p>
      </dgm:t>
    </dgm:pt>
    <dgm:pt modelId="{3516C6D1-9D9C-47A4-926E-8B181BF09113}" type="parTrans" cxnId="{26E58B89-6991-4F89-A3F0-264BBAF4CEAB}">
      <dgm:prSet/>
      <dgm:spPr/>
      <dgm:t>
        <a:bodyPr/>
        <a:lstStyle/>
        <a:p>
          <a:endParaRPr lang="en-US"/>
        </a:p>
      </dgm:t>
    </dgm:pt>
    <dgm:pt modelId="{A7EB2901-C055-41A1-B80F-F5D0E74742E4}" type="sibTrans" cxnId="{26E58B89-6991-4F89-A3F0-264BBAF4CEAB}">
      <dgm:prSet/>
      <dgm:spPr/>
      <dgm:t>
        <a:bodyPr/>
        <a:lstStyle/>
        <a:p>
          <a:endParaRPr lang="en-US"/>
        </a:p>
      </dgm:t>
    </dgm:pt>
    <dgm:pt modelId="{3A9F2EBF-6A10-4ACE-AA25-D31FA5D7AF03}">
      <dgm:prSet phldrT="[Text]" custT="1"/>
      <dgm:spPr/>
      <dgm:t>
        <a:bodyPr/>
        <a:lstStyle/>
        <a:p>
          <a:r>
            <a:rPr lang="en-US" sz="2400" dirty="0" smtClean="0"/>
            <a:t>Regularly communicate</a:t>
          </a:r>
          <a:endParaRPr lang="en-US" sz="2400" dirty="0"/>
        </a:p>
      </dgm:t>
    </dgm:pt>
    <dgm:pt modelId="{2926398A-251F-45E8-B2C5-7D1F20F4C7FC}" type="parTrans" cxnId="{F12256FA-19D9-42C9-BC8B-C86AD5A4DAB3}">
      <dgm:prSet/>
      <dgm:spPr/>
      <dgm:t>
        <a:bodyPr/>
        <a:lstStyle/>
        <a:p>
          <a:endParaRPr lang="en-US"/>
        </a:p>
      </dgm:t>
    </dgm:pt>
    <dgm:pt modelId="{9EB7359B-6733-416C-ABFA-1B507D2DDA9E}" type="sibTrans" cxnId="{F12256FA-19D9-42C9-BC8B-C86AD5A4DAB3}">
      <dgm:prSet/>
      <dgm:spPr/>
      <dgm:t>
        <a:bodyPr/>
        <a:lstStyle/>
        <a:p>
          <a:endParaRPr lang="en-US"/>
        </a:p>
      </dgm:t>
    </dgm:pt>
    <dgm:pt modelId="{4F404094-FBCF-4FC9-BB82-730ADEEEC2F1}">
      <dgm:prSet phldrT="[Text]" custT="1"/>
      <dgm:spPr/>
      <dgm:t>
        <a:bodyPr/>
        <a:lstStyle/>
        <a:p>
          <a:r>
            <a:rPr lang="en-US" sz="2400" dirty="0" smtClean="0"/>
            <a:t>Provide assistance when needed</a:t>
          </a:r>
        </a:p>
      </dgm:t>
    </dgm:pt>
    <dgm:pt modelId="{E1049A73-FF28-453F-B3DF-EC373BB3606A}" type="parTrans" cxnId="{3D989DD2-78F7-4B79-96E4-E1E279100C36}">
      <dgm:prSet/>
      <dgm:spPr/>
      <dgm:t>
        <a:bodyPr/>
        <a:lstStyle/>
        <a:p>
          <a:endParaRPr lang="en-US"/>
        </a:p>
      </dgm:t>
    </dgm:pt>
    <dgm:pt modelId="{A3EF6352-9156-4CB8-BBB8-7A8A58472DA4}" type="sibTrans" cxnId="{3D989DD2-78F7-4B79-96E4-E1E279100C36}">
      <dgm:prSet/>
      <dgm:spPr/>
      <dgm:t>
        <a:bodyPr/>
        <a:lstStyle/>
        <a:p>
          <a:endParaRPr lang="en-US"/>
        </a:p>
      </dgm:t>
    </dgm:pt>
    <dgm:pt modelId="{30CB3F34-EFDA-4930-AC66-8B064F122701}">
      <dgm:prSet phldrT="[Text]" custT="1"/>
      <dgm:spPr>
        <a:solidFill>
          <a:srgbClr val="A082BE"/>
        </a:solidFill>
      </dgm:spPr>
      <dgm:t>
        <a:bodyPr/>
        <a:lstStyle/>
        <a:p>
          <a:r>
            <a:rPr lang="en-US" sz="3000" b="1" dirty="0" smtClean="0"/>
            <a:t>Evaluate</a:t>
          </a:r>
          <a:endParaRPr lang="en-US" sz="3000" b="1" dirty="0"/>
        </a:p>
      </dgm:t>
    </dgm:pt>
    <dgm:pt modelId="{771C87FD-4926-444C-8F03-C1FABF4E52C8}" type="parTrans" cxnId="{7FBA1147-8D65-4E0C-BBFC-3307A75024A0}">
      <dgm:prSet/>
      <dgm:spPr/>
      <dgm:t>
        <a:bodyPr/>
        <a:lstStyle/>
        <a:p>
          <a:endParaRPr lang="en-US"/>
        </a:p>
      </dgm:t>
    </dgm:pt>
    <dgm:pt modelId="{63999EB6-64C0-4149-8914-3B7FC165D37D}" type="sibTrans" cxnId="{7FBA1147-8D65-4E0C-BBFC-3307A75024A0}">
      <dgm:prSet/>
      <dgm:spPr/>
      <dgm:t>
        <a:bodyPr/>
        <a:lstStyle/>
        <a:p>
          <a:endParaRPr lang="en-US"/>
        </a:p>
      </dgm:t>
    </dgm:pt>
    <dgm:pt modelId="{9C9B827E-43C1-4DEF-91D8-317902104E8B}">
      <dgm:prSet phldrT="[Text]" custT="1"/>
      <dgm:spPr>
        <a:solidFill>
          <a:srgbClr val="E2D9EB"/>
        </a:solidFill>
      </dgm:spPr>
      <dgm:t>
        <a:bodyPr/>
        <a:lstStyle/>
        <a:p>
          <a:r>
            <a:rPr lang="en-US" sz="2400" dirty="0" smtClean="0"/>
            <a:t>Use board committee</a:t>
          </a:r>
          <a:endParaRPr lang="en-US" sz="2400" dirty="0"/>
        </a:p>
      </dgm:t>
    </dgm:pt>
    <dgm:pt modelId="{CA8A0AB4-3771-46EF-B01F-9E489CAAFE20}" type="parTrans" cxnId="{17B0FA06-C297-47ED-8880-3DF0877A4CE7}">
      <dgm:prSet/>
      <dgm:spPr/>
      <dgm:t>
        <a:bodyPr/>
        <a:lstStyle/>
        <a:p>
          <a:endParaRPr lang="en-US"/>
        </a:p>
      </dgm:t>
    </dgm:pt>
    <dgm:pt modelId="{B33333A2-8739-4F34-B03E-47B9C6B081DD}" type="sibTrans" cxnId="{17B0FA06-C297-47ED-8880-3DF0877A4CE7}">
      <dgm:prSet/>
      <dgm:spPr/>
      <dgm:t>
        <a:bodyPr/>
        <a:lstStyle/>
        <a:p>
          <a:endParaRPr lang="en-US"/>
        </a:p>
      </dgm:t>
    </dgm:pt>
    <dgm:pt modelId="{6C190F38-4FA5-4ACB-AB24-328473021358}">
      <dgm:prSet phldrT="[Text]" custT="1"/>
      <dgm:spPr>
        <a:solidFill>
          <a:srgbClr val="E2D9EB"/>
        </a:solidFill>
      </dgm:spPr>
      <dgm:t>
        <a:bodyPr/>
        <a:lstStyle/>
        <a:p>
          <a:r>
            <a:rPr lang="en-US" sz="2400" dirty="0" smtClean="0"/>
            <a:t>Decide on evaluation tool/ criteria</a:t>
          </a:r>
          <a:endParaRPr lang="en-US" sz="2400" dirty="0"/>
        </a:p>
      </dgm:t>
    </dgm:pt>
    <dgm:pt modelId="{F94F3F5F-BEEC-4294-B9E2-58DB9185105A}" type="parTrans" cxnId="{186D5A8E-84CC-4D59-BDC8-EDC85A77F937}">
      <dgm:prSet/>
      <dgm:spPr/>
      <dgm:t>
        <a:bodyPr/>
        <a:lstStyle/>
        <a:p>
          <a:endParaRPr lang="en-US"/>
        </a:p>
      </dgm:t>
    </dgm:pt>
    <dgm:pt modelId="{7C5AAA9E-92BD-4F68-87F7-423BF1AB0941}" type="sibTrans" cxnId="{186D5A8E-84CC-4D59-BDC8-EDC85A77F937}">
      <dgm:prSet/>
      <dgm:spPr/>
      <dgm:t>
        <a:bodyPr/>
        <a:lstStyle/>
        <a:p>
          <a:endParaRPr lang="en-US"/>
        </a:p>
      </dgm:t>
    </dgm:pt>
    <dgm:pt modelId="{BF1A35DD-7710-4F0D-B201-4A936D510163}">
      <dgm:prSet phldrT="[Text]" custT="1"/>
      <dgm:spPr/>
      <dgm:t>
        <a:bodyPr/>
        <a:lstStyle/>
        <a:p>
          <a:r>
            <a:rPr lang="en-US" sz="2400" dirty="0" smtClean="0"/>
            <a:t>Request reports</a:t>
          </a:r>
        </a:p>
      </dgm:t>
    </dgm:pt>
    <dgm:pt modelId="{7C5DC106-89F1-414F-9CCD-DBBE1EE93309}" type="parTrans" cxnId="{DEAFB715-7455-4763-9C71-77EE321D5A14}">
      <dgm:prSet/>
      <dgm:spPr/>
      <dgm:t>
        <a:bodyPr/>
        <a:lstStyle/>
        <a:p>
          <a:endParaRPr lang="en-US"/>
        </a:p>
      </dgm:t>
    </dgm:pt>
    <dgm:pt modelId="{9B038863-FFDD-4E74-971A-2BC74B14655E}" type="sibTrans" cxnId="{DEAFB715-7455-4763-9C71-77EE321D5A14}">
      <dgm:prSet/>
      <dgm:spPr/>
      <dgm:t>
        <a:bodyPr/>
        <a:lstStyle/>
        <a:p>
          <a:endParaRPr lang="en-US"/>
        </a:p>
      </dgm:t>
    </dgm:pt>
    <dgm:pt modelId="{6180DD75-630C-462C-8A85-516FC653500A}">
      <dgm:prSet phldrT="[Text]" custT="1"/>
      <dgm:spPr/>
      <dgm:t>
        <a:bodyPr/>
        <a:lstStyle/>
        <a:p>
          <a:r>
            <a:rPr lang="en-US" sz="2400" dirty="0" smtClean="0"/>
            <a:t>Ask about goals &amp; programs</a:t>
          </a:r>
        </a:p>
      </dgm:t>
    </dgm:pt>
    <dgm:pt modelId="{1839D7AC-DFFE-47CE-B8CB-06FA62A81B5E}" type="parTrans" cxnId="{F2B53EC9-801F-49ED-A662-F64CF3D90E63}">
      <dgm:prSet/>
      <dgm:spPr/>
      <dgm:t>
        <a:bodyPr/>
        <a:lstStyle/>
        <a:p>
          <a:endParaRPr lang="en-US"/>
        </a:p>
      </dgm:t>
    </dgm:pt>
    <dgm:pt modelId="{F20718B1-D94D-4A65-80CD-56463001F1ED}" type="sibTrans" cxnId="{F2B53EC9-801F-49ED-A662-F64CF3D90E63}">
      <dgm:prSet/>
      <dgm:spPr/>
      <dgm:t>
        <a:bodyPr/>
        <a:lstStyle/>
        <a:p>
          <a:endParaRPr lang="en-US"/>
        </a:p>
      </dgm:t>
    </dgm:pt>
    <dgm:pt modelId="{AED6CB33-E81B-4B44-950E-4D1FB7904DD9}">
      <dgm:prSet phldrT="[Text]" custT="1"/>
      <dgm:spPr/>
      <dgm:t>
        <a:bodyPr/>
        <a:lstStyle/>
        <a:p>
          <a:r>
            <a:rPr lang="en-US" sz="2400" dirty="0" smtClean="0"/>
            <a:t>Conduct annual review</a:t>
          </a:r>
        </a:p>
      </dgm:t>
    </dgm:pt>
    <dgm:pt modelId="{FC5A2CBC-F42E-487F-9ECB-FC4D25E9928D}" type="parTrans" cxnId="{DF7826F6-0973-4C48-BB3B-C6D7E055D2CF}">
      <dgm:prSet/>
      <dgm:spPr/>
      <dgm:t>
        <a:bodyPr/>
        <a:lstStyle/>
        <a:p>
          <a:endParaRPr lang="en-US"/>
        </a:p>
      </dgm:t>
    </dgm:pt>
    <dgm:pt modelId="{5DC72BAF-F193-48A1-97B5-9548E269512F}" type="sibTrans" cxnId="{DF7826F6-0973-4C48-BB3B-C6D7E055D2CF}">
      <dgm:prSet/>
      <dgm:spPr/>
      <dgm:t>
        <a:bodyPr/>
        <a:lstStyle/>
        <a:p>
          <a:endParaRPr lang="en-US"/>
        </a:p>
      </dgm:t>
    </dgm:pt>
    <dgm:pt modelId="{5879AB1F-0673-4BAA-914C-2714A3F3790F}">
      <dgm:prSet phldrT="[Text]" custT="1"/>
      <dgm:spPr>
        <a:solidFill>
          <a:srgbClr val="E2D9EB"/>
        </a:solidFill>
      </dgm:spPr>
      <dgm:t>
        <a:bodyPr/>
        <a:lstStyle/>
        <a:p>
          <a:r>
            <a:rPr lang="en-US" sz="2400" dirty="0" smtClean="0"/>
            <a:t>Gather input </a:t>
          </a:r>
          <a:endParaRPr lang="en-US" sz="2400" dirty="0"/>
        </a:p>
      </dgm:t>
    </dgm:pt>
    <dgm:pt modelId="{FFBB5701-FD3B-4DFC-8D0F-1407943BE612}" type="parTrans" cxnId="{6D989A68-4871-4043-874F-079D3276EE61}">
      <dgm:prSet/>
      <dgm:spPr/>
      <dgm:t>
        <a:bodyPr/>
        <a:lstStyle/>
        <a:p>
          <a:endParaRPr lang="en-US"/>
        </a:p>
      </dgm:t>
    </dgm:pt>
    <dgm:pt modelId="{57CDCE19-E4E1-44E0-A934-7C9FED62D842}" type="sibTrans" cxnId="{6D989A68-4871-4043-874F-079D3276EE61}">
      <dgm:prSet/>
      <dgm:spPr/>
      <dgm:t>
        <a:bodyPr/>
        <a:lstStyle/>
        <a:p>
          <a:endParaRPr lang="en-US"/>
        </a:p>
      </dgm:t>
    </dgm:pt>
    <dgm:pt modelId="{F67092A8-D2AC-45C1-AE7E-A667E8F7B7BE}">
      <dgm:prSet phldrT="[Text]" custT="1"/>
      <dgm:spPr>
        <a:solidFill>
          <a:srgbClr val="E2D9EB"/>
        </a:solidFill>
      </dgm:spPr>
      <dgm:t>
        <a:bodyPr/>
        <a:lstStyle/>
        <a:p>
          <a:r>
            <a:rPr lang="en-US" sz="2400" dirty="0" smtClean="0"/>
            <a:t>Set up in-person evaluation</a:t>
          </a:r>
          <a:endParaRPr lang="en-US" sz="2400" dirty="0"/>
        </a:p>
      </dgm:t>
    </dgm:pt>
    <dgm:pt modelId="{58C81978-55D2-4A9C-9B8A-DE6FA13E387C}" type="parTrans" cxnId="{625F82E0-DFF2-4BC6-A3E1-36CDD136B640}">
      <dgm:prSet/>
      <dgm:spPr/>
      <dgm:t>
        <a:bodyPr/>
        <a:lstStyle/>
        <a:p>
          <a:endParaRPr lang="en-US"/>
        </a:p>
      </dgm:t>
    </dgm:pt>
    <dgm:pt modelId="{8A976C53-5B0A-44AE-8BA7-C9E07FC9C636}" type="sibTrans" cxnId="{625F82E0-DFF2-4BC6-A3E1-36CDD136B640}">
      <dgm:prSet/>
      <dgm:spPr/>
      <dgm:t>
        <a:bodyPr/>
        <a:lstStyle/>
        <a:p>
          <a:endParaRPr lang="en-US"/>
        </a:p>
      </dgm:t>
    </dgm:pt>
    <dgm:pt modelId="{37788CC2-EE08-4F5A-817B-33FBCE30CFCF}">
      <dgm:prSet phldrT="[Text]" custT="1"/>
      <dgm:spPr>
        <a:solidFill>
          <a:srgbClr val="E2D9EB"/>
        </a:solidFill>
      </dgm:spPr>
      <dgm:t>
        <a:bodyPr/>
        <a:lstStyle/>
        <a:p>
          <a:r>
            <a:rPr lang="en-US" sz="2400" dirty="0" smtClean="0"/>
            <a:t>Create written review</a:t>
          </a:r>
          <a:endParaRPr lang="en-US" sz="2400" dirty="0"/>
        </a:p>
      </dgm:t>
    </dgm:pt>
    <dgm:pt modelId="{D52C0577-F10D-480C-9258-8C1525BB70DC}" type="parTrans" cxnId="{0D07FE49-8D93-4048-A8AA-F3B2806BF9C6}">
      <dgm:prSet/>
      <dgm:spPr/>
      <dgm:t>
        <a:bodyPr/>
        <a:lstStyle/>
        <a:p>
          <a:endParaRPr lang="en-US"/>
        </a:p>
      </dgm:t>
    </dgm:pt>
    <dgm:pt modelId="{C2413AEE-10B9-46B9-805D-530CEA3CB4D6}" type="sibTrans" cxnId="{0D07FE49-8D93-4048-A8AA-F3B2806BF9C6}">
      <dgm:prSet/>
      <dgm:spPr/>
      <dgm:t>
        <a:bodyPr/>
        <a:lstStyle/>
        <a:p>
          <a:endParaRPr lang="en-US"/>
        </a:p>
      </dgm:t>
    </dgm:pt>
    <dgm:pt modelId="{45128CD0-4875-4E32-B65A-31D1C91E4EE3}" type="pres">
      <dgm:prSet presAssocID="{613AA038-8F23-4B29-84E6-E07417907157}" presName="Name0" presStyleCnt="0">
        <dgm:presLayoutVars>
          <dgm:dir/>
          <dgm:animLvl val="lvl"/>
          <dgm:resizeHandles val="exact"/>
        </dgm:presLayoutVars>
      </dgm:prSet>
      <dgm:spPr/>
      <dgm:t>
        <a:bodyPr/>
        <a:lstStyle/>
        <a:p>
          <a:endParaRPr lang="en-US"/>
        </a:p>
      </dgm:t>
    </dgm:pt>
    <dgm:pt modelId="{B1FB6C69-408A-42A3-AA52-94D454437CCD}" type="pres">
      <dgm:prSet presAssocID="{9C04A8EF-DE62-4BD3-9972-0569C5E51A1E}" presName="vertFlow" presStyleCnt="0"/>
      <dgm:spPr/>
    </dgm:pt>
    <dgm:pt modelId="{866429ED-2083-423D-BA1B-DD15ADC21D90}" type="pres">
      <dgm:prSet presAssocID="{9C04A8EF-DE62-4BD3-9972-0569C5E51A1E}" presName="header" presStyleLbl="node1" presStyleIdx="0" presStyleCnt="2" custScaleX="137713"/>
      <dgm:spPr/>
      <dgm:t>
        <a:bodyPr/>
        <a:lstStyle/>
        <a:p>
          <a:endParaRPr lang="en-US"/>
        </a:p>
      </dgm:t>
    </dgm:pt>
    <dgm:pt modelId="{BA8ED77A-6599-437B-952A-37B16EDFF8D7}" type="pres">
      <dgm:prSet presAssocID="{2926398A-251F-45E8-B2C5-7D1F20F4C7FC}" presName="parTrans" presStyleLbl="sibTrans2D1" presStyleIdx="0" presStyleCnt="10"/>
      <dgm:spPr/>
      <dgm:t>
        <a:bodyPr/>
        <a:lstStyle/>
        <a:p>
          <a:endParaRPr lang="en-US"/>
        </a:p>
      </dgm:t>
    </dgm:pt>
    <dgm:pt modelId="{164298E7-7D44-471E-B566-3F65E99ED266}" type="pres">
      <dgm:prSet presAssocID="{3A9F2EBF-6A10-4ACE-AA25-D31FA5D7AF03}" presName="child" presStyleLbl="alignAccFollowNode1" presStyleIdx="0" presStyleCnt="10" custScaleX="137713">
        <dgm:presLayoutVars>
          <dgm:chMax val="0"/>
          <dgm:bulletEnabled val="1"/>
        </dgm:presLayoutVars>
      </dgm:prSet>
      <dgm:spPr/>
      <dgm:t>
        <a:bodyPr/>
        <a:lstStyle/>
        <a:p>
          <a:endParaRPr lang="en-US"/>
        </a:p>
      </dgm:t>
    </dgm:pt>
    <dgm:pt modelId="{AD657C2F-51F0-4FCB-80F4-17354CB95E83}" type="pres">
      <dgm:prSet presAssocID="{9EB7359B-6733-416C-ABFA-1B507D2DDA9E}" presName="sibTrans" presStyleLbl="sibTrans2D1" presStyleIdx="1" presStyleCnt="10"/>
      <dgm:spPr/>
      <dgm:t>
        <a:bodyPr/>
        <a:lstStyle/>
        <a:p>
          <a:endParaRPr lang="en-US"/>
        </a:p>
      </dgm:t>
    </dgm:pt>
    <dgm:pt modelId="{781E5E18-4149-4DCD-878A-B741C0EE1EC0}" type="pres">
      <dgm:prSet presAssocID="{4F404094-FBCF-4FC9-BB82-730ADEEEC2F1}" presName="child" presStyleLbl="alignAccFollowNode1" presStyleIdx="1" presStyleCnt="10" custScaleX="137713">
        <dgm:presLayoutVars>
          <dgm:chMax val="0"/>
          <dgm:bulletEnabled val="1"/>
        </dgm:presLayoutVars>
      </dgm:prSet>
      <dgm:spPr/>
      <dgm:t>
        <a:bodyPr/>
        <a:lstStyle/>
        <a:p>
          <a:endParaRPr lang="en-US"/>
        </a:p>
      </dgm:t>
    </dgm:pt>
    <dgm:pt modelId="{553ACA28-4363-4174-A1E6-D23A550CC1EC}" type="pres">
      <dgm:prSet presAssocID="{A3EF6352-9156-4CB8-BBB8-7A8A58472DA4}" presName="sibTrans" presStyleLbl="sibTrans2D1" presStyleIdx="2" presStyleCnt="10"/>
      <dgm:spPr/>
      <dgm:t>
        <a:bodyPr/>
        <a:lstStyle/>
        <a:p>
          <a:endParaRPr lang="en-US"/>
        </a:p>
      </dgm:t>
    </dgm:pt>
    <dgm:pt modelId="{78A1899A-10D6-4EF5-996E-0DB03F561C7D}" type="pres">
      <dgm:prSet presAssocID="{BF1A35DD-7710-4F0D-B201-4A936D510163}" presName="child" presStyleLbl="alignAccFollowNode1" presStyleIdx="2" presStyleCnt="10" custScaleX="137713" custScaleY="93551">
        <dgm:presLayoutVars>
          <dgm:chMax val="0"/>
          <dgm:bulletEnabled val="1"/>
        </dgm:presLayoutVars>
      </dgm:prSet>
      <dgm:spPr/>
      <dgm:t>
        <a:bodyPr/>
        <a:lstStyle/>
        <a:p>
          <a:endParaRPr lang="en-US"/>
        </a:p>
      </dgm:t>
    </dgm:pt>
    <dgm:pt modelId="{2C9C0126-D956-4EE5-B917-092442B4FE31}" type="pres">
      <dgm:prSet presAssocID="{9B038863-FFDD-4E74-971A-2BC74B14655E}" presName="sibTrans" presStyleLbl="sibTrans2D1" presStyleIdx="3" presStyleCnt="10"/>
      <dgm:spPr/>
      <dgm:t>
        <a:bodyPr/>
        <a:lstStyle/>
        <a:p>
          <a:endParaRPr lang="en-US"/>
        </a:p>
      </dgm:t>
    </dgm:pt>
    <dgm:pt modelId="{DC7C8F3D-455F-4E3B-AB82-53EB970814F5}" type="pres">
      <dgm:prSet presAssocID="{6180DD75-630C-462C-8A85-516FC653500A}" presName="child" presStyleLbl="alignAccFollowNode1" presStyleIdx="3" presStyleCnt="10" custScaleX="138153">
        <dgm:presLayoutVars>
          <dgm:chMax val="0"/>
          <dgm:bulletEnabled val="1"/>
        </dgm:presLayoutVars>
      </dgm:prSet>
      <dgm:spPr/>
      <dgm:t>
        <a:bodyPr/>
        <a:lstStyle/>
        <a:p>
          <a:endParaRPr lang="en-US"/>
        </a:p>
      </dgm:t>
    </dgm:pt>
    <dgm:pt modelId="{19006885-BD09-47BD-94C4-C0587E60630E}" type="pres">
      <dgm:prSet presAssocID="{F20718B1-D94D-4A65-80CD-56463001F1ED}" presName="sibTrans" presStyleLbl="sibTrans2D1" presStyleIdx="4" presStyleCnt="10"/>
      <dgm:spPr/>
      <dgm:t>
        <a:bodyPr/>
        <a:lstStyle/>
        <a:p>
          <a:endParaRPr lang="en-US"/>
        </a:p>
      </dgm:t>
    </dgm:pt>
    <dgm:pt modelId="{D542F6E1-4174-4FD2-9F98-B67CB1B05224}" type="pres">
      <dgm:prSet presAssocID="{AED6CB33-E81B-4B44-950E-4D1FB7904DD9}" presName="child" presStyleLbl="alignAccFollowNode1" presStyleIdx="4" presStyleCnt="10" custScaleX="143296">
        <dgm:presLayoutVars>
          <dgm:chMax val="0"/>
          <dgm:bulletEnabled val="1"/>
        </dgm:presLayoutVars>
      </dgm:prSet>
      <dgm:spPr/>
      <dgm:t>
        <a:bodyPr/>
        <a:lstStyle/>
        <a:p>
          <a:endParaRPr lang="en-US"/>
        </a:p>
      </dgm:t>
    </dgm:pt>
    <dgm:pt modelId="{D2C8B9BE-5675-4288-BADA-898C96146BA7}" type="pres">
      <dgm:prSet presAssocID="{9C04A8EF-DE62-4BD3-9972-0569C5E51A1E}" presName="hSp" presStyleCnt="0"/>
      <dgm:spPr/>
    </dgm:pt>
    <dgm:pt modelId="{933CA7B7-6403-41EE-9A3D-288CF2C60E60}" type="pres">
      <dgm:prSet presAssocID="{30CB3F34-EFDA-4930-AC66-8B064F122701}" presName="vertFlow" presStyleCnt="0"/>
      <dgm:spPr/>
    </dgm:pt>
    <dgm:pt modelId="{57656C20-145C-4DFA-BD64-5C677D1A0CB7}" type="pres">
      <dgm:prSet presAssocID="{30CB3F34-EFDA-4930-AC66-8B064F122701}" presName="header" presStyleLbl="node1" presStyleIdx="1" presStyleCnt="2" custScaleX="157368"/>
      <dgm:spPr/>
      <dgm:t>
        <a:bodyPr/>
        <a:lstStyle/>
        <a:p>
          <a:endParaRPr lang="en-US"/>
        </a:p>
      </dgm:t>
    </dgm:pt>
    <dgm:pt modelId="{39338C2D-59C8-4EA0-9D01-E70729197626}" type="pres">
      <dgm:prSet presAssocID="{CA8A0AB4-3771-46EF-B01F-9E489CAAFE20}" presName="parTrans" presStyleLbl="sibTrans2D1" presStyleIdx="5" presStyleCnt="10"/>
      <dgm:spPr/>
      <dgm:t>
        <a:bodyPr/>
        <a:lstStyle/>
        <a:p>
          <a:endParaRPr lang="en-US"/>
        </a:p>
      </dgm:t>
    </dgm:pt>
    <dgm:pt modelId="{5D6C7EC9-9932-4768-8281-6A5C5BF7FDA5}" type="pres">
      <dgm:prSet presAssocID="{9C9B827E-43C1-4DEF-91D8-317902104E8B}" presName="child" presStyleLbl="alignAccFollowNode1" presStyleIdx="5" presStyleCnt="10" custScaleX="156118">
        <dgm:presLayoutVars>
          <dgm:chMax val="0"/>
          <dgm:bulletEnabled val="1"/>
        </dgm:presLayoutVars>
      </dgm:prSet>
      <dgm:spPr/>
      <dgm:t>
        <a:bodyPr/>
        <a:lstStyle/>
        <a:p>
          <a:endParaRPr lang="en-US"/>
        </a:p>
      </dgm:t>
    </dgm:pt>
    <dgm:pt modelId="{12438B0F-BD26-404B-AB13-58434C19229A}" type="pres">
      <dgm:prSet presAssocID="{B33333A2-8739-4F34-B03E-47B9C6B081DD}" presName="sibTrans" presStyleLbl="sibTrans2D1" presStyleIdx="6" presStyleCnt="10"/>
      <dgm:spPr/>
      <dgm:t>
        <a:bodyPr/>
        <a:lstStyle/>
        <a:p>
          <a:endParaRPr lang="en-US"/>
        </a:p>
      </dgm:t>
    </dgm:pt>
    <dgm:pt modelId="{FAD9C7EE-10AE-4838-B98C-A685A9012C91}" type="pres">
      <dgm:prSet presAssocID="{6C190F38-4FA5-4ACB-AB24-328473021358}" presName="child" presStyleLbl="alignAccFollowNode1" presStyleIdx="6" presStyleCnt="10" custScaleX="156938">
        <dgm:presLayoutVars>
          <dgm:chMax val="0"/>
          <dgm:bulletEnabled val="1"/>
        </dgm:presLayoutVars>
      </dgm:prSet>
      <dgm:spPr/>
      <dgm:t>
        <a:bodyPr/>
        <a:lstStyle/>
        <a:p>
          <a:endParaRPr lang="en-US"/>
        </a:p>
      </dgm:t>
    </dgm:pt>
    <dgm:pt modelId="{44120070-FDD0-43F2-A66F-6810E05AE127}" type="pres">
      <dgm:prSet presAssocID="{7C5AAA9E-92BD-4F68-87F7-423BF1AB0941}" presName="sibTrans" presStyleLbl="sibTrans2D1" presStyleIdx="7" presStyleCnt="10"/>
      <dgm:spPr/>
      <dgm:t>
        <a:bodyPr/>
        <a:lstStyle/>
        <a:p>
          <a:endParaRPr lang="en-US"/>
        </a:p>
      </dgm:t>
    </dgm:pt>
    <dgm:pt modelId="{54100C13-739D-4E13-A743-16C26960E67C}" type="pres">
      <dgm:prSet presAssocID="{5879AB1F-0673-4BAA-914C-2714A3F3790F}" presName="child" presStyleLbl="alignAccFollowNode1" presStyleIdx="7" presStyleCnt="10" custScaleX="156938">
        <dgm:presLayoutVars>
          <dgm:chMax val="0"/>
          <dgm:bulletEnabled val="1"/>
        </dgm:presLayoutVars>
      </dgm:prSet>
      <dgm:spPr/>
      <dgm:t>
        <a:bodyPr/>
        <a:lstStyle/>
        <a:p>
          <a:endParaRPr lang="en-US"/>
        </a:p>
      </dgm:t>
    </dgm:pt>
    <dgm:pt modelId="{FC834B2A-F47D-492A-9936-35CDD369A1FD}" type="pres">
      <dgm:prSet presAssocID="{57CDCE19-E4E1-44E0-A934-7C9FED62D842}" presName="sibTrans" presStyleLbl="sibTrans2D1" presStyleIdx="8" presStyleCnt="10"/>
      <dgm:spPr/>
      <dgm:t>
        <a:bodyPr/>
        <a:lstStyle/>
        <a:p>
          <a:endParaRPr lang="en-US"/>
        </a:p>
      </dgm:t>
    </dgm:pt>
    <dgm:pt modelId="{3068CCAE-6668-40F7-86EC-E68DBE3B60D1}" type="pres">
      <dgm:prSet presAssocID="{F67092A8-D2AC-45C1-AE7E-A667E8F7B7BE}" presName="child" presStyleLbl="alignAccFollowNode1" presStyleIdx="8" presStyleCnt="10" custScaleX="156119">
        <dgm:presLayoutVars>
          <dgm:chMax val="0"/>
          <dgm:bulletEnabled val="1"/>
        </dgm:presLayoutVars>
      </dgm:prSet>
      <dgm:spPr/>
      <dgm:t>
        <a:bodyPr/>
        <a:lstStyle/>
        <a:p>
          <a:endParaRPr lang="en-US"/>
        </a:p>
      </dgm:t>
    </dgm:pt>
    <dgm:pt modelId="{00EBADD9-A24D-4F13-A820-2FBDFB2E38D3}" type="pres">
      <dgm:prSet presAssocID="{8A976C53-5B0A-44AE-8BA7-C9E07FC9C636}" presName="sibTrans" presStyleLbl="sibTrans2D1" presStyleIdx="9" presStyleCnt="10"/>
      <dgm:spPr/>
      <dgm:t>
        <a:bodyPr/>
        <a:lstStyle/>
        <a:p>
          <a:endParaRPr lang="en-US"/>
        </a:p>
      </dgm:t>
    </dgm:pt>
    <dgm:pt modelId="{DBE89FA6-89AF-4092-A505-00CA17A352B3}" type="pres">
      <dgm:prSet presAssocID="{37788CC2-EE08-4F5A-817B-33FBCE30CFCF}" presName="child" presStyleLbl="alignAccFollowNode1" presStyleIdx="9" presStyleCnt="10" custScaleX="156118">
        <dgm:presLayoutVars>
          <dgm:chMax val="0"/>
          <dgm:bulletEnabled val="1"/>
        </dgm:presLayoutVars>
      </dgm:prSet>
      <dgm:spPr/>
      <dgm:t>
        <a:bodyPr/>
        <a:lstStyle/>
        <a:p>
          <a:endParaRPr lang="en-US"/>
        </a:p>
      </dgm:t>
    </dgm:pt>
  </dgm:ptLst>
  <dgm:cxnLst>
    <dgm:cxn modelId="{E6FA8C0B-1445-4DF9-994D-EE07FDF6D393}" type="presOf" srcId="{8A976C53-5B0A-44AE-8BA7-C9E07FC9C636}" destId="{00EBADD9-A24D-4F13-A820-2FBDFB2E38D3}" srcOrd="0" destOrd="0" presId="urn:microsoft.com/office/officeart/2005/8/layout/lProcess1"/>
    <dgm:cxn modelId="{78A2D03C-4B5E-4227-9346-8AED532881A2}" type="presOf" srcId="{5879AB1F-0673-4BAA-914C-2714A3F3790F}" destId="{54100C13-739D-4E13-A743-16C26960E67C}" srcOrd="0" destOrd="0" presId="urn:microsoft.com/office/officeart/2005/8/layout/lProcess1"/>
    <dgm:cxn modelId="{9E58368D-94E7-48B2-96D5-32E8F48ABEDA}" type="presOf" srcId="{2926398A-251F-45E8-B2C5-7D1F20F4C7FC}" destId="{BA8ED77A-6599-437B-952A-37B16EDFF8D7}" srcOrd="0" destOrd="0" presId="urn:microsoft.com/office/officeart/2005/8/layout/lProcess1"/>
    <dgm:cxn modelId="{F7C02E0E-E967-46FB-846C-486A4594A848}" type="presOf" srcId="{4F404094-FBCF-4FC9-BB82-730ADEEEC2F1}" destId="{781E5E18-4149-4DCD-878A-B741C0EE1EC0}" srcOrd="0" destOrd="0" presId="urn:microsoft.com/office/officeart/2005/8/layout/lProcess1"/>
    <dgm:cxn modelId="{625F82E0-DFF2-4BC6-A3E1-36CDD136B640}" srcId="{30CB3F34-EFDA-4930-AC66-8B064F122701}" destId="{F67092A8-D2AC-45C1-AE7E-A667E8F7B7BE}" srcOrd="3" destOrd="0" parTransId="{58C81978-55D2-4A9C-9B8A-DE6FA13E387C}" sibTransId="{8A976C53-5B0A-44AE-8BA7-C9E07FC9C636}"/>
    <dgm:cxn modelId="{F2B53EC9-801F-49ED-A662-F64CF3D90E63}" srcId="{9C04A8EF-DE62-4BD3-9972-0569C5E51A1E}" destId="{6180DD75-630C-462C-8A85-516FC653500A}" srcOrd="3" destOrd="0" parTransId="{1839D7AC-DFFE-47CE-B8CB-06FA62A81B5E}" sibTransId="{F20718B1-D94D-4A65-80CD-56463001F1ED}"/>
    <dgm:cxn modelId="{6D989A68-4871-4043-874F-079D3276EE61}" srcId="{30CB3F34-EFDA-4930-AC66-8B064F122701}" destId="{5879AB1F-0673-4BAA-914C-2714A3F3790F}" srcOrd="2" destOrd="0" parTransId="{FFBB5701-FD3B-4DFC-8D0F-1407943BE612}" sibTransId="{57CDCE19-E4E1-44E0-A934-7C9FED62D842}"/>
    <dgm:cxn modelId="{186D5A8E-84CC-4D59-BDC8-EDC85A77F937}" srcId="{30CB3F34-EFDA-4930-AC66-8B064F122701}" destId="{6C190F38-4FA5-4ACB-AB24-328473021358}" srcOrd="1" destOrd="0" parTransId="{F94F3F5F-BEEC-4294-B9E2-58DB9185105A}" sibTransId="{7C5AAA9E-92BD-4F68-87F7-423BF1AB0941}"/>
    <dgm:cxn modelId="{783D3307-E38C-4982-B273-7BC9BD2EDA87}" type="presOf" srcId="{7C5AAA9E-92BD-4F68-87F7-423BF1AB0941}" destId="{44120070-FDD0-43F2-A66F-6810E05AE127}" srcOrd="0" destOrd="0" presId="urn:microsoft.com/office/officeart/2005/8/layout/lProcess1"/>
    <dgm:cxn modelId="{3F762210-ACA1-4F61-824D-41E1643DD31F}" type="presOf" srcId="{F20718B1-D94D-4A65-80CD-56463001F1ED}" destId="{19006885-BD09-47BD-94C4-C0587E60630E}" srcOrd="0" destOrd="0" presId="urn:microsoft.com/office/officeart/2005/8/layout/lProcess1"/>
    <dgm:cxn modelId="{342F7D89-1249-4BD2-A69D-F043977C58BE}" type="presOf" srcId="{6C190F38-4FA5-4ACB-AB24-328473021358}" destId="{FAD9C7EE-10AE-4838-B98C-A685A9012C91}" srcOrd="0" destOrd="0" presId="urn:microsoft.com/office/officeart/2005/8/layout/lProcess1"/>
    <dgm:cxn modelId="{66B561DA-4997-4765-8519-7D00C0610C23}" type="presOf" srcId="{6180DD75-630C-462C-8A85-516FC653500A}" destId="{DC7C8F3D-455F-4E3B-AB82-53EB970814F5}" srcOrd="0" destOrd="0" presId="urn:microsoft.com/office/officeart/2005/8/layout/lProcess1"/>
    <dgm:cxn modelId="{0E7C1D52-84DE-436B-A5AA-D4E1018CA979}" type="presOf" srcId="{9B038863-FFDD-4E74-971A-2BC74B14655E}" destId="{2C9C0126-D956-4EE5-B917-092442B4FE31}" srcOrd="0" destOrd="0" presId="urn:microsoft.com/office/officeart/2005/8/layout/lProcess1"/>
    <dgm:cxn modelId="{70A40849-D126-4D67-B780-C80D58347396}" type="presOf" srcId="{9EB7359B-6733-416C-ABFA-1B507D2DDA9E}" destId="{AD657C2F-51F0-4FCB-80F4-17354CB95E83}" srcOrd="0" destOrd="0" presId="urn:microsoft.com/office/officeart/2005/8/layout/lProcess1"/>
    <dgm:cxn modelId="{7FBA1147-8D65-4E0C-BBFC-3307A75024A0}" srcId="{613AA038-8F23-4B29-84E6-E07417907157}" destId="{30CB3F34-EFDA-4930-AC66-8B064F122701}" srcOrd="1" destOrd="0" parTransId="{771C87FD-4926-444C-8F03-C1FABF4E52C8}" sibTransId="{63999EB6-64C0-4149-8914-3B7FC165D37D}"/>
    <dgm:cxn modelId="{A32FE93F-6D7B-4D11-B067-CA806786F052}" type="presOf" srcId="{9C9B827E-43C1-4DEF-91D8-317902104E8B}" destId="{5D6C7EC9-9932-4768-8281-6A5C5BF7FDA5}" srcOrd="0" destOrd="0" presId="urn:microsoft.com/office/officeart/2005/8/layout/lProcess1"/>
    <dgm:cxn modelId="{3B0A7F5E-30F5-49C7-8C52-9F9951DC3B90}" type="presOf" srcId="{3A9F2EBF-6A10-4ACE-AA25-D31FA5D7AF03}" destId="{164298E7-7D44-471E-B566-3F65E99ED266}" srcOrd="0" destOrd="0" presId="urn:microsoft.com/office/officeart/2005/8/layout/lProcess1"/>
    <dgm:cxn modelId="{D56BABA0-9B1C-46F1-9ADF-D8353AA28ACE}" type="presOf" srcId="{AED6CB33-E81B-4B44-950E-4D1FB7904DD9}" destId="{D542F6E1-4174-4FD2-9F98-B67CB1B05224}" srcOrd="0" destOrd="0" presId="urn:microsoft.com/office/officeart/2005/8/layout/lProcess1"/>
    <dgm:cxn modelId="{3D989DD2-78F7-4B79-96E4-E1E279100C36}" srcId="{9C04A8EF-DE62-4BD3-9972-0569C5E51A1E}" destId="{4F404094-FBCF-4FC9-BB82-730ADEEEC2F1}" srcOrd="1" destOrd="0" parTransId="{E1049A73-FF28-453F-B3DF-EC373BB3606A}" sibTransId="{A3EF6352-9156-4CB8-BBB8-7A8A58472DA4}"/>
    <dgm:cxn modelId="{17006B5D-D2CF-4FBE-B2CE-2D235A889A21}" type="presOf" srcId="{B33333A2-8739-4F34-B03E-47B9C6B081DD}" destId="{12438B0F-BD26-404B-AB13-58434C19229A}" srcOrd="0" destOrd="0" presId="urn:microsoft.com/office/officeart/2005/8/layout/lProcess1"/>
    <dgm:cxn modelId="{0D07FE49-8D93-4048-A8AA-F3B2806BF9C6}" srcId="{30CB3F34-EFDA-4930-AC66-8B064F122701}" destId="{37788CC2-EE08-4F5A-817B-33FBCE30CFCF}" srcOrd="4" destOrd="0" parTransId="{D52C0577-F10D-480C-9258-8C1525BB70DC}" sibTransId="{C2413AEE-10B9-46B9-805D-530CEA3CB4D6}"/>
    <dgm:cxn modelId="{A522482A-F464-4182-8C6F-1280634A077E}" type="presOf" srcId="{9C04A8EF-DE62-4BD3-9972-0569C5E51A1E}" destId="{866429ED-2083-423D-BA1B-DD15ADC21D90}" srcOrd="0" destOrd="0" presId="urn:microsoft.com/office/officeart/2005/8/layout/lProcess1"/>
    <dgm:cxn modelId="{B7B70FBD-2DF1-4D08-BC61-2D4C37F3D46D}" type="presOf" srcId="{30CB3F34-EFDA-4930-AC66-8B064F122701}" destId="{57656C20-145C-4DFA-BD64-5C677D1A0CB7}" srcOrd="0" destOrd="0" presId="urn:microsoft.com/office/officeart/2005/8/layout/lProcess1"/>
    <dgm:cxn modelId="{26E58B89-6991-4F89-A3F0-264BBAF4CEAB}" srcId="{613AA038-8F23-4B29-84E6-E07417907157}" destId="{9C04A8EF-DE62-4BD3-9972-0569C5E51A1E}" srcOrd="0" destOrd="0" parTransId="{3516C6D1-9D9C-47A4-926E-8B181BF09113}" sibTransId="{A7EB2901-C055-41A1-B80F-F5D0E74742E4}"/>
    <dgm:cxn modelId="{CA613E03-438C-4064-983E-BA29027B6FDB}" type="presOf" srcId="{613AA038-8F23-4B29-84E6-E07417907157}" destId="{45128CD0-4875-4E32-B65A-31D1C91E4EE3}" srcOrd="0" destOrd="0" presId="urn:microsoft.com/office/officeart/2005/8/layout/lProcess1"/>
    <dgm:cxn modelId="{DEAFB715-7455-4763-9C71-77EE321D5A14}" srcId="{9C04A8EF-DE62-4BD3-9972-0569C5E51A1E}" destId="{BF1A35DD-7710-4F0D-B201-4A936D510163}" srcOrd="2" destOrd="0" parTransId="{7C5DC106-89F1-414F-9CCD-DBBE1EE93309}" sibTransId="{9B038863-FFDD-4E74-971A-2BC74B14655E}"/>
    <dgm:cxn modelId="{99A08F98-9075-4F63-8309-29EE92488F47}" type="presOf" srcId="{A3EF6352-9156-4CB8-BBB8-7A8A58472DA4}" destId="{553ACA28-4363-4174-A1E6-D23A550CC1EC}" srcOrd="0" destOrd="0" presId="urn:microsoft.com/office/officeart/2005/8/layout/lProcess1"/>
    <dgm:cxn modelId="{DE0FCA67-B381-457A-BEE5-47102066FCAE}" type="presOf" srcId="{37788CC2-EE08-4F5A-817B-33FBCE30CFCF}" destId="{DBE89FA6-89AF-4092-A505-00CA17A352B3}" srcOrd="0" destOrd="0" presId="urn:microsoft.com/office/officeart/2005/8/layout/lProcess1"/>
    <dgm:cxn modelId="{17B0FA06-C297-47ED-8880-3DF0877A4CE7}" srcId="{30CB3F34-EFDA-4930-AC66-8B064F122701}" destId="{9C9B827E-43C1-4DEF-91D8-317902104E8B}" srcOrd="0" destOrd="0" parTransId="{CA8A0AB4-3771-46EF-B01F-9E489CAAFE20}" sibTransId="{B33333A2-8739-4F34-B03E-47B9C6B081DD}"/>
    <dgm:cxn modelId="{95ADDF33-C0BB-48EF-AD94-18BA0499B8BD}" type="presOf" srcId="{57CDCE19-E4E1-44E0-A934-7C9FED62D842}" destId="{FC834B2A-F47D-492A-9936-35CDD369A1FD}" srcOrd="0" destOrd="0" presId="urn:microsoft.com/office/officeart/2005/8/layout/lProcess1"/>
    <dgm:cxn modelId="{4F518263-D517-4A34-8CD6-3D5BDCFDC2B7}" type="presOf" srcId="{BF1A35DD-7710-4F0D-B201-4A936D510163}" destId="{78A1899A-10D6-4EF5-996E-0DB03F561C7D}" srcOrd="0" destOrd="0" presId="urn:microsoft.com/office/officeart/2005/8/layout/lProcess1"/>
    <dgm:cxn modelId="{78EBE61B-2F62-4AB6-982A-18BE3F2EE88A}" type="presOf" srcId="{F67092A8-D2AC-45C1-AE7E-A667E8F7B7BE}" destId="{3068CCAE-6668-40F7-86EC-E68DBE3B60D1}" srcOrd="0" destOrd="0" presId="urn:microsoft.com/office/officeart/2005/8/layout/lProcess1"/>
    <dgm:cxn modelId="{F12256FA-19D9-42C9-BC8B-C86AD5A4DAB3}" srcId="{9C04A8EF-DE62-4BD3-9972-0569C5E51A1E}" destId="{3A9F2EBF-6A10-4ACE-AA25-D31FA5D7AF03}" srcOrd="0" destOrd="0" parTransId="{2926398A-251F-45E8-B2C5-7D1F20F4C7FC}" sibTransId="{9EB7359B-6733-416C-ABFA-1B507D2DDA9E}"/>
    <dgm:cxn modelId="{DF7826F6-0973-4C48-BB3B-C6D7E055D2CF}" srcId="{9C04A8EF-DE62-4BD3-9972-0569C5E51A1E}" destId="{AED6CB33-E81B-4B44-950E-4D1FB7904DD9}" srcOrd="4" destOrd="0" parTransId="{FC5A2CBC-F42E-487F-9ECB-FC4D25E9928D}" sibTransId="{5DC72BAF-F193-48A1-97B5-9548E269512F}"/>
    <dgm:cxn modelId="{D27FDCA1-BC6B-438C-8973-7C38BEAD1DCA}" type="presOf" srcId="{CA8A0AB4-3771-46EF-B01F-9E489CAAFE20}" destId="{39338C2D-59C8-4EA0-9D01-E70729197626}" srcOrd="0" destOrd="0" presId="urn:microsoft.com/office/officeart/2005/8/layout/lProcess1"/>
    <dgm:cxn modelId="{39C8F12A-5D70-41B6-8ABE-CE2355077986}" type="presParOf" srcId="{45128CD0-4875-4E32-B65A-31D1C91E4EE3}" destId="{B1FB6C69-408A-42A3-AA52-94D454437CCD}" srcOrd="0" destOrd="0" presId="urn:microsoft.com/office/officeart/2005/8/layout/lProcess1"/>
    <dgm:cxn modelId="{9437E954-75DC-4A76-A2C3-B1F902527CB3}" type="presParOf" srcId="{B1FB6C69-408A-42A3-AA52-94D454437CCD}" destId="{866429ED-2083-423D-BA1B-DD15ADC21D90}" srcOrd="0" destOrd="0" presId="urn:microsoft.com/office/officeart/2005/8/layout/lProcess1"/>
    <dgm:cxn modelId="{48785DB0-50C3-4306-A882-8AA25C16214D}" type="presParOf" srcId="{B1FB6C69-408A-42A3-AA52-94D454437CCD}" destId="{BA8ED77A-6599-437B-952A-37B16EDFF8D7}" srcOrd="1" destOrd="0" presId="urn:microsoft.com/office/officeart/2005/8/layout/lProcess1"/>
    <dgm:cxn modelId="{0838CB94-8CFE-46E5-B802-3A2BE4FD5891}" type="presParOf" srcId="{B1FB6C69-408A-42A3-AA52-94D454437CCD}" destId="{164298E7-7D44-471E-B566-3F65E99ED266}" srcOrd="2" destOrd="0" presId="urn:microsoft.com/office/officeart/2005/8/layout/lProcess1"/>
    <dgm:cxn modelId="{55A943EF-10DC-441F-BA67-C5C8C6CE8257}" type="presParOf" srcId="{B1FB6C69-408A-42A3-AA52-94D454437CCD}" destId="{AD657C2F-51F0-4FCB-80F4-17354CB95E83}" srcOrd="3" destOrd="0" presId="urn:microsoft.com/office/officeart/2005/8/layout/lProcess1"/>
    <dgm:cxn modelId="{3D74349B-26CC-4D3E-AA67-2470DAE8209B}" type="presParOf" srcId="{B1FB6C69-408A-42A3-AA52-94D454437CCD}" destId="{781E5E18-4149-4DCD-878A-B741C0EE1EC0}" srcOrd="4" destOrd="0" presId="urn:microsoft.com/office/officeart/2005/8/layout/lProcess1"/>
    <dgm:cxn modelId="{ACFAFC65-759D-45E2-95D4-14524041C7C3}" type="presParOf" srcId="{B1FB6C69-408A-42A3-AA52-94D454437CCD}" destId="{553ACA28-4363-4174-A1E6-D23A550CC1EC}" srcOrd="5" destOrd="0" presId="urn:microsoft.com/office/officeart/2005/8/layout/lProcess1"/>
    <dgm:cxn modelId="{EFBA9F0C-A67C-4B64-881D-948098ED7849}" type="presParOf" srcId="{B1FB6C69-408A-42A3-AA52-94D454437CCD}" destId="{78A1899A-10D6-4EF5-996E-0DB03F561C7D}" srcOrd="6" destOrd="0" presId="urn:microsoft.com/office/officeart/2005/8/layout/lProcess1"/>
    <dgm:cxn modelId="{9B919BAA-6916-4140-A9BF-BA1B70BC74CC}" type="presParOf" srcId="{B1FB6C69-408A-42A3-AA52-94D454437CCD}" destId="{2C9C0126-D956-4EE5-B917-092442B4FE31}" srcOrd="7" destOrd="0" presId="urn:microsoft.com/office/officeart/2005/8/layout/lProcess1"/>
    <dgm:cxn modelId="{6508CAAB-4AB4-43B0-A59B-7ACE2F2ACC20}" type="presParOf" srcId="{B1FB6C69-408A-42A3-AA52-94D454437CCD}" destId="{DC7C8F3D-455F-4E3B-AB82-53EB970814F5}" srcOrd="8" destOrd="0" presId="urn:microsoft.com/office/officeart/2005/8/layout/lProcess1"/>
    <dgm:cxn modelId="{50EF502B-05D5-48D5-AC37-5C7ED83E8C28}" type="presParOf" srcId="{B1FB6C69-408A-42A3-AA52-94D454437CCD}" destId="{19006885-BD09-47BD-94C4-C0587E60630E}" srcOrd="9" destOrd="0" presId="urn:microsoft.com/office/officeart/2005/8/layout/lProcess1"/>
    <dgm:cxn modelId="{ACF8886F-E833-4581-A75E-1ACA57A1CE44}" type="presParOf" srcId="{B1FB6C69-408A-42A3-AA52-94D454437CCD}" destId="{D542F6E1-4174-4FD2-9F98-B67CB1B05224}" srcOrd="10" destOrd="0" presId="urn:microsoft.com/office/officeart/2005/8/layout/lProcess1"/>
    <dgm:cxn modelId="{5D3B6CC4-D3EB-44EC-906F-E16285EB0671}" type="presParOf" srcId="{45128CD0-4875-4E32-B65A-31D1C91E4EE3}" destId="{D2C8B9BE-5675-4288-BADA-898C96146BA7}" srcOrd="1" destOrd="0" presId="urn:microsoft.com/office/officeart/2005/8/layout/lProcess1"/>
    <dgm:cxn modelId="{AF056612-BDB0-40F5-81D8-89F33D44BB97}" type="presParOf" srcId="{45128CD0-4875-4E32-B65A-31D1C91E4EE3}" destId="{933CA7B7-6403-41EE-9A3D-288CF2C60E60}" srcOrd="2" destOrd="0" presId="urn:microsoft.com/office/officeart/2005/8/layout/lProcess1"/>
    <dgm:cxn modelId="{3D217229-9CB1-4903-A167-1B50807CDFE0}" type="presParOf" srcId="{933CA7B7-6403-41EE-9A3D-288CF2C60E60}" destId="{57656C20-145C-4DFA-BD64-5C677D1A0CB7}" srcOrd="0" destOrd="0" presId="urn:microsoft.com/office/officeart/2005/8/layout/lProcess1"/>
    <dgm:cxn modelId="{23038793-E591-4D8B-912E-56E5B2AAF2A2}" type="presParOf" srcId="{933CA7B7-6403-41EE-9A3D-288CF2C60E60}" destId="{39338C2D-59C8-4EA0-9D01-E70729197626}" srcOrd="1" destOrd="0" presId="urn:microsoft.com/office/officeart/2005/8/layout/lProcess1"/>
    <dgm:cxn modelId="{9898D1F5-BEBD-4186-B88D-586A804CB320}" type="presParOf" srcId="{933CA7B7-6403-41EE-9A3D-288CF2C60E60}" destId="{5D6C7EC9-9932-4768-8281-6A5C5BF7FDA5}" srcOrd="2" destOrd="0" presId="urn:microsoft.com/office/officeart/2005/8/layout/lProcess1"/>
    <dgm:cxn modelId="{F9E2A322-9F6E-4C3D-9D84-9059C26FCF90}" type="presParOf" srcId="{933CA7B7-6403-41EE-9A3D-288CF2C60E60}" destId="{12438B0F-BD26-404B-AB13-58434C19229A}" srcOrd="3" destOrd="0" presId="urn:microsoft.com/office/officeart/2005/8/layout/lProcess1"/>
    <dgm:cxn modelId="{ACEE3769-E65D-4409-8979-F2CF105E6DD7}" type="presParOf" srcId="{933CA7B7-6403-41EE-9A3D-288CF2C60E60}" destId="{FAD9C7EE-10AE-4838-B98C-A685A9012C91}" srcOrd="4" destOrd="0" presId="urn:microsoft.com/office/officeart/2005/8/layout/lProcess1"/>
    <dgm:cxn modelId="{60F565A4-CF79-449E-9CE1-23499D4E0571}" type="presParOf" srcId="{933CA7B7-6403-41EE-9A3D-288CF2C60E60}" destId="{44120070-FDD0-43F2-A66F-6810E05AE127}" srcOrd="5" destOrd="0" presId="urn:microsoft.com/office/officeart/2005/8/layout/lProcess1"/>
    <dgm:cxn modelId="{2D11E287-E68F-4F00-85CB-EB9BE74FDD64}" type="presParOf" srcId="{933CA7B7-6403-41EE-9A3D-288CF2C60E60}" destId="{54100C13-739D-4E13-A743-16C26960E67C}" srcOrd="6" destOrd="0" presId="urn:microsoft.com/office/officeart/2005/8/layout/lProcess1"/>
    <dgm:cxn modelId="{AC0E5ECF-882E-432D-9448-9BEB9356877C}" type="presParOf" srcId="{933CA7B7-6403-41EE-9A3D-288CF2C60E60}" destId="{FC834B2A-F47D-492A-9936-35CDD369A1FD}" srcOrd="7" destOrd="0" presId="urn:microsoft.com/office/officeart/2005/8/layout/lProcess1"/>
    <dgm:cxn modelId="{82D6B607-D560-4785-A038-77F76C1CCB82}" type="presParOf" srcId="{933CA7B7-6403-41EE-9A3D-288CF2C60E60}" destId="{3068CCAE-6668-40F7-86EC-E68DBE3B60D1}" srcOrd="8" destOrd="0" presId="urn:microsoft.com/office/officeart/2005/8/layout/lProcess1"/>
    <dgm:cxn modelId="{F430AF14-9C5B-4452-A198-FF3C649D15F7}" type="presParOf" srcId="{933CA7B7-6403-41EE-9A3D-288CF2C60E60}" destId="{00EBADD9-A24D-4F13-A820-2FBDFB2E38D3}" srcOrd="9" destOrd="0" presId="urn:microsoft.com/office/officeart/2005/8/layout/lProcess1"/>
    <dgm:cxn modelId="{67080EEF-1FC9-49C4-B99E-704E27BCD3C5}" type="presParOf" srcId="{933CA7B7-6403-41EE-9A3D-288CF2C60E60}" destId="{DBE89FA6-89AF-4092-A505-00CA17A352B3}" srcOrd="10" destOrd="0" presId="urn:microsoft.com/office/officeart/2005/8/layout/lProcess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90EE369E-C54E-4513-BA85-54D0BA22D766}" type="doc">
      <dgm:prSet loTypeId="urn:microsoft.com/office/officeart/2005/8/layout/list1" loCatId="list" qsTypeId="urn:microsoft.com/office/officeart/2005/8/quickstyle/simple1" qsCatId="simple" csTypeId="urn:microsoft.com/office/officeart/2005/8/colors/accent4_2" csCatId="accent4" phldr="1"/>
      <dgm:spPr/>
      <dgm:t>
        <a:bodyPr/>
        <a:lstStyle/>
        <a:p>
          <a:endParaRPr lang="en-US"/>
        </a:p>
      </dgm:t>
    </dgm:pt>
    <dgm:pt modelId="{FAE80455-538E-442B-B397-B3B0904D8D1F}">
      <dgm:prSet custT="1"/>
      <dgm:spPr/>
      <dgm:t>
        <a:bodyPr/>
        <a:lstStyle/>
        <a:p>
          <a:pPr rtl="0"/>
          <a:r>
            <a:rPr lang="en-US" sz="2200" b="1" dirty="0" smtClean="0"/>
            <a:t>CSBG Org. Standard 7.4</a:t>
          </a:r>
          <a:endParaRPr lang="en-US" sz="2200" dirty="0"/>
        </a:p>
      </dgm:t>
    </dgm:pt>
    <dgm:pt modelId="{33AC76D9-450E-404F-AF7B-037D64F18722}" type="parTrans" cxnId="{AEA4E909-1C38-459F-B368-2E0C2D3BB452}">
      <dgm:prSet/>
      <dgm:spPr/>
      <dgm:t>
        <a:bodyPr/>
        <a:lstStyle/>
        <a:p>
          <a:endParaRPr lang="en-US"/>
        </a:p>
      </dgm:t>
    </dgm:pt>
    <dgm:pt modelId="{118B66FB-95CC-4C8F-B389-12B0DF0F2D90}" type="sibTrans" cxnId="{AEA4E909-1C38-459F-B368-2E0C2D3BB452}">
      <dgm:prSet/>
      <dgm:spPr/>
      <dgm:t>
        <a:bodyPr/>
        <a:lstStyle/>
        <a:p>
          <a:endParaRPr lang="en-US"/>
        </a:p>
      </dgm:t>
    </dgm:pt>
    <dgm:pt modelId="{A4135620-A787-42D8-8105-177A4585E108}">
      <dgm:prSet custT="1"/>
      <dgm:spPr/>
      <dgm:t>
        <a:bodyPr/>
        <a:lstStyle/>
        <a:p>
          <a:r>
            <a:rPr lang="en-US" sz="2200" dirty="0" smtClean="0"/>
            <a:t>The governing board conducts a performance appraisal of the CEO/executive director within each calendar year</a:t>
          </a:r>
          <a:endParaRPr lang="en-US" sz="2200" dirty="0"/>
        </a:p>
      </dgm:t>
    </dgm:pt>
    <dgm:pt modelId="{6D1ACA69-B402-49B9-B6FC-9C1570A61346}" type="parTrans" cxnId="{02FBBA62-4CC7-451E-8BE3-9C048A973155}">
      <dgm:prSet/>
      <dgm:spPr/>
      <dgm:t>
        <a:bodyPr/>
        <a:lstStyle/>
        <a:p>
          <a:endParaRPr lang="en-US"/>
        </a:p>
      </dgm:t>
    </dgm:pt>
    <dgm:pt modelId="{5D3C3125-2CDD-4CD8-917A-6470175DB38B}" type="sibTrans" cxnId="{02FBBA62-4CC7-451E-8BE3-9C048A973155}">
      <dgm:prSet/>
      <dgm:spPr/>
      <dgm:t>
        <a:bodyPr/>
        <a:lstStyle/>
        <a:p>
          <a:endParaRPr lang="en-US"/>
        </a:p>
      </dgm:t>
    </dgm:pt>
    <dgm:pt modelId="{1BE2930B-624C-471A-B0BE-EE04287712FA}" type="pres">
      <dgm:prSet presAssocID="{90EE369E-C54E-4513-BA85-54D0BA22D766}" presName="linear" presStyleCnt="0">
        <dgm:presLayoutVars>
          <dgm:dir/>
          <dgm:animLvl val="lvl"/>
          <dgm:resizeHandles val="exact"/>
        </dgm:presLayoutVars>
      </dgm:prSet>
      <dgm:spPr/>
      <dgm:t>
        <a:bodyPr/>
        <a:lstStyle/>
        <a:p>
          <a:endParaRPr lang="en-US"/>
        </a:p>
      </dgm:t>
    </dgm:pt>
    <dgm:pt modelId="{CF2EC409-70E1-4A57-BD26-D127B8A887C6}" type="pres">
      <dgm:prSet presAssocID="{FAE80455-538E-442B-B397-B3B0904D8D1F}" presName="parentLin" presStyleCnt="0"/>
      <dgm:spPr/>
      <dgm:t>
        <a:bodyPr/>
        <a:lstStyle/>
        <a:p>
          <a:endParaRPr lang="en-US"/>
        </a:p>
      </dgm:t>
    </dgm:pt>
    <dgm:pt modelId="{7A1CAB6F-B57A-4032-9700-7DAF631E5609}" type="pres">
      <dgm:prSet presAssocID="{FAE80455-538E-442B-B397-B3B0904D8D1F}" presName="parentLeftMargin" presStyleLbl="node1" presStyleIdx="0" presStyleCnt="1"/>
      <dgm:spPr/>
      <dgm:t>
        <a:bodyPr/>
        <a:lstStyle/>
        <a:p>
          <a:endParaRPr lang="en-US"/>
        </a:p>
      </dgm:t>
    </dgm:pt>
    <dgm:pt modelId="{A59967A4-4F75-4E1F-8F8A-721A2E10B0DB}" type="pres">
      <dgm:prSet presAssocID="{FAE80455-538E-442B-B397-B3B0904D8D1F}" presName="parentText" presStyleLbl="node1" presStyleIdx="0" presStyleCnt="1" custScaleY="82991">
        <dgm:presLayoutVars>
          <dgm:chMax val="0"/>
          <dgm:bulletEnabled val="1"/>
        </dgm:presLayoutVars>
      </dgm:prSet>
      <dgm:spPr/>
      <dgm:t>
        <a:bodyPr/>
        <a:lstStyle/>
        <a:p>
          <a:endParaRPr lang="en-US"/>
        </a:p>
      </dgm:t>
    </dgm:pt>
    <dgm:pt modelId="{DA4C39E9-BE23-4045-BA7B-EA616B208AE7}" type="pres">
      <dgm:prSet presAssocID="{FAE80455-538E-442B-B397-B3B0904D8D1F}" presName="negativeSpace" presStyleCnt="0"/>
      <dgm:spPr/>
      <dgm:t>
        <a:bodyPr/>
        <a:lstStyle/>
        <a:p>
          <a:endParaRPr lang="en-US"/>
        </a:p>
      </dgm:t>
    </dgm:pt>
    <dgm:pt modelId="{C63E4D7E-2A44-4193-A91C-461406CFDBFE}" type="pres">
      <dgm:prSet presAssocID="{FAE80455-538E-442B-B397-B3B0904D8D1F}" presName="childText" presStyleLbl="conFgAcc1" presStyleIdx="0" presStyleCnt="1">
        <dgm:presLayoutVars>
          <dgm:bulletEnabled val="1"/>
        </dgm:presLayoutVars>
      </dgm:prSet>
      <dgm:spPr/>
      <dgm:t>
        <a:bodyPr/>
        <a:lstStyle/>
        <a:p>
          <a:endParaRPr lang="en-US"/>
        </a:p>
      </dgm:t>
    </dgm:pt>
  </dgm:ptLst>
  <dgm:cxnLst>
    <dgm:cxn modelId="{02FBBA62-4CC7-451E-8BE3-9C048A973155}" srcId="{FAE80455-538E-442B-B397-B3B0904D8D1F}" destId="{A4135620-A787-42D8-8105-177A4585E108}" srcOrd="0" destOrd="0" parTransId="{6D1ACA69-B402-49B9-B6FC-9C1570A61346}" sibTransId="{5D3C3125-2CDD-4CD8-917A-6470175DB38B}"/>
    <dgm:cxn modelId="{AEA4E909-1C38-459F-B368-2E0C2D3BB452}" srcId="{90EE369E-C54E-4513-BA85-54D0BA22D766}" destId="{FAE80455-538E-442B-B397-B3B0904D8D1F}" srcOrd="0" destOrd="0" parTransId="{33AC76D9-450E-404F-AF7B-037D64F18722}" sibTransId="{118B66FB-95CC-4C8F-B389-12B0DF0F2D90}"/>
    <dgm:cxn modelId="{3DC432F3-7369-4D83-AD1C-6FEB16CD281A}" type="presOf" srcId="{A4135620-A787-42D8-8105-177A4585E108}" destId="{C63E4D7E-2A44-4193-A91C-461406CFDBFE}" srcOrd="0" destOrd="0" presId="urn:microsoft.com/office/officeart/2005/8/layout/list1"/>
    <dgm:cxn modelId="{09F1D895-099A-49D7-B1EA-D15F6B8D062B}" type="presOf" srcId="{FAE80455-538E-442B-B397-B3B0904D8D1F}" destId="{7A1CAB6F-B57A-4032-9700-7DAF631E5609}" srcOrd="0" destOrd="0" presId="urn:microsoft.com/office/officeart/2005/8/layout/list1"/>
    <dgm:cxn modelId="{24A8E908-EE05-4893-988A-B45BAC1F801E}" type="presOf" srcId="{90EE369E-C54E-4513-BA85-54D0BA22D766}" destId="{1BE2930B-624C-471A-B0BE-EE04287712FA}" srcOrd="0" destOrd="0" presId="urn:microsoft.com/office/officeart/2005/8/layout/list1"/>
    <dgm:cxn modelId="{A46051A7-E0E2-49C6-8AB2-FFBC3D2ED591}" type="presOf" srcId="{FAE80455-538E-442B-B397-B3B0904D8D1F}" destId="{A59967A4-4F75-4E1F-8F8A-721A2E10B0DB}" srcOrd="1" destOrd="0" presId="urn:microsoft.com/office/officeart/2005/8/layout/list1"/>
    <dgm:cxn modelId="{0BC87C69-6FAB-4E69-9C13-DF2954E2123F}" type="presParOf" srcId="{1BE2930B-624C-471A-B0BE-EE04287712FA}" destId="{CF2EC409-70E1-4A57-BD26-D127B8A887C6}" srcOrd="0" destOrd="0" presId="urn:microsoft.com/office/officeart/2005/8/layout/list1"/>
    <dgm:cxn modelId="{9B2702B8-7A56-4348-ABF3-98EC1C43DE9E}" type="presParOf" srcId="{CF2EC409-70E1-4A57-BD26-D127B8A887C6}" destId="{7A1CAB6F-B57A-4032-9700-7DAF631E5609}" srcOrd="0" destOrd="0" presId="urn:microsoft.com/office/officeart/2005/8/layout/list1"/>
    <dgm:cxn modelId="{A1657E7E-D99A-4D73-9A9A-C19AE2F91007}" type="presParOf" srcId="{CF2EC409-70E1-4A57-BD26-D127B8A887C6}" destId="{A59967A4-4F75-4E1F-8F8A-721A2E10B0DB}" srcOrd="1" destOrd="0" presId="urn:microsoft.com/office/officeart/2005/8/layout/list1"/>
    <dgm:cxn modelId="{60DE00E6-48D2-41E2-AF2E-1A80210493AA}" type="presParOf" srcId="{1BE2930B-624C-471A-B0BE-EE04287712FA}" destId="{DA4C39E9-BE23-4045-BA7B-EA616B208AE7}" srcOrd="1" destOrd="0" presId="urn:microsoft.com/office/officeart/2005/8/layout/list1"/>
    <dgm:cxn modelId="{CE6839B0-A9EA-4CBB-B5BC-3021D0D75D6E}" type="presParOf" srcId="{1BE2930B-624C-471A-B0BE-EE04287712FA}" destId="{C63E4D7E-2A44-4193-A91C-461406CFDBFE}" srcOrd="2" destOrd="0" presId="urn:microsoft.com/office/officeart/2005/8/layout/list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D1C0141C-DDAC-49A0-8908-BBFE8780953C}"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43D7C478-5497-49B9-A973-0BFBBB44824C}">
      <dgm:prSet custT="1"/>
      <dgm:spPr/>
      <dgm:t>
        <a:bodyPr/>
        <a:lstStyle/>
        <a:p>
          <a:pPr rtl="0"/>
          <a:r>
            <a:rPr lang="en-US" sz="2100" b="1" dirty="0" smtClean="0"/>
            <a:t>CSBG Org. Standard 4.5</a:t>
          </a:r>
          <a:endParaRPr lang="en-US" sz="2100" dirty="0"/>
        </a:p>
      </dgm:t>
    </dgm:pt>
    <dgm:pt modelId="{5A398D91-181B-468C-B679-7B01DF354E47}" type="parTrans" cxnId="{E685BE33-FE99-4920-84CE-0D6A93169852}">
      <dgm:prSet/>
      <dgm:spPr/>
      <dgm:t>
        <a:bodyPr/>
        <a:lstStyle/>
        <a:p>
          <a:endParaRPr lang="en-US"/>
        </a:p>
      </dgm:t>
    </dgm:pt>
    <dgm:pt modelId="{0B4EE528-B1A4-4292-85EA-386DD3C69707}" type="sibTrans" cxnId="{E685BE33-FE99-4920-84CE-0D6A93169852}">
      <dgm:prSet/>
      <dgm:spPr/>
      <dgm:t>
        <a:bodyPr/>
        <a:lstStyle/>
        <a:p>
          <a:endParaRPr lang="en-US"/>
        </a:p>
      </dgm:t>
    </dgm:pt>
    <dgm:pt modelId="{060AB81C-5421-4B53-B0C5-BE334BD90894}">
      <dgm:prSet custT="1"/>
      <dgm:spPr/>
      <dgm:t>
        <a:bodyPr/>
        <a:lstStyle/>
        <a:p>
          <a:pPr rtl="0"/>
          <a:r>
            <a:rPr lang="en-US" sz="2100" dirty="0" smtClean="0"/>
            <a:t>The organization has a written succession plan in place for the CEO/executive director, approved by the governing board, which contains procedures for covering an emergency/unplanned, short-term absence of 3 months or less, as well as outlines the process for filling a permanent vacancy.</a:t>
          </a:r>
          <a:endParaRPr lang="en-US" sz="2100" dirty="0"/>
        </a:p>
      </dgm:t>
    </dgm:pt>
    <dgm:pt modelId="{6BA0D90E-82E0-4C4C-91E0-31E243BDFC72}" type="parTrans" cxnId="{B447A579-9172-4F87-8A40-A40DD055854F}">
      <dgm:prSet/>
      <dgm:spPr/>
      <dgm:t>
        <a:bodyPr/>
        <a:lstStyle/>
        <a:p>
          <a:endParaRPr lang="en-US"/>
        </a:p>
      </dgm:t>
    </dgm:pt>
    <dgm:pt modelId="{7CB7E8ED-06A6-47C5-A552-1B3A87DFFDD7}" type="sibTrans" cxnId="{B447A579-9172-4F87-8A40-A40DD055854F}">
      <dgm:prSet/>
      <dgm:spPr/>
      <dgm:t>
        <a:bodyPr/>
        <a:lstStyle/>
        <a:p>
          <a:endParaRPr lang="en-US"/>
        </a:p>
      </dgm:t>
    </dgm:pt>
    <dgm:pt modelId="{7BB6339D-6D20-415D-AEC4-84929A11953F}" type="pres">
      <dgm:prSet presAssocID="{D1C0141C-DDAC-49A0-8908-BBFE8780953C}" presName="linear" presStyleCnt="0">
        <dgm:presLayoutVars>
          <dgm:dir/>
          <dgm:animLvl val="lvl"/>
          <dgm:resizeHandles val="exact"/>
        </dgm:presLayoutVars>
      </dgm:prSet>
      <dgm:spPr/>
      <dgm:t>
        <a:bodyPr/>
        <a:lstStyle/>
        <a:p>
          <a:endParaRPr lang="en-US"/>
        </a:p>
      </dgm:t>
    </dgm:pt>
    <dgm:pt modelId="{256C42CA-0670-4FA0-8835-64139C630D71}" type="pres">
      <dgm:prSet presAssocID="{43D7C478-5497-49B9-A973-0BFBBB44824C}" presName="parentLin" presStyleCnt="0"/>
      <dgm:spPr/>
      <dgm:t>
        <a:bodyPr/>
        <a:lstStyle/>
        <a:p>
          <a:endParaRPr lang="en-US"/>
        </a:p>
      </dgm:t>
    </dgm:pt>
    <dgm:pt modelId="{F3EC6D97-D965-45FF-A6C9-B8102D5A4710}" type="pres">
      <dgm:prSet presAssocID="{43D7C478-5497-49B9-A973-0BFBBB44824C}" presName="parentLeftMargin" presStyleLbl="node1" presStyleIdx="0" presStyleCnt="1"/>
      <dgm:spPr/>
      <dgm:t>
        <a:bodyPr/>
        <a:lstStyle/>
        <a:p>
          <a:endParaRPr lang="en-US"/>
        </a:p>
      </dgm:t>
    </dgm:pt>
    <dgm:pt modelId="{9D1B1098-CB5D-4C0B-BC2C-731B03DB61D8}" type="pres">
      <dgm:prSet presAssocID="{43D7C478-5497-49B9-A973-0BFBBB44824C}" presName="parentText" presStyleLbl="node1" presStyleIdx="0" presStyleCnt="1">
        <dgm:presLayoutVars>
          <dgm:chMax val="0"/>
          <dgm:bulletEnabled val="1"/>
        </dgm:presLayoutVars>
      </dgm:prSet>
      <dgm:spPr/>
      <dgm:t>
        <a:bodyPr/>
        <a:lstStyle/>
        <a:p>
          <a:endParaRPr lang="en-US"/>
        </a:p>
      </dgm:t>
    </dgm:pt>
    <dgm:pt modelId="{E27F10E1-7911-42C2-99DD-2D1FF63DDA09}" type="pres">
      <dgm:prSet presAssocID="{43D7C478-5497-49B9-A973-0BFBBB44824C}" presName="negativeSpace" presStyleCnt="0"/>
      <dgm:spPr/>
      <dgm:t>
        <a:bodyPr/>
        <a:lstStyle/>
        <a:p>
          <a:endParaRPr lang="en-US"/>
        </a:p>
      </dgm:t>
    </dgm:pt>
    <dgm:pt modelId="{D8977CAF-A5AB-4442-90CF-82F91A23825C}" type="pres">
      <dgm:prSet presAssocID="{43D7C478-5497-49B9-A973-0BFBBB44824C}" presName="childText" presStyleLbl="conFgAcc1" presStyleIdx="0" presStyleCnt="1">
        <dgm:presLayoutVars>
          <dgm:bulletEnabled val="1"/>
        </dgm:presLayoutVars>
      </dgm:prSet>
      <dgm:spPr/>
      <dgm:t>
        <a:bodyPr/>
        <a:lstStyle/>
        <a:p>
          <a:endParaRPr lang="en-US"/>
        </a:p>
      </dgm:t>
    </dgm:pt>
  </dgm:ptLst>
  <dgm:cxnLst>
    <dgm:cxn modelId="{E685BE33-FE99-4920-84CE-0D6A93169852}" srcId="{D1C0141C-DDAC-49A0-8908-BBFE8780953C}" destId="{43D7C478-5497-49B9-A973-0BFBBB44824C}" srcOrd="0" destOrd="0" parTransId="{5A398D91-181B-468C-B679-7B01DF354E47}" sibTransId="{0B4EE528-B1A4-4292-85EA-386DD3C69707}"/>
    <dgm:cxn modelId="{7D04463D-2F55-4E15-BFB8-EDC8B3B4B12A}" type="presOf" srcId="{060AB81C-5421-4B53-B0C5-BE334BD90894}" destId="{D8977CAF-A5AB-4442-90CF-82F91A23825C}" srcOrd="0" destOrd="0" presId="urn:microsoft.com/office/officeart/2005/8/layout/list1"/>
    <dgm:cxn modelId="{6A9EBA3E-76CA-47DC-8256-F53431AA8008}" type="presOf" srcId="{43D7C478-5497-49B9-A973-0BFBBB44824C}" destId="{F3EC6D97-D965-45FF-A6C9-B8102D5A4710}" srcOrd="0" destOrd="0" presId="urn:microsoft.com/office/officeart/2005/8/layout/list1"/>
    <dgm:cxn modelId="{22FED30B-79C1-4805-A040-80DBE83CADD3}" type="presOf" srcId="{43D7C478-5497-49B9-A973-0BFBBB44824C}" destId="{9D1B1098-CB5D-4C0B-BC2C-731B03DB61D8}" srcOrd="1" destOrd="0" presId="urn:microsoft.com/office/officeart/2005/8/layout/list1"/>
    <dgm:cxn modelId="{4795EF7F-5035-43C1-B0D1-CC464355F74C}" type="presOf" srcId="{D1C0141C-DDAC-49A0-8908-BBFE8780953C}" destId="{7BB6339D-6D20-415D-AEC4-84929A11953F}" srcOrd="0" destOrd="0" presId="urn:microsoft.com/office/officeart/2005/8/layout/list1"/>
    <dgm:cxn modelId="{B447A579-9172-4F87-8A40-A40DD055854F}" srcId="{43D7C478-5497-49B9-A973-0BFBBB44824C}" destId="{060AB81C-5421-4B53-B0C5-BE334BD90894}" srcOrd="0" destOrd="0" parTransId="{6BA0D90E-82E0-4C4C-91E0-31E243BDFC72}" sibTransId="{7CB7E8ED-06A6-47C5-A552-1B3A87DFFDD7}"/>
    <dgm:cxn modelId="{416772DE-1E70-4F40-818E-D76F892B0DC6}" type="presParOf" srcId="{7BB6339D-6D20-415D-AEC4-84929A11953F}" destId="{256C42CA-0670-4FA0-8835-64139C630D71}" srcOrd="0" destOrd="0" presId="urn:microsoft.com/office/officeart/2005/8/layout/list1"/>
    <dgm:cxn modelId="{B3751D4C-7933-4243-BD47-6EADC1D65441}" type="presParOf" srcId="{256C42CA-0670-4FA0-8835-64139C630D71}" destId="{F3EC6D97-D965-45FF-A6C9-B8102D5A4710}" srcOrd="0" destOrd="0" presId="urn:microsoft.com/office/officeart/2005/8/layout/list1"/>
    <dgm:cxn modelId="{B155DB1D-BAF7-4755-BB3E-F1A742AD2774}" type="presParOf" srcId="{256C42CA-0670-4FA0-8835-64139C630D71}" destId="{9D1B1098-CB5D-4C0B-BC2C-731B03DB61D8}" srcOrd="1" destOrd="0" presId="urn:microsoft.com/office/officeart/2005/8/layout/list1"/>
    <dgm:cxn modelId="{B05347CE-7B38-406D-B897-5D3BD46D35B8}" type="presParOf" srcId="{7BB6339D-6D20-415D-AEC4-84929A11953F}" destId="{E27F10E1-7911-42C2-99DD-2D1FF63DDA09}" srcOrd="1" destOrd="0" presId="urn:microsoft.com/office/officeart/2005/8/layout/list1"/>
    <dgm:cxn modelId="{046192D0-71F5-41A2-A45A-16AD46B41293}" type="presParOf" srcId="{7BB6339D-6D20-415D-AEC4-84929A11953F}" destId="{D8977CAF-A5AB-4442-90CF-82F91A23825C}" srcOrd="2" destOrd="0" presId="urn:microsoft.com/office/officeart/2005/8/layout/list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771AC078-8CDE-4C35-8CCC-561B8370A924}"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CFD774E7-B18A-446D-8D9B-4538EFBF3054}">
      <dgm:prSet/>
      <dgm:spPr/>
      <dgm:t>
        <a:bodyPr/>
        <a:lstStyle/>
        <a:p>
          <a:pPr rtl="0"/>
          <a:r>
            <a:rPr lang="en-US" b="1" dirty="0" smtClean="0"/>
            <a:t>CSBG Org. Standard 5.6</a:t>
          </a:r>
          <a:endParaRPr lang="en-US" dirty="0"/>
        </a:p>
      </dgm:t>
    </dgm:pt>
    <dgm:pt modelId="{E47F5BD0-AA70-46F8-8C18-AD20FF504333}" type="parTrans" cxnId="{3F62F506-04C2-4DEF-83E1-2FC796B747C8}">
      <dgm:prSet/>
      <dgm:spPr/>
      <dgm:t>
        <a:bodyPr/>
        <a:lstStyle/>
        <a:p>
          <a:endParaRPr lang="en-US"/>
        </a:p>
      </dgm:t>
    </dgm:pt>
    <dgm:pt modelId="{C0473CC3-4B85-40CA-9AF7-5F14D1D569C8}" type="sibTrans" cxnId="{3F62F506-04C2-4DEF-83E1-2FC796B747C8}">
      <dgm:prSet/>
      <dgm:spPr/>
      <dgm:t>
        <a:bodyPr/>
        <a:lstStyle/>
        <a:p>
          <a:endParaRPr lang="en-US"/>
        </a:p>
      </dgm:t>
    </dgm:pt>
    <dgm:pt modelId="{A1ABBD22-C6C6-45FB-A677-70AA6CB764CD}">
      <dgm:prSet/>
      <dgm:spPr/>
      <dgm:t>
        <a:bodyPr/>
        <a:lstStyle/>
        <a:p>
          <a:pPr rtl="0"/>
          <a:r>
            <a:rPr lang="en-US" dirty="0" smtClean="0"/>
            <a:t>Each board member has signed a conflict of interest</a:t>
          </a:r>
          <a:br>
            <a:rPr lang="en-US" dirty="0" smtClean="0"/>
          </a:br>
          <a:r>
            <a:rPr lang="en-US" dirty="0" smtClean="0"/>
            <a:t>policy  within the past 2 years.</a:t>
          </a:r>
          <a:endParaRPr lang="en-US" dirty="0"/>
        </a:p>
      </dgm:t>
    </dgm:pt>
    <dgm:pt modelId="{8518030A-EBAF-4942-9F63-380984F66DBE}" type="parTrans" cxnId="{A4A47E07-9315-4716-84F7-6D8A50B5E0DE}">
      <dgm:prSet/>
      <dgm:spPr/>
      <dgm:t>
        <a:bodyPr/>
        <a:lstStyle/>
        <a:p>
          <a:endParaRPr lang="en-US"/>
        </a:p>
      </dgm:t>
    </dgm:pt>
    <dgm:pt modelId="{B8B8A973-D74E-44A7-9248-1D556BC7EAFA}" type="sibTrans" cxnId="{A4A47E07-9315-4716-84F7-6D8A50B5E0DE}">
      <dgm:prSet/>
      <dgm:spPr/>
      <dgm:t>
        <a:bodyPr/>
        <a:lstStyle/>
        <a:p>
          <a:endParaRPr lang="en-US"/>
        </a:p>
      </dgm:t>
    </dgm:pt>
    <dgm:pt modelId="{DAB319B9-BD8F-4922-B949-289E57852EFF}" type="pres">
      <dgm:prSet presAssocID="{771AC078-8CDE-4C35-8CCC-561B8370A924}" presName="linear" presStyleCnt="0">
        <dgm:presLayoutVars>
          <dgm:dir/>
          <dgm:animLvl val="lvl"/>
          <dgm:resizeHandles val="exact"/>
        </dgm:presLayoutVars>
      </dgm:prSet>
      <dgm:spPr/>
      <dgm:t>
        <a:bodyPr/>
        <a:lstStyle/>
        <a:p>
          <a:endParaRPr lang="en-US"/>
        </a:p>
      </dgm:t>
    </dgm:pt>
    <dgm:pt modelId="{80FAE777-BD21-4A9E-AA4C-5C47A1C8E241}" type="pres">
      <dgm:prSet presAssocID="{CFD774E7-B18A-446D-8D9B-4538EFBF3054}" presName="parentLin" presStyleCnt="0"/>
      <dgm:spPr/>
      <dgm:t>
        <a:bodyPr/>
        <a:lstStyle/>
        <a:p>
          <a:endParaRPr lang="en-US"/>
        </a:p>
      </dgm:t>
    </dgm:pt>
    <dgm:pt modelId="{C7609EB4-9FDA-4ADB-B680-812F30181AD3}" type="pres">
      <dgm:prSet presAssocID="{CFD774E7-B18A-446D-8D9B-4538EFBF3054}" presName="parentLeftMargin" presStyleLbl="node1" presStyleIdx="0" presStyleCnt="1"/>
      <dgm:spPr/>
      <dgm:t>
        <a:bodyPr/>
        <a:lstStyle/>
        <a:p>
          <a:endParaRPr lang="en-US"/>
        </a:p>
      </dgm:t>
    </dgm:pt>
    <dgm:pt modelId="{5A115E89-08F0-40C0-9AF5-ACA2E7C8D853}" type="pres">
      <dgm:prSet presAssocID="{CFD774E7-B18A-446D-8D9B-4538EFBF3054}" presName="parentText" presStyleLbl="node1" presStyleIdx="0" presStyleCnt="1">
        <dgm:presLayoutVars>
          <dgm:chMax val="0"/>
          <dgm:bulletEnabled val="1"/>
        </dgm:presLayoutVars>
      </dgm:prSet>
      <dgm:spPr/>
      <dgm:t>
        <a:bodyPr/>
        <a:lstStyle/>
        <a:p>
          <a:endParaRPr lang="en-US"/>
        </a:p>
      </dgm:t>
    </dgm:pt>
    <dgm:pt modelId="{1C6F033E-0F0B-4062-855B-5892EE7E500E}" type="pres">
      <dgm:prSet presAssocID="{CFD774E7-B18A-446D-8D9B-4538EFBF3054}" presName="negativeSpace" presStyleCnt="0"/>
      <dgm:spPr/>
      <dgm:t>
        <a:bodyPr/>
        <a:lstStyle/>
        <a:p>
          <a:endParaRPr lang="en-US"/>
        </a:p>
      </dgm:t>
    </dgm:pt>
    <dgm:pt modelId="{C53BB452-C368-4295-9B68-376CC42D2BBB}" type="pres">
      <dgm:prSet presAssocID="{CFD774E7-B18A-446D-8D9B-4538EFBF3054}" presName="childText" presStyleLbl="conFgAcc1" presStyleIdx="0" presStyleCnt="1">
        <dgm:presLayoutVars>
          <dgm:bulletEnabled val="1"/>
        </dgm:presLayoutVars>
      </dgm:prSet>
      <dgm:spPr/>
      <dgm:t>
        <a:bodyPr/>
        <a:lstStyle/>
        <a:p>
          <a:endParaRPr lang="en-US"/>
        </a:p>
      </dgm:t>
    </dgm:pt>
  </dgm:ptLst>
  <dgm:cxnLst>
    <dgm:cxn modelId="{74205087-106B-4C83-8A9E-00ADDB38A03F}" type="presOf" srcId="{A1ABBD22-C6C6-45FB-A677-70AA6CB764CD}" destId="{C53BB452-C368-4295-9B68-376CC42D2BBB}" srcOrd="0" destOrd="0" presId="urn:microsoft.com/office/officeart/2005/8/layout/list1"/>
    <dgm:cxn modelId="{2C829D76-CA9F-4FE7-A93D-BBF7407F39FF}" type="presOf" srcId="{CFD774E7-B18A-446D-8D9B-4538EFBF3054}" destId="{C7609EB4-9FDA-4ADB-B680-812F30181AD3}" srcOrd="0" destOrd="0" presId="urn:microsoft.com/office/officeart/2005/8/layout/list1"/>
    <dgm:cxn modelId="{A4A47E07-9315-4716-84F7-6D8A50B5E0DE}" srcId="{CFD774E7-B18A-446D-8D9B-4538EFBF3054}" destId="{A1ABBD22-C6C6-45FB-A677-70AA6CB764CD}" srcOrd="0" destOrd="0" parTransId="{8518030A-EBAF-4942-9F63-380984F66DBE}" sibTransId="{B8B8A973-D74E-44A7-9248-1D556BC7EAFA}"/>
    <dgm:cxn modelId="{3F62F506-04C2-4DEF-83E1-2FC796B747C8}" srcId="{771AC078-8CDE-4C35-8CCC-561B8370A924}" destId="{CFD774E7-B18A-446D-8D9B-4538EFBF3054}" srcOrd="0" destOrd="0" parTransId="{E47F5BD0-AA70-46F8-8C18-AD20FF504333}" sibTransId="{C0473CC3-4B85-40CA-9AF7-5F14D1D569C8}"/>
    <dgm:cxn modelId="{2FFAD962-729A-4CB4-8286-395D929A34C7}" type="presOf" srcId="{CFD774E7-B18A-446D-8D9B-4538EFBF3054}" destId="{5A115E89-08F0-40C0-9AF5-ACA2E7C8D853}" srcOrd="1" destOrd="0" presId="urn:microsoft.com/office/officeart/2005/8/layout/list1"/>
    <dgm:cxn modelId="{2493946B-9F45-48E4-ACC2-71D674B96397}" type="presOf" srcId="{771AC078-8CDE-4C35-8CCC-561B8370A924}" destId="{DAB319B9-BD8F-4922-B949-289E57852EFF}" srcOrd="0" destOrd="0" presId="urn:microsoft.com/office/officeart/2005/8/layout/list1"/>
    <dgm:cxn modelId="{C63DF789-CA53-485D-9552-5C1755E4213E}" type="presParOf" srcId="{DAB319B9-BD8F-4922-B949-289E57852EFF}" destId="{80FAE777-BD21-4A9E-AA4C-5C47A1C8E241}" srcOrd="0" destOrd="0" presId="urn:microsoft.com/office/officeart/2005/8/layout/list1"/>
    <dgm:cxn modelId="{E565F74F-7FCC-4A24-BCAA-D2D551DE331D}" type="presParOf" srcId="{80FAE777-BD21-4A9E-AA4C-5C47A1C8E241}" destId="{C7609EB4-9FDA-4ADB-B680-812F30181AD3}" srcOrd="0" destOrd="0" presId="urn:microsoft.com/office/officeart/2005/8/layout/list1"/>
    <dgm:cxn modelId="{B9DD2D14-4A3C-4D7D-88F6-849D69C35154}" type="presParOf" srcId="{80FAE777-BD21-4A9E-AA4C-5C47A1C8E241}" destId="{5A115E89-08F0-40C0-9AF5-ACA2E7C8D853}" srcOrd="1" destOrd="0" presId="urn:microsoft.com/office/officeart/2005/8/layout/list1"/>
    <dgm:cxn modelId="{178F3267-B34C-4FB6-A54B-C2C38C6A5978}" type="presParOf" srcId="{DAB319B9-BD8F-4922-B949-289E57852EFF}" destId="{1C6F033E-0F0B-4062-855B-5892EE7E500E}" srcOrd="1" destOrd="0" presId="urn:microsoft.com/office/officeart/2005/8/layout/list1"/>
    <dgm:cxn modelId="{8C594E0C-ED14-454F-935F-D9A3CEB487CB}" type="presParOf" srcId="{DAB319B9-BD8F-4922-B949-289E57852EFF}" destId="{C53BB452-C368-4295-9B68-376CC42D2BBB}" srcOrd="2" destOrd="0" presId="urn:microsoft.com/office/officeart/2005/8/layout/list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D1C0141C-DDAC-49A0-8908-BBFE8780953C}" type="doc">
      <dgm:prSet loTypeId="urn:microsoft.com/office/officeart/2005/8/layout/list1" loCatId="list" qsTypeId="urn:microsoft.com/office/officeart/2005/8/quickstyle/simple1" qsCatId="simple" csTypeId="urn:microsoft.com/office/officeart/2005/8/colors/colorful3" csCatId="colorful" phldr="1"/>
      <dgm:spPr/>
      <dgm:t>
        <a:bodyPr/>
        <a:lstStyle/>
        <a:p>
          <a:endParaRPr lang="en-US"/>
        </a:p>
      </dgm:t>
    </dgm:pt>
    <dgm:pt modelId="{43D7C478-5497-49B9-A973-0BFBBB44824C}">
      <dgm:prSet custT="1"/>
      <dgm:spPr/>
      <dgm:t>
        <a:bodyPr/>
        <a:lstStyle/>
        <a:p>
          <a:pPr rtl="0"/>
          <a:r>
            <a:rPr lang="en-US" sz="2100" b="1" dirty="0" smtClean="0"/>
            <a:t>CSBG Org. Standard 7.7</a:t>
          </a:r>
          <a:endParaRPr lang="en-US" sz="2100" dirty="0"/>
        </a:p>
      </dgm:t>
    </dgm:pt>
    <dgm:pt modelId="{5A398D91-181B-468C-B679-7B01DF354E47}" type="parTrans" cxnId="{E685BE33-FE99-4920-84CE-0D6A93169852}">
      <dgm:prSet/>
      <dgm:spPr/>
      <dgm:t>
        <a:bodyPr/>
        <a:lstStyle/>
        <a:p>
          <a:endParaRPr lang="en-US"/>
        </a:p>
      </dgm:t>
    </dgm:pt>
    <dgm:pt modelId="{0B4EE528-B1A4-4292-85EA-386DD3C69707}" type="sibTrans" cxnId="{E685BE33-FE99-4920-84CE-0D6A93169852}">
      <dgm:prSet/>
      <dgm:spPr/>
      <dgm:t>
        <a:bodyPr/>
        <a:lstStyle/>
        <a:p>
          <a:endParaRPr lang="en-US"/>
        </a:p>
      </dgm:t>
    </dgm:pt>
    <dgm:pt modelId="{060AB81C-5421-4B53-B0C5-BE334BD90894}">
      <dgm:prSet custT="1"/>
      <dgm:spPr/>
      <dgm:t>
        <a:bodyPr/>
        <a:lstStyle/>
        <a:p>
          <a:pPr rtl="0"/>
          <a:r>
            <a:rPr lang="en-US" sz="2100" dirty="0" smtClean="0"/>
            <a:t>The organization has a</a:t>
          </a:r>
          <a:br>
            <a:rPr lang="en-US" sz="2100" dirty="0" smtClean="0"/>
          </a:br>
          <a:r>
            <a:rPr lang="en-US" sz="2100" dirty="0" smtClean="0"/>
            <a:t>whistleblower policy that has</a:t>
          </a:r>
          <a:br>
            <a:rPr lang="en-US" sz="2100" dirty="0" smtClean="0"/>
          </a:br>
          <a:r>
            <a:rPr lang="en-US" sz="2100" dirty="0" smtClean="0"/>
            <a:t>been approved by the</a:t>
          </a:r>
          <a:br>
            <a:rPr lang="en-US" sz="2100" dirty="0" smtClean="0"/>
          </a:br>
          <a:r>
            <a:rPr lang="en-US" sz="2100" dirty="0" smtClean="0"/>
            <a:t>governing board.</a:t>
          </a:r>
          <a:endParaRPr lang="en-US" sz="2100" dirty="0"/>
        </a:p>
      </dgm:t>
    </dgm:pt>
    <dgm:pt modelId="{6BA0D90E-82E0-4C4C-91E0-31E243BDFC72}" type="parTrans" cxnId="{B447A579-9172-4F87-8A40-A40DD055854F}">
      <dgm:prSet/>
      <dgm:spPr/>
      <dgm:t>
        <a:bodyPr/>
        <a:lstStyle/>
        <a:p>
          <a:endParaRPr lang="en-US"/>
        </a:p>
      </dgm:t>
    </dgm:pt>
    <dgm:pt modelId="{7CB7E8ED-06A6-47C5-A552-1B3A87DFFDD7}" type="sibTrans" cxnId="{B447A579-9172-4F87-8A40-A40DD055854F}">
      <dgm:prSet/>
      <dgm:spPr/>
      <dgm:t>
        <a:bodyPr/>
        <a:lstStyle/>
        <a:p>
          <a:endParaRPr lang="en-US"/>
        </a:p>
      </dgm:t>
    </dgm:pt>
    <dgm:pt modelId="{7BB6339D-6D20-415D-AEC4-84929A11953F}" type="pres">
      <dgm:prSet presAssocID="{D1C0141C-DDAC-49A0-8908-BBFE8780953C}" presName="linear" presStyleCnt="0">
        <dgm:presLayoutVars>
          <dgm:dir/>
          <dgm:animLvl val="lvl"/>
          <dgm:resizeHandles val="exact"/>
        </dgm:presLayoutVars>
      </dgm:prSet>
      <dgm:spPr/>
      <dgm:t>
        <a:bodyPr/>
        <a:lstStyle/>
        <a:p>
          <a:endParaRPr lang="en-US"/>
        </a:p>
      </dgm:t>
    </dgm:pt>
    <dgm:pt modelId="{256C42CA-0670-4FA0-8835-64139C630D71}" type="pres">
      <dgm:prSet presAssocID="{43D7C478-5497-49B9-A973-0BFBBB44824C}" presName="parentLin" presStyleCnt="0"/>
      <dgm:spPr/>
      <dgm:t>
        <a:bodyPr/>
        <a:lstStyle/>
        <a:p>
          <a:endParaRPr lang="en-US"/>
        </a:p>
      </dgm:t>
    </dgm:pt>
    <dgm:pt modelId="{F3EC6D97-D965-45FF-A6C9-B8102D5A4710}" type="pres">
      <dgm:prSet presAssocID="{43D7C478-5497-49B9-A973-0BFBBB44824C}" presName="parentLeftMargin" presStyleLbl="node1" presStyleIdx="0" presStyleCnt="1"/>
      <dgm:spPr/>
      <dgm:t>
        <a:bodyPr/>
        <a:lstStyle/>
        <a:p>
          <a:endParaRPr lang="en-US"/>
        </a:p>
      </dgm:t>
    </dgm:pt>
    <dgm:pt modelId="{9D1B1098-CB5D-4C0B-BC2C-731B03DB61D8}" type="pres">
      <dgm:prSet presAssocID="{43D7C478-5497-49B9-A973-0BFBBB44824C}" presName="parentText" presStyleLbl="node1" presStyleIdx="0" presStyleCnt="1">
        <dgm:presLayoutVars>
          <dgm:chMax val="0"/>
          <dgm:bulletEnabled val="1"/>
        </dgm:presLayoutVars>
      </dgm:prSet>
      <dgm:spPr/>
      <dgm:t>
        <a:bodyPr/>
        <a:lstStyle/>
        <a:p>
          <a:endParaRPr lang="en-US"/>
        </a:p>
      </dgm:t>
    </dgm:pt>
    <dgm:pt modelId="{E27F10E1-7911-42C2-99DD-2D1FF63DDA09}" type="pres">
      <dgm:prSet presAssocID="{43D7C478-5497-49B9-A973-0BFBBB44824C}" presName="negativeSpace" presStyleCnt="0"/>
      <dgm:spPr/>
      <dgm:t>
        <a:bodyPr/>
        <a:lstStyle/>
        <a:p>
          <a:endParaRPr lang="en-US"/>
        </a:p>
      </dgm:t>
    </dgm:pt>
    <dgm:pt modelId="{D8977CAF-A5AB-4442-90CF-82F91A23825C}" type="pres">
      <dgm:prSet presAssocID="{43D7C478-5497-49B9-A973-0BFBBB44824C}" presName="childText" presStyleLbl="conFgAcc1" presStyleIdx="0" presStyleCnt="1">
        <dgm:presLayoutVars>
          <dgm:bulletEnabled val="1"/>
        </dgm:presLayoutVars>
      </dgm:prSet>
      <dgm:spPr/>
      <dgm:t>
        <a:bodyPr/>
        <a:lstStyle/>
        <a:p>
          <a:endParaRPr lang="en-US"/>
        </a:p>
      </dgm:t>
    </dgm:pt>
  </dgm:ptLst>
  <dgm:cxnLst>
    <dgm:cxn modelId="{E685BE33-FE99-4920-84CE-0D6A93169852}" srcId="{D1C0141C-DDAC-49A0-8908-BBFE8780953C}" destId="{43D7C478-5497-49B9-A973-0BFBBB44824C}" srcOrd="0" destOrd="0" parTransId="{5A398D91-181B-468C-B679-7B01DF354E47}" sibTransId="{0B4EE528-B1A4-4292-85EA-386DD3C69707}"/>
    <dgm:cxn modelId="{0030F2E4-1913-49EC-A352-0EE7A3B578EE}" type="presOf" srcId="{43D7C478-5497-49B9-A973-0BFBBB44824C}" destId="{F3EC6D97-D965-45FF-A6C9-B8102D5A4710}" srcOrd="0" destOrd="0" presId="urn:microsoft.com/office/officeart/2005/8/layout/list1"/>
    <dgm:cxn modelId="{8DA7E028-DA4E-4D5A-A051-15F42E211248}" type="presOf" srcId="{43D7C478-5497-49B9-A973-0BFBBB44824C}" destId="{9D1B1098-CB5D-4C0B-BC2C-731B03DB61D8}" srcOrd="1" destOrd="0" presId="urn:microsoft.com/office/officeart/2005/8/layout/list1"/>
    <dgm:cxn modelId="{25635D52-4550-400D-978A-62C610C6F3F2}" type="presOf" srcId="{D1C0141C-DDAC-49A0-8908-BBFE8780953C}" destId="{7BB6339D-6D20-415D-AEC4-84929A11953F}" srcOrd="0" destOrd="0" presId="urn:microsoft.com/office/officeart/2005/8/layout/list1"/>
    <dgm:cxn modelId="{B447A579-9172-4F87-8A40-A40DD055854F}" srcId="{43D7C478-5497-49B9-A973-0BFBBB44824C}" destId="{060AB81C-5421-4B53-B0C5-BE334BD90894}" srcOrd="0" destOrd="0" parTransId="{6BA0D90E-82E0-4C4C-91E0-31E243BDFC72}" sibTransId="{7CB7E8ED-06A6-47C5-A552-1B3A87DFFDD7}"/>
    <dgm:cxn modelId="{7A5D34C3-2726-47DC-8AFB-FDCF032F4011}" type="presOf" srcId="{060AB81C-5421-4B53-B0C5-BE334BD90894}" destId="{D8977CAF-A5AB-4442-90CF-82F91A23825C}" srcOrd="0" destOrd="0" presId="urn:microsoft.com/office/officeart/2005/8/layout/list1"/>
    <dgm:cxn modelId="{8BF53E18-3397-47EA-90B4-20C6A7504480}" type="presParOf" srcId="{7BB6339D-6D20-415D-AEC4-84929A11953F}" destId="{256C42CA-0670-4FA0-8835-64139C630D71}" srcOrd="0" destOrd="0" presId="urn:microsoft.com/office/officeart/2005/8/layout/list1"/>
    <dgm:cxn modelId="{471FBEF8-BB44-4384-8429-0CA522DBB38D}" type="presParOf" srcId="{256C42CA-0670-4FA0-8835-64139C630D71}" destId="{F3EC6D97-D965-45FF-A6C9-B8102D5A4710}" srcOrd="0" destOrd="0" presId="urn:microsoft.com/office/officeart/2005/8/layout/list1"/>
    <dgm:cxn modelId="{CC26B8F2-8A05-47E0-B1E6-E0CA99961309}" type="presParOf" srcId="{256C42CA-0670-4FA0-8835-64139C630D71}" destId="{9D1B1098-CB5D-4C0B-BC2C-731B03DB61D8}" srcOrd="1" destOrd="0" presId="urn:microsoft.com/office/officeart/2005/8/layout/list1"/>
    <dgm:cxn modelId="{4DA65540-6643-4A78-8016-5C31622CBB4A}" type="presParOf" srcId="{7BB6339D-6D20-415D-AEC4-84929A11953F}" destId="{E27F10E1-7911-42C2-99DD-2D1FF63DDA09}" srcOrd="1" destOrd="0" presId="urn:microsoft.com/office/officeart/2005/8/layout/list1"/>
    <dgm:cxn modelId="{6C56884A-7F6A-4248-89A8-896CF300BCAD}" type="presParOf" srcId="{7BB6339D-6D20-415D-AEC4-84929A11953F}" destId="{D8977CAF-A5AB-4442-90CF-82F91A23825C}" srcOrd="2" destOrd="0" presId="urn:microsoft.com/office/officeart/2005/8/layout/list1"/>
  </dgm:cxnLst>
  <dgm:bg/>
  <dgm:whole/>
  <dgm:extLst>
    <a:ext uri="http://schemas.microsoft.com/office/drawing/2008/diagram">
      <dsp:dataModelExt xmlns:dsp="http://schemas.microsoft.com/office/drawing/2008/diagram" xmlns="" relId="rId8"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90EE369E-C54E-4513-BA85-54D0BA22D766}" type="doc">
      <dgm:prSet loTypeId="urn:microsoft.com/office/officeart/2005/8/layout/list1" loCatId="list" qsTypeId="urn:microsoft.com/office/officeart/2005/8/quickstyle/simple1" qsCatId="simple" csTypeId="urn:microsoft.com/office/officeart/2005/8/colors/colorful3" csCatId="colorful" phldr="1"/>
      <dgm:spPr/>
      <dgm:t>
        <a:bodyPr/>
        <a:lstStyle/>
        <a:p>
          <a:endParaRPr lang="en-US"/>
        </a:p>
      </dgm:t>
    </dgm:pt>
    <dgm:pt modelId="{FAE80455-538E-442B-B397-B3B0904D8D1F}">
      <dgm:prSet custT="1"/>
      <dgm:spPr/>
      <dgm:t>
        <a:bodyPr/>
        <a:lstStyle/>
        <a:p>
          <a:pPr rtl="0"/>
          <a:r>
            <a:rPr lang="en-US" sz="2200" b="1" dirty="0" smtClean="0"/>
            <a:t>CSBG Org. Standard 8.8</a:t>
          </a:r>
          <a:endParaRPr lang="en-US" sz="2200" dirty="0"/>
        </a:p>
      </dgm:t>
    </dgm:pt>
    <dgm:pt modelId="{33AC76D9-450E-404F-AF7B-037D64F18722}" type="parTrans" cxnId="{AEA4E909-1C38-459F-B368-2E0C2D3BB452}">
      <dgm:prSet/>
      <dgm:spPr/>
      <dgm:t>
        <a:bodyPr/>
        <a:lstStyle/>
        <a:p>
          <a:endParaRPr lang="en-US"/>
        </a:p>
      </dgm:t>
    </dgm:pt>
    <dgm:pt modelId="{118B66FB-95CC-4C8F-B389-12B0DF0F2D90}" type="sibTrans" cxnId="{AEA4E909-1C38-459F-B368-2E0C2D3BB452}">
      <dgm:prSet/>
      <dgm:spPr/>
      <dgm:t>
        <a:bodyPr/>
        <a:lstStyle/>
        <a:p>
          <a:endParaRPr lang="en-US"/>
        </a:p>
      </dgm:t>
    </dgm:pt>
    <dgm:pt modelId="{F8E35043-6D8B-45F5-827B-58EEDAEC3862}">
      <dgm:prSet custT="1"/>
      <dgm:spPr/>
      <dgm:t>
        <a:bodyPr/>
        <a:lstStyle/>
        <a:p>
          <a:pPr rtl="0"/>
          <a:r>
            <a:rPr lang="en-US" sz="2200" b="1" dirty="0" smtClean="0"/>
            <a:t>CSBG Org. Standard 8.6</a:t>
          </a:r>
          <a:endParaRPr lang="en-US" sz="2200" dirty="0"/>
        </a:p>
      </dgm:t>
    </dgm:pt>
    <dgm:pt modelId="{1FCBE3A2-F933-40CC-949A-BF1DA8D6779F}" type="parTrans" cxnId="{05869E28-561E-493B-A5A1-0A2E6F434973}">
      <dgm:prSet/>
      <dgm:spPr/>
      <dgm:t>
        <a:bodyPr/>
        <a:lstStyle/>
        <a:p>
          <a:endParaRPr lang="en-US"/>
        </a:p>
      </dgm:t>
    </dgm:pt>
    <dgm:pt modelId="{742AE495-6E7C-47DE-AC1D-9179D5D8B389}" type="sibTrans" cxnId="{05869E28-561E-493B-A5A1-0A2E6F434973}">
      <dgm:prSet/>
      <dgm:spPr/>
      <dgm:t>
        <a:bodyPr/>
        <a:lstStyle/>
        <a:p>
          <a:endParaRPr lang="en-US"/>
        </a:p>
      </dgm:t>
    </dgm:pt>
    <dgm:pt modelId="{A4135620-A787-42D8-8105-177A4585E108}">
      <dgm:prSet custT="1"/>
      <dgm:spPr/>
      <dgm:t>
        <a:bodyPr/>
        <a:lstStyle/>
        <a:p>
          <a:r>
            <a:rPr lang="en-US" sz="2200" dirty="0" smtClean="0"/>
            <a:t>All required filings and payments related to payroll withholdings are completed on time. </a:t>
          </a:r>
          <a:endParaRPr lang="en-US" sz="2200" dirty="0"/>
        </a:p>
      </dgm:t>
    </dgm:pt>
    <dgm:pt modelId="{6D1ACA69-B402-49B9-B6FC-9C1570A61346}" type="parTrans" cxnId="{02FBBA62-4CC7-451E-8BE3-9C048A973155}">
      <dgm:prSet/>
      <dgm:spPr/>
      <dgm:t>
        <a:bodyPr/>
        <a:lstStyle/>
        <a:p>
          <a:endParaRPr lang="en-US"/>
        </a:p>
      </dgm:t>
    </dgm:pt>
    <dgm:pt modelId="{5D3C3125-2CDD-4CD8-917A-6470175DB38B}" type="sibTrans" cxnId="{02FBBA62-4CC7-451E-8BE3-9C048A973155}">
      <dgm:prSet/>
      <dgm:spPr/>
      <dgm:t>
        <a:bodyPr/>
        <a:lstStyle/>
        <a:p>
          <a:endParaRPr lang="en-US"/>
        </a:p>
      </dgm:t>
    </dgm:pt>
    <dgm:pt modelId="{A81E7D12-7918-4D7D-B025-45F111568555}">
      <dgm:prSet custT="1"/>
      <dgm:spPr/>
      <dgm:t>
        <a:bodyPr/>
        <a:lstStyle/>
        <a:p>
          <a:pPr rtl="0"/>
          <a:r>
            <a:rPr lang="en-US" sz="2200" dirty="0" smtClean="0"/>
            <a:t>The IRS Form 990 is completed annually and made available to the governing board for review. </a:t>
          </a:r>
          <a:endParaRPr lang="en-US" sz="2200" dirty="0"/>
        </a:p>
      </dgm:t>
    </dgm:pt>
    <dgm:pt modelId="{43240862-A38B-4EC4-BFD4-1611D9CA9EF1}" type="parTrans" cxnId="{7B8EF5B8-34CD-44EF-9116-CF55C256D713}">
      <dgm:prSet/>
      <dgm:spPr/>
      <dgm:t>
        <a:bodyPr/>
        <a:lstStyle/>
        <a:p>
          <a:endParaRPr lang="en-US"/>
        </a:p>
      </dgm:t>
    </dgm:pt>
    <dgm:pt modelId="{701DF02D-5088-44EE-8014-096EC251728F}" type="sibTrans" cxnId="{7B8EF5B8-34CD-44EF-9116-CF55C256D713}">
      <dgm:prSet/>
      <dgm:spPr/>
      <dgm:t>
        <a:bodyPr/>
        <a:lstStyle/>
        <a:p>
          <a:endParaRPr lang="en-US"/>
        </a:p>
      </dgm:t>
    </dgm:pt>
    <dgm:pt modelId="{1BE2930B-624C-471A-B0BE-EE04287712FA}" type="pres">
      <dgm:prSet presAssocID="{90EE369E-C54E-4513-BA85-54D0BA22D766}" presName="linear" presStyleCnt="0">
        <dgm:presLayoutVars>
          <dgm:dir/>
          <dgm:animLvl val="lvl"/>
          <dgm:resizeHandles val="exact"/>
        </dgm:presLayoutVars>
      </dgm:prSet>
      <dgm:spPr/>
      <dgm:t>
        <a:bodyPr/>
        <a:lstStyle/>
        <a:p>
          <a:endParaRPr lang="en-US"/>
        </a:p>
      </dgm:t>
    </dgm:pt>
    <dgm:pt modelId="{CF2EC409-70E1-4A57-BD26-D127B8A887C6}" type="pres">
      <dgm:prSet presAssocID="{FAE80455-538E-442B-B397-B3B0904D8D1F}" presName="parentLin" presStyleCnt="0"/>
      <dgm:spPr/>
      <dgm:t>
        <a:bodyPr/>
        <a:lstStyle/>
        <a:p>
          <a:endParaRPr lang="en-US"/>
        </a:p>
      </dgm:t>
    </dgm:pt>
    <dgm:pt modelId="{7A1CAB6F-B57A-4032-9700-7DAF631E5609}" type="pres">
      <dgm:prSet presAssocID="{FAE80455-538E-442B-B397-B3B0904D8D1F}" presName="parentLeftMargin" presStyleLbl="node1" presStyleIdx="0" presStyleCnt="2"/>
      <dgm:spPr/>
      <dgm:t>
        <a:bodyPr/>
        <a:lstStyle/>
        <a:p>
          <a:endParaRPr lang="en-US"/>
        </a:p>
      </dgm:t>
    </dgm:pt>
    <dgm:pt modelId="{A59967A4-4F75-4E1F-8F8A-721A2E10B0DB}" type="pres">
      <dgm:prSet presAssocID="{FAE80455-538E-442B-B397-B3B0904D8D1F}" presName="parentText" presStyleLbl="node1" presStyleIdx="0" presStyleCnt="2" custScaleY="82991">
        <dgm:presLayoutVars>
          <dgm:chMax val="0"/>
          <dgm:bulletEnabled val="1"/>
        </dgm:presLayoutVars>
      </dgm:prSet>
      <dgm:spPr/>
      <dgm:t>
        <a:bodyPr/>
        <a:lstStyle/>
        <a:p>
          <a:endParaRPr lang="en-US"/>
        </a:p>
      </dgm:t>
    </dgm:pt>
    <dgm:pt modelId="{DA4C39E9-BE23-4045-BA7B-EA616B208AE7}" type="pres">
      <dgm:prSet presAssocID="{FAE80455-538E-442B-B397-B3B0904D8D1F}" presName="negativeSpace" presStyleCnt="0"/>
      <dgm:spPr/>
      <dgm:t>
        <a:bodyPr/>
        <a:lstStyle/>
        <a:p>
          <a:endParaRPr lang="en-US"/>
        </a:p>
      </dgm:t>
    </dgm:pt>
    <dgm:pt modelId="{C63E4D7E-2A44-4193-A91C-461406CFDBFE}" type="pres">
      <dgm:prSet presAssocID="{FAE80455-538E-442B-B397-B3B0904D8D1F}" presName="childText" presStyleLbl="conFgAcc1" presStyleIdx="0" presStyleCnt="2">
        <dgm:presLayoutVars>
          <dgm:bulletEnabled val="1"/>
        </dgm:presLayoutVars>
      </dgm:prSet>
      <dgm:spPr/>
      <dgm:t>
        <a:bodyPr/>
        <a:lstStyle/>
        <a:p>
          <a:endParaRPr lang="en-US"/>
        </a:p>
      </dgm:t>
    </dgm:pt>
    <dgm:pt modelId="{384D30B5-7714-498B-8A06-A3F36D162DEE}" type="pres">
      <dgm:prSet presAssocID="{118B66FB-95CC-4C8F-B389-12B0DF0F2D90}" presName="spaceBetweenRectangles" presStyleCnt="0"/>
      <dgm:spPr/>
      <dgm:t>
        <a:bodyPr/>
        <a:lstStyle/>
        <a:p>
          <a:endParaRPr lang="en-US"/>
        </a:p>
      </dgm:t>
    </dgm:pt>
    <dgm:pt modelId="{EDDE527B-02DB-47C4-A873-DDA3B2DF4808}" type="pres">
      <dgm:prSet presAssocID="{F8E35043-6D8B-45F5-827B-58EEDAEC3862}" presName="parentLin" presStyleCnt="0"/>
      <dgm:spPr/>
      <dgm:t>
        <a:bodyPr/>
        <a:lstStyle/>
        <a:p>
          <a:endParaRPr lang="en-US"/>
        </a:p>
      </dgm:t>
    </dgm:pt>
    <dgm:pt modelId="{055242C3-510E-44D2-9E4E-9B8AE9020904}" type="pres">
      <dgm:prSet presAssocID="{F8E35043-6D8B-45F5-827B-58EEDAEC3862}" presName="parentLeftMargin" presStyleLbl="node1" presStyleIdx="0" presStyleCnt="2"/>
      <dgm:spPr/>
      <dgm:t>
        <a:bodyPr/>
        <a:lstStyle/>
        <a:p>
          <a:endParaRPr lang="en-US"/>
        </a:p>
      </dgm:t>
    </dgm:pt>
    <dgm:pt modelId="{65FC1830-3DD6-47DA-B6C4-88800DA8AF17}" type="pres">
      <dgm:prSet presAssocID="{F8E35043-6D8B-45F5-827B-58EEDAEC3862}" presName="parentText" presStyleLbl="node1" presStyleIdx="1" presStyleCnt="2" custScaleY="76737">
        <dgm:presLayoutVars>
          <dgm:chMax val="0"/>
          <dgm:bulletEnabled val="1"/>
        </dgm:presLayoutVars>
      </dgm:prSet>
      <dgm:spPr/>
      <dgm:t>
        <a:bodyPr/>
        <a:lstStyle/>
        <a:p>
          <a:endParaRPr lang="en-US"/>
        </a:p>
      </dgm:t>
    </dgm:pt>
    <dgm:pt modelId="{4F4711D0-7B8D-4622-8B7C-9E9B8B0B9BF3}" type="pres">
      <dgm:prSet presAssocID="{F8E35043-6D8B-45F5-827B-58EEDAEC3862}" presName="negativeSpace" presStyleCnt="0"/>
      <dgm:spPr/>
      <dgm:t>
        <a:bodyPr/>
        <a:lstStyle/>
        <a:p>
          <a:endParaRPr lang="en-US"/>
        </a:p>
      </dgm:t>
    </dgm:pt>
    <dgm:pt modelId="{1A80C4B6-7D56-417B-B248-5B80D48C89CA}" type="pres">
      <dgm:prSet presAssocID="{F8E35043-6D8B-45F5-827B-58EEDAEC3862}" presName="childText" presStyleLbl="conFgAcc1" presStyleIdx="1" presStyleCnt="2">
        <dgm:presLayoutVars>
          <dgm:bulletEnabled val="1"/>
        </dgm:presLayoutVars>
      </dgm:prSet>
      <dgm:spPr/>
      <dgm:t>
        <a:bodyPr/>
        <a:lstStyle/>
        <a:p>
          <a:endParaRPr lang="en-US"/>
        </a:p>
      </dgm:t>
    </dgm:pt>
  </dgm:ptLst>
  <dgm:cxnLst>
    <dgm:cxn modelId="{02FBBA62-4CC7-451E-8BE3-9C048A973155}" srcId="{FAE80455-538E-442B-B397-B3B0904D8D1F}" destId="{A4135620-A787-42D8-8105-177A4585E108}" srcOrd="0" destOrd="0" parTransId="{6D1ACA69-B402-49B9-B6FC-9C1570A61346}" sibTransId="{5D3C3125-2CDD-4CD8-917A-6470175DB38B}"/>
    <dgm:cxn modelId="{E1606B0C-0977-49A6-8EFE-982CE17C257E}" type="presOf" srcId="{90EE369E-C54E-4513-BA85-54D0BA22D766}" destId="{1BE2930B-624C-471A-B0BE-EE04287712FA}" srcOrd="0" destOrd="0" presId="urn:microsoft.com/office/officeart/2005/8/layout/list1"/>
    <dgm:cxn modelId="{31AF4954-AA2B-43E5-9ECB-8830AF28FBF5}" type="presOf" srcId="{A81E7D12-7918-4D7D-B025-45F111568555}" destId="{1A80C4B6-7D56-417B-B248-5B80D48C89CA}" srcOrd="0" destOrd="0" presId="urn:microsoft.com/office/officeart/2005/8/layout/list1"/>
    <dgm:cxn modelId="{AEA4E909-1C38-459F-B368-2E0C2D3BB452}" srcId="{90EE369E-C54E-4513-BA85-54D0BA22D766}" destId="{FAE80455-538E-442B-B397-B3B0904D8D1F}" srcOrd="0" destOrd="0" parTransId="{33AC76D9-450E-404F-AF7B-037D64F18722}" sibTransId="{118B66FB-95CC-4C8F-B389-12B0DF0F2D90}"/>
    <dgm:cxn modelId="{FB0D1E15-B009-477B-B0B3-4622A507B4CF}" type="presOf" srcId="{F8E35043-6D8B-45F5-827B-58EEDAEC3862}" destId="{65FC1830-3DD6-47DA-B6C4-88800DA8AF17}" srcOrd="1" destOrd="0" presId="urn:microsoft.com/office/officeart/2005/8/layout/list1"/>
    <dgm:cxn modelId="{05869E28-561E-493B-A5A1-0A2E6F434973}" srcId="{90EE369E-C54E-4513-BA85-54D0BA22D766}" destId="{F8E35043-6D8B-45F5-827B-58EEDAEC3862}" srcOrd="1" destOrd="0" parTransId="{1FCBE3A2-F933-40CC-949A-BF1DA8D6779F}" sibTransId="{742AE495-6E7C-47DE-AC1D-9179D5D8B389}"/>
    <dgm:cxn modelId="{781EF057-D6E5-4EC0-943D-9E5D2A3887B0}" type="presOf" srcId="{FAE80455-538E-442B-B397-B3B0904D8D1F}" destId="{7A1CAB6F-B57A-4032-9700-7DAF631E5609}" srcOrd="0" destOrd="0" presId="urn:microsoft.com/office/officeart/2005/8/layout/list1"/>
    <dgm:cxn modelId="{00736ED8-DF14-4C2F-A04D-6438C3FB1034}" type="presOf" srcId="{A4135620-A787-42D8-8105-177A4585E108}" destId="{C63E4D7E-2A44-4193-A91C-461406CFDBFE}" srcOrd="0" destOrd="0" presId="urn:microsoft.com/office/officeart/2005/8/layout/list1"/>
    <dgm:cxn modelId="{AB56E148-6A8D-4C01-B2A0-2C73BD0031BD}" type="presOf" srcId="{F8E35043-6D8B-45F5-827B-58EEDAEC3862}" destId="{055242C3-510E-44D2-9E4E-9B8AE9020904}" srcOrd="0" destOrd="0" presId="urn:microsoft.com/office/officeart/2005/8/layout/list1"/>
    <dgm:cxn modelId="{7B8EF5B8-34CD-44EF-9116-CF55C256D713}" srcId="{F8E35043-6D8B-45F5-827B-58EEDAEC3862}" destId="{A81E7D12-7918-4D7D-B025-45F111568555}" srcOrd="0" destOrd="0" parTransId="{43240862-A38B-4EC4-BFD4-1611D9CA9EF1}" sibTransId="{701DF02D-5088-44EE-8014-096EC251728F}"/>
    <dgm:cxn modelId="{FE598FD6-6FA3-41FB-86D0-6B58A9ABE00E}" type="presOf" srcId="{FAE80455-538E-442B-B397-B3B0904D8D1F}" destId="{A59967A4-4F75-4E1F-8F8A-721A2E10B0DB}" srcOrd="1" destOrd="0" presId="urn:microsoft.com/office/officeart/2005/8/layout/list1"/>
    <dgm:cxn modelId="{A9035F61-2374-46D0-B241-B2C92BB4BD0D}" type="presParOf" srcId="{1BE2930B-624C-471A-B0BE-EE04287712FA}" destId="{CF2EC409-70E1-4A57-BD26-D127B8A887C6}" srcOrd="0" destOrd="0" presId="urn:microsoft.com/office/officeart/2005/8/layout/list1"/>
    <dgm:cxn modelId="{CFDDEAC4-DDD9-40D8-A4D7-4DB076A2E5BB}" type="presParOf" srcId="{CF2EC409-70E1-4A57-BD26-D127B8A887C6}" destId="{7A1CAB6F-B57A-4032-9700-7DAF631E5609}" srcOrd="0" destOrd="0" presId="urn:microsoft.com/office/officeart/2005/8/layout/list1"/>
    <dgm:cxn modelId="{F43568F2-FB86-4C3E-B55D-8B1090F08872}" type="presParOf" srcId="{CF2EC409-70E1-4A57-BD26-D127B8A887C6}" destId="{A59967A4-4F75-4E1F-8F8A-721A2E10B0DB}" srcOrd="1" destOrd="0" presId="urn:microsoft.com/office/officeart/2005/8/layout/list1"/>
    <dgm:cxn modelId="{1F8751A5-C058-4F58-80A3-0FD340D0736E}" type="presParOf" srcId="{1BE2930B-624C-471A-B0BE-EE04287712FA}" destId="{DA4C39E9-BE23-4045-BA7B-EA616B208AE7}" srcOrd="1" destOrd="0" presId="urn:microsoft.com/office/officeart/2005/8/layout/list1"/>
    <dgm:cxn modelId="{BA038DFA-75F7-45C1-AF0D-D293A413B12D}" type="presParOf" srcId="{1BE2930B-624C-471A-B0BE-EE04287712FA}" destId="{C63E4D7E-2A44-4193-A91C-461406CFDBFE}" srcOrd="2" destOrd="0" presId="urn:microsoft.com/office/officeart/2005/8/layout/list1"/>
    <dgm:cxn modelId="{EAB40550-1F30-421C-9774-9C4C20890C2E}" type="presParOf" srcId="{1BE2930B-624C-471A-B0BE-EE04287712FA}" destId="{384D30B5-7714-498B-8A06-A3F36D162DEE}" srcOrd="3" destOrd="0" presId="urn:microsoft.com/office/officeart/2005/8/layout/list1"/>
    <dgm:cxn modelId="{3E317EED-BFCE-4C91-9E4C-9228A6782F43}" type="presParOf" srcId="{1BE2930B-624C-471A-B0BE-EE04287712FA}" destId="{EDDE527B-02DB-47C4-A873-DDA3B2DF4808}" srcOrd="4" destOrd="0" presId="urn:microsoft.com/office/officeart/2005/8/layout/list1"/>
    <dgm:cxn modelId="{4537F0E9-F55E-4F58-A892-535D907B64F3}" type="presParOf" srcId="{EDDE527B-02DB-47C4-A873-DDA3B2DF4808}" destId="{055242C3-510E-44D2-9E4E-9B8AE9020904}" srcOrd="0" destOrd="0" presId="urn:microsoft.com/office/officeart/2005/8/layout/list1"/>
    <dgm:cxn modelId="{63B201C9-9F3C-42ED-A229-31E4F5D48A6D}" type="presParOf" srcId="{EDDE527B-02DB-47C4-A873-DDA3B2DF4808}" destId="{65FC1830-3DD6-47DA-B6C4-88800DA8AF17}" srcOrd="1" destOrd="0" presId="urn:microsoft.com/office/officeart/2005/8/layout/list1"/>
    <dgm:cxn modelId="{2A546BAB-5B21-44B6-83E4-84681D74B435}" type="presParOf" srcId="{1BE2930B-624C-471A-B0BE-EE04287712FA}" destId="{4F4711D0-7B8D-4622-8B7C-9E9B8B0B9BF3}" srcOrd="5" destOrd="0" presId="urn:microsoft.com/office/officeart/2005/8/layout/list1"/>
    <dgm:cxn modelId="{AB9F049A-5017-4C1E-89C7-26D6168A9507}" type="presParOf" srcId="{1BE2930B-624C-471A-B0BE-EE04287712FA}" destId="{1A80C4B6-7D56-417B-B248-5B80D48C89CA}" srcOrd="6" destOrd="0" presId="urn:microsoft.com/office/officeart/2005/8/layout/list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67955832-6505-462A-A9B7-8E4E6CAE0476}" type="doc">
      <dgm:prSet loTypeId="urn:microsoft.com/office/officeart/2005/8/layout/list1" loCatId="list" qsTypeId="urn:microsoft.com/office/officeart/2005/8/quickstyle/simple1" qsCatId="simple" csTypeId="urn:microsoft.com/office/officeart/2005/8/colors/colorful4" csCatId="colorful" phldr="1"/>
      <dgm:spPr/>
      <dgm:t>
        <a:bodyPr/>
        <a:lstStyle/>
        <a:p>
          <a:endParaRPr lang="en-US"/>
        </a:p>
      </dgm:t>
    </dgm:pt>
    <dgm:pt modelId="{2BD90F7B-65ED-4694-AA23-B058F595EFBF}">
      <dgm:prSet custT="1"/>
      <dgm:spPr/>
      <dgm:t>
        <a:bodyPr/>
        <a:lstStyle/>
        <a:p>
          <a:pPr rtl="0"/>
          <a:r>
            <a:rPr lang="en-US" sz="2200" b="1" dirty="0" smtClean="0"/>
            <a:t>CSBG Org. Standard 8.7</a:t>
          </a:r>
          <a:endParaRPr lang="en-US" sz="2200" dirty="0"/>
        </a:p>
      </dgm:t>
    </dgm:pt>
    <dgm:pt modelId="{FE05CE71-1699-4F12-A83A-08B8E72188E9}" type="parTrans" cxnId="{E2D14D2B-A83D-460D-91CA-3EB6CBCC2607}">
      <dgm:prSet/>
      <dgm:spPr/>
      <dgm:t>
        <a:bodyPr/>
        <a:lstStyle/>
        <a:p>
          <a:endParaRPr lang="en-US"/>
        </a:p>
      </dgm:t>
    </dgm:pt>
    <dgm:pt modelId="{185D51AF-C4CA-4274-BB35-DA4E39E2E46E}" type="sibTrans" cxnId="{E2D14D2B-A83D-460D-91CA-3EB6CBCC2607}">
      <dgm:prSet/>
      <dgm:spPr/>
      <dgm:t>
        <a:bodyPr/>
        <a:lstStyle/>
        <a:p>
          <a:endParaRPr lang="en-US"/>
        </a:p>
      </dgm:t>
    </dgm:pt>
    <dgm:pt modelId="{9909F3C9-FEF2-4283-806B-82E7D53AD067}">
      <dgm:prSet custT="1"/>
      <dgm:spPr/>
      <dgm:t>
        <a:bodyPr/>
        <a:lstStyle/>
        <a:p>
          <a:pPr rtl="0"/>
          <a:r>
            <a:rPr lang="en-US" sz="2200" dirty="0" smtClean="0"/>
            <a:t>The governing board receives financial reports at each regular meeting that include the following:</a:t>
          </a:r>
          <a:endParaRPr lang="en-US" sz="2200" dirty="0"/>
        </a:p>
      </dgm:t>
    </dgm:pt>
    <dgm:pt modelId="{57BC7E08-E786-4CB7-B6E0-C3B8F95281FF}" type="parTrans" cxnId="{85F7E13E-A4B1-4F62-8F8E-984D87DE7F9F}">
      <dgm:prSet/>
      <dgm:spPr/>
      <dgm:t>
        <a:bodyPr/>
        <a:lstStyle/>
        <a:p>
          <a:endParaRPr lang="en-US"/>
        </a:p>
      </dgm:t>
    </dgm:pt>
    <dgm:pt modelId="{F15BB2C5-BB1A-440C-9A3F-B78641A6C48B}" type="sibTrans" cxnId="{85F7E13E-A4B1-4F62-8F8E-984D87DE7F9F}">
      <dgm:prSet/>
      <dgm:spPr/>
      <dgm:t>
        <a:bodyPr/>
        <a:lstStyle/>
        <a:p>
          <a:endParaRPr lang="en-US"/>
        </a:p>
      </dgm:t>
    </dgm:pt>
    <dgm:pt modelId="{E03C3213-E312-4297-BC47-898BEBDE4381}">
      <dgm:prSet custT="1"/>
      <dgm:spPr/>
      <dgm:t>
        <a:bodyPr/>
        <a:lstStyle/>
        <a:p>
          <a:pPr rtl="0"/>
          <a:r>
            <a:rPr lang="en-US" sz="2200" dirty="0" smtClean="0"/>
            <a:t>Balance sheet/statement of financial position.</a:t>
          </a:r>
          <a:endParaRPr lang="en-US" sz="2200" dirty="0"/>
        </a:p>
      </dgm:t>
    </dgm:pt>
    <dgm:pt modelId="{242085A3-A35E-4FED-99DF-4D5174EE5325}" type="parTrans" cxnId="{8541D072-AAE6-4359-9B30-546AEC622ADA}">
      <dgm:prSet/>
      <dgm:spPr/>
      <dgm:t>
        <a:bodyPr/>
        <a:lstStyle/>
        <a:p>
          <a:endParaRPr lang="en-US"/>
        </a:p>
      </dgm:t>
    </dgm:pt>
    <dgm:pt modelId="{9C54BAA6-792A-47F3-93AB-62925AB00B25}" type="sibTrans" cxnId="{8541D072-AAE6-4359-9B30-546AEC622ADA}">
      <dgm:prSet/>
      <dgm:spPr/>
      <dgm:t>
        <a:bodyPr/>
        <a:lstStyle/>
        <a:p>
          <a:endParaRPr lang="en-US"/>
        </a:p>
      </dgm:t>
    </dgm:pt>
    <dgm:pt modelId="{E936E25A-E384-4243-9B55-240DBD2FEEE7}">
      <dgm:prSet custT="1"/>
      <dgm:spPr/>
      <dgm:t>
        <a:bodyPr/>
        <a:lstStyle/>
        <a:p>
          <a:pPr rtl="0"/>
          <a:r>
            <a:rPr lang="en-US" sz="2200" dirty="0" smtClean="0"/>
            <a:t>Org.-wide report on revenue and expenditures that compares budget to actual, categorized by program; and</a:t>
          </a:r>
          <a:endParaRPr lang="en-US" sz="2200" dirty="0"/>
        </a:p>
      </dgm:t>
    </dgm:pt>
    <dgm:pt modelId="{88A685E3-FEFA-42F7-B31C-323B42B67108}" type="parTrans" cxnId="{F788CB19-8230-4EA8-B376-30AC228599AA}">
      <dgm:prSet/>
      <dgm:spPr/>
      <dgm:t>
        <a:bodyPr/>
        <a:lstStyle/>
        <a:p>
          <a:endParaRPr lang="en-US"/>
        </a:p>
      </dgm:t>
    </dgm:pt>
    <dgm:pt modelId="{58F4862E-89D3-4E11-AEDA-4CA32B800855}" type="sibTrans" cxnId="{F788CB19-8230-4EA8-B376-30AC228599AA}">
      <dgm:prSet/>
      <dgm:spPr/>
      <dgm:t>
        <a:bodyPr/>
        <a:lstStyle/>
        <a:p>
          <a:endParaRPr lang="en-US"/>
        </a:p>
      </dgm:t>
    </dgm:pt>
    <dgm:pt modelId="{26B1FEAC-1977-4A0B-A5C3-EF74FF127C34}" type="pres">
      <dgm:prSet presAssocID="{67955832-6505-462A-A9B7-8E4E6CAE0476}" presName="linear" presStyleCnt="0">
        <dgm:presLayoutVars>
          <dgm:dir/>
          <dgm:animLvl val="lvl"/>
          <dgm:resizeHandles val="exact"/>
        </dgm:presLayoutVars>
      </dgm:prSet>
      <dgm:spPr/>
      <dgm:t>
        <a:bodyPr/>
        <a:lstStyle/>
        <a:p>
          <a:endParaRPr lang="en-US"/>
        </a:p>
      </dgm:t>
    </dgm:pt>
    <dgm:pt modelId="{60E95B27-11E9-4BFC-9C14-6791B9A09BAC}" type="pres">
      <dgm:prSet presAssocID="{2BD90F7B-65ED-4694-AA23-B058F595EFBF}" presName="parentLin" presStyleCnt="0"/>
      <dgm:spPr/>
    </dgm:pt>
    <dgm:pt modelId="{1196927C-0CD1-4547-BA0B-B50AACD17626}" type="pres">
      <dgm:prSet presAssocID="{2BD90F7B-65ED-4694-AA23-B058F595EFBF}" presName="parentLeftMargin" presStyleLbl="node1" presStyleIdx="0" presStyleCnt="1"/>
      <dgm:spPr/>
      <dgm:t>
        <a:bodyPr/>
        <a:lstStyle/>
        <a:p>
          <a:endParaRPr lang="en-US"/>
        </a:p>
      </dgm:t>
    </dgm:pt>
    <dgm:pt modelId="{DA9324B1-DAE2-4BFC-9A92-AC9B7F1E547B}" type="pres">
      <dgm:prSet presAssocID="{2BD90F7B-65ED-4694-AA23-B058F595EFBF}" presName="parentText" presStyleLbl="node1" presStyleIdx="0" presStyleCnt="1" custScaleX="93378" custScaleY="46313" custLinFactNeighborX="-49890" custLinFactNeighborY="-52264">
        <dgm:presLayoutVars>
          <dgm:chMax val="0"/>
          <dgm:bulletEnabled val="1"/>
        </dgm:presLayoutVars>
      </dgm:prSet>
      <dgm:spPr/>
      <dgm:t>
        <a:bodyPr/>
        <a:lstStyle/>
        <a:p>
          <a:endParaRPr lang="en-US"/>
        </a:p>
      </dgm:t>
    </dgm:pt>
    <dgm:pt modelId="{45CE2577-BF44-4644-8692-C0E48C66F9C5}" type="pres">
      <dgm:prSet presAssocID="{2BD90F7B-65ED-4694-AA23-B058F595EFBF}" presName="negativeSpace" presStyleCnt="0"/>
      <dgm:spPr/>
    </dgm:pt>
    <dgm:pt modelId="{2A196932-51F7-4168-BD7F-DF0FA62C4464}" type="pres">
      <dgm:prSet presAssocID="{2BD90F7B-65ED-4694-AA23-B058F595EFBF}" presName="childText" presStyleLbl="conFgAcc1" presStyleIdx="0" presStyleCnt="1" custScaleY="68529" custLinFactNeighborY="-34507">
        <dgm:presLayoutVars>
          <dgm:bulletEnabled val="1"/>
        </dgm:presLayoutVars>
      </dgm:prSet>
      <dgm:spPr/>
      <dgm:t>
        <a:bodyPr/>
        <a:lstStyle/>
        <a:p>
          <a:endParaRPr lang="en-US"/>
        </a:p>
      </dgm:t>
    </dgm:pt>
  </dgm:ptLst>
  <dgm:cxnLst>
    <dgm:cxn modelId="{E2D14D2B-A83D-460D-91CA-3EB6CBCC2607}" srcId="{67955832-6505-462A-A9B7-8E4E6CAE0476}" destId="{2BD90F7B-65ED-4694-AA23-B058F595EFBF}" srcOrd="0" destOrd="0" parTransId="{FE05CE71-1699-4F12-A83A-08B8E72188E9}" sibTransId="{185D51AF-C4CA-4274-BB35-DA4E39E2E46E}"/>
    <dgm:cxn modelId="{256831DF-7491-4A3E-979F-DF6E393FC179}" type="presOf" srcId="{67955832-6505-462A-A9B7-8E4E6CAE0476}" destId="{26B1FEAC-1977-4A0B-A5C3-EF74FF127C34}" srcOrd="0" destOrd="0" presId="urn:microsoft.com/office/officeart/2005/8/layout/list1"/>
    <dgm:cxn modelId="{14871114-F011-4801-8768-E8FC8C6D8179}" type="presOf" srcId="{2BD90F7B-65ED-4694-AA23-B058F595EFBF}" destId="{DA9324B1-DAE2-4BFC-9A92-AC9B7F1E547B}" srcOrd="1" destOrd="0" presId="urn:microsoft.com/office/officeart/2005/8/layout/list1"/>
    <dgm:cxn modelId="{8EACDF67-7095-4364-9E15-7BE59B80EF26}" type="presOf" srcId="{E936E25A-E384-4243-9B55-240DBD2FEEE7}" destId="{2A196932-51F7-4168-BD7F-DF0FA62C4464}" srcOrd="0" destOrd="1" presId="urn:microsoft.com/office/officeart/2005/8/layout/list1"/>
    <dgm:cxn modelId="{17A599D1-594A-47F9-AAC5-CD836F728B9C}" type="presOf" srcId="{2BD90F7B-65ED-4694-AA23-B058F595EFBF}" destId="{1196927C-0CD1-4547-BA0B-B50AACD17626}" srcOrd="0" destOrd="0" presId="urn:microsoft.com/office/officeart/2005/8/layout/list1"/>
    <dgm:cxn modelId="{8541D072-AAE6-4359-9B30-546AEC622ADA}" srcId="{9909F3C9-FEF2-4283-806B-82E7D53AD067}" destId="{E03C3213-E312-4297-BC47-898BEBDE4381}" srcOrd="1" destOrd="0" parTransId="{242085A3-A35E-4FED-99DF-4D5174EE5325}" sibTransId="{9C54BAA6-792A-47F3-93AB-62925AB00B25}"/>
    <dgm:cxn modelId="{F788CB19-8230-4EA8-B376-30AC228599AA}" srcId="{9909F3C9-FEF2-4283-806B-82E7D53AD067}" destId="{E936E25A-E384-4243-9B55-240DBD2FEEE7}" srcOrd="0" destOrd="0" parTransId="{88A685E3-FEFA-42F7-B31C-323B42B67108}" sibTransId="{58F4862E-89D3-4E11-AEDA-4CA32B800855}"/>
    <dgm:cxn modelId="{CBC4B577-23B6-4549-9A49-AF73FF9CF111}" type="presOf" srcId="{E03C3213-E312-4297-BC47-898BEBDE4381}" destId="{2A196932-51F7-4168-BD7F-DF0FA62C4464}" srcOrd="0" destOrd="2" presId="urn:microsoft.com/office/officeart/2005/8/layout/list1"/>
    <dgm:cxn modelId="{85F7E13E-A4B1-4F62-8F8E-984D87DE7F9F}" srcId="{2BD90F7B-65ED-4694-AA23-B058F595EFBF}" destId="{9909F3C9-FEF2-4283-806B-82E7D53AD067}" srcOrd="0" destOrd="0" parTransId="{57BC7E08-E786-4CB7-B6E0-C3B8F95281FF}" sibTransId="{F15BB2C5-BB1A-440C-9A3F-B78641A6C48B}"/>
    <dgm:cxn modelId="{163F059C-8939-489B-8FF9-1A1E9AE845BC}" type="presOf" srcId="{9909F3C9-FEF2-4283-806B-82E7D53AD067}" destId="{2A196932-51F7-4168-BD7F-DF0FA62C4464}" srcOrd="0" destOrd="0" presId="urn:microsoft.com/office/officeart/2005/8/layout/list1"/>
    <dgm:cxn modelId="{34706CDE-C44A-4EC7-876B-F89913ADF1D5}" type="presParOf" srcId="{26B1FEAC-1977-4A0B-A5C3-EF74FF127C34}" destId="{60E95B27-11E9-4BFC-9C14-6791B9A09BAC}" srcOrd="0" destOrd="0" presId="urn:microsoft.com/office/officeart/2005/8/layout/list1"/>
    <dgm:cxn modelId="{902C1FDD-7665-42DB-8AB1-6A6C69053C26}" type="presParOf" srcId="{60E95B27-11E9-4BFC-9C14-6791B9A09BAC}" destId="{1196927C-0CD1-4547-BA0B-B50AACD17626}" srcOrd="0" destOrd="0" presId="urn:microsoft.com/office/officeart/2005/8/layout/list1"/>
    <dgm:cxn modelId="{D643EE2C-083E-4B07-974C-3C3A099EB47B}" type="presParOf" srcId="{60E95B27-11E9-4BFC-9C14-6791B9A09BAC}" destId="{DA9324B1-DAE2-4BFC-9A92-AC9B7F1E547B}" srcOrd="1" destOrd="0" presId="urn:microsoft.com/office/officeart/2005/8/layout/list1"/>
    <dgm:cxn modelId="{EDE93AB7-7C56-48D6-A19C-E0451FC942BE}" type="presParOf" srcId="{26B1FEAC-1977-4A0B-A5C3-EF74FF127C34}" destId="{45CE2577-BF44-4644-8692-C0E48C66F9C5}" srcOrd="1" destOrd="0" presId="urn:microsoft.com/office/officeart/2005/8/layout/list1"/>
    <dgm:cxn modelId="{CF4E0927-6033-49DB-A8C8-CA889C0957F0}" type="presParOf" srcId="{26B1FEAC-1977-4A0B-A5C3-EF74FF127C34}" destId="{2A196932-51F7-4168-BD7F-DF0FA62C4464}" srcOrd="2" destOrd="0" presId="urn:microsoft.com/office/officeart/2005/8/layout/list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B6684B05-1E97-4420-9A7D-B253D9DDDDCD}" type="doc">
      <dgm:prSet loTypeId="urn:microsoft.com/office/officeart/2005/8/layout/list1" loCatId="list" qsTypeId="urn:microsoft.com/office/officeart/2005/8/quickstyle/simple1" qsCatId="simple" csTypeId="urn:microsoft.com/office/officeart/2005/8/colors/colorful4" csCatId="colorful" phldr="1"/>
      <dgm:spPr/>
      <dgm:t>
        <a:bodyPr/>
        <a:lstStyle/>
        <a:p>
          <a:endParaRPr lang="en-US"/>
        </a:p>
      </dgm:t>
    </dgm:pt>
    <dgm:pt modelId="{3D786ECF-3B11-4442-86F3-10F05B7F6F6B}">
      <dgm:prSet phldrT="[Text]" custT="1"/>
      <dgm:spPr/>
      <dgm:t>
        <a:bodyPr/>
        <a:lstStyle/>
        <a:p>
          <a:r>
            <a:rPr lang="en-US" sz="2200" b="1" dirty="0" smtClean="0"/>
            <a:t>CSBG Org. Standard 8.9</a:t>
          </a:r>
          <a:endParaRPr lang="en-US" sz="2200" b="1" dirty="0"/>
        </a:p>
      </dgm:t>
    </dgm:pt>
    <dgm:pt modelId="{FF1B22C7-9EB8-4ECB-BA79-A51E8388B7A5}" type="parTrans" cxnId="{B1E7AA4A-0AA7-4008-A60E-A0D4E171F723}">
      <dgm:prSet/>
      <dgm:spPr/>
      <dgm:t>
        <a:bodyPr/>
        <a:lstStyle/>
        <a:p>
          <a:endParaRPr lang="en-US" sz="2200"/>
        </a:p>
      </dgm:t>
    </dgm:pt>
    <dgm:pt modelId="{BE2FD3C2-30D1-4487-9688-608054352C82}" type="sibTrans" cxnId="{B1E7AA4A-0AA7-4008-A60E-A0D4E171F723}">
      <dgm:prSet/>
      <dgm:spPr/>
      <dgm:t>
        <a:bodyPr/>
        <a:lstStyle/>
        <a:p>
          <a:endParaRPr lang="en-US" sz="2200"/>
        </a:p>
      </dgm:t>
    </dgm:pt>
    <dgm:pt modelId="{F36DE47D-2ACA-43A9-81F0-8D11DBA290B8}">
      <dgm:prSet custT="1"/>
      <dgm:spPr/>
      <dgm:t>
        <a:bodyPr/>
        <a:lstStyle/>
        <a:p>
          <a:r>
            <a:rPr lang="en-US" sz="2200" dirty="0" smtClean="0"/>
            <a:t>The governing board annually approves an organization-wide budget.</a:t>
          </a:r>
          <a:endParaRPr lang="en-US" sz="2200" dirty="0"/>
        </a:p>
      </dgm:t>
    </dgm:pt>
    <dgm:pt modelId="{B6042CEA-7166-40FA-8D65-35D0B56AB86C}" type="parTrans" cxnId="{AB5CB3C9-4358-4DE1-9BCB-1AE281D8E198}">
      <dgm:prSet/>
      <dgm:spPr/>
      <dgm:t>
        <a:bodyPr/>
        <a:lstStyle/>
        <a:p>
          <a:endParaRPr lang="en-US" sz="2200"/>
        </a:p>
      </dgm:t>
    </dgm:pt>
    <dgm:pt modelId="{B2F09867-E9A2-468C-8138-28DDFB1B0085}" type="sibTrans" cxnId="{AB5CB3C9-4358-4DE1-9BCB-1AE281D8E198}">
      <dgm:prSet/>
      <dgm:spPr/>
      <dgm:t>
        <a:bodyPr/>
        <a:lstStyle/>
        <a:p>
          <a:endParaRPr lang="en-US" sz="2200"/>
        </a:p>
      </dgm:t>
    </dgm:pt>
    <dgm:pt modelId="{085531F9-9C15-4D57-B6FF-65C4287D3E86}" type="pres">
      <dgm:prSet presAssocID="{B6684B05-1E97-4420-9A7D-B253D9DDDDCD}" presName="linear" presStyleCnt="0">
        <dgm:presLayoutVars>
          <dgm:dir/>
          <dgm:animLvl val="lvl"/>
          <dgm:resizeHandles val="exact"/>
        </dgm:presLayoutVars>
      </dgm:prSet>
      <dgm:spPr/>
      <dgm:t>
        <a:bodyPr/>
        <a:lstStyle/>
        <a:p>
          <a:endParaRPr lang="en-US"/>
        </a:p>
      </dgm:t>
    </dgm:pt>
    <dgm:pt modelId="{1162610A-34F4-446D-AF31-95FFF2A01C3F}" type="pres">
      <dgm:prSet presAssocID="{3D786ECF-3B11-4442-86F3-10F05B7F6F6B}" presName="parentLin" presStyleCnt="0"/>
      <dgm:spPr/>
    </dgm:pt>
    <dgm:pt modelId="{CC2FD1A1-4A14-4D93-92AC-0E3ECB3DF797}" type="pres">
      <dgm:prSet presAssocID="{3D786ECF-3B11-4442-86F3-10F05B7F6F6B}" presName="parentLeftMargin" presStyleLbl="node1" presStyleIdx="0" presStyleCnt="1"/>
      <dgm:spPr/>
      <dgm:t>
        <a:bodyPr/>
        <a:lstStyle/>
        <a:p>
          <a:endParaRPr lang="en-US"/>
        </a:p>
      </dgm:t>
    </dgm:pt>
    <dgm:pt modelId="{550A82C9-5D54-4581-906D-30CE4F5288F7}" type="pres">
      <dgm:prSet presAssocID="{3D786ECF-3B11-4442-86F3-10F05B7F6F6B}" presName="parentText" presStyleLbl="node1" presStyleIdx="0" presStyleCnt="1">
        <dgm:presLayoutVars>
          <dgm:chMax val="0"/>
          <dgm:bulletEnabled val="1"/>
        </dgm:presLayoutVars>
      </dgm:prSet>
      <dgm:spPr/>
      <dgm:t>
        <a:bodyPr/>
        <a:lstStyle/>
        <a:p>
          <a:endParaRPr lang="en-US"/>
        </a:p>
      </dgm:t>
    </dgm:pt>
    <dgm:pt modelId="{B386848F-BE8B-4990-9C97-8F8A3E0BC5BB}" type="pres">
      <dgm:prSet presAssocID="{3D786ECF-3B11-4442-86F3-10F05B7F6F6B}" presName="negativeSpace" presStyleCnt="0"/>
      <dgm:spPr/>
    </dgm:pt>
    <dgm:pt modelId="{AA7B12B5-DB2F-4FBB-908B-C7CEE84D6970}" type="pres">
      <dgm:prSet presAssocID="{3D786ECF-3B11-4442-86F3-10F05B7F6F6B}" presName="childText" presStyleLbl="conFgAcc1" presStyleIdx="0" presStyleCnt="1">
        <dgm:presLayoutVars>
          <dgm:bulletEnabled val="1"/>
        </dgm:presLayoutVars>
      </dgm:prSet>
      <dgm:spPr/>
      <dgm:t>
        <a:bodyPr/>
        <a:lstStyle/>
        <a:p>
          <a:endParaRPr lang="en-US"/>
        </a:p>
      </dgm:t>
    </dgm:pt>
  </dgm:ptLst>
  <dgm:cxnLst>
    <dgm:cxn modelId="{5BA7545A-FB5F-4FFA-B988-3833C6DA6B25}" type="presOf" srcId="{3D786ECF-3B11-4442-86F3-10F05B7F6F6B}" destId="{CC2FD1A1-4A14-4D93-92AC-0E3ECB3DF797}" srcOrd="0" destOrd="0" presId="urn:microsoft.com/office/officeart/2005/8/layout/list1"/>
    <dgm:cxn modelId="{CCFE7562-0C6D-435A-A689-B9828CDBFCD1}" type="presOf" srcId="{B6684B05-1E97-4420-9A7D-B253D9DDDDCD}" destId="{085531F9-9C15-4D57-B6FF-65C4287D3E86}" srcOrd="0" destOrd="0" presId="urn:microsoft.com/office/officeart/2005/8/layout/list1"/>
    <dgm:cxn modelId="{34F5BF53-8100-4E6F-8055-63788A41808C}" type="presOf" srcId="{F36DE47D-2ACA-43A9-81F0-8D11DBA290B8}" destId="{AA7B12B5-DB2F-4FBB-908B-C7CEE84D6970}" srcOrd="0" destOrd="0" presId="urn:microsoft.com/office/officeart/2005/8/layout/list1"/>
    <dgm:cxn modelId="{B1E7AA4A-0AA7-4008-A60E-A0D4E171F723}" srcId="{B6684B05-1E97-4420-9A7D-B253D9DDDDCD}" destId="{3D786ECF-3B11-4442-86F3-10F05B7F6F6B}" srcOrd="0" destOrd="0" parTransId="{FF1B22C7-9EB8-4ECB-BA79-A51E8388B7A5}" sibTransId="{BE2FD3C2-30D1-4487-9688-608054352C82}"/>
    <dgm:cxn modelId="{6908F2CA-60D3-4F4C-816E-E8615ED7F709}" type="presOf" srcId="{3D786ECF-3B11-4442-86F3-10F05B7F6F6B}" destId="{550A82C9-5D54-4581-906D-30CE4F5288F7}" srcOrd="1" destOrd="0" presId="urn:microsoft.com/office/officeart/2005/8/layout/list1"/>
    <dgm:cxn modelId="{AB5CB3C9-4358-4DE1-9BCB-1AE281D8E198}" srcId="{3D786ECF-3B11-4442-86F3-10F05B7F6F6B}" destId="{F36DE47D-2ACA-43A9-81F0-8D11DBA290B8}" srcOrd="0" destOrd="0" parTransId="{B6042CEA-7166-40FA-8D65-35D0B56AB86C}" sibTransId="{B2F09867-E9A2-468C-8138-28DDFB1B0085}"/>
    <dgm:cxn modelId="{228DBE0E-715E-4F18-BA3C-CE196C9A4E6F}" type="presParOf" srcId="{085531F9-9C15-4D57-B6FF-65C4287D3E86}" destId="{1162610A-34F4-446D-AF31-95FFF2A01C3F}" srcOrd="0" destOrd="0" presId="urn:microsoft.com/office/officeart/2005/8/layout/list1"/>
    <dgm:cxn modelId="{A2B2C974-C575-4ABE-89E0-EC54169C1C22}" type="presParOf" srcId="{1162610A-34F4-446D-AF31-95FFF2A01C3F}" destId="{CC2FD1A1-4A14-4D93-92AC-0E3ECB3DF797}" srcOrd="0" destOrd="0" presId="urn:microsoft.com/office/officeart/2005/8/layout/list1"/>
    <dgm:cxn modelId="{97EFAB1E-D9F8-4AA4-94AF-A9973563E056}" type="presParOf" srcId="{1162610A-34F4-446D-AF31-95FFF2A01C3F}" destId="{550A82C9-5D54-4581-906D-30CE4F5288F7}" srcOrd="1" destOrd="0" presId="urn:microsoft.com/office/officeart/2005/8/layout/list1"/>
    <dgm:cxn modelId="{CBA53450-4CCE-4394-8584-54B83A27DAD9}" type="presParOf" srcId="{085531F9-9C15-4D57-B6FF-65C4287D3E86}" destId="{B386848F-BE8B-4990-9C97-8F8A3E0BC5BB}" srcOrd="1" destOrd="0" presId="urn:microsoft.com/office/officeart/2005/8/layout/list1"/>
    <dgm:cxn modelId="{7606DF3D-A8A8-48B0-8B63-74F815777C7D}" type="presParOf" srcId="{085531F9-9C15-4D57-B6FF-65C4287D3E86}" destId="{AA7B12B5-DB2F-4FBB-908B-C7CEE84D6970}" srcOrd="2" destOrd="0" presId="urn:microsoft.com/office/officeart/2005/8/layout/list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90EE369E-C54E-4513-BA85-54D0BA22D766}" type="doc">
      <dgm:prSet loTypeId="urn:microsoft.com/office/officeart/2005/8/layout/list1" loCatId="list" qsTypeId="urn:microsoft.com/office/officeart/2005/8/quickstyle/simple1" qsCatId="simple" csTypeId="urn:microsoft.com/office/officeart/2005/8/colors/colorful3" csCatId="colorful" phldr="1"/>
      <dgm:spPr/>
      <dgm:t>
        <a:bodyPr/>
        <a:lstStyle/>
        <a:p>
          <a:endParaRPr lang="en-US"/>
        </a:p>
      </dgm:t>
    </dgm:pt>
    <dgm:pt modelId="{FAE80455-538E-442B-B397-B3B0904D8D1F}">
      <dgm:prSet custT="1"/>
      <dgm:spPr>
        <a:solidFill>
          <a:srgbClr val="1F4A7F"/>
        </a:solidFill>
        <a:ln>
          <a:solidFill>
            <a:srgbClr val="1F4A7F"/>
          </a:solidFill>
        </a:ln>
      </dgm:spPr>
      <dgm:t>
        <a:bodyPr/>
        <a:lstStyle/>
        <a:p>
          <a:pPr rtl="0"/>
          <a:r>
            <a:rPr lang="en-US" sz="2600" b="1" dirty="0" smtClean="0"/>
            <a:t>CSBG Org. Standard 7.5:</a:t>
          </a:r>
          <a:endParaRPr lang="en-US" sz="2600" dirty="0"/>
        </a:p>
      </dgm:t>
    </dgm:pt>
    <dgm:pt modelId="{33AC76D9-450E-404F-AF7B-037D64F18722}" type="parTrans" cxnId="{AEA4E909-1C38-459F-B368-2E0C2D3BB452}">
      <dgm:prSet/>
      <dgm:spPr/>
      <dgm:t>
        <a:bodyPr/>
        <a:lstStyle/>
        <a:p>
          <a:endParaRPr lang="en-US"/>
        </a:p>
      </dgm:t>
    </dgm:pt>
    <dgm:pt modelId="{118B66FB-95CC-4C8F-B389-12B0DF0F2D90}" type="sibTrans" cxnId="{AEA4E909-1C38-459F-B368-2E0C2D3BB452}">
      <dgm:prSet/>
      <dgm:spPr/>
      <dgm:t>
        <a:bodyPr/>
        <a:lstStyle/>
        <a:p>
          <a:endParaRPr lang="en-US"/>
        </a:p>
      </dgm:t>
    </dgm:pt>
    <dgm:pt modelId="{A4135620-A787-42D8-8105-177A4585E108}">
      <dgm:prSet custT="1"/>
      <dgm:spPr>
        <a:ln>
          <a:solidFill>
            <a:srgbClr val="1F4A7F"/>
          </a:solidFill>
        </a:ln>
      </dgm:spPr>
      <dgm:t>
        <a:bodyPr/>
        <a:lstStyle/>
        <a:p>
          <a:r>
            <a:rPr lang="en-US" sz="2400" dirty="0" smtClean="0"/>
            <a:t>The governing board reviews and approves CEO/executive director compensation within each calendar year</a:t>
          </a:r>
          <a:r>
            <a:rPr lang="en-US" sz="2200" dirty="0" smtClean="0"/>
            <a:t>.</a:t>
          </a:r>
          <a:endParaRPr lang="en-US" sz="2200" dirty="0"/>
        </a:p>
      </dgm:t>
    </dgm:pt>
    <dgm:pt modelId="{6D1ACA69-B402-49B9-B6FC-9C1570A61346}" type="parTrans" cxnId="{02FBBA62-4CC7-451E-8BE3-9C048A973155}">
      <dgm:prSet/>
      <dgm:spPr/>
      <dgm:t>
        <a:bodyPr/>
        <a:lstStyle/>
        <a:p>
          <a:endParaRPr lang="en-US"/>
        </a:p>
      </dgm:t>
    </dgm:pt>
    <dgm:pt modelId="{5D3C3125-2CDD-4CD8-917A-6470175DB38B}" type="sibTrans" cxnId="{02FBBA62-4CC7-451E-8BE3-9C048A973155}">
      <dgm:prSet/>
      <dgm:spPr/>
      <dgm:t>
        <a:bodyPr/>
        <a:lstStyle/>
        <a:p>
          <a:endParaRPr lang="en-US"/>
        </a:p>
      </dgm:t>
    </dgm:pt>
    <dgm:pt modelId="{1BE2930B-624C-471A-B0BE-EE04287712FA}" type="pres">
      <dgm:prSet presAssocID="{90EE369E-C54E-4513-BA85-54D0BA22D766}" presName="linear" presStyleCnt="0">
        <dgm:presLayoutVars>
          <dgm:dir/>
          <dgm:animLvl val="lvl"/>
          <dgm:resizeHandles val="exact"/>
        </dgm:presLayoutVars>
      </dgm:prSet>
      <dgm:spPr/>
      <dgm:t>
        <a:bodyPr/>
        <a:lstStyle/>
        <a:p>
          <a:endParaRPr lang="en-US"/>
        </a:p>
      </dgm:t>
    </dgm:pt>
    <dgm:pt modelId="{CF2EC409-70E1-4A57-BD26-D127B8A887C6}" type="pres">
      <dgm:prSet presAssocID="{FAE80455-538E-442B-B397-B3B0904D8D1F}" presName="parentLin" presStyleCnt="0"/>
      <dgm:spPr/>
      <dgm:t>
        <a:bodyPr/>
        <a:lstStyle/>
        <a:p>
          <a:endParaRPr lang="en-US"/>
        </a:p>
      </dgm:t>
    </dgm:pt>
    <dgm:pt modelId="{7A1CAB6F-B57A-4032-9700-7DAF631E5609}" type="pres">
      <dgm:prSet presAssocID="{FAE80455-538E-442B-B397-B3B0904D8D1F}" presName="parentLeftMargin" presStyleLbl="node1" presStyleIdx="0" presStyleCnt="1"/>
      <dgm:spPr/>
      <dgm:t>
        <a:bodyPr/>
        <a:lstStyle/>
        <a:p>
          <a:endParaRPr lang="en-US"/>
        </a:p>
      </dgm:t>
    </dgm:pt>
    <dgm:pt modelId="{A59967A4-4F75-4E1F-8F8A-721A2E10B0DB}" type="pres">
      <dgm:prSet presAssocID="{FAE80455-538E-442B-B397-B3B0904D8D1F}" presName="parentText" presStyleLbl="node1" presStyleIdx="0" presStyleCnt="1" custScaleX="124520" custScaleY="82991">
        <dgm:presLayoutVars>
          <dgm:chMax val="0"/>
          <dgm:bulletEnabled val="1"/>
        </dgm:presLayoutVars>
      </dgm:prSet>
      <dgm:spPr/>
      <dgm:t>
        <a:bodyPr/>
        <a:lstStyle/>
        <a:p>
          <a:endParaRPr lang="en-US"/>
        </a:p>
      </dgm:t>
    </dgm:pt>
    <dgm:pt modelId="{DA4C39E9-BE23-4045-BA7B-EA616B208AE7}" type="pres">
      <dgm:prSet presAssocID="{FAE80455-538E-442B-B397-B3B0904D8D1F}" presName="negativeSpace" presStyleCnt="0"/>
      <dgm:spPr/>
      <dgm:t>
        <a:bodyPr/>
        <a:lstStyle/>
        <a:p>
          <a:endParaRPr lang="en-US"/>
        </a:p>
      </dgm:t>
    </dgm:pt>
    <dgm:pt modelId="{C63E4D7E-2A44-4193-A91C-461406CFDBFE}" type="pres">
      <dgm:prSet presAssocID="{FAE80455-538E-442B-B397-B3B0904D8D1F}" presName="childText" presStyleLbl="conFgAcc1" presStyleIdx="0" presStyleCnt="1">
        <dgm:presLayoutVars>
          <dgm:bulletEnabled val="1"/>
        </dgm:presLayoutVars>
      </dgm:prSet>
      <dgm:spPr/>
      <dgm:t>
        <a:bodyPr/>
        <a:lstStyle/>
        <a:p>
          <a:endParaRPr lang="en-US"/>
        </a:p>
      </dgm:t>
    </dgm:pt>
  </dgm:ptLst>
  <dgm:cxnLst>
    <dgm:cxn modelId="{02FBBA62-4CC7-451E-8BE3-9C048A973155}" srcId="{FAE80455-538E-442B-B397-B3B0904D8D1F}" destId="{A4135620-A787-42D8-8105-177A4585E108}" srcOrd="0" destOrd="0" parTransId="{6D1ACA69-B402-49B9-B6FC-9C1570A61346}" sibTransId="{5D3C3125-2CDD-4CD8-917A-6470175DB38B}"/>
    <dgm:cxn modelId="{AEA4E909-1C38-459F-B368-2E0C2D3BB452}" srcId="{90EE369E-C54E-4513-BA85-54D0BA22D766}" destId="{FAE80455-538E-442B-B397-B3B0904D8D1F}" srcOrd="0" destOrd="0" parTransId="{33AC76D9-450E-404F-AF7B-037D64F18722}" sibTransId="{118B66FB-95CC-4C8F-B389-12B0DF0F2D90}"/>
    <dgm:cxn modelId="{C2DD3FB3-AACE-413B-BAE6-88C940ED593E}" type="presOf" srcId="{FAE80455-538E-442B-B397-B3B0904D8D1F}" destId="{7A1CAB6F-B57A-4032-9700-7DAF631E5609}" srcOrd="0" destOrd="0" presId="urn:microsoft.com/office/officeart/2005/8/layout/list1"/>
    <dgm:cxn modelId="{73B82EC1-ACD3-41F5-B4B1-A5F6B20CC0AB}" type="presOf" srcId="{FAE80455-538E-442B-B397-B3B0904D8D1F}" destId="{A59967A4-4F75-4E1F-8F8A-721A2E10B0DB}" srcOrd="1" destOrd="0" presId="urn:microsoft.com/office/officeart/2005/8/layout/list1"/>
    <dgm:cxn modelId="{76B93B2F-EA60-4ADD-ABC0-9D8F40B6D7E7}" type="presOf" srcId="{90EE369E-C54E-4513-BA85-54D0BA22D766}" destId="{1BE2930B-624C-471A-B0BE-EE04287712FA}" srcOrd="0" destOrd="0" presId="urn:microsoft.com/office/officeart/2005/8/layout/list1"/>
    <dgm:cxn modelId="{EA0E3A8E-9909-4BA4-8EC4-E71D54778221}" type="presOf" srcId="{A4135620-A787-42D8-8105-177A4585E108}" destId="{C63E4D7E-2A44-4193-A91C-461406CFDBFE}" srcOrd="0" destOrd="0" presId="urn:microsoft.com/office/officeart/2005/8/layout/list1"/>
    <dgm:cxn modelId="{CA0D027C-5AE7-40BB-8384-4EBE01F45A5E}" type="presParOf" srcId="{1BE2930B-624C-471A-B0BE-EE04287712FA}" destId="{CF2EC409-70E1-4A57-BD26-D127B8A887C6}" srcOrd="0" destOrd="0" presId="urn:microsoft.com/office/officeart/2005/8/layout/list1"/>
    <dgm:cxn modelId="{93DB8F99-7B4F-43D2-9DA5-8F8A35273989}" type="presParOf" srcId="{CF2EC409-70E1-4A57-BD26-D127B8A887C6}" destId="{7A1CAB6F-B57A-4032-9700-7DAF631E5609}" srcOrd="0" destOrd="0" presId="urn:microsoft.com/office/officeart/2005/8/layout/list1"/>
    <dgm:cxn modelId="{6D80A1BC-71C9-4367-BD55-9A7A373EB343}" type="presParOf" srcId="{CF2EC409-70E1-4A57-BD26-D127B8A887C6}" destId="{A59967A4-4F75-4E1F-8F8A-721A2E10B0DB}" srcOrd="1" destOrd="0" presId="urn:microsoft.com/office/officeart/2005/8/layout/list1"/>
    <dgm:cxn modelId="{B85950B0-8E7A-49B2-9940-6C306E0B1BC4}" type="presParOf" srcId="{1BE2930B-624C-471A-B0BE-EE04287712FA}" destId="{DA4C39E9-BE23-4045-BA7B-EA616B208AE7}" srcOrd="1" destOrd="0" presId="urn:microsoft.com/office/officeart/2005/8/layout/list1"/>
    <dgm:cxn modelId="{A45DFCD8-65A8-4E52-8691-C4223435ED3F}" type="presParOf" srcId="{1BE2930B-624C-471A-B0BE-EE04287712FA}" destId="{C63E4D7E-2A44-4193-A91C-461406CFDBFE}" srcOrd="2" destOrd="0" presId="urn:microsoft.com/office/officeart/2005/8/layout/list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8.xml><?xml version="1.0" encoding="utf-8"?>
<dgm:dataModel xmlns:dgm="http://schemas.openxmlformats.org/drawingml/2006/diagram" xmlns:a="http://schemas.openxmlformats.org/drawingml/2006/main">
  <dgm:ptLst>
    <dgm:pt modelId="{67955832-6505-462A-A9B7-8E4E6CAE0476}" type="doc">
      <dgm:prSet loTypeId="urn:microsoft.com/office/officeart/2005/8/layout/list1" loCatId="list" qsTypeId="urn:microsoft.com/office/officeart/2005/8/quickstyle/simple1" qsCatId="simple" csTypeId="urn:microsoft.com/office/officeart/2005/8/colors/colorful4" csCatId="colorful" phldr="1"/>
      <dgm:spPr/>
      <dgm:t>
        <a:bodyPr/>
        <a:lstStyle/>
        <a:p>
          <a:endParaRPr lang="en-US"/>
        </a:p>
      </dgm:t>
    </dgm:pt>
    <dgm:pt modelId="{E03C3213-E312-4297-BC47-898BEBDE4381}">
      <dgm:prSet custT="1"/>
      <dgm:spPr/>
      <dgm:t>
        <a:bodyPr/>
        <a:lstStyle/>
        <a:p>
          <a:pPr rtl="0"/>
          <a:r>
            <a:rPr lang="en-US" sz="2200" b="1" dirty="0" smtClean="0"/>
            <a:t>CSBG Org. Standard 4.6</a:t>
          </a:r>
          <a:endParaRPr lang="en-US" sz="2200" dirty="0"/>
        </a:p>
      </dgm:t>
    </dgm:pt>
    <dgm:pt modelId="{242085A3-A35E-4FED-99DF-4D5174EE5325}" type="parTrans" cxnId="{8541D072-AAE6-4359-9B30-546AEC622ADA}">
      <dgm:prSet/>
      <dgm:spPr/>
      <dgm:t>
        <a:bodyPr/>
        <a:lstStyle/>
        <a:p>
          <a:endParaRPr lang="en-US"/>
        </a:p>
      </dgm:t>
    </dgm:pt>
    <dgm:pt modelId="{9C54BAA6-792A-47F3-93AB-62925AB00B25}" type="sibTrans" cxnId="{8541D072-AAE6-4359-9B30-546AEC622ADA}">
      <dgm:prSet/>
      <dgm:spPr/>
      <dgm:t>
        <a:bodyPr/>
        <a:lstStyle/>
        <a:p>
          <a:endParaRPr lang="en-US"/>
        </a:p>
      </dgm:t>
    </dgm:pt>
    <dgm:pt modelId="{F4FF88F1-B069-493F-8314-4D55E8C8AC79}">
      <dgm:prSet custT="1"/>
      <dgm:spPr/>
      <dgm:t>
        <a:bodyPr/>
        <a:lstStyle/>
        <a:p>
          <a:r>
            <a:rPr lang="en-US" sz="2200" dirty="0" smtClean="0"/>
            <a:t>An organization-wide, comprehensive risk assessment has been completed within the past 2 years and reported to the governing board.</a:t>
          </a:r>
          <a:endParaRPr lang="en-US" sz="2200" dirty="0"/>
        </a:p>
      </dgm:t>
    </dgm:pt>
    <dgm:pt modelId="{05C1A4B1-C9BE-4D85-AD09-796C0A71D2ED}" type="parTrans" cxnId="{27090E53-7D60-4F8F-874E-974CA3C56622}">
      <dgm:prSet/>
      <dgm:spPr/>
      <dgm:t>
        <a:bodyPr/>
        <a:lstStyle/>
        <a:p>
          <a:endParaRPr lang="en-US"/>
        </a:p>
      </dgm:t>
    </dgm:pt>
    <dgm:pt modelId="{5C2EDAD2-A899-482B-B5CB-631750D5AAF0}" type="sibTrans" cxnId="{27090E53-7D60-4F8F-874E-974CA3C56622}">
      <dgm:prSet/>
      <dgm:spPr/>
      <dgm:t>
        <a:bodyPr/>
        <a:lstStyle/>
        <a:p>
          <a:endParaRPr lang="en-US"/>
        </a:p>
      </dgm:t>
    </dgm:pt>
    <dgm:pt modelId="{26B1FEAC-1977-4A0B-A5C3-EF74FF127C34}" type="pres">
      <dgm:prSet presAssocID="{67955832-6505-462A-A9B7-8E4E6CAE0476}" presName="linear" presStyleCnt="0">
        <dgm:presLayoutVars>
          <dgm:dir/>
          <dgm:animLvl val="lvl"/>
          <dgm:resizeHandles val="exact"/>
        </dgm:presLayoutVars>
      </dgm:prSet>
      <dgm:spPr/>
      <dgm:t>
        <a:bodyPr/>
        <a:lstStyle/>
        <a:p>
          <a:endParaRPr lang="en-US"/>
        </a:p>
      </dgm:t>
    </dgm:pt>
    <dgm:pt modelId="{B9B2444E-5439-43A0-BC07-98249FCE2F2B}" type="pres">
      <dgm:prSet presAssocID="{E03C3213-E312-4297-BC47-898BEBDE4381}" presName="parentLin" presStyleCnt="0"/>
      <dgm:spPr/>
    </dgm:pt>
    <dgm:pt modelId="{C0E4B055-531C-4D54-B714-6A7CF8924359}" type="pres">
      <dgm:prSet presAssocID="{E03C3213-E312-4297-BC47-898BEBDE4381}" presName="parentLeftMargin" presStyleLbl="node1" presStyleIdx="0" presStyleCnt="1"/>
      <dgm:spPr/>
      <dgm:t>
        <a:bodyPr/>
        <a:lstStyle/>
        <a:p>
          <a:endParaRPr lang="en-US"/>
        </a:p>
      </dgm:t>
    </dgm:pt>
    <dgm:pt modelId="{9322EC13-C948-456A-ACE2-4BC55E92E5E1}" type="pres">
      <dgm:prSet presAssocID="{E03C3213-E312-4297-BC47-898BEBDE4381}" presName="parentText" presStyleLbl="node1" presStyleIdx="0" presStyleCnt="1" custScaleX="100001" custScaleY="96694">
        <dgm:presLayoutVars>
          <dgm:chMax val="0"/>
          <dgm:bulletEnabled val="1"/>
        </dgm:presLayoutVars>
      </dgm:prSet>
      <dgm:spPr/>
      <dgm:t>
        <a:bodyPr/>
        <a:lstStyle/>
        <a:p>
          <a:endParaRPr lang="en-US"/>
        </a:p>
      </dgm:t>
    </dgm:pt>
    <dgm:pt modelId="{74108189-27CB-45D2-8462-AD6CBA5CFC63}" type="pres">
      <dgm:prSet presAssocID="{E03C3213-E312-4297-BC47-898BEBDE4381}" presName="negativeSpace" presStyleCnt="0"/>
      <dgm:spPr/>
    </dgm:pt>
    <dgm:pt modelId="{1DB34E70-642A-41E5-95C5-70902D039851}" type="pres">
      <dgm:prSet presAssocID="{E03C3213-E312-4297-BC47-898BEBDE4381}" presName="childText" presStyleLbl="conFgAcc1" presStyleIdx="0" presStyleCnt="1" custLinFactNeighborY="-10927">
        <dgm:presLayoutVars>
          <dgm:bulletEnabled val="1"/>
        </dgm:presLayoutVars>
      </dgm:prSet>
      <dgm:spPr/>
      <dgm:t>
        <a:bodyPr/>
        <a:lstStyle/>
        <a:p>
          <a:endParaRPr lang="en-US"/>
        </a:p>
      </dgm:t>
    </dgm:pt>
  </dgm:ptLst>
  <dgm:cxnLst>
    <dgm:cxn modelId="{9CBAD8FD-CE4D-447D-83D7-5F5D2F6AD8FF}" type="presOf" srcId="{F4FF88F1-B069-493F-8314-4D55E8C8AC79}" destId="{1DB34E70-642A-41E5-95C5-70902D039851}" srcOrd="0" destOrd="0" presId="urn:microsoft.com/office/officeart/2005/8/layout/list1"/>
    <dgm:cxn modelId="{07E46459-32D3-426D-8B99-95FC5A25F13B}" type="presOf" srcId="{E03C3213-E312-4297-BC47-898BEBDE4381}" destId="{C0E4B055-531C-4D54-B714-6A7CF8924359}" srcOrd="0" destOrd="0" presId="urn:microsoft.com/office/officeart/2005/8/layout/list1"/>
    <dgm:cxn modelId="{DE41976C-B736-4E24-82FE-EC789A98BC89}" type="presOf" srcId="{E03C3213-E312-4297-BC47-898BEBDE4381}" destId="{9322EC13-C948-456A-ACE2-4BC55E92E5E1}" srcOrd="1" destOrd="0" presId="urn:microsoft.com/office/officeart/2005/8/layout/list1"/>
    <dgm:cxn modelId="{ABEDD716-6C9A-475C-B60E-AC84D05B56E2}" type="presOf" srcId="{67955832-6505-462A-A9B7-8E4E6CAE0476}" destId="{26B1FEAC-1977-4A0B-A5C3-EF74FF127C34}" srcOrd="0" destOrd="0" presId="urn:microsoft.com/office/officeart/2005/8/layout/list1"/>
    <dgm:cxn modelId="{8541D072-AAE6-4359-9B30-546AEC622ADA}" srcId="{67955832-6505-462A-A9B7-8E4E6CAE0476}" destId="{E03C3213-E312-4297-BC47-898BEBDE4381}" srcOrd="0" destOrd="0" parTransId="{242085A3-A35E-4FED-99DF-4D5174EE5325}" sibTransId="{9C54BAA6-792A-47F3-93AB-62925AB00B25}"/>
    <dgm:cxn modelId="{27090E53-7D60-4F8F-874E-974CA3C56622}" srcId="{E03C3213-E312-4297-BC47-898BEBDE4381}" destId="{F4FF88F1-B069-493F-8314-4D55E8C8AC79}" srcOrd="0" destOrd="0" parTransId="{05C1A4B1-C9BE-4D85-AD09-796C0A71D2ED}" sibTransId="{5C2EDAD2-A899-482B-B5CB-631750D5AAF0}"/>
    <dgm:cxn modelId="{FA16F31F-1DEE-4BFF-B435-50FB00ABD4F0}" type="presParOf" srcId="{26B1FEAC-1977-4A0B-A5C3-EF74FF127C34}" destId="{B9B2444E-5439-43A0-BC07-98249FCE2F2B}" srcOrd="0" destOrd="0" presId="urn:microsoft.com/office/officeart/2005/8/layout/list1"/>
    <dgm:cxn modelId="{C020B8FB-9FCC-43DE-A7BA-864ADFC6FFF5}" type="presParOf" srcId="{B9B2444E-5439-43A0-BC07-98249FCE2F2B}" destId="{C0E4B055-531C-4D54-B714-6A7CF8924359}" srcOrd="0" destOrd="0" presId="urn:microsoft.com/office/officeart/2005/8/layout/list1"/>
    <dgm:cxn modelId="{B34F910F-D68E-4597-B2F8-C2EC4E109907}" type="presParOf" srcId="{B9B2444E-5439-43A0-BC07-98249FCE2F2B}" destId="{9322EC13-C948-456A-ACE2-4BC55E92E5E1}" srcOrd="1" destOrd="0" presId="urn:microsoft.com/office/officeart/2005/8/layout/list1"/>
    <dgm:cxn modelId="{93453282-AA42-4BF8-9EDC-DA9680A7A65E}" type="presParOf" srcId="{26B1FEAC-1977-4A0B-A5C3-EF74FF127C34}" destId="{74108189-27CB-45D2-8462-AD6CBA5CFC63}" srcOrd="1" destOrd="0" presId="urn:microsoft.com/office/officeart/2005/8/layout/list1"/>
    <dgm:cxn modelId="{32F1B623-ED78-4E23-9174-7AF197A007A3}" type="presParOf" srcId="{26B1FEAC-1977-4A0B-A5C3-EF74FF127C34}" destId="{1DB34E70-642A-41E5-95C5-70902D039851}" srcOrd="2" destOrd="0" presId="urn:microsoft.com/office/officeart/2005/8/layout/list1"/>
  </dgm:cxnLst>
  <dgm:bg/>
  <dgm:whole/>
  <dgm:extLst>
    <a:ext uri="http://schemas.microsoft.com/office/drawing/2008/diagram">
      <dsp:dataModelExt xmlns:dsp="http://schemas.microsoft.com/office/drawing/2008/diagram" xmlns="" relId="rId8"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CCD8937-763B-4FAF-8A92-7536E13DB482}">
      <dsp:nvSpPr>
        <dsp:cNvPr id="0" name=""/>
        <dsp:cNvSpPr/>
      </dsp:nvSpPr>
      <dsp:spPr>
        <a:xfrm>
          <a:off x="2881217" y="204311"/>
          <a:ext cx="4054792" cy="1408176"/>
        </a:xfrm>
        <a:prstGeom prst="ellipse">
          <a:avLst/>
        </a:prstGeom>
        <a:solidFill>
          <a:schemeClr val="accent1">
            <a:tint val="50000"/>
            <a:alpha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99390D1-29D2-44D4-8F2F-FAFD1E92A73B}">
      <dsp:nvSpPr>
        <dsp:cNvPr id="0" name=""/>
        <dsp:cNvSpPr/>
      </dsp:nvSpPr>
      <dsp:spPr>
        <a:xfrm>
          <a:off x="4521993" y="3652456"/>
          <a:ext cx="785812" cy="502920"/>
        </a:xfrm>
        <a:prstGeom prst="downArrow">
          <a:avLst/>
        </a:prstGeom>
        <a:solidFill>
          <a:schemeClr val="accent2">
            <a:tint val="4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1F852F8-ADB2-48C0-BFE2-DA4DEF05EC4A}">
      <dsp:nvSpPr>
        <dsp:cNvPr id="0" name=""/>
        <dsp:cNvSpPr/>
      </dsp:nvSpPr>
      <dsp:spPr>
        <a:xfrm>
          <a:off x="3028950" y="4054792"/>
          <a:ext cx="3771900" cy="9429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34696" tIns="234696" rIns="234696" bIns="234696" numCol="1" spcCol="1270" anchor="ctr" anchorCtr="0">
          <a:noAutofit/>
        </a:bodyPr>
        <a:lstStyle/>
        <a:p>
          <a:pPr lvl="0" algn="ctr" defTabSz="1466850">
            <a:lnSpc>
              <a:spcPct val="90000"/>
            </a:lnSpc>
            <a:spcBef>
              <a:spcPct val="0"/>
            </a:spcBef>
            <a:spcAft>
              <a:spcPct val="35000"/>
            </a:spcAft>
          </a:pPr>
          <a:r>
            <a:rPr lang="en-US" sz="3300" b="1" kern="1200" dirty="0" smtClean="0">
              <a:solidFill>
                <a:schemeClr val="tx1">
                  <a:lumMod val="75000"/>
                  <a:lumOff val="25000"/>
                </a:schemeClr>
              </a:solidFill>
            </a:rPr>
            <a:t>Mission</a:t>
          </a:r>
          <a:endParaRPr lang="en-US" sz="3300" b="1" kern="1200" dirty="0">
            <a:solidFill>
              <a:schemeClr val="tx1">
                <a:lumMod val="75000"/>
                <a:lumOff val="25000"/>
              </a:schemeClr>
            </a:solidFill>
          </a:endParaRPr>
        </a:p>
      </dsp:txBody>
      <dsp:txXfrm>
        <a:off x="3028950" y="4054792"/>
        <a:ext cx="3771900" cy="942975"/>
      </dsp:txXfrm>
    </dsp:sp>
    <dsp:sp modelId="{C10AE357-5355-4509-8195-270C039B65C7}">
      <dsp:nvSpPr>
        <dsp:cNvPr id="0" name=""/>
        <dsp:cNvSpPr/>
      </dsp:nvSpPr>
      <dsp:spPr>
        <a:xfrm>
          <a:off x="4355401" y="1721243"/>
          <a:ext cx="1414462" cy="1414462"/>
        </a:xfrm>
        <a:prstGeom prst="ellips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b="1" kern="1200" dirty="0" smtClean="0"/>
            <a:t>Use</a:t>
          </a:r>
          <a:endParaRPr lang="en-US" sz="2400" b="1" kern="1200" dirty="0"/>
        </a:p>
      </dsp:txBody>
      <dsp:txXfrm>
        <a:off x="4355401" y="1721243"/>
        <a:ext cx="1414462" cy="1414462"/>
      </dsp:txXfrm>
    </dsp:sp>
    <dsp:sp modelId="{12CAB549-5B4F-4988-95FA-21CC60490017}">
      <dsp:nvSpPr>
        <dsp:cNvPr id="0" name=""/>
        <dsp:cNvSpPr/>
      </dsp:nvSpPr>
      <dsp:spPr>
        <a:xfrm>
          <a:off x="3276597" y="559238"/>
          <a:ext cx="1547818" cy="1463756"/>
        </a:xfrm>
        <a:prstGeom prst="ellipse">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b="1" kern="1200" dirty="0" smtClean="0"/>
            <a:t>Update</a:t>
          </a:r>
          <a:endParaRPr lang="en-US" sz="2400" b="1" kern="1200" dirty="0"/>
        </a:p>
      </dsp:txBody>
      <dsp:txXfrm>
        <a:off x="3276597" y="559238"/>
        <a:ext cx="1547818" cy="1463756"/>
      </dsp:txXfrm>
    </dsp:sp>
    <dsp:sp modelId="{625157F9-D97D-46D7-A5AF-D55305A770D9}">
      <dsp:nvSpPr>
        <dsp:cNvPr id="0" name=""/>
        <dsp:cNvSpPr/>
      </dsp:nvSpPr>
      <dsp:spPr>
        <a:xfrm>
          <a:off x="4910134" y="211573"/>
          <a:ext cx="1414462" cy="1414462"/>
        </a:xfrm>
        <a:prstGeom prst="ellipse">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lvl="0" algn="ctr" defTabSz="977900">
            <a:lnSpc>
              <a:spcPct val="90000"/>
            </a:lnSpc>
            <a:spcBef>
              <a:spcPct val="0"/>
            </a:spcBef>
            <a:spcAft>
              <a:spcPct val="35000"/>
            </a:spcAft>
          </a:pPr>
          <a:r>
            <a:rPr lang="en-US" sz="2200" b="1" kern="1200" dirty="0" smtClean="0"/>
            <a:t>Review</a:t>
          </a:r>
          <a:endParaRPr lang="en-US" sz="2200" b="1" kern="1200" dirty="0"/>
        </a:p>
      </dsp:txBody>
      <dsp:txXfrm>
        <a:off x="4910134" y="211573"/>
        <a:ext cx="1414462" cy="1414462"/>
      </dsp:txXfrm>
    </dsp:sp>
    <dsp:sp modelId="{B5B4A145-4FE8-4DF3-83B4-77EC180BBFBA}">
      <dsp:nvSpPr>
        <dsp:cNvPr id="0" name=""/>
        <dsp:cNvSpPr/>
      </dsp:nvSpPr>
      <dsp:spPr>
        <a:xfrm>
          <a:off x="2714625" y="31432"/>
          <a:ext cx="4400550" cy="3520440"/>
        </a:xfrm>
        <a:prstGeom prst="funnel">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1DA7A4B2-46B8-46A2-A7AD-E0012FF61B72}">
      <dsp:nvSpPr>
        <dsp:cNvPr id="0" name=""/>
        <dsp:cNvSpPr/>
      </dsp:nvSpPr>
      <dsp:spPr>
        <a:xfrm>
          <a:off x="0" y="345836"/>
          <a:ext cx="8153400" cy="1738800"/>
        </a:xfrm>
        <a:prstGeom prst="rect">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32794" tIns="479044" rIns="632794" bIns="142240" numCol="1" spcCol="1270" anchor="t" anchorCtr="0">
          <a:noAutofit/>
        </a:bodyPr>
        <a:lstStyle/>
        <a:p>
          <a:pPr marL="228600" lvl="1" indent="-228600" algn="l" defTabSz="889000">
            <a:lnSpc>
              <a:spcPct val="90000"/>
            </a:lnSpc>
            <a:spcBef>
              <a:spcPct val="0"/>
            </a:spcBef>
            <a:spcAft>
              <a:spcPct val="15000"/>
            </a:spcAft>
            <a:buChar char="••"/>
          </a:pPr>
          <a:r>
            <a:rPr lang="en-US" sz="2000" kern="1200" dirty="0" smtClean="0"/>
            <a:t>Governing board has reviewed the organization’s mission statement within the past 5 years and assured that: (1) The mission addresses poverty; and (2) The CAA’s programs and services are in alignment with the mission.</a:t>
          </a:r>
          <a:endParaRPr lang="en-US" sz="2000" kern="1200" dirty="0"/>
        </a:p>
      </dsp:txBody>
      <dsp:txXfrm>
        <a:off x="0" y="345836"/>
        <a:ext cx="8153400" cy="1738800"/>
      </dsp:txXfrm>
    </dsp:sp>
    <dsp:sp modelId="{1E76B4C2-1831-415D-B7A8-945C0F5974F4}">
      <dsp:nvSpPr>
        <dsp:cNvPr id="0" name=""/>
        <dsp:cNvSpPr/>
      </dsp:nvSpPr>
      <dsp:spPr>
        <a:xfrm>
          <a:off x="407670" y="6452"/>
          <a:ext cx="5707380" cy="678960"/>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725" tIns="0" rIns="215725" bIns="0" numCol="1" spcCol="1270" anchor="ctr" anchorCtr="0">
          <a:noAutofit/>
        </a:bodyPr>
        <a:lstStyle/>
        <a:p>
          <a:pPr lvl="0" algn="l" defTabSz="977900">
            <a:lnSpc>
              <a:spcPct val="90000"/>
            </a:lnSpc>
            <a:spcBef>
              <a:spcPct val="0"/>
            </a:spcBef>
            <a:spcAft>
              <a:spcPct val="35000"/>
            </a:spcAft>
          </a:pPr>
          <a:r>
            <a:rPr lang="en-US" sz="2200" b="1" kern="1200" dirty="0" smtClean="0"/>
            <a:t>CSBG Org. Standard 4.1:</a:t>
          </a:r>
          <a:endParaRPr lang="en-US" sz="2200" kern="1200" dirty="0"/>
        </a:p>
      </dsp:txBody>
      <dsp:txXfrm>
        <a:off x="407670" y="6452"/>
        <a:ext cx="5707380" cy="678960"/>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9C096908-397B-4913-897E-49F7A1CE520C}">
      <dsp:nvSpPr>
        <dsp:cNvPr id="0" name=""/>
        <dsp:cNvSpPr/>
      </dsp:nvSpPr>
      <dsp:spPr>
        <a:xfrm>
          <a:off x="0" y="289274"/>
          <a:ext cx="8153400" cy="1107225"/>
        </a:xfrm>
        <a:prstGeom prst="rect">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32794" tIns="395732" rIns="632794" bIns="142240" numCol="1" spcCol="1270" anchor="t" anchorCtr="0">
          <a:noAutofit/>
        </a:bodyPr>
        <a:lstStyle/>
        <a:p>
          <a:pPr marL="228600" lvl="1" indent="-228600" algn="l" defTabSz="889000" rtl="0">
            <a:lnSpc>
              <a:spcPct val="90000"/>
            </a:lnSpc>
            <a:spcBef>
              <a:spcPct val="0"/>
            </a:spcBef>
            <a:spcAft>
              <a:spcPct val="15000"/>
            </a:spcAft>
            <a:buChar char="••"/>
          </a:pPr>
          <a:r>
            <a:rPr lang="en-US" sz="2000" kern="1200" dirty="0" smtClean="0"/>
            <a:t>Organization has conducted a community assessment and issued a report within the past 3 years.</a:t>
          </a:r>
          <a:r>
            <a:rPr lang="en-US" sz="2000" b="1" kern="1200" dirty="0" smtClean="0"/>
            <a:t> </a:t>
          </a:r>
          <a:endParaRPr lang="en-US" sz="2000" kern="1200" dirty="0"/>
        </a:p>
      </dsp:txBody>
      <dsp:txXfrm>
        <a:off x="0" y="289274"/>
        <a:ext cx="8153400" cy="1107225"/>
      </dsp:txXfrm>
    </dsp:sp>
    <dsp:sp modelId="{B5C83748-4E6E-41AC-A0BF-E1DD262E87D6}">
      <dsp:nvSpPr>
        <dsp:cNvPr id="0" name=""/>
        <dsp:cNvSpPr/>
      </dsp:nvSpPr>
      <dsp:spPr>
        <a:xfrm>
          <a:off x="407670" y="8834"/>
          <a:ext cx="5707380" cy="560880"/>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725" tIns="0" rIns="215725" bIns="0" numCol="1" spcCol="1270" anchor="ctr" anchorCtr="0">
          <a:noAutofit/>
        </a:bodyPr>
        <a:lstStyle/>
        <a:p>
          <a:pPr lvl="0" algn="l" defTabSz="977900">
            <a:lnSpc>
              <a:spcPct val="90000"/>
            </a:lnSpc>
            <a:spcBef>
              <a:spcPct val="0"/>
            </a:spcBef>
            <a:spcAft>
              <a:spcPct val="35000"/>
            </a:spcAft>
          </a:pPr>
          <a:r>
            <a:rPr lang="en-US" sz="2200" b="1" kern="1200" dirty="0" smtClean="0"/>
            <a:t>CSBG Org. Standard 3.1:</a:t>
          </a:r>
          <a:endParaRPr lang="en-US" sz="2200" kern="1200" dirty="0"/>
        </a:p>
      </dsp:txBody>
      <dsp:txXfrm>
        <a:off x="407670" y="8834"/>
        <a:ext cx="5707380" cy="560880"/>
      </dsp:txXfrm>
    </dsp:sp>
    <dsp:sp modelId="{6B10019A-0FC0-4A2C-AEC9-7225A7F562FB}">
      <dsp:nvSpPr>
        <dsp:cNvPr id="0" name=""/>
        <dsp:cNvSpPr/>
      </dsp:nvSpPr>
      <dsp:spPr>
        <a:xfrm>
          <a:off x="0" y="1779540"/>
          <a:ext cx="8153400" cy="1107225"/>
        </a:xfrm>
        <a:prstGeom prst="rect">
          <a:avLst/>
        </a:prstGeom>
        <a:solidFill>
          <a:schemeClr val="lt1">
            <a:alpha val="90000"/>
            <a:hueOff val="0"/>
            <a:satOff val="0"/>
            <a:lumOff val="0"/>
            <a:alphaOff val="0"/>
          </a:schemeClr>
        </a:solidFill>
        <a:ln w="25400" cap="flat" cmpd="sng" algn="ctr">
          <a:solidFill>
            <a:schemeClr val="accent4">
              <a:hueOff val="1218040"/>
              <a:satOff val="-21072"/>
              <a:lumOff val="-451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32794" tIns="395732" rIns="632794" bIns="142240" numCol="1" spcCol="1270" anchor="t" anchorCtr="0">
          <a:noAutofit/>
        </a:bodyPr>
        <a:lstStyle/>
        <a:p>
          <a:pPr marL="228600" lvl="1" indent="-228600" algn="l" defTabSz="889000">
            <a:lnSpc>
              <a:spcPct val="90000"/>
            </a:lnSpc>
            <a:spcBef>
              <a:spcPct val="0"/>
            </a:spcBef>
            <a:spcAft>
              <a:spcPct val="15000"/>
            </a:spcAft>
            <a:buChar char="••"/>
          </a:pPr>
          <a:r>
            <a:rPr lang="en-US" sz="2000" kern="1200" dirty="0" smtClean="0"/>
            <a:t>Governing board formally accepts the completed community assessment.</a:t>
          </a:r>
          <a:endParaRPr lang="en-US" sz="2000" kern="1200" dirty="0"/>
        </a:p>
      </dsp:txBody>
      <dsp:txXfrm>
        <a:off x="0" y="1779540"/>
        <a:ext cx="8153400" cy="1107225"/>
      </dsp:txXfrm>
    </dsp:sp>
    <dsp:sp modelId="{137D2CC9-0AF7-42AC-83B9-0018AE4C28EF}">
      <dsp:nvSpPr>
        <dsp:cNvPr id="0" name=""/>
        <dsp:cNvSpPr/>
      </dsp:nvSpPr>
      <dsp:spPr>
        <a:xfrm>
          <a:off x="407670" y="1499100"/>
          <a:ext cx="5707380" cy="560880"/>
        </a:xfrm>
        <a:prstGeom prst="roundRect">
          <a:avLst/>
        </a:prstGeom>
        <a:solidFill>
          <a:schemeClr val="accent4">
            <a:hueOff val="1218040"/>
            <a:satOff val="-21072"/>
            <a:lumOff val="-451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725" tIns="0" rIns="215725" bIns="0" numCol="1" spcCol="1270" anchor="ctr" anchorCtr="0">
          <a:noAutofit/>
        </a:bodyPr>
        <a:lstStyle/>
        <a:p>
          <a:pPr lvl="0" algn="l" defTabSz="977900">
            <a:lnSpc>
              <a:spcPct val="90000"/>
            </a:lnSpc>
            <a:spcBef>
              <a:spcPct val="0"/>
            </a:spcBef>
            <a:spcAft>
              <a:spcPct val="35000"/>
            </a:spcAft>
          </a:pPr>
          <a:r>
            <a:rPr lang="en-US" sz="2200" b="1" kern="1200" dirty="0" smtClean="0"/>
            <a:t>CSBG Org. Standard 3.5:</a:t>
          </a:r>
          <a:endParaRPr lang="en-US" sz="2200" kern="1200" dirty="0"/>
        </a:p>
      </dsp:txBody>
      <dsp:txXfrm>
        <a:off x="407670" y="1499100"/>
        <a:ext cx="5707380" cy="560880"/>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E3761313-4D62-4521-872F-3A7C8D14259A}">
      <dsp:nvSpPr>
        <dsp:cNvPr id="0" name=""/>
        <dsp:cNvSpPr/>
      </dsp:nvSpPr>
      <dsp:spPr>
        <a:xfrm>
          <a:off x="76182" y="12310"/>
          <a:ext cx="4756792" cy="4501341"/>
        </a:xfrm>
        <a:prstGeom prst="ellipse">
          <a:avLst/>
        </a:prstGeom>
        <a:solidFill>
          <a:schemeClr val="accent2">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555750">
            <a:lnSpc>
              <a:spcPct val="100000"/>
            </a:lnSpc>
            <a:spcBef>
              <a:spcPct val="0"/>
            </a:spcBef>
            <a:spcAft>
              <a:spcPts val="0"/>
            </a:spcAft>
          </a:pPr>
          <a:r>
            <a:rPr lang="en-US" sz="3500" b="1" kern="1200" dirty="0" smtClean="0">
              <a:solidFill>
                <a:srgbClr val="FFFF00"/>
              </a:solidFill>
            </a:rPr>
            <a:t>Community Action Plan</a:t>
          </a:r>
        </a:p>
        <a:p>
          <a:pPr lvl="0" algn="ctr" defTabSz="1555750">
            <a:lnSpc>
              <a:spcPct val="100000"/>
            </a:lnSpc>
            <a:spcBef>
              <a:spcPct val="0"/>
            </a:spcBef>
            <a:spcAft>
              <a:spcPts val="0"/>
            </a:spcAft>
          </a:pPr>
          <a:r>
            <a:rPr lang="en-US" sz="2900" b="1" kern="1200" dirty="0" smtClean="0">
              <a:solidFill>
                <a:schemeClr val="tx1"/>
              </a:solidFill>
            </a:rPr>
            <a:t>3-Year Review</a:t>
          </a:r>
        </a:p>
        <a:p>
          <a:pPr lvl="0" algn="ctr" defTabSz="1555750">
            <a:lnSpc>
              <a:spcPct val="100000"/>
            </a:lnSpc>
            <a:spcBef>
              <a:spcPct val="0"/>
            </a:spcBef>
            <a:spcAft>
              <a:spcPts val="0"/>
            </a:spcAft>
          </a:pPr>
          <a:r>
            <a:rPr lang="en-US" sz="2200" b="1" kern="1200" dirty="0" smtClean="0">
              <a:solidFill>
                <a:schemeClr val="tx1">
                  <a:lumMod val="75000"/>
                  <a:lumOff val="25000"/>
                </a:schemeClr>
              </a:solidFill>
            </a:rPr>
            <a:t>(Community needs assessment/CSBG-specific)</a:t>
          </a:r>
          <a:endParaRPr lang="en-US" sz="2200" b="1" kern="1200" dirty="0">
            <a:solidFill>
              <a:schemeClr val="tx1">
                <a:lumMod val="75000"/>
                <a:lumOff val="25000"/>
              </a:schemeClr>
            </a:solidFill>
          </a:endParaRPr>
        </a:p>
      </dsp:txBody>
      <dsp:txXfrm>
        <a:off x="740419" y="543115"/>
        <a:ext cx="2742655" cy="3439731"/>
      </dsp:txXfrm>
    </dsp:sp>
    <dsp:sp modelId="{0008A330-922B-47E0-9189-4DE3B89C48EF}">
      <dsp:nvSpPr>
        <dsp:cNvPr id="0" name=""/>
        <dsp:cNvSpPr/>
      </dsp:nvSpPr>
      <dsp:spPr>
        <a:xfrm>
          <a:off x="3701386" y="12310"/>
          <a:ext cx="4756792" cy="4501341"/>
        </a:xfrm>
        <a:prstGeom prst="ellipse">
          <a:avLst/>
        </a:prstGeom>
        <a:solidFill>
          <a:schemeClr val="accent2">
            <a:alpha val="50000"/>
            <a:hueOff val="-20163188"/>
            <a:satOff val="8769"/>
            <a:lumOff val="255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555750">
            <a:lnSpc>
              <a:spcPct val="100000"/>
            </a:lnSpc>
            <a:spcBef>
              <a:spcPct val="0"/>
            </a:spcBef>
            <a:spcAft>
              <a:spcPts val="0"/>
            </a:spcAft>
          </a:pPr>
          <a:r>
            <a:rPr lang="en-US" sz="3500" b="1" kern="1200" dirty="0" smtClean="0">
              <a:solidFill>
                <a:srgbClr val="FF0000"/>
              </a:solidFill>
            </a:rPr>
            <a:t>Strategic Plan</a:t>
          </a:r>
        </a:p>
        <a:p>
          <a:pPr lvl="0" algn="ctr" defTabSz="1555750">
            <a:lnSpc>
              <a:spcPct val="100000"/>
            </a:lnSpc>
            <a:spcBef>
              <a:spcPct val="0"/>
            </a:spcBef>
            <a:spcAft>
              <a:spcPts val="0"/>
            </a:spcAft>
          </a:pPr>
          <a:r>
            <a:rPr lang="en-US" sz="2900" b="1" kern="1200" dirty="0" smtClean="0">
              <a:solidFill>
                <a:schemeClr val="tx1"/>
              </a:solidFill>
            </a:rPr>
            <a:t>5-Year Review</a:t>
          </a:r>
        </a:p>
        <a:p>
          <a:pPr lvl="0" algn="ctr" defTabSz="1555750">
            <a:lnSpc>
              <a:spcPct val="100000"/>
            </a:lnSpc>
            <a:spcBef>
              <a:spcPct val="0"/>
            </a:spcBef>
            <a:spcAft>
              <a:spcPts val="0"/>
            </a:spcAft>
          </a:pPr>
          <a:r>
            <a:rPr lang="en-US" sz="2400" b="1" kern="1200" dirty="0" smtClean="0">
              <a:solidFill>
                <a:schemeClr val="tx1">
                  <a:lumMod val="75000"/>
                  <a:lumOff val="25000"/>
                </a:schemeClr>
              </a:solidFill>
            </a:rPr>
            <a:t>(Organization-wide)</a:t>
          </a:r>
          <a:endParaRPr lang="en-US" sz="2400" b="1" kern="1200" dirty="0">
            <a:solidFill>
              <a:schemeClr val="tx1">
                <a:lumMod val="75000"/>
                <a:lumOff val="25000"/>
              </a:schemeClr>
            </a:solidFill>
          </a:endParaRPr>
        </a:p>
      </dsp:txBody>
      <dsp:txXfrm>
        <a:off x="5051287" y="543115"/>
        <a:ext cx="2742655" cy="3439731"/>
      </dsp:txXfrm>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100DFD2-EAD7-4DB8-AD56-D919CF593244}">
      <dsp:nvSpPr>
        <dsp:cNvPr id="0" name=""/>
        <dsp:cNvSpPr/>
      </dsp:nvSpPr>
      <dsp:spPr>
        <a:xfrm>
          <a:off x="0" y="190392"/>
          <a:ext cx="8305800" cy="1338750"/>
        </a:xfrm>
        <a:prstGeom prst="rect">
          <a:avLst/>
        </a:prstGeom>
        <a:solidFill>
          <a:schemeClr val="lt1">
            <a:alpha val="90000"/>
            <a:hueOff val="0"/>
            <a:satOff val="0"/>
            <a:lumOff val="0"/>
            <a:alphaOff val="0"/>
          </a:schemeClr>
        </a:solidFill>
        <a:ln w="25400" cap="flat" cmpd="sng" algn="ctr">
          <a:solidFill>
            <a:schemeClr val="accent5">
              <a:lumMod val="60000"/>
              <a:lumOff val="4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4622" tIns="354076" rIns="644622" bIns="142240" numCol="1" spcCol="1270" anchor="t" anchorCtr="0">
          <a:noAutofit/>
        </a:bodyPr>
        <a:lstStyle/>
        <a:p>
          <a:pPr marL="228600" lvl="1" indent="-228600" algn="l" defTabSz="889000">
            <a:lnSpc>
              <a:spcPct val="90000"/>
            </a:lnSpc>
            <a:spcBef>
              <a:spcPct val="0"/>
            </a:spcBef>
            <a:spcAft>
              <a:spcPct val="15000"/>
            </a:spcAft>
            <a:buChar char="••"/>
          </a:pPr>
          <a:r>
            <a:rPr lang="en-US" sz="2000" kern="1200" dirty="0" smtClean="0"/>
            <a:t>Organization has an agency-wide strategic plan in place that has been approved and accepted by the governing board within the past 5 years.</a:t>
          </a:r>
          <a:endParaRPr lang="en-US" sz="2000" kern="1200" dirty="0"/>
        </a:p>
      </dsp:txBody>
      <dsp:txXfrm>
        <a:off x="0" y="190392"/>
        <a:ext cx="8305800" cy="1338750"/>
      </dsp:txXfrm>
    </dsp:sp>
    <dsp:sp modelId="{BB4617E1-CD26-49A4-8AE3-EDFBF6046CC3}">
      <dsp:nvSpPr>
        <dsp:cNvPr id="0" name=""/>
        <dsp:cNvSpPr/>
      </dsp:nvSpPr>
      <dsp:spPr>
        <a:xfrm>
          <a:off x="415290" y="39345"/>
          <a:ext cx="5814060" cy="501840"/>
        </a:xfrm>
        <a:prstGeom prst="roundRect">
          <a:avLst/>
        </a:prstGeom>
        <a:solidFill>
          <a:schemeClr val="accent5">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9758" tIns="0" rIns="219758" bIns="0" numCol="1" spcCol="1270" anchor="ctr" anchorCtr="0">
          <a:noAutofit/>
        </a:bodyPr>
        <a:lstStyle/>
        <a:p>
          <a:pPr lvl="0" algn="l" defTabSz="977900">
            <a:lnSpc>
              <a:spcPct val="90000"/>
            </a:lnSpc>
            <a:spcBef>
              <a:spcPct val="0"/>
            </a:spcBef>
            <a:spcAft>
              <a:spcPct val="35000"/>
            </a:spcAft>
          </a:pPr>
          <a:r>
            <a:rPr lang="en-US" sz="2200" b="1" kern="1200" dirty="0" smtClean="0"/>
            <a:t>CSBG Org. Standard 6.1:</a:t>
          </a:r>
          <a:endParaRPr lang="en-US" sz="2200" kern="1200" dirty="0"/>
        </a:p>
      </dsp:txBody>
      <dsp:txXfrm>
        <a:off x="415290" y="39345"/>
        <a:ext cx="5814060" cy="501840"/>
      </dsp:txXfrm>
    </dsp:sp>
    <dsp:sp modelId="{AEF6BC80-BCF1-4BAB-9C50-E5F35AB13212}">
      <dsp:nvSpPr>
        <dsp:cNvPr id="0" name=""/>
        <dsp:cNvSpPr/>
      </dsp:nvSpPr>
      <dsp:spPr>
        <a:xfrm>
          <a:off x="0" y="1871859"/>
          <a:ext cx="8305800" cy="1071000"/>
        </a:xfrm>
        <a:prstGeom prst="rect">
          <a:avLst/>
        </a:prstGeom>
        <a:solidFill>
          <a:schemeClr val="lt1">
            <a:alpha val="90000"/>
            <a:hueOff val="0"/>
            <a:satOff val="0"/>
            <a:lumOff val="0"/>
            <a:alphaOff val="0"/>
          </a:schemeClr>
        </a:solidFill>
        <a:ln w="25400" cap="flat" cmpd="sng" algn="ctr">
          <a:solidFill>
            <a:schemeClr val="accent1"/>
          </a:solidFill>
          <a:prstDash val="solid"/>
        </a:ln>
        <a:effectLst/>
      </dsp:spPr>
      <dsp:style>
        <a:lnRef idx="2">
          <a:scrgbClr r="0" g="0" b="0"/>
        </a:lnRef>
        <a:fillRef idx="1">
          <a:scrgbClr r="0" g="0" b="0"/>
        </a:fillRef>
        <a:effectRef idx="0">
          <a:scrgbClr r="0" g="0" b="0"/>
        </a:effectRef>
        <a:fontRef idx="minor"/>
      </dsp:style>
      <dsp:txBody>
        <a:bodyPr spcFirstLastPara="0" vert="horz" wrap="square" lIns="644622" tIns="354076" rIns="644622" bIns="142240" numCol="1" spcCol="1270" anchor="t" anchorCtr="0">
          <a:noAutofit/>
        </a:bodyPr>
        <a:lstStyle/>
        <a:p>
          <a:pPr marL="228600" lvl="1" indent="-228600" algn="l" defTabSz="889000">
            <a:lnSpc>
              <a:spcPct val="90000"/>
            </a:lnSpc>
            <a:spcBef>
              <a:spcPct val="0"/>
            </a:spcBef>
            <a:spcAft>
              <a:spcPct val="15000"/>
            </a:spcAft>
            <a:buChar char="••"/>
          </a:pPr>
          <a:r>
            <a:rPr lang="en-US" sz="2000" kern="1200" dirty="0" smtClean="0"/>
            <a:t>The organization conducted a community assessment and issued a report within the past 3 years.</a:t>
          </a:r>
          <a:endParaRPr lang="en-US" sz="2000" kern="1200" dirty="0"/>
        </a:p>
      </dsp:txBody>
      <dsp:txXfrm>
        <a:off x="0" y="1871859"/>
        <a:ext cx="8305800" cy="1071000"/>
      </dsp:txXfrm>
    </dsp:sp>
    <dsp:sp modelId="{B414DDFA-D639-4945-B8F3-8F1113474BB2}">
      <dsp:nvSpPr>
        <dsp:cNvPr id="0" name=""/>
        <dsp:cNvSpPr/>
      </dsp:nvSpPr>
      <dsp:spPr>
        <a:xfrm>
          <a:off x="415290" y="1720815"/>
          <a:ext cx="5814060" cy="501840"/>
        </a:xfrm>
        <a:prstGeom prst="roundRect">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9758" tIns="0" rIns="219758" bIns="0" numCol="1" spcCol="1270" anchor="ctr" anchorCtr="0">
          <a:noAutofit/>
        </a:bodyPr>
        <a:lstStyle/>
        <a:p>
          <a:pPr lvl="0" algn="l" defTabSz="977900">
            <a:lnSpc>
              <a:spcPct val="90000"/>
            </a:lnSpc>
            <a:spcBef>
              <a:spcPct val="0"/>
            </a:spcBef>
            <a:spcAft>
              <a:spcPct val="35000"/>
            </a:spcAft>
          </a:pPr>
          <a:r>
            <a:rPr lang="en-US" sz="2200" b="1" kern="1200" dirty="0" smtClean="0"/>
            <a:t>CSBG Org. Standard 3.1:</a:t>
          </a:r>
          <a:endParaRPr lang="en-US" sz="2200" kern="1200" dirty="0"/>
        </a:p>
      </dsp:txBody>
      <dsp:txXfrm>
        <a:off x="415290" y="1720815"/>
        <a:ext cx="5814060" cy="501840"/>
      </dsp:txXfrm>
    </dsp:sp>
    <dsp:sp modelId="{8B5A6457-2BD2-46BD-AD76-EDCBEBA34D27}">
      <dsp:nvSpPr>
        <dsp:cNvPr id="0" name=""/>
        <dsp:cNvSpPr/>
      </dsp:nvSpPr>
      <dsp:spPr>
        <a:xfrm>
          <a:off x="0" y="3286386"/>
          <a:ext cx="8305800" cy="1071000"/>
        </a:xfrm>
        <a:prstGeom prst="rect">
          <a:avLst/>
        </a:prstGeom>
        <a:solidFill>
          <a:schemeClr val="lt1">
            <a:alpha val="90000"/>
            <a:hueOff val="0"/>
            <a:satOff val="0"/>
            <a:lumOff val="0"/>
            <a:alphaOff val="0"/>
          </a:schemeClr>
        </a:solidFill>
        <a:ln w="25400" cap="flat" cmpd="sng" algn="ctr">
          <a:solidFill>
            <a:schemeClr val="accent3">
              <a:hueOff val="11624607"/>
              <a:satOff val="-37145"/>
              <a:lumOff val="-941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4622" tIns="354076" rIns="644622" bIns="142240" numCol="1" spcCol="1270" anchor="t" anchorCtr="0">
          <a:noAutofit/>
        </a:bodyPr>
        <a:lstStyle/>
        <a:p>
          <a:pPr marL="228600" lvl="1" indent="-228600" algn="l" defTabSz="889000">
            <a:lnSpc>
              <a:spcPct val="90000"/>
            </a:lnSpc>
            <a:spcBef>
              <a:spcPct val="0"/>
            </a:spcBef>
            <a:spcAft>
              <a:spcPct val="15000"/>
            </a:spcAft>
            <a:buChar char="••"/>
          </a:pPr>
          <a:r>
            <a:rPr lang="en-US" sz="2000" kern="1200" dirty="0" smtClean="0"/>
            <a:t>The governing board formally accepts the completed community assessment.</a:t>
          </a:r>
          <a:endParaRPr lang="en-US" sz="2000" kern="1200" dirty="0"/>
        </a:p>
      </dsp:txBody>
      <dsp:txXfrm>
        <a:off x="0" y="3286386"/>
        <a:ext cx="8305800" cy="1071000"/>
      </dsp:txXfrm>
    </dsp:sp>
    <dsp:sp modelId="{D7BC7FA3-ED37-43D0-9D2B-6754181E488C}">
      <dsp:nvSpPr>
        <dsp:cNvPr id="0" name=""/>
        <dsp:cNvSpPr/>
      </dsp:nvSpPr>
      <dsp:spPr>
        <a:xfrm>
          <a:off x="415290" y="3134535"/>
          <a:ext cx="5814060" cy="501840"/>
        </a:xfrm>
        <a:prstGeom prst="roundRect">
          <a:avLst/>
        </a:prstGeom>
        <a:solidFill>
          <a:schemeClr val="accent3">
            <a:hueOff val="11624607"/>
            <a:satOff val="-37145"/>
            <a:lumOff val="-941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9758" tIns="0" rIns="219758" bIns="0" numCol="1" spcCol="1270" anchor="ctr" anchorCtr="0">
          <a:noAutofit/>
        </a:bodyPr>
        <a:lstStyle/>
        <a:p>
          <a:pPr lvl="0" algn="l" defTabSz="977900">
            <a:lnSpc>
              <a:spcPct val="90000"/>
            </a:lnSpc>
            <a:spcBef>
              <a:spcPct val="0"/>
            </a:spcBef>
            <a:spcAft>
              <a:spcPct val="35000"/>
            </a:spcAft>
          </a:pPr>
          <a:r>
            <a:rPr lang="en-US" sz="2200" b="1" kern="1200" dirty="0" smtClean="0"/>
            <a:t>CSBG Org. Standard 3.5:</a:t>
          </a:r>
          <a:endParaRPr lang="en-US" sz="2200" kern="1200" dirty="0"/>
        </a:p>
      </dsp:txBody>
      <dsp:txXfrm>
        <a:off x="415290" y="3134535"/>
        <a:ext cx="5814060" cy="501840"/>
      </dsp:txXfrm>
    </dsp:sp>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7B1D26A-B3D7-4A28-A2F8-D6172CABC445}">
      <dsp:nvSpPr>
        <dsp:cNvPr id="0" name=""/>
        <dsp:cNvSpPr/>
      </dsp:nvSpPr>
      <dsp:spPr>
        <a:xfrm>
          <a:off x="189618" y="256"/>
          <a:ext cx="3445904" cy="1873682"/>
        </a:xfrm>
        <a:prstGeom prst="ellipse">
          <a:avLst/>
        </a:prstGeom>
        <a:solidFill>
          <a:schemeClr val="bg2">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1333500">
            <a:lnSpc>
              <a:spcPct val="90000"/>
            </a:lnSpc>
            <a:spcBef>
              <a:spcPct val="0"/>
            </a:spcBef>
            <a:spcAft>
              <a:spcPct val="35000"/>
            </a:spcAft>
          </a:pPr>
          <a:r>
            <a:rPr lang="en-US" sz="3000" b="1" kern="1200" dirty="0" smtClean="0"/>
            <a:t>With Board/ Organization</a:t>
          </a:r>
          <a:endParaRPr lang="en-US" sz="3000" b="1" kern="1200" dirty="0"/>
        </a:p>
      </dsp:txBody>
      <dsp:txXfrm>
        <a:off x="189618" y="256"/>
        <a:ext cx="3445904" cy="1873682"/>
      </dsp:txXfrm>
    </dsp:sp>
    <dsp:sp modelId="{CCB04BC8-0295-4992-8033-18A7DE62B5DD}">
      <dsp:nvSpPr>
        <dsp:cNvPr id="0" name=""/>
        <dsp:cNvSpPr/>
      </dsp:nvSpPr>
      <dsp:spPr>
        <a:xfrm>
          <a:off x="1458822" y="2000988"/>
          <a:ext cx="907496" cy="907496"/>
        </a:xfrm>
        <a:prstGeom prst="mathPlus">
          <a:avLst/>
        </a:prstGeom>
        <a:solidFill>
          <a:schemeClr val="bg2">
            <a:lumMod val="5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en-US" sz="1500" kern="1200"/>
        </a:p>
      </dsp:txBody>
      <dsp:txXfrm>
        <a:off x="1458822" y="2000988"/>
        <a:ext cx="907496" cy="907496"/>
      </dsp:txXfrm>
    </dsp:sp>
    <dsp:sp modelId="{D5791D51-D348-48DF-BAA5-0495CCBAC430}">
      <dsp:nvSpPr>
        <dsp:cNvPr id="0" name=""/>
        <dsp:cNvSpPr/>
      </dsp:nvSpPr>
      <dsp:spPr>
        <a:xfrm>
          <a:off x="209708" y="3035534"/>
          <a:ext cx="3405723" cy="1993409"/>
        </a:xfrm>
        <a:prstGeom prst="ellipse">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1333500">
            <a:lnSpc>
              <a:spcPct val="90000"/>
            </a:lnSpc>
            <a:spcBef>
              <a:spcPct val="0"/>
            </a:spcBef>
            <a:spcAft>
              <a:spcPct val="35000"/>
            </a:spcAft>
          </a:pPr>
          <a:r>
            <a:rPr lang="en-US" sz="3000" b="1" kern="1200" dirty="0" smtClean="0"/>
            <a:t>With Stakeholders/ Community</a:t>
          </a:r>
          <a:endParaRPr lang="en-US" sz="3000" b="1" kern="1200" dirty="0"/>
        </a:p>
      </dsp:txBody>
      <dsp:txXfrm>
        <a:off x="209708" y="3035534"/>
        <a:ext cx="3405723" cy="1993409"/>
      </dsp:txXfrm>
    </dsp:sp>
    <dsp:sp modelId="{DEEC28AB-ED63-48B5-835E-7E5F4AB39EC9}">
      <dsp:nvSpPr>
        <dsp:cNvPr id="0" name=""/>
        <dsp:cNvSpPr/>
      </dsp:nvSpPr>
      <dsp:spPr>
        <a:xfrm>
          <a:off x="3870219" y="2223575"/>
          <a:ext cx="497558" cy="582049"/>
        </a:xfrm>
        <a:prstGeom prst="rightArrow">
          <a:avLst>
            <a:gd name="adj1" fmla="val 60000"/>
            <a:gd name="adj2" fmla="val 50000"/>
          </a:avLst>
        </a:prstGeom>
        <a:solidFill>
          <a:schemeClr val="accent4"/>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111250">
            <a:lnSpc>
              <a:spcPct val="90000"/>
            </a:lnSpc>
            <a:spcBef>
              <a:spcPct val="0"/>
            </a:spcBef>
            <a:spcAft>
              <a:spcPct val="35000"/>
            </a:spcAft>
          </a:pPr>
          <a:endParaRPr lang="en-US" sz="2500" kern="1200"/>
        </a:p>
      </dsp:txBody>
      <dsp:txXfrm>
        <a:off x="3870219" y="2223575"/>
        <a:ext cx="497558" cy="582049"/>
      </dsp:txXfrm>
    </dsp:sp>
    <dsp:sp modelId="{928B36C5-A753-467C-9346-FE012BF5EA81}">
      <dsp:nvSpPr>
        <dsp:cNvPr id="0" name=""/>
        <dsp:cNvSpPr/>
      </dsp:nvSpPr>
      <dsp:spPr>
        <a:xfrm>
          <a:off x="4574311" y="949951"/>
          <a:ext cx="3237070" cy="3129297"/>
        </a:xfrm>
        <a:prstGeom prst="ellipse">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1333500">
            <a:lnSpc>
              <a:spcPct val="90000"/>
            </a:lnSpc>
            <a:spcBef>
              <a:spcPct val="0"/>
            </a:spcBef>
            <a:spcAft>
              <a:spcPct val="35000"/>
            </a:spcAft>
          </a:pPr>
          <a:r>
            <a:rPr lang="en-US" sz="3000" b="1" kern="1200" dirty="0" smtClean="0"/>
            <a:t>Engagement</a:t>
          </a:r>
          <a:endParaRPr lang="en-US" sz="3000" b="1" kern="1200" dirty="0"/>
        </a:p>
      </dsp:txBody>
      <dsp:txXfrm>
        <a:off x="4574311" y="949951"/>
        <a:ext cx="3237070" cy="3129297"/>
      </dsp:txXfrm>
    </dsp:sp>
  </dsp:spTree>
</dsp:drawing>
</file>

<file path=ppt/diagrams/drawing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3E72C691-DAEB-48DF-9570-1DBC549899CC}">
      <dsp:nvSpPr>
        <dsp:cNvPr id="0" name=""/>
        <dsp:cNvSpPr/>
      </dsp:nvSpPr>
      <dsp:spPr>
        <a:xfrm>
          <a:off x="-225692" y="209550"/>
          <a:ext cx="8229599" cy="5143500"/>
        </a:xfrm>
        <a:prstGeom prst="swooshArrow">
          <a:avLst>
            <a:gd name="adj1" fmla="val 25000"/>
            <a:gd name="adj2" fmla="val 25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BFD8D4C-0354-46E1-BD91-5AE4EA5F64A9}">
      <dsp:nvSpPr>
        <dsp:cNvPr id="0" name=""/>
        <dsp:cNvSpPr/>
      </dsp:nvSpPr>
      <dsp:spPr>
        <a:xfrm>
          <a:off x="584922" y="4034256"/>
          <a:ext cx="189280" cy="18928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E9A567A-B96E-40B3-8E8E-0E183F570960}">
      <dsp:nvSpPr>
        <dsp:cNvPr id="0" name=""/>
        <dsp:cNvSpPr/>
      </dsp:nvSpPr>
      <dsp:spPr>
        <a:xfrm>
          <a:off x="468319" y="4233194"/>
          <a:ext cx="1669392" cy="10999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0296" tIns="0" rIns="0" bIns="0" numCol="1" spcCol="1270" anchor="t" anchorCtr="0">
          <a:noAutofit/>
        </a:bodyPr>
        <a:lstStyle/>
        <a:p>
          <a:pPr lvl="0" algn="l" defTabSz="889000">
            <a:lnSpc>
              <a:spcPct val="90000"/>
            </a:lnSpc>
            <a:spcBef>
              <a:spcPct val="0"/>
            </a:spcBef>
            <a:spcAft>
              <a:spcPct val="35000"/>
            </a:spcAft>
          </a:pPr>
          <a:r>
            <a:rPr lang="en-US" sz="2000" b="1" kern="1200" dirty="0" smtClean="0"/>
            <a:t>Strategically Recruiting </a:t>
          </a:r>
          <a:endParaRPr lang="en-US" sz="2000" b="1" kern="1200" dirty="0"/>
        </a:p>
      </dsp:txBody>
      <dsp:txXfrm>
        <a:off x="468319" y="4233194"/>
        <a:ext cx="1669392" cy="1099950"/>
      </dsp:txXfrm>
    </dsp:sp>
    <dsp:sp modelId="{3DB9725E-5F3D-4DA3-8089-61FC3335AF73}">
      <dsp:nvSpPr>
        <dsp:cNvPr id="0" name=""/>
        <dsp:cNvSpPr/>
      </dsp:nvSpPr>
      <dsp:spPr>
        <a:xfrm>
          <a:off x="1609508" y="3049790"/>
          <a:ext cx="296265" cy="29626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92570C1-BD13-4BF3-8167-A0EE105BBF1D}">
      <dsp:nvSpPr>
        <dsp:cNvPr id="0" name=""/>
        <dsp:cNvSpPr/>
      </dsp:nvSpPr>
      <dsp:spPr>
        <a:xfrm>
          <a:off x="1600203" y="3276596"/>
          <a:ext cx="1680989" cy="19977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985" tIns="0" rIns="0" bIns="0" numCol="1" spcCol="1270" anchor="t" anchorCtr="0">
          <a:noAutofit/>
        </a:bodyPr>
        <a:lstStyle/>
        <a:p>
          <a:pPr lvl="0" algn="l" defTabSz="889000">
            <a:lnSpc>
              <a:spcPct val="90000"/>
            </a:lnSpc>
            <a:spcBef>
              <a:spcPct val="0"/>
            </a:spcBef>
            <a:spcAft>
              <a:spcPct val="35000"/>
            </a:spcAft>
          </a:pPr>
          <a:r>
            <a:rPr lang="en-US" sz="2000" b="1" kern="1200" dirty="0" smtClean="0"/>
            <a:t>Regularly Orienting &amp; Training</a:t>
          </a:r>
          <a:endParaRPr lang="en-US" sz="2000" b="1" kern="1200" dirty="0"/>
        </a:p>
      </dsp:txBody>
      <dsp:txXfrm>
        <a:off x="1600203" y="3276596"/>
        <a:ext cx="1680989" cy="1997780"/>
      </dsp:txXfrm>
    </dsp:sp>
    <dsp:sp modelId="{0058D96F-C64E-4058-BB24-E8C27EB9C3DF}">
      <dsp:nvSpPr>
        <dsp:cNvPr id="0" name=""/>
        <dsp:cNvSpPr/>
      </dsp:nvSpPr>
      <dsp:spPr>
        <a:xfrm>
          <a:off x="2926244" y="2264892"/>
          <a:ext cx="395020" cy="39502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CCC7E0C-B38E-4E19-AB63-9C363CA1A3D3}">
      <dsp:nvSpPr>
        <dsp:cNvPr id="0" name=""/>
        <dsp:cNvSpPr/>
      </dsp:nvSpPr>
      <dsp:spPr>
        <a:xfrm>
          <a:off x="2895593" y="2557649"/>
          <a:ext cx="1765377" cy="27001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9313" tIns="0" rIns="0" bIns="0" numCol="1" spcCol="1270" anchor="t" anchorCtr="0">
          <a:noAutofit/>
        </a:bodyPr>
        <a:lstStyle/>
        <a:p>
          <a:pPr lvl="0" algn="l" defTabSz="889000">
            <a:lnSpc>
              <a:spcPct val="90000"/>
            </a:lnSpc>
            <a:spcBef>
              <a:spcPct val="0"/>
            </a:spcBef>
            <a:spcAft>
              <a:spcPct val="35000"/>
            </a:spcAft>
          </a:pPr>
          <a:r>
            <a:rPr lang="en-US" sz="2000" b="1" kern="1200" dirty="0" smtClean="0"/>
            <a:t>Building Relationships</a:t>
          </a:r>
          <a:endParaRPr lang="en-US" sz="2000" b="1" kern="1200" dirty="0"/>
        </a:p>
      </dsp:txBody>
      <dsp:txXfrm>
        <a:off x="2895593" y="2557649"/>
        <a:ext cx="1765377" cy="2700153"/>
      </dsp:txXfrm>
    </dsp:sp>
    <dsp:sp modelId="{093419EA-BF6F-4A6F-8B0A-205FFD32A204}">
      <dsp:nvSpPr>
        <dsp:cNvPr id="0" name=""/>
        <dsp:cNvSpPr/>
      </dsp:nvSpPr>
      <dsp:spPr>
        <a:xfrm>
          <a:off x="4456949" y="1651787"/>
          <a:ext cx="510235" cy="51023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575EE0B-E1F0-492E-BCA0-1CDCF0BDB0A2}">
      <dsp:nvSpPr>
        <dsp:cNvPr id="0" name=""/>
        <dsp:cNvSpPr/>
      </dsp:nvSpPr>
      <dsp:spPr>
        <a:xfrm>
          <a:off x="4419603" y="2057398"/>
          <a:ext cx="2230847" cy="31451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0363" tIns="0" rIns="0" bIns="0" numCol="1" spcCol="1270" anchor="t" anchorCtr="0">
          <a:noAutofit/>
        </a:bodyPr>
        <a:lstStyle/>
        <a:p>
          <a:pPr lvl="0" algn="l" defTabSz="889000">
            <a:lnSpc>
              <a:spcPct val="90000"/>
            </a:lnSpc>
            <a:spcBef>
              <a:spcPct val="0"/>
            </a:spcBef>
            <a:spcAft>
              <a:spcPct val="35000"/>
            </a:spcAft>
          </a:pPr>
          <a:r>
            <a:rPr lang="en-US" sz="2000" b="1" kern="1200" dirty="0" smtClean="0"/>
            <a:t>Conducting Assessments</a:t>
          </a:r>
          <a:endParaRPr lang="en-US" sz="2000" b="1" kern="1200" dirty="0"/>
        </a:p>
      </dsp:txBody>
      <dsp:txXfrm>
        <a:off x="4419603" y="2057398"/>
        <a:ext cx="2230847" cy="3145158"/>
      </dsp:txXfrm>
    </dsp:sp>
    <dsp:sp modelId="{8B00ADBF-E117-4BE0-A5F3-78CF0715CDDC}">
      <dsp:nvSpPr>
        <dsp:cNvPr id="0" name=""/>
        <dsp:cNvSpPr/>
      </dsp:nvSpPr>
      <dsp:spPr>
        <a:xfrm>
          <a:off x="6032918" y="1242364"/>
          <a:ext cx="650138" cy="650138"/>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D98F263-931A-4404-8A4C-9840299BB057}">
      <dsp:nvSpPr>
        <dsp:cNvPr id="0" name=""/>
        <dsp:cNvSpPr/>
      </dsp:nvSpPr>
      <dsp:spPr>
        <a:xfrm>
          <a:off x="5906602" y="1752607"/>
          <a:ext cx="2548690" cy="34152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4495" tIns="0" rIns="0" bIns="0" numCol="1" spcCol="1270" anchor="t" anchorCtr="0">
          <a:noAutofit/>
        </a:bodyPr>
        <a:lstStyle/>
        <a:p>
          <a:pPr lvl="0" algn="l" defTabSz="889000">
            <a:lnSpc>
              <a:spcPct val="90000"/>
            </a:lnSpc>
            <a:spcBef>
              <a:spcPct val="0"/>
            </a:spcBef>
            <a:spcAft>
              <a:spcPct val="35000"/>
            </a:spcAft>
          </a:pPr>
          <a:r>
            <a:rPr lang="en-US" sz="2000" b="1" kern="1200" dirty="0" smtClean="0"/>
            <a:t>Connecting with Community</a:t>
          </a:r>
          <a:endParaRPr lang="en-US" sz="2000" b="1" kern="1200" dirty="0"/>
        </a:p>
      </dsp:txBody>
      <dsp:txXfrm>
        <a:off x="5906602" y="1752607"/>
        <a:ext cx="2548690" cy="3415269"/>
      </dsp:txXfrm>
    </dsp:sp>
  </dsp:spTree>
</dsp:drawing>
</file>

<file path=ppt/diagrams/drawing8.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3ADACF5B-41D2-413C-A4C1-D9A40D3A19F4}">
      <dsp:nvSpPr>
        <dsp:cNvPr id="0" name=""/>
        <dsp:cNvSpPr/>
      </dsp:nvSpPr>
      <dsp:spPr>
        <a:xfrm>
          <a:off x="0" y="3812531"/>
          <a:ext cx="8229599" cy="834088"/>
        </a:xfrm>
        <a:prstGeom prst="rect">
          <a:avLst/>
        </a:prstGeom>
        <a:solidFill>
          <a:schemeClr val="accent1">
            <a:alpha val="9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ctr" anchorCtr="0">
          <a:noAutofit/>
        </a:bodyPr>
        <a:lstStyle/>
        <a:p>
          <a:pPr lvl="0" algn="ctr" defTabSz="1422400" rtl="0">
            <a:lnSpc>
              <a:spcPct val="90000"/>
            </a:lnSpc>
            <a:spcBef>
              <a:spcPct val="0"/>
            </a:spcBef>
            <a:spcAft>
              <a:spcPct val="35000"/>
            </a:spcAft>
          </a:pPr>
          <a:r>
            <a:rPr lang="en-US" sz="3200" b="1" kern="1200" smtClean="0"/>
            <a:t>Follow selection procedures</a:t>
          </a:r>
          <a:endParaRPr lang="en-US" sz="3200" b="1" kern="1200" dirty="0"/>
        </a:p>
      </dsp:txBody>
      <dsp:txXfrm>
        <a:off x="0" y="3812531"/>
        <a:ext cx="8229599" cy="834088"/>
      </dsp:txXfrm>
    </dsp:sp>
    <dsp:sp modelId="{514C51C6-658E-4A0E-9187-CC651031B8F2}">
      <dsp:nvSpPr>
        <dsp:cNvPr id="0" name=""/>
        <dsp:cNvSpPr/>
      </dsp:nvSpPr>
      <dsp:spPr>
        <a:xfrm rot="10800000">
          <a:off x="0" y="2542214"/>
          <a:ext cx="8229599" cy="1282828"/>
        </a:xfrm>
        <a:prstGeom prst="upArrowCallout">
          <a:avLst/>
        </a:prstGeom>
        <a:solidFill>
          <a:schemeClr val="accent1">
            <a:alpha val="90000"/>
            <a:hueOff val="0"/>
            <a:satOff val="0"/>
            <a:lumOff val="0"/>
            <a:alphaOff val="-13333"/>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ctr" anchorCtr="0">
          <a:noAutofit/>
        </a:bodyPr>
        <a:lstStyle/>
        <a:p>
          <a:pPr lvl="0" algn="ctr" defTabSz="1422400" rtl="0">
            <a:lnSpc>
              <a:spcPct val="90000"/>
            </a:lnSpc>
            <a:spcBef>
              <a:spcPct val="0"/>
            </a:spcBef>
            <a:spcAft>
              <a:spcPct val="35000"/>
            </a:spcAft>
          </a:pPr>
          <a:r>
            <a:rPr lang="en-US" sz="3200" b="1" kern="1200" smtClean="0"/>
            <a:t>Require applications</a:t>
          </a:r>
          <a:endParaRPr lang="en-US" sz="3200" b="1" kern="1200" dirty="0"/>
        </a:p>
      </dsp:txBody>
      <dsp:txXfrm rot="10800000">
        <a:off x="0" y="2542214"/>
        <a:ext cx="8229599" cy="1282828"/>
      </dsp:txXfrm>
    </dsp:sp>
    <dsp:sp modelId="{10F7A1DE-5F31-498D-A935-3A53D9A9C88D}">
      <dsp:nvSpPr>
        <dsp:cNvPr id="0" name=""/>
        <dsp:cNvSpPr/>
      </dsp:nvSpPr>
      <dsp:spPr>
        <a:xfrm rot="10800000">
          <a:off x="0" y="1271897"/>
          <a:ext cx="8229599" cy="1282828"/>
        </a:xfrm>
        <a:prstGeom prst="upArrowCallout">
          <a:avLst/>
        </a:prstGeom>
        <a:solidFill>
          <a:schemeClr val="accent1">
            <a:alpha val="90000"/>
            <a:hueOff val="0"/>
            <a:satOff val="0"/>
            <a:lumOff val="0"/>
            <a:alphaOff val="-26667"/>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ctr" anchorCtr="0">
          <a:noAutofit/>
        </a:bodyPr>
        <a:lstStyle/>
        <a:p>
          <a:pPr lvl="0" algn="ctr" defTabSz="1422400" rtl="0">
            <a:lnSpc>
              <a:spcPct val="90000"/>
            </a:lnSpc>
            <a:spcBef>
              <a:spcPct val="0"/>
            </a:spcBef>
            <a:spcAft>
              <a:spcPct val="35000"/>
            </a:spcAft>
          </a:pPr>
          <a:r>
            <a:rPr lang="en-US" sz="3200" b="1" kern="1200" smtClean="0"/>
            <a:t>Recruit smartly &amp; strategically</a:t>
          </a:r>
          <a:endParaRPr lang="en-US" sz="3200" b="1" kern="1200" dirty="0"/>
        </a:p>
      </dsp:txBody>
      <dsp:txXfrm rot="10800000">
        <a:off x="0" y="1271897"/>
        <a:ext cx="8229599" cy="1282828"/>
      </dsp:txXfrm>
    </dsp:sp>
    <dsp:sp modelId="{689250E2-BF0A-43EB-8AAA-E47153519915}">
      <dsp:nvSpPr>
        <dsp:cNvPr id="0" name=""/>
        <dsp:cNvSpPr/>
      </dsp:nvSpPr>
      <dsp:spPr>
        <a:xfrm rot="10800000">
          <a:off x="0" y="2"/>
          <a:ext cx="8229599" cy="1282828"/>
        </a:xfrm>
        <a:prstGeom prst="upArrowCallout">
          <a:avLst/>
        </a:prstGeom>
        <a:solidFill>
          <a:schemeClr val="accent1">
            <a:alpha val="90000"/>
            <a:hueOff val="0"/>
            <a:satOff val="0"/>
            <a:lumOff val="0"/>
            <a:alpha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ctr" anchorCtr="0">
          <a:noAutofit/>
        </a:bodyPr>
        <a:lstStyle/>
        <a:p>
          <a:pPr lvl="0" algn="ctr" defTabSz="1422400" rtl="0">
            <a:lnSpc>
              <a:spcPct val="90000"/>
            </a:lnSpc>
            <a:spcBef>
              <a:spcPct val="0"/>
            </a:spcBef>
            <a:spcAft>
              <a:spcPct val="35000"/>
            </a:spcAft>
          </a:pPr>
          <a:r>
            <a:rPr lang="en-US" sz="3200" b="1" kern="1200" smtClean="0"/>
            <a:t>Use board committee</a:t>
          </a:r>
          <a:endParaRPr lang="en-US" sz="3200" b="1" kern="1200" dirty="0"/>
        </a:p>
      </dsp:txBody>
      <dsp:txXfrm rot="10800000">
        <a:off x="0" y="2"/>
        <a:ext cx="8229599" cy="1282828"/>
      </dsp:txXfrm>
    </dsp:sp>
  </dsp:spTree>
</dsp:drawing>
</file>

<file path=ppt/diagrams/drawing9.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8977CAF-A5AB-4442-90CF-82F91A23825C}">
      <dsp:nvSpPr>
        <dsp:cNvPr id="0" name=""/>
        <dsp:cNvSpPr/>
      </dsp:nvSpPr>
      <dsp:spPr>
        <a:xfrm>
          <a:off x="0" y="218128"/>
          <a:ext cx="8141006" cy="1927800"/>
        </a:xfrm>
        <a:prstGeom prst="rect">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32794" tIns="749808" rIns="632794" bIns="170688" numCol="1" spcCol="1270" anchor="t" anchorCtr="0">
          <a:noAutofit/>
        </a:bodyPr>
        <a:lstStyle/>
        <a:p>
          <a:pPr marL="228600" lvl="1" indent="-228600" algn="l" defTabSz="1066800" rtl="0">
            <a:lnSpc>
              <a:spcPct val="90000"/>
            </a:lnSpc>
            <a:spcBef>
              <a:spcPct val="0"/>
            </a:spcBef>
            <a:spcAft>
              <a:spcPct val="15000"/>
            </a:spcAft>
            <a:buChar char="••"/>
          </a:pPr>
          <a:r>
            <a:rPr lang="en-US" sz="2400" kern="1200" dirty="0" smtClean="0"/>
            <a:t>Org. has a process to provide a structured orientation for governing board members within 6 months of being seated.</a:t>
          </a:r>
          <a:endParaRPr lang="en-US" sz="2400" kern="1200" dirty="0"/>
        </a:p>
      </dsp:txBody>
      <dsp:txXfrm>
        <a:off x="0" y="218128"/>
        <a:ext cx="8141006" cy="1927800"/>
      </dsp:txXfrm>
    </dsp:sp>
    <dsp:sp modelId="{9D1B1098-CB5D-4C0B-BC2C-731B03DB61D8}">
      <dsp:nvSpPr>
        <dsp:cNvPr id="0" name=""/>
        <dsp:cNvSpPr/>
      </dsp:nvSpPr>
      <dsp:spPr>
        <a:xfrm>
          <a:off x="407670" y="58008"/>
          <a:ext cx="5707379" cy="691480"/>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725" tIns="0" rIns="215725" bIns="0" numCol="1" spcCol="1270" anchor="ctr" anchorCtr="0">
          <a:noAutofit/>
        </a:bodyPr>
        <a:lstStyle/>
        <a:p>
          <a:pPr lvl="0" algn="l" defTabSz="1155700" rtl="0">
            <a:lnSpc>
              <a:spcPct val="90000"/>
            </a:lnSpc>
            <a:spcBef>
              <a:spcPct val="0"/>
            </a:spcBef>
            <a:spcAft>
              <a:spcPct val="35000"/>
            </a:spcAft>
          </a:pPr>
          <a:r>
            <a:rPr lang="en-US" sz="2600" b="1" kern="1200" dirty="0" smtClean="0"/>
            <a:t>CSBG Org. Standard 5.7</a:t>
          </a:r>
          <a:endParaRPr lang="en-US" sz="2600" kern="1200" dirty="0"/>
        </a:p>
      </dsp:txBody>
      <dsp:txXfrm>
        <a:off x="407670" y="58008"/>
        <a:ext cx="5707379" cy="691480"/>
      </dsp:txXfrm>
    </dsp:sp>
    <dsp:sp modelId="{D85302E0-AC37-477E-8139-FFD71ED1C215}">
      <dsp:nvSpPr>
        <dsp:cNvPr id="0" name=""/>
        <dsp:cNvSpPr/>
      </dsp:nvSpPr>
      <dsp:spPr>
        <a:xfrm>
          <a:off x="0" y="2509991"/>
          <a:ext cx="8141006" cy="1927800"/>
        </a:xfrm>
        <a:prstGeom prst="rect">
          <a:avLst/>
        </a:prstGeom>
        <a:solidFill>
          <a:schemeClr val="lt1">
            <a:alpha val="90000"/>
            <a:hueOff val="0"/>
            <a:satOff val="0"/>
            <a:lumOff val="0"/>
            <a:alphaOff val="0"/>
          </a:schemeClr>
        </a:solidFill>
        <a:ln w="25400" cap="flat" cmpd="sng" algn="ctr">
          <a:solidFill>
            <a:schemeClr val="accent3">
              <a:hueOff val="11624607"/>
              <a:satOff val="-37145"/>
              <a:lumOff val="-941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32794" tIns="749808" rIns="632794" bIns="170688" numCol="1" spcCol="1270" anchor="t" anchorCtr="0">
          <a:noAutofit/>
        </a:bodyPr>
        <a:lstStyle/>
        <a:p>
          <a:pPr marL="228600" lvl="1" indent="-228600" algn="l" defTabSz="1066800">
            <a:lnSpc>
              <a:spcPct val="90000"/>
            </a:lnSpc>
            <a:spcBef>
              <a:spcPct val="0"/>
            </a:spcBef>
            <a:spcAft>
              <a:spcPct val="15000"/>
            </a:spcAft>
            <a:buChar char="••"/>
          </a:pPr>
          <a:r>
            <a:rPr lang="en-US" sz="2400" kern="1200" dirty="0" smtClean="0"/>
            <a:t>Board members have been provided with training on their duties and responsibilities within the past 2 years.</a:t>
          </a:r>
          <a:endParaRPr lang="en-US" sz="2400" kern="1200" dirty="0"/>
        </a:p>
      </dsp:txBody>
      <dsp:txXfrm>
        <a:off x="0" y="2509991"/>
        <a:ext cx="8141006" cy="1927800"/>
      </dsp:txXfrm>
    </dsp:sp>
    <dsp:sp modelId="{018E66CB-8E6E-41D4-AA60-8F662A80E1D6}">
      <dsp:nvSpPr>
        <dsp:cNvPr id="0" name=""/>
        <dsp:cNvSpPr/>
      </dsp:nvSpPr>
      <dsp:spPr>
        <a:xfrm>
          <a:off x="407670" y="2340328"/>
          <a:ext cx="5707379" cy="701023"/>
        </a:xfrm>
        <a:prstGeom prst="roundRect">
          <a:avLst/>
        </a:prstGeom>
        <a:solidFill>
          <a:schemeClr val="accent3">
            <a:hueOff val="11624607"/>
            <a:satOff val="-37145"/>
            <a:lumOff val="-941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725" tIns="0" rIns="215725" bIns="0" numCol="1" spcCol="1270" anchor="ctr" anchorCtr="0">
          <a:noAutofit/>
        </a:bodyPr>
        <a:lstStyle/>
        <a:p>
          <a:pPr lvl="0" algn="l" defTabSz="1155700">
            <a:lnSpc>
              <a:spcPct val="90000"/>
            </a:lnSpc>
            <a:spcBef>
              <a:spcPct val="0"/>
            </a:spcBef>
            <a:spcAft>
              <a:spcPct val="35000"/>
            </a:spcAft>
          </a:pPr>
          <a:r>
            <a:rPr lang="en-US" sz="2600" b="1" kern="1200" dirty="0" smtClean="0"/>
            <a:t>CSBG Org. Standard 5.8</a:t>
          </a:r>
          <a:endParaRPr lang="en-US" sz="2600" kern="1200" dirty="0"/>
        </a:p>
      </dsp:txBody>
      <dsp:txXfrm>
        <a:off x="407670" y="2340328"/>
        <a:ext cx="5707379" cy="701023"/>
      </dsp:txXfrm>
    </dsp:sp>
  </dsp:spTree>
</dsp:drawing>
</file>

<file path=ppt/diagrams/drawing10.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B7F6631C-D53D-4064-8128-D7FFA6BF0104}">
      <dsp:nvSpPr>
        <dsp:cNvPr id="0" name=""/>
        <dsp:cNvSpPr/>
      </dsp:nvSpPr>
      <dsp:spPr>
        <a:xfrm>
          <a:off x="0" y="216324"/>
          <a:ext cx="3995066" cy="563593"/>
        </a:xfrm>
        <a:prstGeom prst="roundRect">
          <a:avLst>
            <a:gd name="adj" fmla="val 10000"/>
          </a:avLst>
        </a:prstGeom>
        <a:solidFill>
          <a:schemeClr val="accent1"/>
        </a:solidFill>
        <a:ln w="25400" cap="flat" cmpd="sng" algn="ctr">
          <a:solidFill>
            <a:schemeClr val="accent1">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en-US" sz="2800" b="1" kern="1200" dirty="0" smtClean="0"/>
            <a:t>Establish expectations</a:t>
          </a:r>
          <a:endParaRPr lang="en-US" sz="2800" b="1" kern="1200" dirty="0"/>
        </a:p>
      </dsp:txBody>
      <dsp:txXfrm>
        <a:off x="0" y="216324"/>
        <a:ext cx="3995066" cy="563593"/>
      </dsp:txXfrm>
    </dsp:sp>
    <dsp:sp modelId="{CDA71A88-457F-44FB-B0FB-DD92DF140370}">
      <dsp:nvSpPr>
        <dsp:cNvPr id="0" name=""/>
        <dsp:cNvSpPr/>
      </dsp:nvSpPr>
      <dsp:spPr>
        <a:xfrm rot="5400000">
          <a:off x="1948218" y="829232"/>
          <a:ext cx="98628" cy="98628"/>
        </a:xfrm>
        <a:prstGeom prst="rightArrow">
          <a:avLst>
            <a:gd name="adj1" fmla="val 667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90CE985-49E0-4455-9E7A-315CEB6BA2B6}">
      <dsp:nvSpPr>
        <dsp:cNvPr id="0" name=""/>
        <dsp:cNvSpPr/>
      </dsp:nvSpPr>
      <dsp:spPr>
        <a:xfrm>
          <a:off x="0" y="977175"/>
          <a:ext cx="3995066" cy="563593"/>
        </a:xfrm>
        <a:prstGeom prst="roundRect">
          <a:avLst>
            <a:gd name="adj" fmla="val 10000"/>
          </a:avLst>
        </a:prstGeom>
        <a:solidFill>
          <a:schemeClr val="accent1">
            <a:lumMod val="20000"/>
            <a:lumOff val="80000"/>
          </a:schemeClr>
        </a:solidFill>
        <a:ln w="25400"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9210" tIns="29210" rIns="29210" bIns="29210" numCol="1" spcCol="1270" anchor="ctr" anchorCtr="0">
          <a:noAutofit/>
        </a:bodyPr>
        <a:lstStyle/>
        <a:p>
          <a:pPr lvl="0" algn="ctr" defTabSz="1022350">
            <a:lnSpc>
              <a:spcPct val="90000"/>
            </a:lnSpc>
            <a:spcBef>
              <a:spcPct val="0"/>
            </a:spcBef>
            <a:spcAft>
              <a:spcPct val="35000"/>
            </a:spcAft>
          </a:pPr>
          <a:r>
            <a:rPr lang="en-US" sz="2300" kern="1200" dirty="0" smtClean="0"/>
            <a:t>Frequency of check-ins</a:t>
          </a:r>
          <a:endParaRPr lang="en-US" sz="2300" kern="1200" dirty="0"/>
        </a:p>
      </dsp:txBody>
      <dsp:txXfrm>
        <a:off x="0" y="977175"/>
        <a:ext cx="3995066" cy="563593"/>
      </dsp:txXfrm>
    </dsp:sp>
    <dsp:sp modelId="{460DC77E-FC4D-4FB5-8A8D-C603786F1DE3}">
      <dsp:nvSpPr>
        <dsp:cNvPr id="0" name=""/>
        <dsp:cNvSpPr/>
      </dsp:nvSpPr>
      <dsp:spPr>
        <a:xfrm rot="5400000">
          <a:off x="1948218" y="1590083"/>
          <a:ext cx="98628" cy="98628"/>
        </a:xfrm>
        <a:prstGeom prst="rightArrow">
          <a:avLst>
            <a:gd name="adj1" fmla="val 66700"/>
            <a:gd name="adj2" fmla="val 50000"/>
          </a:avLst>
        </a:prstGeom>
        <a:solidFill>
          <a:schemeClr val="accent4">
            <a:hueOff val="174006"/>
            <a:satOff val="-3010"/>
            <a:lumOff val="-644"/>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9431A44-A96E-4C63-BFDD-6B61090C91E4}">
      <dsp:nvSpPr>
        <dsp:cNvPr id="0" name=""/>
        <dsp:cNvSpPr/>
      </dsp:nvSpPr>
      <dsp:spPr>
        <a:xfrm>
          <a:off x="0" y="1738026"/>
          <a:ext cx="3995066" cy="563593"/>
        </a:xfrm>
        <a:prstGeom prst="roundRect">
          <a:avLst>
            <a:gd name="adj" fmla="val 10000"/>
          </a:avLst>
        </a:prstGeom>
        <a:solidFill>
          <a:schemeClr val="accent1">
            <a:lumMod val="20000"/>
            <a:lumOff val="80000"/>
          </a:schemeClr>
        </a:solidFill>
        <a:ln w="25400" cap="flat" cmpd="sng" algn="ctr">
          <a:solidFill>
            <a:schemeClr val="accent4">
              <a:tint val="40000"/>
              <a:alpha val="90000"/>
              <a:hueOff val="120098"/>
              <a:satOff val="-1766"/>
              <a:lumOff val="-193"/>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9210" tIns="29210" rIns="29210" bIns="29210" numCol="1" spcCol="1270" anchor="ctr" anchorCtr="0">
          <a:noAutofit/>
        </a:bodyPr>
        <a:lstStyle/>
        <a:p>
          <a:pPr lvl="0" algn="ctr" defTabSz="1022350">
            <a:lnSpc>
              <a:spcPct val="90000"/>
            </a:lnSpc>
            <a:spcBef>
              <a:spcPct val="0"/>
            </a:spcBef>
            <a:spcAft>
              <a:spcPct val="35000"/>
            </a:spcAft>
          </a:pPr>
          <a:r>
            <a:rPr lang="en-US" sz="2300" kern="1200" dirty="0" smtClean="0"/>
            <a:t>Priorities</a:t>
          </a:r>
          <a:endParaRPr lang="en-US" sz="2300" kern="1200" dirty="0"/>
        </a:p>
      </dsp:txBody>
      <dsp:txXfrm>
        <a:off x="0" y="1738026"/>
        <a:ext cx="3995066" cy="563593"/>
      </dsp:txXfrm>
    </dsp:sp>
    <dsp:sp modelId="{BEB1A532-14B5-4CCA-B027-036488184102}">
      <dsp:nvSpPr>
        <dsp:cNvPr id="0" name=""/>
        <dsp:cNvSpPr/>
      </dsp:nvSpPr>
      <dsp:spPr>
        <a:xfrm rot="5400000">
          <a:off x="1948218" y="2350934"/>
          <a:ext cx="98628" cy="98628"/>
        </a:xfrm>
        <a:prstGeom prst="rightArrow">
          <a:avLst>
            <a:gd name="adj1" fmla="val 66700"/>
            <a:gd name="adj2" fmla="val 50000"/>
          </a:avLst>
        </a:prstGeom>
        <a:solidFill>
          <a:schemeClr val="accent4">
            <a:hueOff val="348011"/>
            <a:satOff val="-6021"/>
            <a:lumOff val="-1289"/>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F76DCD5-5F27-402B-BD94-4A2BDCEE7C17}">
      <dsp:nvSpPr>
        <dsp:cNvPr id="0" name=""/>
        <dsp:cNvSpPr/>
      </dsp:nvSpPr>
      <dsp:spPr>
        <a:xfrm>
          <a:off x="0" y="2498877"/>
          <a:ext cx="3995066" cy="563593"/>
        </a:xfrm>
        <a:prstGeom prst="roundRect">
          <a:avLst>
            <a:gd name="adj" fmla="val 10000"/>
          </a:avLst>
        </a:prstGeom>
        <a:solidFill>
          <a:schemeClr val="accent1">
            <a:lumMod val="20000"/>
            <a:lumOff val="80000"/>
          </a:schemeClr>
        </a:solidFill>
        <a:ln w="25400" cap="flat" cmpd="sng" algn="ctr">
          <a:solidFill>
            <a:schemeClr val="accent4">
              <a:tint val="40000"/>
              <a:alpha val="90000"/>
              <a:hueOff val="240196"/>
              <a:satOff val="-3533"/>
              <a:lumOff val="-38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9210" tIns="29210" rIns="29210" bIns="29210" numCol="1" spcCol="1270" anchor="ctr" anchorCtr="0">
          <a:noAutofit/>
        </a:bodyPr>
        <a:lstStyle/>
        <a:p>
          <a:pPr lvl="0" algn="ctr" defTabSz="1022350">
            <a:lnSpc>
              <a:spcPct val="90000"/>
            </a:lnSpc>
            <a:spcBef>
              <a:spcPct val="0"/>
            </a:spcBef>
            <a:spcAft>
              <a:spcPct val="35000"/>
            </a:spcAft>
          </a:pPr>
          <a:r>
            <a:rPr lang="en-US" sz="2300" kern="1200" dirty="0" smtClean="0"/>
            <a:t>Issues to communicate</a:t>
          </a:r>
          <a:endParaRPr lang="en-US" sz="2300" kern="1200" dirty="0"/>
        </a:p>
      </dsp:txBody>
      <dsp:txXfrm>
        <a:off x="0" y="2498877"/>
        <a:ext cx="3995066" cy="563593"/>
      </dsp:txXfrm>
    </dsp:sp>
    <dsp:sp modelId="{9C79D9B2-D444-4319-8448-97B2B6DCD50E}">
      <dsp:nvSpPr>
        <dsp:cNvPr id="0" name=""/>
        <dsp:cNvSpPr/>
      </dsp:nvSpPr>
      <dsp:spPr>
        <a:xfrm rot="5399876">
          <a:off x="1947919" y="3112098"/>
          <a:ext cx="99254" cy="98628"/>
        </a:xfrm>
        <a:prstGeom prst="rightArrow">
          <a:avLst>
            <a:gd name="adj1" fmla="val 66700"/>
            <a:gd name="adj2" fmla="val 50000"/>
          </a:avLst>
        </a:prstGeom>
        <a:solidFill>
          <a:schemeClr val="accent4">
            <a:hueOff val="522017"/>
            <a:satOff val="-9031"/>
            <a:lumOff val="-1933"/>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7B2A52C-D47A-4996-B97F-A3D82D0B47CA}">
      <dsp:nvSpPr>
        <dsp:cNvPr id="0" name=""/>
        <dsp:cNvSpPr/>
      </dsp:nvSpPr>
      <dsp:spPr>
        <a:xfrm>
          <a:off x="27" y="3260354"/>
          <a:ext cx="3995066" cy="563593"/>
        </a:xfrm>
        <a:prstGeom prst="roundRect">
          <a:avLst>
            <a:gd name="adj" fmla="val 10000"/>
          </a:avLst>
        </a:prstGeom>
        <a:solidFill>
          <a:schemeClr val="accent1">
            <a:lumMod val="20000"/>
            <a:lumOff val="80000"/>
          </a:schemeClr>
        </a:solidFill>
        <a:ln w="25400" cap="flat" cmpd="sng" algn="ctr">
          <a:solidFill>
            <a:schemeClr val="accent4">
              <a:tint val="40000"/>
              <a:alpha val="90000"/>
              <a:hueOff val="360294"/>
              <a:satOff val="-5299"/>
              <a:lumOff val="-58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9210" tIns="29210" rIns="29210" bIns="29210" numCol="1" spcCol="1270" anchor="ctr" anchorCtr="0">
          <a:noAutofit/>
        </a:bodyPr>
        <a:lstStyle/>
        <a:p>
          <a:pPr lvl="0" algn="ctr" defTabSz="1022350">
            <a:lnSpc>
              <a:spcPct val="90000"/>
            </a:lnSpc>
            <a:spcBef>
              <a:spcPct val="0"/>
            </a:spcBef>
            <a:spcAft>
              <a:spcPct val="35000"/>
            </a:spcAft>
          </a:pPr>
          <a:r>
            <a:rPr lang="en-US" sz="2300" kern="1200" dirty="0" smtClean="0"/>
            <a:t>Communications style</a:t>
          </a:r>
          <a:endParaRPr lang="en-US" sz="2300" kern="1200" dirty="0"/>
        </a:p>
      </dsp:txBody>
      <dsp:txXfrm>
        <a:off x="27" y="3260354"/>
        <a:ext cx="3995066" cy="563593"/>
      </dsp:txXfrm>
    </dsp:sp>
    <dsp:sp modelId="{79895535-2350-4CB1-9268-85E14F4A0FD5}">
      <dsp:nvSpPr>
        <dsp:cNvPr id="0" name=""/>
        <dsp:cNvSpPr/>
      </dsp:nvSpPr>
      <dsp:spPr>
        <a:xfrm rot="5400000">
          <a:off x="1948246" y="3873262"/>
          <a:ext cx="98628" cy="98628"/>
        </a:xfrm>
        <a:prstGeom prst="rightArrow">
          <a:avLst>
            <a:gd name="adj1" fmla="val 66700"/>
            <a:gd name="adj2" fmla="val 50000"/>
          </a:avLst>
        </a:prstGeom>
        <a:solidFill>
          <a:schemeClr val="accent4">
            <a:hueOff val="696023"/>
            <a:satOff val="-12041"/>
            <a:lumOff val="-2577"/>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EFD1554-EFBC-498C-B7CB-D98803D1DAAF}">
      <dsp:nvSpPr>
        <dsp:cNvPr id="0" name=""/>
        <dsp:cNvSpPr/>
      </dsp:nvSpPr>
      <dsp:spPr>
        <a:xfrm>
          <a:off x="27" y="4021205"/>
          <a:ext cx="3995066" cy="563593"/>
        </a:xfrm>
        <a:prstGeom prst="roundRect">
          <a:avLst>
            <a:gd name="adj" fmla="val 10000"/>
          </a:avLst>
        </a:prstGeom>
        <a:solidFill>
          <a:schemeClr val="accent1">
            <a:lumMod val="20000"/>
            <a:lumOff val="80000"/>
          </a:schemeClr>
        </a:solidFill>
        <a:ln w="25400" cap="flat" cmpd="sng" algn="ctr">
          <a:solidFill>
            <a:schemeClr val="accent4">
              <a:tint val="40000"/>
              <a:alpha val="90000"/>
              <a:hueOff val="480392"/>
              <a:satOff val="-7066"/>
              <a:lumOff val="-77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9210" tIns="29210" rIns="29210" bIns="29210" numCol="1" spcCol="1270" anchor="ctr" anchorCtr="0">
          <a:noAutofit/>
        </a:bodyPr>
        <a:lstStyle/>
        <a:p>
          <a:pPr lvl="0" algn="ctr" defTabSz="1022350">
            <a:lnSpc>
              <a:spcPct val="90000"/>
            </a:lnSpc>
            <a:spcBef>
              <a:spcPct val="0"/>
            </a:spcBef>
            <a:spcAft>
              <a:spcPct val="35000"/>
            </a:spcAft>
          </a:pPr>
          <a:r>
            <a:rPr lang="en-US" sz="2300" kern="1200" dirty="0" smtClean="0"/>
            <a:t>Sounding board/feedback</a:t>
          </a:r>
          <a:endParaRPr lang="en-US" sz="2300" kern="1200" dirty="0"/>
        </a:p>
      </dsp:txBody>
      <dsp:txXfrm>
        <a:off x="27" y="4021205"/>
        <a:ext cx="3995066" cy="563593"/>
      </dsp:txXfrm>
    </dsp:sp>
    <dsp:sp modelId="{AFF74B83-8EAD-4563-B99A-4C622DDABEE2}">
      <dsp:nvSpPr>
        <dsp:cNvPr id="0" name=""/>
        <dsp:cNvSpPr/>
      </dsp:nvSpPr>
      <dsp:spPr>
        <a:xfrm rot="5400000">
          <a:off x="1948246" y="4634113"/>
          <a:ext cx="98628" cy="98628"/>
        </a:xfrm>
        <a:prstGeom prst="rightArrow">
          <a:avLst>
            <a:gd name="adj1" fmla="val 66700"/>
            <a:gd name="adj2" fmla="val 50000"/>
          </a:avLst>
        </a:prstGeom>
        <a:solidFill>
          <a:schemeClr val="accent4">
            <a:hueOff val="870028"/>
            <a:satOff val="-15051"/>
            <a:lumOff val="-322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D739011-4481-4B36-9E70-6B5D2F29AEA3}">
      <dsp:nvSpPr>
        <dsp:cNvPr id="0" name=""/>
        <dsp:cNvSpPr/>
      </dsp:nvSpPr>
      <dsp:spPr>
        <a:xfrm>
          <a:off x="27" y="4782056"/>
          <a:ext cx="3995066" cy="563593"/>
        </a:xfrm>
        <a:prstGeom prst="roundRect">
          <a:avLst>
            <a:gd name="adj" fmla="val 10000"/>
          </a:avLst>
        </a:prstGeom>
        <a:solidFill>
          <a:schemeClr val="accent1">
            <a:lumMod val="20000"/>
            <a:lumOff val="80000"/>
          </a:schemeClr>
        </a:solidFill>
        <a:ln w="25400" cap="flat" cmpd="sng" algn="ctr">
          <a:solidFill>
            <a:schemeClr val="accent4">
              <a:tint val="40000"/>
              <a:alpha val="90000"/>
              <a:hueOff val="600490"/>
              <a:satOff val="-8832"/>
              <a:lumOff val="-96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9210" tIns="29210" rIns="29210" bIns="29210" numCol="1" spcCol="1270" anchor="ctr" anchorCtr="0">
          <a:noAutofit/>
        </a:bodyPr>
        <a:lstStyle/>
        <a:p>
          <a:pPr lvl="0" algn="ctr" defTabSz="1022350">
            <a:lnSpc>
              <a:spcPct val="90000"/>
            </a:lnSpc>
            <a:spcBef>
              <a:spcPct val="0"/>
            </a:spcBef>
            <a:spcAft>
              <a:spcPct val="35000"/>
            </a:spcAft>
          </a:pPr>
          <a:r>
            <a:rPr lang="en-US" sz="2300" kern="1200" dirty="0" smtClean="0"/>
            <a:t>Ways to support each other</a:t>
          </a:r>
          <a:endParaRPr lang="en-US" sz="2300" kern="1200" dirty="0"/>
        </a:p>
      </dsp:txBody>
      <dsp:txXfrm>
        <a:off x="27" y="4782056"/>
        <a:ext cx="3995066" cy="563593"/>
      </dsp:txXfrm>
    </dsp:sp>
    <dsp:sp modelId="{430DFE04-F96D-4D84-945F-B2AFD611207C}">
      <dsp:nvSpPr>
        <dsp:cNvPr id="0" name=""/>
        <dsp:cNvSpPr/>
      </dsp:nvSpPr>
      <dsp:spPr>
        <a:xfrm>
          <a:off x="4298464" y="216324"/>
          <a:ext cx="3995066" cy="1020797"/>
        </a:xfrm>
        <a:prstGeom prst="roundRect">
          <a:avLst>
            <a:gd name="adj" fmla="val 10000"/>
          </a:avLst>
        </a:prstGeom>
        <a:solidFill>
          <a:schemeClr val="accent5">
            <a:lumMod val="60000"/>
            <a:lumOff val="40000"/>
          </a:schemeClr>
        </a:solidFill>
        <a:ln w="25400" cap="flat" cmpd="sng" algn="ctr">
          <a:solidFill>
            <a:schemeClr val="accent5">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en-US" sz="2800" b="1" kern="1200" dirty="0" smtClean="0"/>
            <a:t>Keep communication lines open</a:t>
          </a:r>
          <a:endParaRPr lang="en-US" sz="2800" b="1" kern="1200" dirty="0"/>
        </a:p>
      </dsp:txBody>
      <dsp:txXfrm>
        <a:off x="4298464" y="216324"/>
        <a:ext cx="3995066" cy="1020797"/>
      </dsp:txXfrm>
    </dsp:sp>
    <dsp:sp modelId="{714ADDCA-BB4B-47D6-BC48-95CA042E0554}">
      <dsp:nvSpPr>
        <dsp:cNvPr id="0" name=""/>
        <dsp:cNvSpPr/>
      </dsp:nvSpPr>
      <dsp:spPr>
        <a:xfrm rot="5400000">
          <a:off x="6246683" y="1286436"/>
          <a:ext cx="98628" cy="98628"/>
        </a:xfrm>
        <a:prstGeom prst="rightArrow">
          <a:avLst>
            <a:gd name="adj1" fmla="val 66700"/>
            <a:gd name="adj2" fmla="val 50000"/>
          </a:avLst>
        </a:prstGeom>
        <a:solidFill>
          <a:schemeClr val="accent4">
            <a:hueOff val="1044034"/>
            <a:satOff val="-18062"/>
            <a:lumOff val="-3866"/>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6626983-3D80-4B64-8121-EB4C915B4317}">
      <dsp:nvSpPr>
        <dsp:cNvPr id="0" name=""/>
        <dsp:cNvSpPr/>
      </dsp:nvSpPr>
      <dsp:spPr>
        <a:xfrm>
          <a:off x="4298464" y="1434379"/>
          <a:ext cx="3995066" cy="563593"/>
        </a:xfrm>
        <a:prstGeom prst="roundRect">
          <a:avLst>
            <a:gd name="adj" fmla="val 10000"/>
          </a:avLst>
        </a:prstGeom>
        <a:solidFill>
          <a:schemeClr val="accent5">
            <a:lumMod val="20000"/>
            <a:lumOff val="80000"/>
          </a:schemeClr>
        </a:solidFill>
        <a:ln w="25400" cap="flat" cmpd="sng" algn="ctr">
          <a:solidFill>
            <a:schemeClr val="accent4">
              <a:tint val="40000"/>
              <a:alpha val="90000"/>
              <a:hueOff val="720588"/>
              <a:satOff val="-10599"/>
              <a:lumOff val="-116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9210" tIns="29210" rIns="29210" bIns="29210" numCol="1" spcCol="1270" anchor="ctr" anchorCtr="0">
          <a:noAutofit/>
        </a:bodyPr>
        <a:lstStyle/>
        <a:p>
          <a:pPr lvl="0" algn="ctr" defTabSz="1022350">
            <a:lnSpc>
              <a:spcPct val="90000"/>
            </a:lnSpc>
            <a:spcBef>
              <a:spcPct val="0"/>
            </a:spcBef>
            <a:spcAft>
              <a:spcPct val="35000"/>
            </a:spcAft>
          </a:pPr>
          <a:r>
            <a:rPr lang="en-US" sz="2300" kern="1200" dirty="0" smtClean="0"/>
            <a:t>Regular communication</a:t>
          </a:r>
          <a:endParaRPr lang="en-US" sz="2300" kern="1200" dirty="0"/>
        </a:p>
      </dsp:txBody>
      <dsp:txXfrm>
        <a:off x="4298464" y="1434379"/>
        <a:ext cx="3995066" cy="563593"/>
      </dsp:txXfrm>
    </dsp:sp>
    <dsp:sp modelId="{CFBD7324-F744-4D58-9800-F75ED7A5E487}">
      <dsp:nvSpPr>
        <dsp:cNvPr id="0" name=""/>
        <dsp:cNvSpPr/>
      </dsp:nvSpPr>
      <dsp:spPr>
        <a:xfrm rot="5400000">
          <a:off x="6246683" y="2047287"/>
          <a:ext cx="98628" cy="98628"/>
        </a:xfrm>
        <a:prstGeom prst="rightArrow">
          <a:avLst>
            <a:gd name="adj1" fmla="val 66700"/>
            <a:gd name="adj2" fmla="val 50000"/>
          </a:avLst>
        </a:prstGeom>
        <a:solidFill>
          <a:schemeClr val="accent4">
            <a:hueOff val="1218040"/>
            <a:satOff val="-21072"/>
            <a:lumOff val="-451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AFD738A-CAAB-4271-9218-928A10C20202}">
      <dsp:nvSpPr>
        <dsp:cNvPr id="0" name=""/>
        <dsp:cNvSpPr/>
      </dsp:nvSpPr>
      <dsp:spPr>
        <a:xfrm>
          <a:off x="4298464" y="2195230"/>
          <a:ext cx="3995066" cy="1307548"/>
        </a:xfrm>
        <a:prstGeom prst="roundRect">
          <a:avLst>
            <a:gd name="adj" fmla="val 10000"/>
          </a:avLst>
        </a:prstGeom>
        <a:solidFill>
          <a:schemeClr val="accent5">
            <a:lumMod val="20000"/>
            <a:lumOff val="80000"/>
          </a:schemeClr>
        </a:solidFill>
        <a:ln w="25400" cap="flat" cmpd="sng" algn="ctr">
          <a:solidFill>
            <a:schemeClr val="accent4">
              <a:tint val="40000"/>
              <a:alpha val="90000"/>
              <a:hueOff val="840686"/>
              <a:satOff val="-12365"/>
              <a:lumOff val="-135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9210" tIns="29210" rIns="29210" bIns="29210" numCol="1" spcCol="1270" anchor="ctr" anchorCtr="0">
          <a:noAutofit/>
        </a:bodyPr>
        <a:lstStyle/>
        <a:p>
          <a:pPr lvl="0" algn="ctr" defTabSz="1022350">
            <a:lnSpc>
              <a:spcPct val="90000"/>
            </a:lnSpc>
            <a:spcBef>
              <a:spcPct val="0"/>
            </a:spcBef>
            <a:spcAft>
              <a:spcPct val="35000"/>
            </a:spcAft>
          </a:pPr>
          <a:r>
            <a:rPr lang="en-US" sz="2300" kern="1200" dirty="0" smtClean="0"/>
            <a:t>Identify and work to resolve differences in non-defensive ways</a:t>
          </a:r>
          <a:endParaRPr lang="en-US" sz="2300" kern="1200" dirty="0"/>
        </a:p>
      </dsp:txBody>
      <dsp:txXfrm>
        <a:off x="4298464" y="2195230"/>
        <a:ext cx="3995066" cy="1307548"/>
      </dsp:txXfrm>
    </dsp:sp>
  </dsp:spTree>
</dsp:drawing>
</file>

<file path=ppt/diagrams/drawing1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42CD143-ED92-45D2-BA15-7B33A70F032A}">
      <dsp:nvSpPr>
        <dsp:cNvPr id="0" name=""/>
        <dsp:cNvSpPr/>
      </dsp:nvSpPr>
      <dsp:spPr>
        <a:xfrm>
          <a:off x="0" y="340575"/>
          <a:ext cx="8229599" cy="1107225"/>
        </a:xfrm>
        <a:prstGeom prst="rect">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38708" tIns="395732" rIns="638708" bIns="142240" numCol="1" spcCol="1270" anchor="t" anchorCtr="0">
          <a:noAutofit/>
        </a:bodyPr>
        <a:lstStyle/>
        <a:p>
          <a:pPr marL="228600" lvl="1" indent="-228600" algn="l" defTabSz="889000">
            <a:lnSpc>
              <a:spcPct val="90000"/>
            </a:lnSpc>
            <a:spcBef>
              <a:spcPct val="0"/>
            </a:spcBef>
            <a:spcAft>
              <a:spcPct val="15000"/>
            </a:spcAft>
            <a:buChar char="••"/>
          </a:pPr>
          <a:r>
            <a:rPr lang="en-US" sz="2000" kern="1200" dirty="0" smtClean="0"/>
            <a:t>Organization demonstrates low-income individuals’ participation in its activities. </a:t>
          </a:r>
          <a:endParaRPr lang="en-US" sz="2000" kern="1200" dirty="0"/>
        </a:p>
      </dsp:txBody>
      <dsp:txXfrm>
        <a:off x="0" y="340575"/>
        <a:ext cx="8229599" cy="1107225"/>
      </dsp:txXfrm>
    </dsp:sp>
    <dsp:sp modelId="{808B1B5D-7943-47C9-92FC-3ADA90C7EAE4}">
      <dsp:nvSpPr>
        <dsp:cNvPr id="0" name=""/>
        <dsp:cNvSpPr/>
      </dsp:nvSpPr>
      <dsp:spPr>
        <a:xfrm>
          <a:off x="411479" y="5340"/>
          <a:ext cx="5760720" cy="560880"/>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742" tIns="0" rIns="217742" bIns="0" numCol="1" spcCol="1270" anchor="ctr" anchorCtr="0">
          <a:noAutofit/>
        </a:bodyPr>
        <a:lstStyle/>
        <a:p>
          <a:pPr lvl="0" algn="l" defTabSz="977900" rtl="0">
            <a:lnSpc>
              <a:spcPct val="90000"/>
            </a:lnSpc>
            <a:spcBef>
              <a:spcPct val="0"/>
            </a:spcBef>
            <a:spcAft>
              <a:spcPct val="35000"/>
            </a:spcAft>
          </a:pPr>
          <a:r>
            <a:rPr lang="en-US" sz="2200" b="1" kern="1200" dirty="0" smtClean="0"/>
            <a:t>CSBG Org. Standard 1.1</a:t>
          </a:r>
          <a:endParaRPr lang="en-US" sz="2200" kern="1200" dirty="0"/>
        </a:p>
      </dsp:txBody>
      <dsp:txXfrm>
        <a:off x="411479" y="5340"/>
        <a:ext cx="5760720" cy="560880"/>
      </dsp:txXfrm>
    </dsp:sp>
    <dsp:sp modelId="{460785C9-8017-4302-AB44-56C177796A68}">
      <dsp:nvSpPr>
        <dsp:cNvPr id="0" name=""/>
        <dsp:cNvSpPr/>
      </dsp:nvSpPr>
      <dsp:spPr>
        <a:xfrm>
          <a:off x="0" y="1776045"/>
          <a:ext cx="8229599" cy="1376550"/>
        </a:xfrm>
        <a:prstGeom prst="rect">
          <a:avLst/>
        </a:prstGeom>
        <a:solidFill>
          <a:schemeClr val="lt1">
            <a:alpha val="90000"/>
            <a:hueOff val="0"/>
            <a:satOff val="0"/>
            <a:lumOff val="0"/>
            <a:alphaOff val="0"/>
          </a:schemeClr>
        </a:solidFill>
        <a:ln w="25400" cap="flat" cmpd="sng" algn="ctr">
          <a:solidFill>
            <a:schemeClr val="accent4">
              <a:hueOff val="609020"/>
              <a:satOff val="-10536"/>
              <a:lumOff val="-225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38708" tIns="395732" rIns="638708" bIns="142240" numCol="1" spcCol="1270" anchor="t" anchorCtr="0">
          <a:noAutofit/>
        </a:bodyPr>
        <a:lstStyle/>
        <a:p>
          <a:pPr marL="228600" lvl="1" indent="-228600" algn="l" defTabSz="889000">
            <a:lnSpc>
              <a:spcPct val="90000"/>
            </a:lnSpc>
            <a:spcBef>
              <a:spcPct val="0"/>
            </a:spcBef>
            <a:spcAft>
              <a:spcPct val="15000"/>
            </a:spcAft>
            <a:buChar char="••"/>
          </a:pPr>
          <a:r>
            <a:rPr lang="en-US" sz="2000" kern="1200" dirty="0" smtClean="0"/>
            <a:t>Organization has documented or demonstrated partnerships across the community, for specifically identified purposes; partnerships include other anti-poverty orgs in the area. </a:t>
          </a:r>
          <a:endParaRPr lang="en-US" sz="2000" kern="1200" dirty="0"/>
        </a:p>
      </dsp:txBody>
      <dsp:txXfrm>
        <a:off x="0" y="1776045"/>
        <a:ext cx="8229599" cy="1376550"/>
      </dsp:txXfrm>
    </dsp:sp>
    <dsp:sp modelId="{5C5CC640-481E-441C-BDDB-34689D534CBB}">
      <dsp:nvSpPr>
        <dsp:cNvPr id="0" name=""/>
        <dsp:cNvSpPr/>
      </dsp:nvSpPr>
      <dsp:spPr>
        <a:xfrm>
          <a:off x="411479" y="1495605"/>
          <a:ext cx="5760720" cy="560880"/>
        </a:xfrm>
        <a:prstGeom prst="roundRect">
          <a:avLst/>
        </a:prstGeom>
        <a:solidFill>
          <a:schemeClr val="accent4">
            <a:hueOff val="609020"/>
            <a:satOff val="-10536"/>
            <a:lumOff val="-225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742" tIns="0" rIns="217742" bIns="0" numCol="1" spcCol="1270" anchor="ctr" anchorCtr="0">
          <a:noAutofit/>
        </a:bodyPr>
        <a:lstStyle/>
        <a:p>
          <a:pPr lvl="0" algn="l" defTabSz="977900" rtl="0">
            <a:lnSpc>
              <a:spcPct val="90000"/>
            </a:lnSpc>
            <a:spcBef>
              <a:spcPct val="0"/>
            </a:spcBef>
            <a:spcAft>
              <a:spcPct val="35000"/>
            </a:spcAft>
          </a:pPr>
          <a:r>
            <a:rPr lang="en-US" sz="2200" b="1" kern="1200" dirty="0" smtClean="0"/>
            <a:t>CSBG Org. Standard 2.1</a:t>
          </a:r>
          <a:endParaRPr lang="en-US" sz="2200" kern="1200" dirty="0"/>
        </a:p>
      </dsp:txBody>
      <dsp:txXfrm>
        <a:off x="411479" y="1495605"/>
        <a:ext cx="5760720" cy="560880"/>
      </dsp:txXfrm>
    </dsp:sp>
    <dsp:sp modelId="{89B7F0EC-1893-4AC8-8D07-59F7F9600487}">
      <dsp:nvSpPr>
        <dsp:cNvPr id="0" name=""/>
        <dsp:cNvSpPr/>
      </dsp:nvSpPr>
      <dsp:spPr>
        <a:xfrm>
          <a:off x="0" y="3535635"/>
          <a:ext cx="8229599" cy="1107225"/>
        </a:xfrm>
        <a:prstGeom prst="rect">
          <a:avLst/>
        </a:prstGeom>
        <a:solidFill>
          <a:schemeClr val="lt1">
            <a:alpha val="90000"/>
            <a:hueOff val="0"/>
            <a:satOff val="0"/>
            <a:lumOff val="0"/>
            <a:alphaOff val="0"/>
          </a:schemeClr>
        </a:solidFill>
        <a:ln w="25400" cap="flat" cmpd="sng" algn="ctr">
          <a:solidFill>
            <a:schemeClr val="accent4">
              <a:hueOff val="1218040"/>
              <a:satOff val="-21072"/>
              <a:lumOff val="-451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38708" tIns="395732" rIns="638708" bIns="142240" numCol="1" spcCol="1270" anchor="t" anchorCtr="0">
          <a:noAutofit/>
        </a:bodyPr>
        <a:lstStyle/>
        <a:p>
          <a:pPr marL="228600" lvl="1" indent="-228600" algn="l" defTabSz="889000">
            <a:lnSpc>
              <a:spcPct val="90000"/>
            </a:lnSpc>
            <a:spcBef>
              <a:spcPct val="0"/>
            </a:spcBef>
            <a:spcAft>
              <a:spcPct val="15000"/>
            </a:spcAft>
            <a:buChar char="••"/>
          </a:pPr>
          <a:r>
            <a:rPr lang="en-US" sz="2000" kern="1200" dirty="0" smtClean="0"/>
            <a:t>Organization communicates its activities and its results to the community. </a:t>
          </a:r>
          <a:endParaRPr lang="en-US" sz="2000" kern="1200" dirty="0"/>
        </a:p>
      </dsp:txBody>
      <dsp:txXfrm>
        <a:off x="0" y="3535635"/>
        <a:ext cx="8229599" cy="1107225"/>
      </dsp:txXfrm>
    </dsp:sp>
    <dsp:sp modelId="{C4C6F657-6DE3-446B-AB3B-92FC014F6558}">
      <dsp:nvSpPr>
        <dsp:cNvPr id="0" name=""/>
        <dsp:cNvSpPr/>
      </dsp:nvSpPr>
      <dsp:spPr>
        <a:xfrm>
          <a:off x="411479" y="3255195"/>
          <a:ext cx="5760720" cy="560880"/>
        </a:xfrm>
        <a:prstGeom prst="roundRect">
          <a:avLst/>
        </a:prstGeom>
        <a:solidFill>
          <a:schemeClr val="accent4">
            <a:hueOff val="1218040"/>
            <a:satOff val="-21072"/>
            <a:lumOff val="-451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742" tIns="0" rIns="217742" bIns="0" numCol="1" spcCol="1270" anchor="ctr" anchorCtr="0">
          <a:noAutofit/>
        </a:bodyPr>
        <a:lstStyle/>
        <a:p>
          <a:pPr lvl="0" algn="l" defTabSz="977900" rtl="0">
            <a:lnSpc>
              <a:spcPct val="90000"/>
            </a:lnSpc>
            <a:spcBef>
              <a:spcPct val="0"/>
            </a:spcBef>
            <a:spcAft>
              <a:spcPct val="35000"/>
            </a:spcAft>
          </a:pPr>
          <a:r>
            <a:rPr lang="en-US" sz="2200" b="1" kern="1200" smtClean="0"/>
            <a:t>CSBG Org. Standard </a:t>
          </a:r>
          <a:r>
            <a:rPr lang="en-US" sz="2200" b="1" kern="1200" dirty="0" smtClean="0"/>
            <a:t>2.3</a:t>
          </a:r>
          <a:endParaRPr lang="en-US" sz="2200" kern="1200" dirty="0"/>
        </a:p>
      </dsp:txBody>
      <dsp:txXfrm>
        <a:off x="411479" y="3255195"/>
        <a:ext cx="5760720" cy="560880"/>
      </dsp:txXfrm>
    </dsp:sp>
  </dsp:spTree>
</dsp:drawing>
</file>

<file path=ppt/diagrams/drawing1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66429ED-2083-423D-BA1B-DD15ADC21D90}">
      <dsp:nvSpPr>
        <dsp:cNvPr id="0" name=""/>
        <dsp:cNvSpPr/>
      </dsp:nvSpPr>
      <dsp:spPr>
        <a:xfrm>
          <a:off x="1245" y="418756"/>
          <a:ext cx="4023346" cy="73038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1333500">
            <a:lnSpc>
              <a:spcPct val="90000"/>
            </a:lnSpc>
            <a:spcBef>
              <a:spcPct val="0"/>
            </a:spcBef>
            <a:spcAft>
              <a:spcPct val="35000"/>
            </a:spcAft>
          </a:pPr>
          <a:r>
            <a:rPr lang="en-US" sz="3000" b="1" kern="1200" dirty="0" smtClean="0"/>
            <a:t>Fundraising</a:t>
          </a:r>
          <a:endParaRPr lang="en-US" sz="3000" b="1" kern="1200" dirty="0"/>
        </a:p>
      </dsp:txBody>
      <dsp:txXfrm>
        <a:off x="1245" y="418756"/>
        <a:ext cx="4023346" cy="730386"/>
      </dsp:txXfrm>
    </dsp:sp>
    <dsp:sp modelId="{BA8ED77A-6599-437B-952A-37B16EDFF8D7}">
      <dsp:nvSpPr>
        <dsp:cNvPr id="0" name=""/>
        <dsp:cNvSpPr/>
      </dsp:nvSpPr>
      <dsp:spPr>
        <a:xfrm rot="5400000">
          <a:off x="1949009" y="1213051"/>
          <a:ext cx="127817" cy="127817"/>
        </a:xfrm>
        <a:prstGeom prst="rightArrow">
          <a:avLst>
            <a:gd name="adj1" fmla="val 667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64298E7-7D44-471E-B566-3F65E99ED266}">
      <dsp:nvSpPr>
        <dsp:cNvPr id="0" name=""/>
        <dsp:cNvSpPr/>
      </dsp:nvSpPr>
      <dsp:spPr>
        <a:xfrm>
          <a:off x="1245" y="1404777"/>
          <a:ext cx="4023346" cy="730386"/>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kern="1200" dirty="0" smtClean="0"/>
            <a:t>Soliciting gifts</a:t>
          </a:r>
          <a:endParaRPr lang="en-US" sz="2400" kern="1200" dirty="0"/>
        </a:p>
      </dsp:txBody>
      <dsp:txXfrm>
        <a:off x="1245" y="1404777"/>
        <a:ext cx="4023346" cy="730386"/>
      </dsp:txXfrm>
    </dsp:sp>
    <dsp:sp modelId="{AD657C2F-51F0-4FCB-80F4-17354CB95E83}">
      <dsp:nvSpPr>
        <dsp:cNvPr id="0" name=""/>
        <dsp:cNvSpPr/>
      </dsp:nvSpPr>
      <dsp:spPr>
        <a:xfrm rot="5400000">
          <a:off x="1949009" y="2199072"/>
          <a:ext cx="127817" cy="127817"/>
        </a:xfrm>
        <a:prstGeom prst="rightArrow">
          <a:avLst>
            <a:gd name="adj1" fmla="val 667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81E5E18-4149-4DCD-878A-B741C0EE1EC0}">
      <dsp:nvSpPr>
        <dsp:cNvPr id="0" name=""/>
        <dsp:cNvSpPr/>
      </dsp:nvSpPr>
      <dsp:spPr>
        <a:xfrm>
          <a:off x="1245" y="2390799"/>
          <a:ext cx="4023346" cy="730386"/>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kern="1200" dirty="0" smtClean="0"/>
            <a:t>Putting on special events</a:t>
          </a:r>
        </a:p>
      </dsp:txBody>
      <dsp:txXfrm>
        <a:off x="1245" y="2390799"/>
        <a:ext cx="4023346" cy="730386"/>
      </dsp:txXfrm>
    </dsp:sp>
    <dsp:sp modelId="{553ACA28-4363-4174-A1E6-D23A550CC1EC}">
      <dsp:nvSpPr>
        <dsp:cNvPr id="0" name=""/>
        <dsp:cNvSpPr/>
      </dsp:nvSpPr>
      <dsp:spPr>
        <a:xfrm rot="5400000">
          <a:off x="1949009" y="3185093"/>
          <a:ext cx="127817" cy="127817"/>
        </a:xfrm>
        <a:prstGeom prst="rightArrow">
          <a:avLst>
            <a:gd name="adj1" fmla="val 667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8A1899A-10D6-4EF5-996E-0DB03F561C7D}">
      <dsp:nvSpPr>
        <dsp:cNvPr id="0" name=""/>
        <dsp:cNvSpPr/>
      </dsp:nvSpPr>
      <dsp:spPr>
        <a:xfrm>
          <a:off x="1245" y="3376820"/>
          <a:ext cx="4023346" cy="730386"/>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kern="1200" dirty="0" smtClean="0"/>
            <a:t>Capital campaigns</a:t>
          </a:r>
          <a:endParaRPr lang="en-US" sz="2400" kern="1200" dirty="0"/>
        </a:p>
      </dsp:txBody>
      <dsp:txXfrm>
        <a:off x="1245" y="3376820"/>
        <a:ext cx="4023346" cy="730386"/>
      </dsp:txXfrm>
    </dsp:sp>
    <dsp:sp modelId="{57656C20-145C-4DFA-BD64-5C677D1A0CB7}">
      <dsp:nvSpPr>
        <dsp:cNvPr id="0" name=""/>
        <dsp:cNvSpPr/>
      </dsp:nvSpPr>
      <dsp:spPr>
        <a:xfrm>
          <a:off x="4433608" y="418756"/>
          <a:ext cx="4023346" cy="730386"/>
        </a:xfrm>
        <a:prstGeom prst="roundRect">
          <a:avLst>
            <a:gd name="adj" fmla="val 10000"/>
          </a:avLst>
        </a:prstGeom>
        <a:solidFill>
          <a:srgbClr val="A082B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1333500">
            <a:lnSpc>
              <a:spcPct val="90000"/>
            </a:lnSpc>
            <a:spcBef>
              <a:spcPct val="0"/>
            </a:spcBef>
            <a:spcAft>
              <a:spcPct val="35000"/>
            </a:spcAft>
          </a:pPr>
          <a:r>
            <a:rPr lang="en-US" sz="3000" b="1" kern="1200" dirty="0" smtClean="0"/>
            <a:t>Proposals</a:t>
          </a:r>
          <a:endParaRPr lang="en-US" sz="3000" b="1" kern="1200" dirty="0"/>
        </a:p>
      </dsp:txBody>
      <dsp:txXfrm>
        <a:off x="4433608" y="418756"/>
        <a:ext cx="4023346" cy="730386"/>
      </dsp:txXfrm>
    </dsp:sp>
    <dsp:sp modelId="{39338C2D-59C8-4EA0-9D01-E70729197626}">
      <dsp:nvSpPr>
        <dsp:cNvPr id="0" name=""/>
        <dsp:cNvSpPr/>
      </dsp:nvSpPr>
      <dsp:spPr>
        <a:xfrm rot="5400000">
          <a:off x="6381372" y="1213051"/>
          <a:ext cx="127817" cy="127817"/>
        </a:xfrm>
        <a:prstGeom prst="rightArrow">
          <a:avLst>
            <a:gd name="adj1" fmla="val 667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D6C7EC9-9932-4768-8281-6A5C5BF7FDA5}">
      <dsp:nvSpPr>
        <dsp:cNvPr id="0" name=""/>
        <dsp:cNvSpPr/>
      </dsp:nvSpPr>
      <dsp:spPr>
        <a:xfrm>
          <a:off x="4433608" y="1404777"/>
          <a:ext cx="4023346" cy="730386"/>
        </a:xfrm>
        <a:prstGeom prst="roundRect">
          <a:avLst>
            <a:gd name="adj" fmla="val 10000"/>
          </a:avLst>
        </a:prstGeom>
        <a:solidFill>
          <a:srgbClr val="E2D9EB"/>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kern="1200" dirty="0" smtClean="0"/>
            <a:t>Writing grants</a:t>
          </a:r>
          <a:endParaRPr lang="en-US" sz="2400" kern="1200" dirty="0"/>
        </a:p>
      </dsp:txBody>
      <dsp:txXfrm>
        <a:off x="4433608" y="1404777"/>
        <a:ext cx="4023346" cy="730386"/>
      </dsp:txXfrm>
    </dsp:sp>
    <dsp:sp modelId="{12438B0F-BD26-404B-AB13-58434C19229A}">
      <dsp:nvSpPr>
        <dsp:cNvPr id="0" name=""/>
        <dsp:cNvSpPr/>
      </dsp:nvSpPr>
      <dsp:spPr>
        <a:xfrm rot="5400000">
          <a:off x="6381372" y="2199072"/>
          <a:ext cx="127817" cy="127817"/>
        </a:xfrm>
        <a:prstGeom prst="rightArrow">
          <a:avLst>
            <a:gd name="adj1" fmla="val 667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AD9C7EE-10AE-4838-B98C-A685A9012C91}">
      <dsp:nvSpPr>
        <dsp:cNvPr id="0" name=""/>
        <dsp:cNvSpPr/>
      </dsp:nvSpPr>
      <dsp:spPr>
        <a:xfrm>
          <a:off x="4433608" y="2390799"/>
          <a:ext cx="4023346" cy="730386"/>
        </a:xfrm>
        <a:prstGeom prst="roundRect">
          <a:avLst>
            <a:gd name="adj" fmla="val 10000"/>
          </a:avLst>
        </a:prstGeom>
        <a:solidFill>
          <a:srgbClr val="E2D9EB"/>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kern="1200" dirty="0" smtClean="0"/>
            <a:t>Preparing bid proposals</a:t>
          </a:r>
          <a:endParaRPr lang="en-US" sz="2400" kern="1200" dirty="0"/>
        </a:p>
      </dsp:txBody>
      <dsp:txXfrm>
        <a:off x="4433608" y="2390799"/>
        <a:ext cx="4023346" cy="730386"/>
      </dsp:txXfrm>
    </dsp:sp>
  </dsp:spTree>
</dsp:drawing>
</file>

<file path=ppt/diagrams/drawing1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02E94E4-BCB4-4A5A-88BD-DCA9804DA6E3}">
      <dsp:nvSpPr>
        <dsp:cNvPr id="0" name=""/>
        <dsp:cNvSpPr/>
      </dsp:nvSpPr>
      <dsp:spPr>
        <a:xfrm>
          <a:off x="2057390" y="1905011"/>
          <a:ext cx="3974062" cy="2077788"/>
        </a:xfrm>
        <a:prstGeom prst="ellipse">
          <a:avLst/>
        </a:prstGeom>
        <a:solidFill>
          <a:schemeClr val="accent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1333500">
            <a:lnSpc>
              <a:spcPct val="90000"/>
            </a:lnSpc>
            <a:spcBef>
              <a:spcPct val="0"/>
            </a:spcBef>
            <a:spcAft>
              <a:spcPct val="35000"/>
            </a:spcAft>
          </a:pPr>
          <a:r>
            <a:rPr lang="en-US" sz="3000" b="1" kern="1200" cap="small" baseline="0" dirty="0" smtClean="0">
              <a:solidFill>
                <a:schemeClr val="accent4">
                  <a:lumMod val="20000"/>
                  <a:lumOff val="80000"/>
                </a:schemeClr>
              </a:solidFill>
            </a:rPr>
            <a:t>Board’s Role in Fundraising</a:t>
          </a:r>
          <a:endParaRPr lang="en-US" sz="3000" b="1" kern="1200" cap="small" baseline="0" dirty="0">
            <a:solidFill>
              <a:schemeClr val="accent4">
                <a:lumMod val="20000"/>
                <a:lumOff val="80000"/>
              </a:schemeClr>
            </a:solidFill>
          </a:endParaRPr>
        </a:p>
      </dsp:txBody>
      <dsp:txXfrm>
        <a:off x="2057390" y="1905011"/>
        <a:ext cx="3974062" cy="2077788"/>
      </dsp:txXfrm>
    </dsp:sp>
    <dsp:sp modelId="{D9F540A5-BBBB-4660-A37C-E9E43829D915}">
      <dsp:nvSpPr>
        <dsp:cNvPr id="0" name=""/>
        <dsp:cNvSpPr/>
      </dsp:nvSpPr>
      <dsp:spPr>
        <a:xfrm rot="13275883">
          <a:off x="2726187" y="1601832"/>
          <a:ext cx="253482" cy="59324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111250">
            <a:lnSpc>
              <a:spcPct val="90000"/>
            </a:lnSpc>
            <a:spcBef>
              <a:spcPct val="0"/>
            </a:spcBef>
            <a:spcAft>
              <a:spcPct val="35000"/>
            </a:spcAft>
          </a:pPr>
          <a:endParaRPr lang="en-US" sz="2500" kern="1200"/>
        </a:p>
      </dsp:txBody>
      <dsp:txXfrm rot="13275883">
        <a:off x="2726187" y="1601832"/>
        <a:ext cx="253482" cy="593240"/>
      </dsp:txXfrm>
    </dsp:sp>
    <dsp:sp modelId="{F9E8A7DE-0EAC-4E1F-B13D-A3CAC421559D}">
      <dsp:nvSpPr>
        <dsp:cNvPr id="0" name=""/>
        <dsp:cNvSpPr/>
      </dsp:nvSpPr>
      <dsp:spPr>
        <a:xfrm>
          <a:off x="304800" y="-1"/>
          <a:ext cx="2962832" cy="1924976"/>
        </a:xfrm>
        <a:prstGeom prst="ellipse">
          <a:avLst/>
        </a:prstGeom>
        <a:solidFill>
          <a:srgbClr val="C0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b="1" kern="1200" dirty="0" smtClean="0"/>
            <a:t>Work with staff to develop plan</a:t>
          </a:r>
          <a:endParaRPr lang="en-US" sz="2400" b="1" kern="1200" dirty="0"/>
        </a:p>
      </dsp:txBody>
      <dsp:txXfrm>
        <a:off x="304800" y="-1"/>
        <a:ext cx="2962832" cy="1924976"/>
      </dsp:txXfrm>
    </dsp:sp>
    <dsp:sp modelId="{F27DFC0F-A56A-475E-88F5-6A7A626561E3}">
      <dsp:nvSpPr>
        <dsp:cNvPr id="0" name=""/>
        <dsp:cNvSpPr/>
      </dsp:nvSpPr>
      <dsp:spPr>
        <a:xfrm rot="19448980">
          <a:off x="5272489" y="1665430"/>
          <a:ext cx="261580" cy="59324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111250">
            <a:lnSpc>
              <a:spcPct val="90000"/>
            </a:lnSpc>
            <a:spcBef>
              <a:spcPct val="0"/>
            </a:spcBef>
            <a:spcAft>
              <a:spcPct val="35000"/>
            </a:spcAft>
          </a:pPr>
          <a:endParaRPr lang="en-US" sz="2500" kern="1200"/>
        </a:p>
      </dsp:txBody>
      <dsp:txXfrm rot="19448980">
        <a:off x="5272489" y="1665430"/>
        <a:ext cx="261580" cy="593240"/>
      </dsp:txXfrm>
    </dsp:sp>
    <dsp:sp modelId="{023F510E-528F-407B-995F-0CD02133D01C}">
      <dsp:nvSpPr>
        <dsp:cNvPr id="0" name=""/>
        <dsp:cNvSpPr/>
      </dsp:nvSpPr>
      <dsp:spPr>
        <a:xfrm>
          <a:off x="4865088" y="0"/>
          <a:ext cx="3719231" cy="201448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b="1" kern="1200" dirty="0" smtClean="0"/>
            <a:t>Oversee implementation of plan</a:t>
          </a:r>
          <a:endParaRPr lang="en-US" sz="2400" b="1" kern="1200" dirty="0"/>
        </a:p>
      </dsp:txBody>
      <dsp:txXfrm>
        <a:off x="4865088" y="0"/>
        <a:ext cx="3719231" cy="2014486"/>
      </dsp:txXfrm>
    </dsp:sp>
    <dsp:sp modelId="{9FC340E8-E259-405A-96C7-E49DA988C7B2}">
      <dsp:nvSpPr>
        <dsp:cNvPr id="0" name=""/>
        <dsp:cNvSpPr/>
      </dsp:nvSpPr>
      <dsp:spPr>
        <a:xfrm rot="850936">
          <a:off x="5896050" y="3135642"/>
          <a:ext cx="161707" cy="59324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111250">
            <a:lnSpc>
              <a:spcPct val="90000"/>
            </a:lnSpc>
            <a:spcBef>
              <a:spcPct val="0"/>
            </a:spcBef>
            <a:spcAft>
              <a:spcPct val="35000"/>
            </a:spcAft>
          </a:pPr>
          <a:endParaRPr lang="en-US" sz="2500" kern="1200"/>
        </a:p>
      </dsp:txBody>
      <dsp:txXfrm rot="850936">
        <a:off x="5896050" y="3135642"/>
        <a:ext cx="161707" cy="593240"/>
      </dsp:txXfrm>
    </dsp:sp>
    <dsp:sp modelId="{33D111AF-521D-4426-9A95-D508F601D408}">
      <dsp:nvSpPr>
        <dsp:cNvPr id="0" name=""/>
        <dsp:cNvSpPr/>
      </dsp:nvSpPr>
      <dsp:spPr>
        <a:xfrm>
          <a:off x="6062686" y="2819403"/>
          <a:ext cx="2547913" cy="1912954"/>
        </a:xfrm>
        <a:prstGeom prst="ellipse">
          <a:avLst/>
        </a:prstGeom>
        <a:solidFill>
          <a:srgbClr val="A082B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b="1" kern="1200" dirty="0" smtClean="0"/>
            <a:t>Identify potential funders</a:t>
          </a:r>
          <a:endParaRPr lang="en-US" sz="2400" b="1" kern="1200" dirty="0"/>
        </a:p>
      </dsp:txBody>
      <dsp:txXfrm>
        <a:off x="6062686" y="2819403"/>
        <a:ext cx="2547913" cy="1912954"/>
      </dsp:txXfrm>
    </dsp:sp>
    <dsp:sp modelId="{590ED33C-623F-4298-AD72-E68221ADE2FB}">
      <dsp:nvSpPr>
        <dsp:cNvPr id="0" name=""/>
        <dsp:cNvSpPr/>
      </dsp:nvSpPr>
      <dsp:spPr>
        <a:xfrm rot="4477361">
          <a:off x="4262205" y="3898551"/>
          <a:ext cx="252679" cy="59324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111250">
            <a:lnSpc>
              <a:spcPct val="90000"/>
            </a:lnSpc>
            <a:spcBef>
              <a:spcPct val="0"/>
            </a:spcBef>
            <a:spcAft>
              <a:spcPct val="35000"/>
            </a:spcAft>
          </a:pPr>
          <a:endParaRPr lang="en-US" sz="2500" kern="1200"/>
        </a:p>
      </dsp:txBody>
      <dsp:txXfrm rot="4477361">
        <a:off x="4262205" y="3898551"/>
        <a:ext cx="252679" cy="593240"/>
      </dsp:txXfrm>
    </dsp:sp>
    <dsp:sp modelId="{B983D36E-B9C8-4487-A7D6-2A2722BD20DB}">
      <dsp:nvSpPr>
        <dsp:cNvPr id="0" name=""/>
        <dsp:cNvSpPr/>
      </dsp:nvSpPr>
      <dsp:spPr>
        <a:xfrm>
          <a:off x="3276605" y="4419608"/>
          <a:ext cx="2827190" cy="1744823"/>
        </a:xfrm>
        <a:prstGeom prst="ellipse">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b="1" kern="1200" dirty="0" smtClean="0"/>
            <a:t>Organize &amp; participate in special events</a:t>
          </a:r>
          <a:endParaRPr lang="en-US" sz="2400" b="1" kern="1200" dirty="0"/>
        </a:p>
      </dsp:txBody>
      <dsp:txXfrm>
        <a:off x="3276605" y="4419608"/>
        <a:ext cx="2827190" cy="1744823"/>
      </dsp:txXfrm>
    </dsp:sp>
    <dsp:sp modelId="{876B0E74-AA6D-457A-BE3F-8F412791AB0D}">
      <dsp:nvSpPr>
        <dsp:cNvPr id="0" name=""/>
        <dsp:cNvSpPr/>
      </dsp:nvSpPr>
      <dsp:spPr>
        <a:xfrm rot="9050328">
          <a:off x="2342944" y="3523066"/>
          <a:ext cx="263914" cy="59324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111250">
            <a:lnSpc>
              <a:spcPct val="90000"/>
            </a:lnSpc>
            <a:spcBef>
              <a:spcPct val="0"/>
            </a:spcBef>
            <a:spcAft>
              <a:spcPct val="35000"/>
            </a:spcAft>
          </a:pPr>
          <a:endParaRPr lang="en-US" sz="2500" kern="1200"/>
        </a:p>
      </dsp:txBody>
      <dsp:txXfrm rot="9050328">
        <a:off x="2342944" y="3523066"/>
        <a:ext cx="263914" cy="593240"/>
      </dsp:txXfrm>
    </dsp:sp>
    <dsp:sp modelId="{9ECD9E6C-A93C-436D-AFFB-C0566537F997}">
      <dsp:nvSpPr>
        <dsp:cNvPr id="0" name=""/>
        <dsp:cNvSpPr/>
      </dsp:nvSpPr>
      <dsp:spPr>
        <a:xfrm>
          <a:off x="0" y="3657600"/>
          <a:ext cx="2562273" cy="1656396"/>
        </a:xfrm>
        <a:prstGeom prst="ellipse">
          <a:avLst/>
        </a:prstGeom>
        <a:solidFill>
          <a:srgbClr val="28C4B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b="1" kern="1200" dirty="0" smtClean="0"/>
            <a:t>Develop &amp; nurture relationships</a:t>
          </a:r>
          <a:endParaRPr lang="en-US" sz="2400" b="1" kern="1200" dirty="0"/>
        </a:p>
      </dsp:txBody>
      <dsp:txXfrm>
        <a:off x="0" y="3657600"/>
        <a:ext cx="2562273" cy="1656396"/>
      </dsp:txXfrm>
    </dsp:sp>
  </dsp:spTree>
</dsp:drawing>
</file>

<file path=ppt/diagrams/drawing1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601E51B1-CCE8-4FEB-8092-828BB2B9BE1E}">
      <dsp:nvSpPr>
        <dsp:cNvPr id="0" name=""/>
        <dsp:cNvSpPr/>
      </dsp:nvSpPr>
      <dsp:spPr>
        <a:xfrm>
          <a:off x="0" y="0"/>
          <a:ext cx="8534399" cy="1394460"/>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n-US" sz="3200" b="1" kern="1200" dirty="0" smtClean="0"/>
            <a:t>Regular Strategic and Programmatic Reviews</a:t>
          </a:r>
          <a:endParaRPr lang="en-US" sz="3200" b="1" kern="1200" dirty="0"/>
        </a:p>
      </dsp:txBody>
      <dsp:txXfrm>
        <a:off x="0" y="0"/>
        <a:ext cx="8534399" cy="1394460"/>
      </dsp:txXfrm>
    </dsp:sp>
    <dsp:sp modelId="{BD989D47-88C5-4F15-9CCF-AE104E39E686}">
      <dsp:nvSpPr>
        <dsp:cNvPr id="0" name=""/>
        <dsp:cNvSpPr/>
      </dsp:nvSpPr>
      <dsp:spPr>
        <a:xfrm>
          <a:off x="4167" y="1394460"/>
          <a:ext cx="2842021" cy="2928366"/>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b="1" kern="1200" dirty="0" smtClean="0"/>
            <a:t>5-Year Review </a:t>
          </a:r>
          <a:r>
            <a:rPr lang="en-US" sz="2400" kern="1200" dirty="0" smtClean="0"/>
            <a:t>(Strategic)</a:t>
          </a:r>
          <a:endParaRPr lang="en-US" sz="2400" kern="1200" dirty="0"/>
        </a:p>
      </dsp:txBody>
      <dsp:txXfrm>
        <a:off x="4167" y="1394460"/>
        <a:ext cx="2842021" cy="2928366"/>
      </dsp:txXfrm>
    </dsp:sp>
    <dsp:sp modelId="{AACAF56D-8F0D-4041-9CD6-A28843498302}">
      <dsp:nvSpPr>
        <dsp:cNvPr id="0" name=""/>
        <dsp:cNvSpPr/>
      </dsp:nvSpPr>
      <dsp:spPr>
        <a:xfrm>
          <a:off x="2846189" y="1394460"/>
          <a:ext cx="2842021" cy="2928366"/>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b="1" kern="1200" dirty="0" smtClean="0"/>
            <a:t>Annual Review </a:t>
          </a:r>
          <a:r>
            <a:rPr lang="en-US" sz="2400" kern="1200" dirty="0" smtClean="0"/>
            <a:t>(Milestone / Programmatic/ Strategic)</a:t>
          </a:r>
          <a:endParaRPr lang="en-US" sz="2400" kern="1200" dirty="0"/>
        </a:p>
      </dsp:txBody>
      <dsp:txXfrm>
        <a:off x="2846189" y="1394460"/>
        <a:ext cx="2842021" cy="2928366"/>
      </dsp:txXfrm>
    </dsp:sp>
    <dsp:sp modelId="{645E5E61-3F86-4A99-BF3C-97B23C83892A}">
      <dsp:nvSpPr>
        <dsp:cNvPr id="0" name=""/>
        <dsp:cNvSpPr/>
      </dsp:nvSpPr>
      <dsp:spPr>
        <a:xfrm>
          <a:off x="5688210" y="1394460"/>
          <a:ext cx="2842021" cy="2928366"/>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b="1" kern="1200" dirty="0" smtClean="0"/>
            <a:t>Review at Every Board Meeting </a:t>
          </a:r>
          <a:r>
            <a:rPr lang="en-US" sz="2400" kern="1200" dirty="0" smtClean="0"/>
            <a:t>(Milestone / Programmatic)</a:t>
          </a:r>
          <a:endParaRPr lang="en-US" sz="2400" kern="1200" dirty="0"/>
        </a:p>
      </dsp:txBody>
      <dsp:txXfrm>
        <a:off x="5688210" y="1394460"/>
        <a:ext cx="2842021" cy="2928366"/>
      </dsp:txXfrm>
    </dsp:sp>
    <dsp:sp modelId="{0D5EFA36-9D59-4E1E-8E8E-F16B9C72CD9A}">
      <dsp:nvSpPr>
        <dsp:cNvPr id="0" name=""/>
        <dsp:cNvSpPr/>
      </dsp:nvSpPr>
      <dsp:spPr>
        <a:xfrm>
          <a:off x="0" y="4322826"/>
          <a:ext cx="8534399" cy="325374"/>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Tree>
</dsp:drawing>
</file>

<file path=ppt/diagrams/drawing1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6820623-7D52-490F-8F53-B26CD9311C5E}">
      <dsp:nvSpPr>
        <dsp:cNvPr id="0" name=""/>
        <dsp:cNvSpPr/>
      </dsp:nvSpPr>
      <dsp:spPr>
        <a:xfrm>
          <a:off x="0" y="376927"/>
          <a:ext cx="8305800" cy="1455300"/>
        </a:xfrm>
        <a:prstGeom prst="rect">
          <a:avLst/>
        </a:prstGeom>
        <a:solidFill>
          <a:schemeClr val="bg1"/>
        </a:solidFill>
        <a:ln w="25400" cap="flat" cmpd="sng" algn="ctr">
          <a:solidFill>
            <a:srgbClr val="28C4B1"/>
          </a:solidFill>
          <a:prstDash val="solid"/>
        </a:ln>
        <a:effectLst/>
      </dsp:spPr>
      <dsp:style>
        <a:lnRef idx="2">
          <a:scrgbClr r="0" g="0" b="0"/>
        </a:lnRef>
        <a:fillRef idx="1">
          <a:scrgbClr r="0" g="0" b="0"/>
        </a:fillRef>
        <a:effectRef idx="0">
          <a:scrgbClr r="0" g="0" b="0"/>
        </a:effectRef>
        <a:fontRef idx="minor"/>
      </dsp:style>
      <dsp:txBody>
        <a:bodyPr spcFirstLastPara="0" vert="horz" wrap="square" lIns="644622" tIns="458216" rIns="644622" bIns="142240" numCol="1" spcCol="1270" anchor="t" anchorCtr="0">
          <a:noAutofit/>
        </a:bodyPr>
        <a:lstStyle/>
        <a:p>
          <a:pPr marL="228600" lvl="1" indent="-228600" algn="l" defTabSz="889000">
            <a:lnSpc>
              <a:spcPct val="90000"/>
            </a:lnSpc>
            <a:spcBef>
              <a:spcPct val="0"/>
            </a:spcBef>
            <a:spcAft>
              <a:spcPct val="15000"/>
            </a:spcAft>
            <a:buChar char="••"/>
          </a:pPr>
          <a:r>
            <a:rPr lang="en-US" sz="2000" kern="1200" dirty="0" smtClean="0"/>
            <a:t>Organization has an agency-wide strategic plan in place that has been approved and accepted by the governing board within the past 5 years.</a:t>
          </a:r>
          <a:endParaRPr lang="en-US" sz="2000" kern="1200" dirty="0"/>
        </a:p>
      </dsp:txBody>
      <dsp:txXfrm>
        <a:off x="0" y="376927"/>
        <a:ext cx="8305800" cy="1455300"/>
      </dsp:txXfrm>
    </dsp:sp>
    <dsp:sp modelId="{1C9AC538-F60C-437B-AC83-9DB5824CAEAF}">
      <dsp:nvSpPr>
        <dsp:cNvPr id="0" name=""/>
        <dsp:cNvSpPr/>
      </dsp:nvSpPr>
      <dsp:spPr>
        <a:xfrm>
          <a:off x="415290" y="52207"/>
          <a:ext cx="5814060" cy="649440"/>
        </a:xfrm>
        <a:prstGeom prst="roundRect">
          <a:avLst/>
        </a:prstGeom>
        <a:solidFill>
          <a:srgbClr val="28C4B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9758" tIns="0" rIns="219758" bIns="0" numCol="1" spcCol="1270" anchor="ctr" anchorCtr="0">
          <a:noAutofit/>
        </a:bodyPr>
        <a:lstStyle/>
        <a:p>
          <a:pPr lvl="0" algn="l" defTabSz="977900">
            <a:lnSpc>
              <a:spcPct val="90000"/>
            </a:lnSpc>
            <a:spcBef>
              <a:spcPct val="0"/>
            </a:spcBef>
            <a:spcAft>
              <a:spcPct val="35000"/>
            </a:spcAft>
          </a:pPr>
          <a:r>
            <a:rPr lang="en-US" sz="2200" b="1" kern="1200" dirty="0" smtClean="0"/>
            <a:t>CSBG Org. Standard 6.1</a:t>
          </a:r>
          <a:endParaRPr lang="en-US" sz="2200" b="1" kern="1200" dirty="0"/>
        </a:p>
      </dsp:txBody>
      <dsp:txXfrm>
        <a:off x="415290" y="52207"/>
        <a:ext cx="5814060" cy="649440"/>
      </dsp:txXfrm>
    </dsp:sp>
    <dsp:sp modelId="{AEF6BC80-BCF1-4BAB-9C50-E5F35AB13212}">
      <dsp:nvSpPr>
        <dsp:cNvPr id="0" name=""/>
        <dsp:cNvSpPr/>
      </dsp:nvSpPr>
      <dsp:spPr>
        <a:xfrm>
          <a:off x="0" y="2148065"/>
          <a:ext cx="8305800" cy="1178100"/>
        </a:xfrm>
        <a:prstGeom prst="rect">
          <a:avLst/>
        </a:prstGeom>
        <a:solidFill>
          <a:schemeClr val="lt1">
            <a:alpha val="90000"/>
            <a:hueOff val="0"/>
            <a:satOff val="0"/>
            <a:lumOff val="0"/>
            <a:alphaOff val="0"/>
          </a:schemeClr>
        </a:solidFill>
        <a:ln w="25400" cap="flat" cmpd="sng" algn="ctr">
          <a:solidFill>
            <a:schemeClr val="accent1"/>
          </a:solidFill>
          <a:prstDash val="solid"/>
        </a:ln>
        <a:effectLst/>
      </dsp:spPr>
      <dsp:style>
        <a:lnRef idx="2">
          <a:scrgbClr r="0" g="0" b="0"/>
        </a:lnRef>
        <a:fillRef idx="1">
          <a:scrgbClr r="0" g="0" b="0"/>
        </a:fillRef>
        <a:effectRef idx="0">
          <a:scrgbClr r="0" g="0" b="0"/>
        </a:effectRef>
        <a:fontRef idx="minor"/>
      </dsp:style>
      <dsp:txBody>
        <a:bodyPr spcFirstLastPara="0" vert="horz" wrap="square" lIns="644622" tIns="458216" rIns="644622" bIns="142240" numCol="1" spcCol="1270" anchor="t" anchorCtr="0">
          <a:noAutofit/>
        </a:bodyPr>
        <a:lstStyle/>
        <a:p>
          <a:pPr marL="228600" lvl="1" indent="-228600" algn="l" defTabSz="889000">
            <a:lnSpc>
              <a:spcPct val="90000"/>
            </a:lnSpc>
            <a:spcBef>
              <a:spcPct val="0"/>
            </a:spcBef>
            <a:spcAft>
              <a:spcPct val="15000"/>
            </a:spcAft>
            <a:buChar char="••"/>
          </a:pPr>
          <a:r>
            <a:rPr lang="en-US" sz="2000" kern="1200" dirty="0" smtClean="0"/>
            <a:t>Governing board has received update(s) on progress meeting the goals of the strategic plan within the past 12 months.</a:t>
          </a:r>
          <a:endParaRPr lang="en-US" sz="2000" kern="1200" dirty="0"/>
        </a:p>
      </dsp:txBody>
      <dsp:txXfrm>
        <a:off x="0" y="2148065"/>
        <a:ext cx="8305800" cy="1178100"/>
      </dsp:txXfrm>
    </dsp:sp>
    <dsp:sp modelId="{B414DDFA-D639-4945-B8F3-8F1113474BB2}">
      <dsp:nvSpPr>
        <dsp:cNvPr id="0" name=""/>
        <dsp:cNvSpPr/>
      </dsp:nvSpPr>
      <dsp:spPr>
        <a:xfrm>
          <a:off x="415290" y="1951027"/>
          <a:ext cx="5814060" cy="649440"/>
        </a:xfrm>
        <a:prstGeom prst="roundRect">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9758" tIns="0" rIns="219758" bIns="0" numCol="1" spcCol="1270" anchor="ctr" anchorCtr="0">
          <a:noAutofit/>
        </a:bodyPr>
        <a:lstStyle/>
        <a:p>
          <a:pPr lvl="0" algn="l" defTabSz="977900">
            <a:lnSpc>
              <a:spcPct val="90000"/>
            </a:lnSpc>
            <a:spcBef>
              <a:spcPct val="0"/>
            </a:spcBef>
            <a:spcAft>
              <a:spcPct val="35000"/>
            </a:spcAft>
          </a:pPr>
          <a:r>
            <a:rPr lang="en-US" sz="2200" b="1" kern="1200" dirty="0" smtClean="0"/>
            <a:t>CSBG Org. Standard 6.5</a:t>
          </a:r>
          <a:endParaRPr lang="en-US" sz="2200" kern="1200" dirty="0"/>
        </a:p>
      </dsp:txBody>
      <dsp:txXfrm>
        <a:off x="415290" y="1951027"/>
        <a:ext cx="5814060" cy="649440"/>
      </dsp:txXfrm>
    </dsp:sp>
    <dsp:sp modelId="{8B5A6457-2BD2-46BD-AD76-EDCBEBA34D27}">
      <dsp:nvSpPr>
        <dsp:cNvPr id="0" name=""/>
        <dsp:cNvSpPr/>
      </dsp:nvSpPr>
      <dsp:spPr>
        <a:xfrm>
          <a:off x="0" y="3769162"/>
          <a:ext cx="8305800" cy="1178100"/>
        </a:xfrm>
        <a:prstGeom prst="rect">
          <a:avLst/>
        </a:prstGeom>
        <a:solidFill>
          <a:schemeClr val="lt1">
            <a:alpha val="90000"/>
            <a:hueOff val="0"/>
            <a:satOff val="0"/>
            <a:lumOff val="0"/>
            <a:alphaOff val="0"/>
          </a:schemeClr>
        </a:solidFill>
        <a:ln w="25400" cap="flat" cmpd="sng" algn="ctr">
          <a:solidFill>
            <a:schemeClr val="accent3">
              <a:hueOff val="11624607"/>
              <a:satOff val="-37145"/>
              <a:lumOff val="-941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4622" tIns="458216" rIns="644622" bIns="142240" numCol="1" spcCol="1270" anchor="t" anchorCtr="0">
          <a:noAutofit/>
        </a:bodyPr>
        <a:lstStyle/>
        <a:p>
          <a:pPr marL="228600" lvl="1" indent="-228600" algn="l" defTabSz="889000">
            <a:lnSpc>
              <a:spcPct val="90000"/>
            </a:lnSpc>
            <a:spcBef>
              <a:spcPct val="0"/>
            </a:spcBef>
            <a:spcAft>
              <a:spcPct val="15000"/>
            </a:spcAft>
            <a:buChar char="••"/>
          </a:pPr>
          <a:r>
            <a:rPr lang="en-US" sz="2000" kern="1200" dirty="0" smtClean="0"/>
            <a:t>Organization’s governing board receives programmatic reports at each regular board meeting.</a:t>
          </a:r>
          <a:endParaRPr lang="en-US" sz="2000" kern="1200" dirty="0"/>
        </a:p>
      </dsp:txBody>
      <dsp:txXfrm>
        <a:off x="0" y="3769162"/>
        <a:ext cx="8305800" cy="1178100"/>
      </dsp:txXfrm>
    </dsp:sp>
    <dsp:sp modelId="{D7BC7FA3-ED37-43D0-9D2B-6754181E488C}">
      <dsp:nvSpPr>
        <dsp:cNvPr id="0" name=""/>
        <dsp:cNvSpPr/>
      </dsp:nvSpPr>
      <dsp:spPr>
        <a:xfrm>
          <a:off x="415290" y="3572647"/>
          <a:ext cx="5814060" cy="649440"/>
        </a:xfrm>
        <a:prstGeom prst="roundRect">
          <a:avLst/>
        </a:prstGeom>
        <a:solidFill>
          <a:schemeClr val="accent3">
            <a:hueOff val="11624607"/>
            <a:satOff val="-37145"/>
            <a:lumOff val="-941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9758" tIns="0" rIns="219758" bIns="0" numCol="1" spcCol="1270" anchor="ctr" anchorCtr="0">
          <a:noAutofit/>
        </a:bodyPr>
        <a:lstStyle/>
        <a:p>
          <a:pPr lvl="0" algn="l" defTabSz="977900">
            <a:lnSpc>
              <a:spcPct val="90000"/>
            </a:lnSpc>
            <a:spcBef>
              <a:spcPct val="0"/>
            </a:spcBef>
            <a:spcAft>
              <a:spcPct val="35000"/>
            </a:spcAft>
          </a:pPr>
          <a:r>
            <a:rPr lang="en-US" sz="2200" b="1" kern="1200" dirty="0" smtClean="0"/>
            <a:t>CSBG Org. Standard 5.9</a:t>
          </a:r>
          <a:endParaRPr lang="en-US" sz="2200" kern="1200" dirty="0"/>
        </a:p>
      </dsp:txBody>
      <dsp:txXfrm>
        <a:off x="415290" y="3572647"/>
        <a:ext cx="5814060" cy="649440"/>
      </dsp:txXfrm>
    </dsp:sp>
  </dsp:spTree>
</dsp:drawing>
</file>

<file path=ppt/diagrams/drawing1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617E71B5-EF41-4C86-A623-34EF563265DF}">
      <dsp:nvSpPr>
        <dsp:cNvPr id="0" name=""/>
        <dsp:cNvSpPr/>
      </dsp:nvSpPr>
      <dsp:spPr>
        <a:xfrm>
          <a:off x="3186996" y="1089405"/>
          <a:ext cx="246057" cy="901159"/>
        </a:xfrm>
        <a:custGeom>
          <a:avLst/>
          <a:gdLst/>
          <a:ahLst/>
          <a:cxnLst/>
          <a:rect l="0" t="0" r="0" b="0"/>
          <a:pathLst>
            <a:path>
              <a:moveTo>
                <a:pt x="246057" y="0"/>
              </a:moveTo>
              <a:lnTo>
                <a:pt x="246057" y="901159"/>
              </a:lnTo>
              <a:lnTo>
                <a:pt x="0" y="901159"/>
              </a:lnTo>
            </a:path>
          </a:pathLst>
        </a:custGeom>
        <a:noFill/>
        <a:ln w="25400" cap="flat" cmpd="sng" algn="ctr">
          <a:solidFill>
            <a:srgbClr val="1F4A7F"/>
          </a:solidFill>
          <a:prstDash val="solid"/>
        </a:ln>
        <a:effectLst/>
      </dsp:spPr>
      <dsp:style>
        <a:lnRef idx="2">
          <a:scrgbClr r="0" g="0" b="0"/>
        </a:lnRef>
        <a:fillRef idx="0">
          <a:scrgbClr r="0" g="0" b="0"/>
        </a:fillRef>
        <a:effectRef idx="0">
          <a:scrgbClr r="0" g="0" b="0"/>
        </a:effectRef>
        <a:fontRef idx="minor"/>
      </dsp:style>
    </dsp:sp>
    <dsp:sp modelId="{38B7B530-0F17-48BE-BDD4-415BB5B5AC35}">
      <dsp:nvSpPr>
        <dsp:cNvPr id="0" name=""/>
        <dsp:cNvSpPr/>
      </dsp:nvSpPr>
      <dsp:spPr>
        <a:xfrm>
          <a:off x="3433054" y="1089405"/>
          <a:ext cx="2161452" cy="1837148"/>
        </a:xfrm>
        <a:custGeom>
          <a:avLst/>
          <a:gdLst/>
          <a:ahLst/>
          <a:cxnLst/>
          <a:rect l="0" t="0" r="0" b="0"/>
          <a:pathLst>
            <a:path>
              <a:moveTo>
                <a:pt x="0" y="0"/>
              </a:moveTo>
              <a:lnTo>
                <a:pt x="0" y="1653653"/>
              </a:lnTo>
              <a:lnTo>
                <a:pt x="2161452" y="1653653"/>
              </a:lnTo>
              <a:lnTo>
                <a:pt x="2161452" y="1837148"/>
              </a:lnTo>
            </a:path>
          </a:pathLst>
        </a:custGeom>
        <a:noFill/>
        <a:ln w="25400" cap="flat" cmpd="sng" algn="ctr">
          <a:solidFill>
            <a:srgbClr val="1F4A7F"/>
          </a:solidFill>
          <a:prstDash val="solid"/>
        </a:ln>
        <a:effectLst/>
      </dsp:spPr>
      <dsp:style>
        <a:lnRef idx="2">
          <a:scrgbClr r="0" g="0" b="0"/>
        </a:lnRef>
        <a:fillRef idx="0">
          <a:scrgbClr r="0" g="0" b="0"/>
        </a:fillRef>
        <a:effectRef idx="0">
          <a:scrgbClr r="0" g="0" b="0"/>
        </a:effectRef>
        <a:fontRef idx="minor"/>
      </dsp:style>
    </dsp:sp>
    <dsp:sp modelId="{2ACD2687-474B-4556-B5C3-A1968BA2A5B3}">
      <dsp:nvSpPr>
        <dsp:cNvPr id="0" name=""/>
        <dsp:cNvSpPr/>
      </dsp:nvSpPr>
      <dsp:spPr>
        <a:xfrm>
          <a:off x="3094104" y="1089405"/>
          <a:ext cx="338949" cy="1837148"/>
        </a:xfrm>
        <a:custGeom>
          <a:avLst/>
          <a:gdLst/>
          <a:ahLst/>
          <a:cxnLst/>
          <a:rect l="0" t="0" r="0" b="0"/>
          <a:pathLst>
            <a:path>
              <a:moveTo>
                <a:pt x="338949" y="0"/>
              </a:moveTo>
              <a:lnTo>
                <a:pt x="338949" y="1653653"/>
              </a:lnTo>
              <a:lnTo>
                <a:pt x="0" y="1653653"/>
              </a:lnTo>
              <a:lnTo>
                <a:pt x="0" y="1837148"/>
              </a:lnTo>
            </a:path>
          </a:pathLst>
        </a:custGeom>
        <a:noFill/>
        <a:ln w="25400" cap="flat" cmpd="sng" algn="ctr">
          <a:solidFill>
            <a:srgbClr val="1F4A7F"/>
          </a:solidFill>
          <a:prstDash val="solid"/>
        </a:ln>
        <a:effectLst/>
      </dsp:spPr>
      <dsp:style>
        <a:lnRef idx="2">
          <a:scrgbClr r="0" g="0" b="0"/>
        </a:lnRef>
        <a:fillRef idx="0">
          <a:scrgbClr r="0" g="0" b="0"/>
        </a:fillRef>
        <a:effectRef idx="0">
          <a:scrgbClr r="0" g="0" b="0"/>
        </a:effectRef>
        <a:fontRef idx="minor"/>
      </dsp:style>
    </dsp:sp>
    <dsp:sp modelId="{6E3E792C-AB80-4E37-B314-0891B82B8E28}">
      <dsp:nvSpPr>
        <dsp:cNvPr id="0" name=""/>
        <dsp:cNvSpPr/>
      </dsp:nvSpPr>
      <dsp:spPr>
        <a:xfrm>
          <a:off x="928597" y="1089405"/>
          <a:ext cx="2504456" cy="1837148"/>
        </a:xfrm>
        <a:custGeom>
          <a:avLst/>
          <a:gdLst/>
          <a:ahLst/>
          <a:cxnLst/>
          <a:rect l="0" t="0" r="0" b="0"/>
          <a:pathLst>
            <a:path>
              <a:moveTo>
                <a:pt x="2504456" y="0"/>
              </a:moveTo>
              <a:lnTo>
                <a:pt x="2504456" y="1653653"/>
              </a:lnTo>
              <a:lnTo>
                <a:pt x="0" y="1653653"/>
              </a:lnTo>
              <a:lnTo>
                <a:pt x="0" y="1837148"/>
              </a:lnTo>
            </a:path>
          </a:pathLst>
        </a:custGeom>
        <a:noFill/>
        <a:ln w="25400" cap="flat" cmpd="sng" algn="ctr">
          <a:solidFill>
            <a:srgbClr val="1F4A7F"/>
          </a:solidFill>
          <a:prstDash val="solid"/>
        </a:ln>
        <a:effectLst/>
      </dsp:spPr>
      <dsp:style>
        <a:lnRef idx="2">
          <a:scrgbClr r="0" g="0" b="0"/>
        </a:lnRef>
        <a:fillRef idx="0">
          <a:scrgbClr r="0" g="0" b="0"/>
        </a:fillRef>
        <a:effectRef idx="0">
          <a:scrgbClr r="0" g="0" b="0"/>
        </a:effectRef>
        <a:fontRef idx="minor"/>
      </dsp:style>
    </dsp:sp>
    <dsp:sp modelId="{288CF43F-71EB-47DB-B645-2DB91CE99D24}">
      <dsp:nvSpPr>
        <dsp:cNvPr id="0" name=""/>
        <dsp:cNvSpPr/>
      </dsp:nvSpPr>
      <dsp:spPr>
        <a:xfrm>
          <a:off x="1656372" y="34276"/>
          <a:ext cx="3553364" cy="105512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en-US" sz="2800" b="1" kern="1200" dirty="0" smtClean="0"/>
            <a:t>Performance management</a:t>
          </a:r>
          <a:endParaRPr lang="en-US" sz="2800" b="1" kern="1200" dirty="0"/>
        </a:p>
      </dsp:txBody>
      <dsp:txXfrm>
        <a:off x="1656372" y="34276"/>
        <a:ext cx="3553364" cy="1055128"/>
      </dsp:txXfrm>
    </dsp:sp>
    <dsp:sp modelId="{820FBE26-0780-4909-BDF2-B935402CF11D}">
      <dsp:nvSpPr>
        <dsp:cNvPr id="0" name=""/>
        <dsp:cNvSpPr/>
      </dsp:nvSpPr>
      <dsp:spPr>
        <a:xfrm>
          <a:off x="3863" y="2926553"/>
          <a:ext cx="1849468" cy="873783"/>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b="1" kern="1200" dirty="0" smtClean="0"/>
            <a:t>Outcomes?</a:t>
          </a:r>
          <a:endParaRPr lang="en-US" sz="2400" b="1" kern="1200" dirty="0"/>
        </a:p>
      </dsp:txBody>
      <dsp:txXfrm>
        <a:off x="3863" y="2926553"/>
        <a:ext cx="1849468" cy="873783"/>
      </dsp:txXfrm>
    </dsp:sp>
    <dsp:sp modelId="{E4145FC6-3316-4188-81E9-8971341943C0}">
      <dsp:nvSpPr>
        <dsp:cNvPr id="0" name=""/>
        <dsp:cNvSpPr/>
      </dsp:nvSpPr>
      <dsp:spPr>
        <a:xfrm>
          <a:off x="2220320" y="2926553"/>
          <a:ext cx="1747567" cy="873783"/>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b="1" kern="1200" dirty="0" smtClean="0"/>
            <a:t>Quality?</a:t>
          </a:r>
          <a:endParaRPr lang="en-US" sz="2400" b="1" kern="1200" dirty="0"/>
        </a:p>
      </dsp:txBody>
      <dsp:txXfrm>
        <a:off x="2220320" y="2926553"/>
        <a:ext cx="1747567" cy="873783"/>
      </dsp:txXfrm>
    </dsp:sp>
    <dsp:sp modelId="{DEBF27A9-5938-4AD9-AEDE-F35B24EF6610}">
      <dsp:nvSpPr>
        <dsp:cNvPr id="0" name=""/>
        <dsp:cNvSpPr/>
      </dsp:nvSpPr>
      <dsp:spPr>
        <a:xfrm>
          <a:off x="4334877" y="2926553"/>
          <a:ext cx="2519258" cy="873783"/>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b="1" kern="1200" dirty="0" smtClean="0"/>
            <a:t>Cost effectiveness?</a:t>
          </a:r>
          <a:endParaRPr lang="en-US" sz="2400" b="1" kern="1200" dirty="0"/>
        </a:p>
      </dsp:txBody>
      <dsp:txXfrm>
        <a:off x="4334877" y="2926553"/>
        <a:ext cx="2519258" cy="873783"/>
      </dsp:txXfrm>
    </dsp:sp>
    <dsp:sp modelId="{C78FB6B9-B51F-4FDB-B093-4C5E8C74502B}">
      <dsp:nvSpPr>
        <dsp:cNvPr id="0" name=""/>
        <dsp:cNvSpPr/>
      </dsp:nvSpPr>
      <dsp:spPr>
        <a:xfrm>
          <a:off x="559039" y="1553673"/>
          <a:ext cx="2627957" cy="873783"/>
        </a:xfrm>
        <a:prstGeom prst="rect">
          <a:avLst/>
        </a:prstGeom>
        <a:solidFill>
          <a:schemeClr val="accent3">
            <a:hueOff val="0"/>
            <a:satOff val="0"/>
            <a:lumOff val="0"/>
            <a:alphaOff val="0"/>
          </a:schemeClr>
        </a:solidFill>
        <a:ln w="25400" cap="flat" cmpd="sng" algn="ctr">
          <a:solidFill>
            <a:schemeClr val="l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b="1" kern="1200" dirty="0" smtClean="0"/>
            <a:t>How can we improve our . .</a:t>
          </a:r>
          <a:endParaRPr lang="en-US" sz="2400" b="1" kern="1200" dirty="0"/>
        </a:p>
      </dsp:txBody>
      <dsp:txXfrm>
        <a:off x="559039" y="1553673"/>
        <a:ext cx="2627957" cy="873783"/>
      </dsp:txXfrm>
    </dsp:sp>
  </dsp:spTree>
</dsp:drawing>
</file>

<file path=ppt/diagrams/drawing1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A14DB0F9-2EF3-4334-BEEC-A00D9138CA57}">
      <dsp:nvSpPr>
        <dsp:cNvPr id="0" name=""/>
        <dsp:cNvSpPr/>
      </dsp:nvSpPr>
      <dsp:spPr>
        <a:xfrm>
          <a:off x="4183610" y="1040779"/>
          <a:ext cx="218498" cy="1054720"/>
        </a:xfrm>
        <a:custGeom>
          <a:avLst/>
          <a:gdLst/>
          <a:ahLst/>
          <a:cxnLst/>
          <a:rect l="0" t="0" r="0" b="0"/>
          <a:pathLst>
            <a:path>
              <a:moveTo>
                <a:pt x="218498" y="0"/>
              </a:moveTo>
              <a:lnTo>
                <a:pt x="218498" y="1054720"/>
              </a:lnTo>
              <a:lnTo>
                <a:pt x="0" y="1054720"/>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6399A51-4B04-41C5-B1DA-1D34FB7A90AD}">
      <dsp:nvSpPr>
        <dsp:cNvPr id="0" name=""/>
        <dsp:cNvSpPr/>
      </dsp:nvSpPr>
      <dsp:spPr>
        <a:xfrm>
          <a:off x="4402109" y="1040779"/>
          <a:ext cx="1258970" cy="2109441"/>
        </a:xfrm>
        <a:custGeom>
          <a:avLst/>
          <a:gdLst/>
          <a:ahLst/>
          <a:cxnLst/>
          <a:rect l="0" t="0" r="0" b="0"/>
          <a:pathLst>
            <a:path>
              <a:moveTo>
                <a:pt x="0" y="0"/>
              </a:moveTo>
              <a:lnTo>
                <a:pt x="0" y="1890942"/>
              </a:lnTo>
              <a:lnTo>
                <a:pt x="1258970" y="1890942"/>
              </a:lnTo>
              <a:lnTo>
                <a:pt x="1258970" y="2109441"/>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05346A7-E0B3-4D85-A201-34FDF395AC48}">
      <dsp:nvSpPr>
        <dsp:cNvPr id="0" name=""/>
        <dsp:cNvSpPr/>
      </dsp:nvSpPr>
      <dsp:spPr>
        <a:xfrm>
          <a:off x="2529489" y="1040779"/>
          <a:ext cx="1872619" cy="2109441"/>
        </a:xfrm>
        <a:custGeom>
          <a:avLst/>
          <a:gdLst/>
          <a:ahLst/>
          <a:cxnLst/>
          <a:rect l="0" t="0" r="0" b="0"/>
          <a:pathLst>
            <a:path>
              <a:moveTo>
                <a:pt x="1872619" y="0"/>
              </a:moveTo>
              <a:lnTo>
                <a:pt x="1872619" y="1890942"/>
              </a:lnTo>
              <a:lnTo>
                <a:pt x="0" y="1890942"/>
              </a:lnTo>
              <a:lnTo>
                <a:pt x="0" y="2109441"/>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077C6D3-3EFC-4367-96C7-986EF787A66A}">
      <dsp:nvSpPr>
        <dsp:cNvPr id="0" name=""/>
        <dsp:cNvSpPr/>
      </dsp:nvSpPr>
      <dsp:spPr>
        <a:xfrm>
          <a:off x="2666998" y="307"/>
          <a:ext cx="3470221" cy="104047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en-US" sz="2800" b="1" kern="1200" dirty="0" smtClean="0"/>
            <a:t>Performance measurement</a:t>
          </a:r>
          <a:endParaRPr lang="en-US" sz="2800" b="1" kern="1200" dirty="0"/>
        </a:p>
      </dsp:txBody>
      <dsp:txXfrm>
        <a:off x="2666998" y="307"/>
        <a:ext cx="3470221" cy="1040471"/>
      </dsp:txXfrm>
    </dsp:sp>
    <dsp:sp modelId="{02D78A3C-5D21-4165-97C5-E6490890736E}">
      <dsp:nvSpPr>
        <dsp:cNvPr id="0" name=""/>
        <dsp:cNvSpPr/>
      </dsp:nvSpPr>
      <dsp:spPr>
        <a:xfrm>
          <a:off x="1489018" y="3150220"/>
          <a:ext cx="2080942" cy="1040471"/>
        </a:xfrm>
        <a:prstGeom prst="rect">
          <a:avLst/>
        </a:prstGeom>
        <a:solidFill>
          <a:srgbClr val="1F4A7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b="1" kern="1200" dirty="0" smtClean="0"/>
            <a:t>What metrics matter?</a:t>
          </a:r>
          <a:endParaRPr lang="en-US" sz="2400" b="1" kern="1200" dirty="0"/>
        </a:p>
      </dsp:txBody>
      <dsp:txXfrm>
        <a:off x="1489018" y="3150220"/>
        <a:ext cx="2080942" cy="1040471"/>
      </dsp:txXfrm>
    </dsp:sp>
    <dsp:sp modelId="{D4837772-6D4B-4AC8-9D00-93167F51EBD8}">
      <dsp:nvSpPr>
        <dsp:cNvPr id="0" name=""/>
        <dsp:cNvSpPr/>
      </dsp:nvSpPr>
      <dsp:spPr>
        <a:xfrm>
          <a:off x="4006959" y="3150220"/>
          <a:ext cx="3308241" cy="1040013"/>
        </a:xfrm>
        <a:prstGeom prst="rect">
          <a:avLst/>
        </a:prstGeom>
        <a:solidFill>
          <a:srgbClr val="1F4A7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b="1" kern="1200" dirty="0" smtClean="0"/>
            <a:t>What data will need to be captured</a:t>
          </a:r>
          <a:endParaRPr lang="en-US" sz="2400" b="1" kern="1200" dirty="0"/>
        </a:p>
      </dsp:txBody>
      <dsp:txXfrm>
        <a:off x="4006959" y="3150220"/>
        <a:ext cx="3308241" cy="1040013"/>
      </dsp:txXfrm>
    </dsp:sp>
    <dsp:sp modelId="{F197A75A-91C0-4913-9857-763E2898976D}">
      <dsp:nvSpPr>
        <dsp:cNvPr id="0" name=""/>
        <dsp:cNvSpPr/>
      </dsp:nvSpPr>
      <dsp:spPr>
        <a:xfrm>
          <a:off x="380999" y="1477777"/>
          <a:ext cx="3802610" cy="1235445"/>
        </a:xfrm>
        <a:prstGeom prst="rect">
          <a:avLst/>
        </a:prstGeom>
        <a:solidFill>
          <a:srgbClr val="1F4A7F"/>
        </a:solidFill>
        <a:ln w="25400" cap="flat" cmpd="sng" algn="ctr">
          <a:solidFill>
            <a:schemeClr val="l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b="1" kern="1200" dirty="0" smtClean="0"/>
            <a:t>How will we know if we are meeting community needs prioritized?</a:t>
          </a:r>
          <a:endParaRPr lang="en-US" sz="2400" b="1" kern="1200" dirty="0"/>
        </a:p>
      </dsp:txBody>
      <dsp:txXfrm>
        <a:off x="380999" y="1477777"/>
        <a:ext cx="3802610" cy="1235445"/>
      </dsp:txXfrm>
    </dsp:sp>
  </dsp:spTree>
</dsp:drawing>
</file>

<file path=ppt/diagrams/drawing18.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6B677B53-E93B-4ACE-B114-7BB5639533B9}">
      <dsp:nvSpPr>
        <dsp:cNvPr id="0" name=""/>
        <dsp:cNvSpPr/>
      </dsp:nvSpPr>
      <dsp:spPr>
        <a:xfrm>
          <a:off x="3157127" y="-5"/>
          <a:ext cx="3515544" cy="3397659"/>
        </a:xfrm>
        <a:prstGeom prst="ellipse">
          <a:avLst/>
        </a:prstGeom>
        <a:solidFill>
          <a:schemeClr val="accent3">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333500">
            <a:lnSpc>
              <a:spcPct val="90000"/>
            </a:lnSpc>
            <a:spcBef>
              <a:spcPct val="0"/>
            </a:spcBef>
            <a:spcAft>
              <a:spcPct val="35000"/>
            </a:spcAft>
          </a:pPr>
          <a:r>
            <a:rPr lang="en-US" sz="3000" b="1" kern="1200" cap="small" baseline="0" dirty="0" smtClean="0">
              <a:solidFill>
                <a:schemeClr val="accent3">
                  <a:lumMod val="75000"/>
                </a:schemeClr>
              </a:solidFill>
            </a:rPr>
            <a:t>Financial</a:t>
          </a:r>
          <a:endParaRPr lang="en-US" sz="3000" b="1" kern="1200" cap="small" baseline="0" dirty="0">
            <a:solidFill>
              <a:schemeClr val="accent3">
                <a:lumMod val="75000"/>
              </a:schemeClr>
            </a:solidFill>
          </a:endParaRPr>
        </a:p>
      </dsp:txBody>
      <dsp:txXfrm>
        <a:off x="3625866" y="594585"/>
        <a:ext cx="2578066" cy="1528946"/>
      </dsp:txXfrm>
    </dsp:sp>
    <dsp:sp modelId="{384F70B9-15C1-4DC3-A7E7-A577838A896E}">
      <dsp:nvSpPr>
        <dsp:cNvPr id="0" name=""/>
        <dsp:cNvSpPr/>
      </dsp:nvSpPr>
      <dsp:spPr>
        <a:xfrm>
          <a:off x="4275047" y="1936345"/>
          <a:ext cx="3515544" cy="3397659"/>
        </a:xfrm>
        <a:prstGeom prst="ellipse">
          <a:avLst/>
        </a:prstGeom>
        <a:solidFill>
          <a:schemeClr val="accent3">
            <a:alpha val="50000"/>
            <a:hueOff val="5812304"/>
            <a:satOff val="-18573"/>
            <a:lumOff val="-470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333500">
            <a:lnSpc>
              <a:spcPct val="90000"/>
            </a:lnSpc>
            <a:spcBef>
              <a:spcPct val="0"/>
            </a:spcBef>
            <a:spcAft>
              <a:spcPct val="35000"/>
            </a:spcAft>
          </a:pPr>
          <a:r>
            <a:rPr lang="en-US" sz="3000" b="1" kern="1200" cap="small" baseline="0" dirty="0" smtClean="0">
              <a:solidFill>
                <a:srgbClr val="00823B"/>
              </a:solidFill>
            </a:rPr>
            <a:t>Operational</a:t>
          </a:r>
          <a:endParaRPr lang="en-US" sz="3000" b="1" kern="1200" cap="small" baseline="0" dirty="0">
            <a:solidFill>
              <a:srgbClr val="00823B"/>
            </a:solidFill>
          </a:endParaRPr>
        </a:p>
      </dsp:txBody>
      <dsp:txXfrm>
        <a:off x="5350218" y="2814074"/>
        <a:ext cx="2109326" cy="1868712"/>
      </dsp:txXfrm>
    </dsp:sp>
    <dsp:sp modelId="{F30E1710-8B80-4266-A6FC-7355C756C155}">
      <dsp:nvSpPr>
        <dsp:cNvPr id="0" name=""/>
        <dsp:cNvSpPr/>
      </dsp:nvSpPr>
      <dsp:spPr>
        <a:xfrm>
          <a:off x="1834264" y="1936345"/>
          <a:ext cx="3515544" cy="3397659"/>
        </a:xfrm>
        <a:prstGeom prst="ellipse">
          <a:avLst/>
        </a:prstGeom>
        <a:solidFill>
          <a:schemeClr val="accent3">
            <a:alpha val="50000"/>
            <a:hueOff val="11624607"/>
            <a:satOff val="-37145"/>
            <a:lumOff val="-941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333500">
            <a:lnSpc>
              <a:spcPct val="90000"/>
            </a:lnSpc>
            <a:spcBef>
              <a:spcPct val="0"/>
            </a:spcBef>
            <a:spcAft>
              <a:spcPct val="35000"/>
            </a:spcAft>
          </a:pPr>
          <a:r>
            <a:rPr lang="en-US" sz="3000" b="1" kern="1200" cap="small" baseline="0" dirty="0" smtClean="0">
              <a:solidFill>
                <a:schemeClr val="accent4">
                  <a:lumMod val="75000"/>
                </a:schemeClr>
              </a:solidFill>
            </a:rPr>
            <a:t>Legal</a:t>
          </a:r>
          <a:endParaRPr lang="en-US" sz="3000" b="1" kern="1200" cap="small" baseline="0" dirty="0">
            <a:solidFill>
              <a:schemeClr val="accent4">
                <a:lumMod val="75000"/>
              </a:schemeClr>
            </a:solidFill>
          </a:endParaRPr>
        </a:p>
      </dsp:txBody>
      <dsp:txXfrm>
        <a:off x="2165311" y="2814074"/>
        <a:ext cx="2109326" cy="1868712"/>
      </dsp:txXfrm>
    </dsp:sp>
  </dsp:spTree>
</dsp:drawing>
</file>

<file path=ppt/diagrams/drawing19.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66429ED-2083-423D-BA1B-DD15ADC21D90}">
      <dsp:nvSpPr>
        <dsp:cNvPr id="0" name=""/>
        <dsp:cNvSpPr/>
      </dsp:nvSpPr>
      <dsp:spPr>
        <a:xfrm>
          <a:off x="75304" y="63158"/>
          <a:ext cx="3701499" cy="67195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1333500">
            <a:lnSpc>
              <a:spcPct val="90000"/>
            </a:lnSpc>
            <a:spcBef>
              <a:spcPct val="0"/>
            </a:spcBef>
            <a:spcAft>
              <a:spcPct val="35000"/>
            </a:spcAft>
          </a:pPr>
          <a:r>
            <a:rPr lang="en-US" sz="3000" b="1" kern="1200" dirty="0" smtClean="0"/>
            <a:t>Oversee</a:t>
          </a:r>
          <a:endParaRPr lang="en-US" sz="3000" b="1" kern="1200" dirty="0"/>
        </a:p>
      </dsp:txBody>
      <dsp:txXfrm>
        <a:off x="75304" y="63158"/>
        <a:ext cx="3701499" cy="671958"/>
      </dsp:txXfrm>
    </dsp:sp>
    <dsp:sp modelId="{BA8ED77A-6599-437B-952A-37B16EDFF8D7}">
      <dsp:nvSpPr>
        <dsp:cNvPr id="0" name=""/>
        <dsp:cNvSpPr/>
      </dsp:nvSpPr>
      <dsp:spPr>
        <a:xfrm rot="5400000">
          <a:off x="1867258" y="793914"/>
          <a:ext cx="117592" cy="117592"/>
        </a:xfrm>
        <a:prstGeom prst="rightArrow">
          <a:avLst>
            <a:gd name="adj1" fmla="val 667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64298E7-7D44-471E-B566-3F65E99ED266}">
      <dsp:nvSpPr>
        <dsp:cNvPr id="0" name=""/>
        <dsp:cNvSpPr/>
      </dsp:nvSpPr>
      <dsp:spPr>
        <a:xfrm>
          <a:off x="75304" y="970303"/>
          <a:ext cx="3701499" cy="671958"/>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kern="1200" dirty="0" smtClean="0"/>
            <a:t>Regularly communicate</a:t>
          </a:r>
          <a:endParaRPr lang="en-US" sz="2400" kern="1200" dirty="0"/>
        </a:p>
      </dsp:txBody>
      <dsp:txXfrm>
        <a:off x="75304" y="970303"/>
        <a:ext cx="3701499" cy="671958"/>
      </dsp:txXfrm>
    </dsp:sp>
    <dsp:sp modelId="{AD657C2F-51F0-4FCB-80F4-17354CB95E83}">
      <dsp:nvSpPr>
        <dsp:cNvPr id="0" name=""/>
        <dsp:cNvSpPr/>
      </dsp:nvSpPr>
      <dsp:spPr>
        <a:xfrm rot="5400000">
          <a:off x="1867258" y="1701058"/>
          <a:ext cx="117592" cy="117592"/>
        </a:xfrm>
        <a:prstGeom prst="rightArrow">
          <a:avLst>
            <a:gd name="adj1" fmla="val 667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81E5E18-4149-4DCD-878A-B741C0EE1EC0}">
      <dsp:nvSpPr>
        <dsp:cNvPr id="0" name=""/>
        <dsp:cNvSpPr/>
      </dsp:nvSpPr>
      <dsp:spPr>
        <a:xfrm>
          <a:off x="75304" y="1877448"/>
          <a:ext cx="3701499" cy="671958"/>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kern="1200" dirty="0" smtClean="0"/>
            <a:t>Provide assistance when needed</a:t>
          </a:r>
        </a:p>
      </dsp:txBody>
      <dsp:txXfrm>
        <a:off x="75304" y="1877448"/>
        <a:ext cx="3701499" cy="671958"/>
      </dsp:txXfrm>
    </dsp:sp>
    <dsp:sp modelId="{553ACA28-4363-4174-A1E6-D23A550CC1EC}">
      <dsp:nvSpPr>
        <dsp:cNvPr id="0" name=""/>
        <dsp:cNvSpPr/>
      </dsp:nvSpPr>
      <dsp:spPr>
        <a:xfrm rot="5400000">
          <a:off x="1867258" y="2608203"/>
          <a:ext cx="117592" cy="117592"/>
        </a:xfrm>
        <a:prstGeom prst="rightArrow">
          <a:avLst>
            <a:gd name="adj1" fmla="val 667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8A1899A-10D6-4EF5-996E-0DB03F561C7D}">
      <dsp:nvSpPr>
        <dsp:cNvPr id="0" name=""/>
        <dsp:cNvSpPr/>
      </dsp:nvSpPr>
      <dsp:spPr>
        <a:xfrm>
          <a:off x="75304" y="2784592"/>
          <a:ext cx="3701499" cy="628624"/>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kern="1200" dirty="0" smtClean="0"/>
            <a:t>Request reports</a:t>
          </a:r>
        </a:p>
      </dsp:txBody>
      <dsp:txXfrm>
        <a:off x="75304" y="2784592"/>
        <a:ext cx="3701499" cy="628624"/>
      </dsp:txXfrm>
    </dsp:sp>
    <dsp:sp modelId="{2C9C0126-D956-4EE5-B917-092442B4FE31}">
      <dsp:nvSpPr>
        <dsp:cNvPr id="0" name=""/>
        <dsp:cNvSpPr/>
      </dsp:nvSpPr>
      <dsp:spPr>
        <a:xfrm rot="5400000">
          <a:off x="1867258" y="3472013"/>
          <a:ext cx="117592" cy="117592"/>
        </a:xfrm>
        <a:prstGeom prst="rightArrow">
          <a:avLst>
            <a:gd name="adj1" fmla="val 667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C7C8F3D-455F-4E3B-AB82-53EB970814F5}">
      <dsp:nvSpPr>
        <dsp:cNvPr id="0" name=""/>
        <dsp:cNvSpPr/>
      </dsp:nvSpPr>
      <dsp:spPr>
        <a:xfrm>
          <a:off x="69391" y="3648402"/>
          <a:ext cx="3713325" cy="671958"/>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kern="1200" dirty="0" smtClean="0"/>
            <a:t>Ask about goals &amp; programs</a:t>
          </a:r>
        </a:p>
      </dsp:txBody>
      <dsp:txXfrm>
        <a:off x="69391" y="3648402"/>
        <a:ext cx="3713325" cy="671958"/>
      </dsp:txXfrm>
    </dsp:sp>
    <dsp:sp modelId="{19006885-BD09-47BD-94C4-C0587E60630E}">
      <dsp:nvSpPr>
        <dsp:cNvPr id="0" name=""/>
        <dsp:cNvSpPr/>
      </dsp:nvSpPr>
      <dsp:spPr>
        <a:xfrm rot="5400000">
          <a:off x="1867258" y="4379158"/>
          <a:ext cx="117592" cy="117592"/>
        </a:xfrm>
        <a:prstGeom prst="rightArrow">
          <a:avLst>
            <a:gd name="adj1" fmla="val 667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542F6E1-4174-4FD2-9F98-B67CB1B05224}">
      <dsp:nvSpPr>
        <dsp:cNvPr id="0" name=""/>
        <dsp:cNvSpPr/>
      </dsp:nvSpPr>
      <dsp:spPr>
        <a:xfrm>
          <a:off x="273" y="4555547"/>
          <a:ext cx="3851561" cy="671958"/>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kern="1200" dirty="0" smtClean="0"/>
            <a:t>Conduct annual review</a:t>
          </a:r>
        </a:p>
      </dsp:txBody>
      <dsp:txXfrm>
        <a:off x="273" y="4555547"/>
        <a:ext cx="3851561" cy="671958"/>
      </dsp:txXfrm>
    </dsp:sp>
    <dsp:sp modelId="{57656C20-145C-4DFA-BD64-5C677D1A0CB7}">
      <dsp:nvSpPr>
        <dsp:cNvPr id="0" name=""/>
        <dsp:cNvSpPr/>
      </dsp:nvSpPr>
      <dsp:spPr>
        <a:xfrm>
          <a:off x="4228132" y="63158"/>
          <a:ext cx="4229793" cy="671958"/>
        </a:xfrm>
        <a:prstGeom prst="roundRect">
          <a:avLst>
            <a:gd name="adj" fmla="val 10000"/>
          </a:avLst>
        </a:prstGeom>
        <a:solidFill>
          <a:srgbClr val="A082B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1333500">
            <a:lnSpc>
              <a:spcPct val="90000"/>
            </a:lnSpc>
            <a:spcBef>
              <a:spcPct val="0"/>
            </a:spcBef>
            <a:spcAft>
              <a:spcPct val="35000"/>
            </a:spcAft>
          </a:pPr>
          <a:r>
            <a:rPr lang="en-US" sz="3000" b="1" kern="1200" dirty="0" smtClean="0"/>
            <a:t>Evaluate</a:t>
          </a:r>
          <a:endParaRPr lang="en-US" sz="3000" b="1" kern="1200" dirty="0"/>
        </a:p>
      </dsp:txBody>
      <dsp:txXfrm>
        <a:off x="4228132" y="63158"/>
        <a:ext cx="4229793" cy="671958"/>
      </dsp:txXfrm>
    </dsp:sp>
    <dsp:sp modelId="{39338C2D-59C8-4EA0-9D01-E70729197626}">
      <dsp:nvSpPr>
        <dsp:cNvPr id="0" name=""/>
        <dsp:cNvSpPr/>
      </dsp:nvSpPr>
      <dsp:spPr>
        <a:xfrm rot="5400000">
          <a:off x="6284232" y="793914"/>
          <a:ext cx="117592" cy="117592"/>
        </a:xfrm>
        <a:prstGeom prst="rightArrow">
          <a:avLst>
            <a:gd name="adj1" fmla="val 667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D6C7EC9-9932-4768-8281-6A5C5BF7FDA5}">
      <dsp:nvSpPr>
        <dsp:cNvPr id="0" name=""/>
        <dsp:cNvSpPr/>
      </dsp:nvSpPr>
      <dsp:spPr>
        <a:xfrm>
          <a:off x="4244931" y="970303"/>
          <a:ext cx="4196195" cy="671958"/>
        </a:xfrm>
        <a:prstGeom prst="roundRect">
          <a:avLst>
            <a:gd name="adj" fmla="val 10000"/>
          </a:avLst>
        </a:prstGeom>
        <a:solidFill>
          <a:srgbClr val="E2D9EB"/>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kern="1200" dirty="0" smtClean="0"/>
            <a:t>Use board committee</a:t>
          </a:r>
          <a:endParaRPr lang="en-US" sz="2400" kern="1200" dirty="0"/>
        </a:p>
      </dsp:txBody>
      <dsp:txXfrm>
        <a:off x="4244931" y="970303"/>
        <a:ext cx="4196195" cy="671958"/>
      </dsp:txXfrm>
    </dsp:sp>
    <dsp:sp modelId="{12438B0F-BD26-404B-AB13-58434C19229A}">
      <dsp:nvSpPr>
        <dsp:cNvPr id="0" name=""/>
        <dsp:cNvSpPr/>
      </dsp:nvSpPr>
      <dsp:spPr>
        <a:xfrm rot="5400000">
          <a:off x="6284232" y="1701058"/>
          <a:ext cx="117592" cy="117592"/>
        </a:xfrm>
        <a:prstGeom prst="rightArrow">
          <a:avLst>
            <a:gd name="adj1" fmla="val 667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AD9C7EE-10AE-4838-B98C-A685A9012C91}">
      <dsp:nvSpPr>
        <dsp:cNvPr id="0" name=""/>
        <dsp:cNvSpPr/>
      </dsp:nvSpPr>
      <dsp:spPr>
        <a:xfrm>
          <a:off x="4233911" y="1877448"/>
          <a:ext cx="4218235" cy="671958"/>
        </a:xfrm>
        <a:prstGeom prst="roundRect">
          <a:avLst>
            <a:gd name="adj" fmla="val 10000"/>
          </a:avLst>
        </a:prstGeom>
        <a:solidFill>
          <a:srgbClr val="E2D9EB"/>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kern="1200" dirty="0" smtClean="0"/>
            <a:t>Decide on evaluation tool/ criteria</a:t>
          </a:r>
          <a:endParaRPr lang="en-US" sz="2400" kern="1200" dirty="0"/>
        </a:p>
      </dsp:txBody>
      <dsp:txXfrm>
        <a:off x="4233911" y="1877448"/>
        <a:ext cx="4218235" cy="671958"/>
      </dsp:txXfrm>
    </dsp:sp>
    <dsp:sp modelId="{44120070-FDD0-43F2-A66F-6810E05AE127}">
      <dsp:nvSpPr>
        <dsp:cNvPr id="0" name=""/>
        <dsp:cNvSpPr/>
      </dsp:nvSpPr>
      <dsp:spPr>
        <a:xfrm rot="5400000">
          <a:off x="6284232" y="2608203"/>
          <a:ext cx="117592" cy="117592"/>
        </a:xfrm>
        <a:prstGeom prst="rightArrow">
          <a:avLst>
            <a:gd name="adj1" fmla="val 667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4100C13-739D-4E13-A743-16C26960E67C}">
      <dsp:nvSpPr>
        <dsp:cNvPr id="0" name=""/>
        <dsp:cNvSpPr/>
      </dsp:nvSpPr>
      <dsp:spPr>
        <a:xfrm>
          <a:off x="4233911" y="2784592"/>
          <a:ext cx="4218235" cy="671958"/>
        </a:xfrm>
        <a:prstGeom prst="roundRect">
          <a:avLst>
            <a:gd name="adj" fmla="val 10000"/>
          </a:avLst>
        </a:prstGeom>
        <a:solidFill>
          <a:srgbClr val="E2D9EB"/>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kern="1200" dirty="0" smtClean="0"/>
            <a:t>Gather input </a:t>
          </a:r>
          <a:endParaRPr lang="en-US" sz="2400" kern="1200" dirty="0"/>
        </a:p>
      </dsp:txBody>
      <dsp:txXfrm>
        <a:off x="4233911" y="2784592"/>
        <a:ext cx="4218235" cy="671958"/>
      </dsp:txXfrm>
    </dsp:sp>
    <dsp:sp modelId="{FC834B2A-F47D-492A-9936-35CDD369A1FD}">
      <dsp:nvSpPr>
        <dsp:cNvPr id="0" name=""/>
        <dsp:cNvSpPr/>
      </dsp:nvSpPr>
      <dsp:spPr>
        <a:xfrm rot="5400000">
          <a:off x="6284232" y="3515348"/>
          <a:ext cx="117592" cy="117592"/>
        </a:xfrm>
        <a:prstGeom prst="rightArrow">
          <a:avLst>
            <a:gd name="adj1" fmla="val 667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068CCAE-6668-40F7-86EC-E68DBE3B60D1}">
      <dsp:nvSpPr>
        <dsp:cNvPr id="0" name=""/>
        <dsp:cNvSpPr/>
      </dsp:nvSpPr>
      <dsp:spPr>
        <a:xfrm>
          <a:off x="4244917" y="3691737"/>
          <a:ext cx="4196222" cy="671958"/>
        </a:xfrm>
        <a:prstGeom prst="roundRect">
          <a:avLst>
            <a:gd name="adj" fmla="val 10000"/>
          </a:avLst>
        </a:prstGeom>
        <a:solidFill>
          <a:srgbClr val="E2D9EB"/>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kern="1200" dirty="0" smtClean="0"/>
            <a:t>Set up in-person evaluation</a:t>
          </a:r>
          <a:endParaRPr lang="en-US" sz="2400" kern="1200" dirty="0"/>
        </a:p>
      </dsp:txBody>
      <dsp:txXfrm>
        <a:off x="4244917" y="3691737"/>
        <a:ext cx="4196222" cy="671958"/>
      </dsp:txXfrm>
    </dsp:sp>
    <dsp:sp modelId="{00EBADD9-A24D-4F13-A820-2FBDFB2E38D3}">
      <dsp:nvSpPr>
        <dsp:cNvPr id="0" name=""/>
        <dsp:cNvSpPr/>
      </dsp:nvSpPr>
      <dsp:spPr>
        <a:xfrm rot="5400000">
          <a:off x="6284232" y="4422492"/>
          <a:ext cx="117592" cy="117592"/>
        </a:xfrm>
        <a:prstGeom prst="rightArrow">
          <a:avLst>
            <a:gd name="adj1" fmla="val 667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BE89FA6-89AF-4092-A505-00CA17A352B3}">
      <dsp:nvSpPr>
        <dsp:cNvPr id="0" name=""/>
        <dsp:cNvSpPr/>
      </dsp:nvSpPr>
      <dsp:spPr>
        <a:xfrm>
          <a:off x="4244931" y="4598882"/>
          <a:ext cx="4196195" cy="671958"/>
        </a:xfrm>
        <a:prstGeom prst="roundRect">
          <a:avLst>
            <a:gd name="adj" fmla="val 10000"/>
          </a:avLst>
        </a:prstGeom>
        <a:solidFill>
          <a:srgbClr val="E2D9EB"/>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kern="1200" dirty="0" smtClean="0"/>
            <a:t>Create written review</a:t>
          </a:r>
          <a:endParaRPr lang="en-US" sz="2400" kern="1200" dirty="0"/>
        </a:p>
      </dsp:txBody>
      <dsp:txXfrm>
        <a:off x="4244931" y="4598882"/>
        <a:ext cx="4196195" cy="671958"/>
      </dsp:txXfrm>
    </dsp:sp>
  </dsp:spTree>
</dsp:drawing>
</file>

<file path=ppt/diagrams/drawing20.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C63E4D7E-2A44-4193-A91C-461406CFDBFE}">
      <dsp:nvSpPr>
        <dsp:cNvPr id="0" name=""/>
        <dsp:cNvSpPr/>
      </dsp:nvSpPr>
      <dsp:spPr>
        <a:xfrm>
          <a:off x="0" y="355300"/>
          <a:ext cx="4724399" cy="2154600"/>
        </a:xfrm>
        <a:prstGeom prst="rect">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66666" tIns="749808" rIns="366666" bIns="156464" numCol="1" spcCol="1270" anchor="t" anchorCtr="0">
          <a:noAutofit/>
        </a:bodyPr>
        <a:lstStyle/>
        <a:p>
          <a:pPr marL="228600" lvl="1" indent="-228600" algn="l" defTabSz="977900">
            <a:lnSpc>
              <a:spcPct val="90000"/>
            </a:lnSpc>
            <a:spcBef>
              <a:spcPct val="0"/>
            </a:spcBef>
            <a:spcAft>
              <a:spcPct val="15000"/>
            </a:spcAft>
            <a:buChar char="••"/>
          </a:pPr>
          <a:r>
            <a:rPr lang="en-US" sz="2200" kern="1200" dirty="0" smtClean="0"/>
            <a:t>The governing board conducts a performance appraisal of the CEO/executive director within each calendar year</a:t>
          </a:r>
          <a:endParaRPr lang="en-US" sz="2200" kern="1200" dirty="0"/>
        </a:p>
      </dsp:txBody>
      <dsp:txXfrm>
        <a:off x="0" y="355300"/>
        <a:ext cx="4724399" cy="2154600"/>
      </dsp:txXfrm>
    </dsp:sp>
    <dsp:sp modelId="{A59967A4-4F75-4E1F-8F8A-721A2E10B0DB}">
      <dsp:nvSpPr>
        <dsp:cNvPr id="0" name=""/>
        <dsp:cNvSpPr/>
      </dsp:nvSpPr>
      <dsp:spPr>
        <a:xfrm>
          <a:off x="236219" y="4699"/>
          <a:ext cx="3307079" cy="881961"/>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000" tIns="0" rIns="125000" bIns="0" numCol="1" spcCol="1270" anchor="ctr" anchorCtr="0">
          <a:noAutofit/>
        </a:bodyPr>
        <a:lstStyle/>
        <a:p>
          <a:pPr lvl="0" algn="l" defTabSz="977900" rtl="0">
            <a:lnSpc>
              <a:spcPct val="90000"/>
            </a:lnSpc>
            <a:spcBef>
              <a:spcPct val="0"/>
            </a:spcBef>
            <a:spcAft>
              <a:spcPct val="35000"/>
            </a:spcAft>
          </a:pPr>
          <a:r>
            <a:rPr lang="en-US" sz="2200" b="1" kern="1200" dirty="0" smtClean="0"/>
            <a:t>CSBG Org. Standard 7.4</a:t>
          </a:r>
          <a:endParaRPr lang="en-US" sz="2200" kern="1200" dirty="0"/>
        </a:p>
      </dsp:txBody>
      <dsp:txXfrm>
        <a:off x="236219" y="4699"/>
        <a:ext cx="3307079" cy="881961"/>
      </dsp:txXfrm>
    </dsp:sp>
  </dsp:spTree>
</dsp:drawing>
</file>

<file path=ppt/diagrams/drawing2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8977CAF-A5AB-4442-90CF-82F91A23825C}">
      <dsp:nvSpPr>
        <dsp:cNvPr id="0" name=""/>
        <dsp:cNvSpPr/>
      </dsp:nvSpPr>
      <dsp:spPr>
        <a:xfrm>
          <a:off x="0" y="397650"/>
          <a:ext cx="5105399" cy="33075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96236" tIns="520700" rIns="396236" bIns="149352" numCol="1" spcCol="1270" anchor="t" anchorCtr="0">
          <a:noAutofit/>
        </a:bodyPr>
        <a:lstStyle/>
        <a:p>
          <a:pPr marL="228600" lvl="1" indent="-228600" algn="l" defTabSz="933450" rtl="0">
            <a:lnSpc>
              <a:spcPct val="90000"/>
            </a:lnSpc>
            <a:spcBef>
              <a:spcPct val="0"/>
            </a:spcBef>
            <a:spcAft>
              <a:spcPct val="15000"/>
            </a:spcAft>
            <a:buChar char="••"/>
          </a:pPr>
          <a:r>
            <a:rPr lang="en-US" sz="2100" kern="1200" dirty="0" smtClean="0"/>
            <a:t>The organization has a written succession plan in place for the CEO/executive director, approved by the governing board, which contains procedures for covering an emergency/unplanned, short-term absence of 3 months or less, as well as outlines the process for filling a permanent vacancy.</a:t>
          </a:r>
          <a:endParaRPr lang="en-US" sz="2100" kern="1200" dirty="0"/>
        </a:p>
      </dsp:txBody>
      <dsp:txXfrm>
        <a:off x="0" y="397650"/>
        <a:ext cx="5105399" cy="3307500"/>
      </dsp:txXfrm>
    </dsp:sp>
    <dsp:sp modelId="{9D1B1098-CB5D-4C0B-BC2C-731B03DB61D8}">
      <dsp:nvSpPr>
        <dsp:cNvPr id="0" name=""/>
        <dsp:cNvSpPr/>
      </dsp:nvSpPr>
      <dsp:spPr>
        <a:xfrm>
          <a:off x="255269" y="28650"/>
          <a:ext cx="3573780" cy="7380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080" tIns="0" rIns="135080" bIns="0" numCol="1" spcCol="1270" anchor="ctr" anchorCtr="0">
          <a:noAutofit/>
        </a:bodyPr>
        <a:lstStyle/>
        <a:p>
          <a:pPr lvl="0" algn="l" defTabSz="933450" rtl="0">
            <a:lnSpc>
              <a:spcPct val="90000"/>
            </a:lnSpc>
            <a:spcBef>
              <a:spcPct val="0"/>
            </a:spcBef>
            <a:spcAft>
              <a:spcPct val="35000"/>
            </a:spcAft>
          </a:pPr>
          <a:r>
            <a:rPr lang="en-US" sz="2100" b="1" kern="1200" dirty="0" smtClean="0"/>
            <a:t>CSBG Org. Standard 4.5</a:t>
          </a:r>
          <a:endParaRPr lang="en-US" sz="2100" kern="1200" dirty="0"/>
        </a:p>
      </dsp:txBody>
      <dsp:txXfrm>
        <a:off x="255269" y="28650"/>
        <a:ext cx="3573780" cy="738000"/>
      </dsp:txXfrm>
    </dsp:sp>
  </dsp:spTree>
</dsp:drawing>
</file>

<file path=ppt/diagrams/drawing2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C53BB452-C368-4295-9B68-376CC42D2BBB}">
      <dsp:nvSpPr>
        <dsp:cNvPr id="0" name=""/>
        <dsp:cNvSpPr/>
      </dsp:nvSpPr>
      <dsp:spPr>
        <a:xfrm>
          <a:off x="0" y="338759"/>
          <a:ext cx="8229599" cy="1247399"/>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38708" tIns="458216" rIns="638708" bIns="156464" numCol="1" spcCol="1270" anchor="t" anchorCtr="0">
          <a:noAutofit/>
        </a:bodyPr>
        <a:lstStyle/>
        <a:p>
          <a:pPr marL="228600" lvl="1" indent="-228600" algn="l" defTabSz="977900" rtl="0">
            <a:lnSpc>
              <a:spcPct val="90000"/>
            </a:lnSpc>
            <a:spcBef>
              <a:spcPct val="0"/>
            </a:spcBef>
            <a:spcAft>
              <a:spcPct val="15000"/>
            </a:spcAft>
            <a:buChar char="••"/>
          </a:pPr>
          <a:r>
            <a:rPr lang="en-US" sz="2200" kern="1200" dirty="0" smtClean="0"/>
            <a:t>Each board member has signed a conflict of interest</a:t>
          </a:r>
          <a:br>
            <a:rPr lang="en-US" sz="2200" kern="1200" dirty="0" smtClean="0"/>
          </a:br>
          <a:r>
            <a:rPr lang="en-US" sz="2200" kern="1200" dirty="0" smtClean="0"/>
            <a:t>policy  within the past 2 years.</a:t>
          </a:r>
          <a:endParaRPr lang="en-US" sz="2200" kern="1200" dirty="0"/>
        </a:p>
      </dsp:txBody>
      <dsp:txXfrm>
        <a:off x="0" y="338759"/>
        <a:ext cx="8229599" cy="1247399"/>
      </dsp:txXfrm>
    </dsp:sp>
    <dsp:sp modelId="{5A115E89-08F0-40C0-9AF5-ACA2E7C8D853}">
      <dsp:nvSpPr>
        <dsp:cNvPr id="0" name=""/>
        <dsp:cNvSpPr/>
      </dsp:nvSpPr>
      <dsp:spPr>
        <a:xfrm>
          <a:off x="411479" y="14039"/>
          <a:ext cx="5760720" cy="6494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742" tIns="0" rIns="217742" bIns="0" numCol="1" spcCol="1270" anchor="ctr" anchorCtr="0">
          <a:noAutofit/>
        </a:bodyPr>
        <a:lstStyle/>
        <a:p>
          <a:pPr lvl="0" algn="l" defTabSz="977900" rtl="0">
            <a:lnSpc>
              <a:spcPct val="90000"/>
            </a:lnSpc>
            <a:spcBef>
              <a:spcPct val="0"/>
            </a:spcBef>
            <a:spcAft>
              <a:spcPct val="35000"/>
            </a:spcAft>
          </a:pPr>
          <a:r>
            <a:rPr lang="en-US" sz="2200" b="1" kern="1200" dirty="0" smtClean="0"/>
            <a:t>CSBG Org. Standard 5.6</a:t>
          </a:r>
          <a:endParaRPr lang="en-US" sz="2200" kern="1200" dirty="0"/>
        </a:p>
      </dsp:txBody>
      <dsp:txXfrm>
        <a:off x="411479" y="14039"/>
        <a:ext cx="5760720" cy="649440"/>
      </dsp:txXfrm>
    </dsp:sp>
  </dsp:spTree>
</dsp:drawing>
</file>

<file path=ppt/diagrams/drawing2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8977CAF-A5AB-4442-90CF-82F91A23825C}">
      <dsp:nvSpPr>
        <dsp:cNvPr id="0" name=""/>
        <dsp:cNvSpPr/>
      </dsp:nvSpPr>
      <dsp:spPr>
        <a:xfrm>
          <a:off x="0" y="358332"/>
          <a:ext cx="8229599" cy="1852200"/>
        </a:xfrm>
        <a:prstGeom prst="rect">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38708" tIns="499872" rIns="638708" bIns="149352" numCol="1" spcCol="1270" anchor="t" anchorCtr="0">
          <a:noAutofit/>
        </a:bodyPr>
        <a:lstStyle/>
        <a:p>
          <a:pPr marL="228600" lvl="1" indent="-228600" algn="l" defTabSz="933450" rtl="0">
            <a:lnSpc>
              <a:spcPct val="90000"/>
            </a:lnSpc>
            <a:spcBef>
              <a:spcPct val="0"/>
            </a:spcBef>
            <a:spcAft>
              <a:spcPct val="15000"/>
            </a:spcAft>
            <a:buChar char="••"/>
          </a:pPr>
          <a:r>
            <a:rPr lang="en-US" sz="2100" kern="1200" dirty="0" smtClean="0"/>
            <a:t>The organization has a</a:t>
          </a:r>
          <a:br>
            <a:rPr lang="en-US" sz="2100" kern="1200" dirty="0" smtClean="0"/>
          </a:br>
          <a:r>
            <a:rPr lang="en-US" sz="2100" kern="1200" dirty="0" smtClean="0"/>
            <a:t>whistleblower policy that has</a:t>
          </a:r>
          <a:br>
            <a:rPr lang="en-US" sz="2100" kern="1200" dirty="0" smtClean="0"/>
          </a:br>
          <a:r>
            <a:rPr lang="en-US" sz="2100" kern="1200" dirty="0" smtClean="0"/>
            <a:t>been approved by the</a:t>
          </a:r>
          <a:br>
            <a:rPr lang="en-US" sz="2100" kern="1200" dirty="0" smtClean="0"/>
          </a:br>
          <a:r>
            <a:rPr lang="en-US" sz="2100" kern="1200" dirty="0" smtClean="0"/>
            <a:t>governing board.</a:t>
          </a:r>
          <a:endParaRPr lang="en-US" sz="2100" kern="1200" dirty="0"/>
        </a:p>
      </dsp:txBody>
      <dsp:txXfrm>
        <a:off x="0" y="358332"/>
        <a:ext cx="8229599" cy="1852200"/>
      </dsp:txXfrm>
    </dsp:sp>
    <dsp:sp modelId="{9D1B1098-CB5D-4C0B-BC2C-731B03DB61D8}">
      <dsp:nvSpPr>
        <dsp:cNvPr id="0" name=""/>
        <dsp:cNvSpPr/>
      </dsp:nvSpPr>
      <dsp:spPr>
        <a:xfrm>
          <a:off x="411479" y="4092"/>
          <a:ext cx="5760720" cy="708479"/>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742" tIns="0" rIns="217742" bIns="0" numCol="1" spcCol="1270" anchor="ctr" anchorCtr="0">
          <a:noAutofit/>
        </a:bodyPr>
        <a:lstStyle/>
        <a:p>
          <a:pPr lvl="0" algn="l" defTabSz="933450" rtl="0">
            <a:lnSpc>
              <a:spcPct val="90000"/>
            </a:lnSpc>
            <a:spcBef>
              <a:spcPct val="0"/>
            </a:spcBef>
            <a:spcAft>
              <a:spcPct val="35000"/>
            </a:spcAft>
          </a:pPr>
          <a:r>
            <a:rPr lang="en-US" sz="2100" b="1" kern="1200" dirty="0" smtClean="0"/>
            <a:t>CSBG Org. Standard 7.7</a:t>
          </a:r>
          <a:endParaRPr lang="en-US" sz="2100" kern="1200" dirty="0"/>
        </a:p>
      </dsp:txBody>
      <dsp:txXfrm>
        <a:off x="411479" y="4092"/>
        <a:ext cx="5760720" cy="708479"/>
      </dsp:txXfrm>
    </dsp:sp>
  </dsp:spTree>
</dsp:drawing>
</file>

<file path=ppt/diagrams/drawing2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C63E4D7E-2A44-4193-A91C-461406CFDBFE}">
      <dsp:nvSpPr>
        <dsp:cNvPr id="0" name=""/>
        <dsp:cNvSpPr/>
      </dsp:nvSpPr>
      <dsp:spPr>
        <a:xfrm>
          <a:off x="0" y="319892"/>
          <a:ext cx="8229599" cy="1417500"/>
        </a:xfrm>
        <a:prstGeom prst="rect">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38708" tIns="624840" rIns="638708" bIns="156464" numCol="1" spcCol="1270" anchor="t" anchorCtr="0">
          <a:noAutofit/>
        </a:bodyPr>
        <a:lstStyle/>
        <a:p>
          <a:pPr marL="228600" lvl="1" indent="-228600" algn="l" defTabSz="977900">
            <a:lnSpc>
              <a:spcPct val="90000"/>
            </a:lnSpc>
            <a:spcBef>
              <a:spcPct val="0"/>
            </a:spcBef>
            <a:spcAft>
              <a:spcPct val="15000"/>
            </a:spcAft>
            <a:buChar char="••"/>
          </a:pPr>
          <a:r>
            <a:rPr lang="en-US" sz="2200" kern="1200" dirty="0" smtClean="0"/>
            <a:t>All required filings and payments related to payroll withholdings are completed on time. </a:t>
          </a:r>
          <a:endParaRPr lang="en-US" sz="2200" kern="1200" dirty="0"/>
        </a:p>
      </dsp:txBody>
      <dsp:txXfrm>
        <a:off x="0" y="319892"/>
        <a:ext cx="8229599" cy="1417500"/>
      </dsp:txXfrm>
    </dsp:sp>
    <dsp:sp modelId="{A59967A4-4F75-4E1F-8F8A-721A2E10B0DB}">
      <dsp:nvSpPr>
        <dsp:cNvPr id="0" name=""/>
        <dsp:cNvSpPr/>
      </dsp:nvSpPr>
      <dsp:spPr>
        <a:xfrm>
          <a:off x="411479" y="27724"/>
          <a:ext cx="5760720" cy="734968"/>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742" tIns="0" rIns="217742" bIns="0" numCol="1" spcCol="1270" anchor="ctr" anchorCtr="0">
          <a:noAutofit/>
        </a:bodyPr>
        <a:lstStyle/>
        <a:p>
          <a:pPr lvl="0" algn="l" defTabSz="977900" rtl="0">
            <a:lnSpc>
              <a:spcPct val="90000"/>
            </a:lnSpc>
            <a:spcBef>
              <a:spcPct val="0"/>
            </a:spcBef>
            <a:spcAft>
              <a:spcPct val="35000"/>
            </a:spcAft>
          </a:pPr>
          <a:r>
            <a:rPr lang="en-US" sz="2200" b="1" kern="1200" dirty="0" smtClean="0"/>
            <a:t>CSBG Org. Standard 8.8</a:t>
          </a:r>
          <a:endParaRPr lang="en-US" sz="2200" kern="1200" dirty="0"/>
        </a:p>
      </dsp:txBody>
      <dsp:txXfrm>
        <a:off x="411479" y="27724"/>
        <a:ext cx="5760720" cy="734968"/>
      </dsp:txXfrm>
    </dsp:sp>
    <dsp:sp modelId="{1A80C4B6-7D56-417B-B248-5B80D48C89CA}">
      <dsp:nvSpPr>
        <dsp:cNvPr id="0" name=""/>
        <dsp:cNvSpPr/>
      </dsp:nvSpPr>
      <dsp:spPr>
        <a:xfrm>
          <a:off x="0" y="2136175"/>
          <a:ext cx="8229599" cy="1417500"/>
        </a:xfrm>
        <a:prstGeom prst="rect">
          <a:avLst/>
        </a:prstGeom>
        <a:solidFill>
          <a:schemeClr val="lt1">
            <a:alpha val="90000"/>
            <a:hueOff val="0"/>
            <a:satOff val="0"/>
            <a:lumOff val="0"/>
            <a:alphaOff val="0"/>
          </a:schemeClr>
        </a:solidFill>
        <a:ln w="25400" cap="flat" cmpd="sng" algn="ctr">
          <a:solidFill>
            <a:schemeClr val="accent3">
              <a:hueOff val="11624607"/>
              <a:satOff val="-37145"/>
              <a:lumOff val="-941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38708" tIns="624840" rIns="638708" bIns="156464" numCol="1" spcCol="1270" anchor="t" anchorCtr="0">
          <a:noAutofit/>
        </a:bodyPr>
        <a:lstStyle/>
        <a:p>
          <a:pPr marL="228600" lvl="1" indent="-228600" algn="l" defTabSz="977900" rtl="0">
            <a:lnSpc>
              <a:spcPct val="90000"/>
            </a:lnSpc>
            <a:spcBef>
              <a:spcPct val="0"/>
            </a:spcBef>
            <a:spcAft>
              <a:spcPct val="15000"/>
            </a:spcAft>
            <a:buChar char="••"/>
          </a:pPr>
          <a:r>
            <a:rPr lang="en-US" sz="2200" kern="1200" dirty="0" smtClean="0"/>
            <a:t>The IRS Form 990 is completed annually and made available to the governing board for review. </a:t>
          </a:r>
          <a:endParaRPr lang="en-US" sz="2200" kern="1200" dirty="0"/>
        </a:p>
      </dsp:txBody>
      <dsp:txXfrm>
        <a:off x="0" y="2136175"/>
        <a:ext cx="8229599" cy="1417500"/>
      </dsp:txXfrm>
    </dsp:sp>
    <dsp:sp modelId="{65FC1830-3DD6-47DA-B6C4-88800DA8AF17}">
      <dsp:nvSpPr>
        <dsp:cNvPr id="0" name=""/>
        <dsp:cNvSpPr/>
      </dsp:nvSpPr>
      <dsp:spPr>
        <a:xfrm>
          <a:off x="411479" y="1899392"/>
          <a:ext cx="5760720" cy="679582"/>
        </a:xfrm>
        <a:prstGeom prst="roundRect">
          <a:avLst/>
        </a:prstGeom>
        <a:solidFill>
          <a:schemeClr val="accent3">
            <a:hueOff val="11624607"/>
            <a:satOff val="-37145"/>
            <a:lumOff val="-941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742" tIns="0" rIns="217742" bIns="0" numCol="1" spcCol="1270" anchor="ctr" anchorCtr="0">
          <a:noAutofit/>
        </a:bodyPr>
        <a:lstStyle/>
        <a:p>
          <a:pPr lvl="0" algn="l" defTabSz="977900" rtl="0">
            <a:lnSpc>
              <a:spcPct val="90000"/>
            </a:lnSpc>
            <a:spcBef>
              <a:spcPct val="0"/>
            </a:spcBef>
            <a:spcAft>
              <a:spcPct val="35000"/>
            </a:spcAft>
          </a:pPr>
          <a:r>
            <a:rPr lang="en-US" sz="2200" b="1" kern="1200" dirty="0" smtClean="0"/>
            <a:t>CSBG Org. Standard 8.6</a:t>
          </a:r>
          <a:endParaRPr lang="en-US" sz="2200" kern="1200" dirty="0"/>
        </a:p>
      </dsp:txBody>
      <dsp:txXfrm>
        <a:off x="411479" y="1899392"/>
        <a:ext cx="5760720" cy="679582"/>
      </dsp:txXfrm>
    </dsp:sp>
  </dsp:spTree>
</dsp:drawing>
</file>

<file path=ppt/diagrams/drawing2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A196932-51F7-4168-BD7F-DF0FA62C4464}">
      <dsp:nvSpPr>
        <dsp:cNvPr id="0" name=""/>
        <dsp:cNvSpPr/>
      </dsp:nvSpPr>
      <dsp:spPr>
        <a:xfrm>
          <a:off x="0" y="643466"/>
          <a:ext cx="8382000" cy="2175932"/>
        </a:xfrm>
        <a:prstGeom prst="rect">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50536" tIns="374904" rIns="650536" bIns="156464" numCol="1" spcCol="1270" anchor="t" anchorCtr="0">
          <a:noAutofit/>
        </a:bodyPr>
        <a:lstStyle/>
        <a:p>
          <a:pPr marL="228600" lvl="1" indent="-228600" algn="l" defTabSz="977900" rtl="0">
            <a:lnSpc>
              <a:spcPct val="90000"/>
            </a:lnSpc>
            <a:spcBef>
              <a:spcPct val="0"/>
            </a:spcBef>
            <a:spcAft>
              <a:spcPct val="15000"/>
            </a:spcAft>
            <a:buChar char="••"/>
          </a:pPr>
          <a:r>
            <a:rPr lang="en-US" sz="2200" kern="1200" dirty="0" smtClean="0"/>
            <a:t>The governing board receives financial reports at each regular meeting that include the following:</a:t>
          </a:r>
          <a:endParaRPr lang="en-US" sz="2200" kern="1200" dirty="0"/>
        </a:p>
        <a:p>
          <a:pPr marL="457200" lvl="2" indent="-228600" algn="l" defTabSz="977900" rtl="0">
            <a:lnSpc>
              <a:spcPct val="90000"/>
            </a:lnSpc>
            <a:spcBef>
              <a:spcPct val="0"/>
            </a:spcBef>
            <a:spcAft>
              <a:spcPct val="15000"/>
            </a:spcAft>
            <a:buChar char="••"/>
          </a:pPr>
          <a:r>
            <a:rPr lang="en-US" sz="2200" kern="1200" dirty="0" smtClean="0"/>
            <a:t>Org.-wide report on revenue and expenditures that compares budget to actual, categorized by program; and</a:t>
          </a:r>
          <a:endParaRPr lang="en-US" sz="2200" kern="1200" dirty="0"/>
        </a:p>
        <a:p>
          <a:pPr marL="457200" lvl="2" indent="-228600" algn="l" defTabSz="977900" rtl="0">
            <a:lnSpc>
              <a:spcPct val="90000"/>
            </a:lnSpc>
            <a:spcBef>
              <a:spcPct val="0"/>
            </a:spcBef>
            <a:spcAft>
              <a:spcPct val="15000"/>
            </a:spcAft>
            <a:buChar char="••"/>
          </a:pPr>
          <a:r>
            <a:rPr lang="en-US" sz="2200" kern="1200" dirty="0" smtClean="0"/>
            <a:t>Balance sheet/statement of financial position.</a:t>
          </a:r>
          <a:endParaRPr lang="en-US" sz="2200" kern="1200" dirty="0"/>
        </a:p>
      </dsp:txBody>
      <dsp:txXfrm>
        <a:off x="0" y="643466"/>
        <a:ext cx="8382000" cy="2175932"/>
      </dsp:txXfrm>
    </dsp:sp>
    <dsp:sp modelId="{DA9324B1-DAE2-4BFC-9A92-AC9B7F1E547B}">
      <dsp:nvSpPr>
        <dsp:cNvPr id="0" name=""/>
        <dsp:cNvSpPr/>
      </dsp:nvSpPr>
      <dsp:spPr>
        <a:xfrm>
          <a:off x="210011" y="51678"/>
          <a:ext cx="5478860" cy="874982"/>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1774" tIns="0" rIns="221774" bIns="0" numCol="1" spcCol="1270" anchor="ctr" anchorCtr="0">
          <a:noAutofit/>
        </a:bodyPr>
        <a:lstStyle/>
        <a:p>
          <a:pPr lvl="0" algn="l" defTabSz="977900" rtl="0">
            <a:lnSpc>
              <a:spcPct val="90000"/>
            </a:lnSpc>
            <a:spcBef>
              <a:spcPct val="0"/>
            </a:spcBef>
            <a:spcAft>
              <a:spcPct val="35000"/>
            </a:spcAft>
          </a:pPr>
          <a:r>
            <a:rPr lang="en-US" sz="2200" b="1" kern="1200" dirty="0" smtClean="0"/>
            <a:t>CSBG Org. Standard 8.7</a:t>
          </a:r>
          <a:endParaRPr lang="en-US" sz="2200" kern="1200" dirty="0"/>
        </a:p>
      </dsp:txBody>
      <dsp:txXfrm>
        <a:off x="210011" y="51678"/>
        <a:ext cx="5478860" cy="874982"/>
      </dsp:txXfrm>
    </dsp:sp>
  </dsp:spTree>
</dsp:drawing>
</file>

<file path=ppt/diagrams/drawing2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AA7B12B5-DB2F-4FBB-908B-C7CEE84D6970}">
      <dsp:nvSpPr>
        <dsp:cNvPr id="0" name=""/>
        <dsp:cNvSpPr/>
      </dsp:nvSpPr>
      <dsp:spPr>
        <a:xfrm>
          <a:off x="0" y="430120"/>
          <a:ext cx="8229599" cy="1393087"/>
        </a:xfrm>
        <a:prstGeom prst="rect">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38708" tIns="604012" rIns="638708" bIns="156464" numCol="1" spcCol="1270" anchor="t" anchorCtr="0">
          <a:noAutofit/>
        </a:bodyPr>
        <a:lstStyle/>
        <a:p>
          <a:pPr marL="228600" lvl="1" indent="-228600" algn="l" defTabSz="977900">
            <a:lnSpc>
              <a:spcPct val="90000"/>
            </a:lnSpc>
            <a:spcBef>
              <a:spcPct val="0"/>
            </a:spcBef>
            <a:spcAft>
              <a:spcPct val="15000"/>
            </a:spcAft>
            <a:buChar char="••"/>
          </a:pPr>
          <a:r>
            <a:rPr lang="en-US" sz="2200" kern="1200" dirty="0" smtClean="0"/>
            <a:t>The governing board annually approves an organization-wide budget.</a:t>
          </a:r>
          <a:endParaRPr lang="en-US" sz="2200" kern="1200" dirty="0"/>
        </a:p>
      </dsp:txBody>
      <dsp:txXfrm>
        <a:off x="0" y="430120"/>
        <a:ext cx="8229599" cy="1393087"/>
      </dsp:txXfrm>
    </dsp:sp>
    <dsp:sp modelId="{550A82C9-5D54-4581-906D-30CE4F5288F7}">
      <dsp:nvSpPr>
        <dsp:cNvPr id="0" name=""/>
        <dsp:cNvSpPr/>
      </dsp:nvSpPr>
      <dsp:spPr>
        <a:xfrm>
          <a:off x="411479" y="2080"/>
          <a:ext cx="5760720" cy="856080"/>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742" tIns="0" rIns="217742" bIns="0" numCol="1" spcCol="1270" anchor="ctr" anchorCtr="0">
          <a:noAutofit/>
        </a:bodyPr>
        <a:lstStyle/>
        <a:p>
          <a:pPr lvl="0" algn="l" defTabSz="977900">
            <a:lnSpc>
              <a:spcPct val="90000"/>
            </a:lnSpc>
            <a:spcBef>
              <a:spcPct val="0"/>
            </a:spcBef>
            <a:spcAft>
              <a:spcPct val="35000"/>
            </a:spcAft>
          </a:pPr>
          <a:r>
            <a:rPr lang="en-US" sz="2200" b="1" kern="1200" dirty="0" smtClean="0"/>
            <a:t>CSBG Org. Standard 8.9</a:t>
          </a:r>
          <a:endParaRPr lang="en-US" sz="2200" b="1" kern="1200" dirty="0"/>
        </a:p>
      </dsp:txBody>
      <dsp:txXfrm>
        <a:off x="411479" y="2080"/>
        <a:ext cx="5760720" cy="856080"/>
      </dsp:txXfrm>
    </dsp:sp>
  </dsp:spTree>
</dsp:drawing>
</file>

<file path=ppt/diagrams/drawing2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C63E4D7E-2A44-4193-A91C-461406CFDBFE}">
      <dsp:nvSpPr>
        <dsp:cNvPr id="0" name=""/>
        <dsp:cNvSpPr/>
      </dsp:nvSpPr>
      <dsp:spPr>
        <a:xfrm>
          <a:off x="0" y="394434"/>
          <a:ext cx="4953000" cy="2334149"/>
        </a:xfrm>
        <a:prstGeom prst="rect">
          <a:avLst/>
        </a:prstGeom>
        <a:solidFill>
          <a:schemeClr val="lt1">
            <a:alpha val="90000"/>
            <a:hueOff val="0"/>
            <a:satOff val="0"/>
            <a:lumOff val="0"/>
            <a:alphaOff val="0"/>
          </a:schemeClr>
        </a:solidFill>
        <a:ln w="25400" cap="flat" cmpd="sng" algn="ctr">
          <a:solidFill>
            <a:srgbClr val="1F4A7F"/>
          </a:solidFill>
          <a:prstDash val="solid"/>
        </a:ln>
        <a:effectLst/>
      </dsp:spPr>
      <dsp:style>
        <a:lnRef idx="2">
          <a:scrgbClr r="0" g="0" b="0"/>
        </a:lnRef>
        <a:fillRef idx="1">
          <a:scrgbClr r="0" g="0" b="0"/>
        </a:fillRef>
        <a:effectRef idx="0">
          <a:scrgbClr r="0" g="0" b="0"/>
        </a:effectRef>
        <a:fontRef idx="minor"/>
      </dsp:style>
      <dsp:txBody>
        <a:bodyPr spcFirstLastPara="0" vert="horz" wrap="square" lIns="384408" tIns="812292" rIns="384408" bIns="170688" numCol="1" spcCol="1270" anchor="t" anchorCtr="0">
          <a:noAutofit/>
        </a:bodyPr>
        <a:lstStyle/>
        <a:p>
          <a:pPr marL="228600" lvl="1" indent="-228600" algn="l" defTabSz="1066800">
            <a:lnSpc>
              <a:spcPct val="90000"/>
            </a:lnSpc>
            <a:spcBef>
              <a:spcPct val="0"/>
            </a:spcBef>
            <a:spcAft>
              <a:spcPct val="15000"/>
            </a:spcAft>
            <a:buChar char="••"/>
          </a:pPr>
          <a:r>
            <a:rPr lang="en-US" sz="2400" kern="1200" dirty="0" smtClean="0"/>
            <a:t>The governing board reviews and approves CEO/executive director compensation within each calendar year</a:t>
          </a:r>
          <a:r>
            <a:rPr lang="en-US" sz="2200" kern="1200" dirty="0" smtClean="0"/>
            <a:t>.</a:t>
          </a:r>
          <a:endParaRPr lang="en-US" sz="2200" kern="1200" dirty="0"/>
        </a:p>
      </dsp:txBody>
      <dsp:txXfrm>
        <a:off x="0" y="394434"/>
        <a:ext cx="4953000" cy="2334149"/>
      </dsp:txXfrm>
    </dsp:sp>
    <dsp:sp modelId="{A59967A4-4F75-4E1F-8F8A-721A2E10B0DB}">
      <dsp:nvSpPr>
        <dsp:cNvPr id="0" name=""/>
        <dsp:cNvSpPr/>
      </dsp:nvSpPr>
      <dsp:spPr>
        <a:xfrm>
          <a:off x="247650" y="14615"/>
          <a:ext cx="4317232" cy="955458"/>
        </a:xfrm>
        <a:prstGeom prst="roundRect">
          <a:avLst/>
        </a:prstGeom>
        <a:solidFill>
          <a:srgbClr val="1F4A7F"/>
        </a:solidFill>
        <a:ln w="25400" cap="flat" cmpd="sng" algn="ctr">
          <a:solidFill>
            <a:srgbClr val="1F4A7F"/>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1048" tIns="0" rIns="131048" bIns="0" numCol="1" spcCol="1270" anchor="ctr" anchorCtr="0">
          <a:noAutofit/>
        </a:bodyPr>
        <a:lstStyle/>
        <a:p>
          <a:pPr lvl="0" algn="l" defTabSz="1155700" rtl="0">
            <a:lnSpc>
              <a:spcPct val="90000"/>
            </a:lnSpc>
            <a:spcBef>
              <a:spcPct val="0"/>
            </a:spcBef>
            <a:spcAft>
              <a:spcPct val="35000"/>
            </a:spcAft>
          </a:pPr>
          <a:r>
            <a:rPr lang="en-US" sz="2600" b="1" kern="1200" dirty="0" smtClean="0"/>
            <a:t>CSBG Org. Standard 7.5:</a:t>
          </a:r>
          <a:endParaRPr lang="en-US" sz="2600" kern="1200" dirty="0"/>
        </a:p>
      </dsp:txBody>
      <dsp:txXfrm>
        <a:off x="247650" y="14615"/>
        <a:ext cx="4317232" cy="955458"/>
      </dsp:txXfrm>
    </dsp:sp>
  </dsp:spTree>
</dsp:drawing>
</file>

<file path=ppt/diagrams/drawing28.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1DB34E70-642A-41E5-95C5-70902D039851}">
      <dsp:nvSpPr>
        <dsp:cNvPr id="0" name=""/>
        <dsp:cNvSpPr/>
      </dsp:nvSpPr>
      <dsp:spPr>
        <a:xfrm>
          <a:off x="0" y="349126"/>
          <a:ext cx="4741331" cy="2253825"/>
        </a:xfrm>
        <a:prstGeom prst="rect">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67980" tIns="562356" rIns="367980" bIns="156464" numCol="1" spcCol="1270" anchor="t" anchorCtr="0">
          <a:noAutofit/>
        </a:bodyPr>
        <a:lstStyle/>
        <a:p>
          <a:pPr marL="228600" lvl="1" indent="-228600" algn="l" defTabSz="977900">
            <a:lnSpc>
              <a:spcPct val="90000"/>
            </a:lnSpc>
            <a:spcBef>
              <a:spcPct val="0"/>
            </a:spcBef>
            <a:spcAft>
              <a:spcPct val="15000"/>
            </a:spcAft>
            <a:buChar char="••"/>
          </a:pPr>
          <a:r>
            <a:rPr lang="en-US" sz="2200" kern="1200" dirty="0" smtClean="0"/>
            <a:t>An organization-wide, comprehensive risk assessment has been completed within the past 2 years and reported to the governing board.</a:t>
          </a:r>
          <a:endParaRPr lang="en-US" sz="2200" kern="1200" dirty="0"/>
        </a:p>
      </dsp:txBody>
      <dsp:txXfrm>
        <a:off x="0" y="349126"/>
        <a:ext cx="4741331" cy="2253825"/>
      </dsp:txXfrm>
    </dsp:sp>
    <dsp:sp modelId="{9322EC13-C948-456A-ACE2-4BC55E92E5E1}">
      <dsp:nvSpPr>
        <dsp:cNvPr id="0" name=""/>
        <dsp:cNvSpPr/>
      </dsp:nvSpPr>
      <dsp:spPr>
        <a:xfrm>
          <a:off x="237066" y="20502"/>
          <a:ext cx="3318965" cy="770689"/>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448" tIns="0" rIns="125448" bIns="0" numCol="1" spcCol="1270" anchor="ctr" anchorCtr="0">
          <a:noAutofit/>
        </a:bodyPr>
        <a:lstStyle/>
        <a:p>
          <a:pPr lvl="0" algn="l" defTabSz="977900" rtl="0">
            <a:lnSpc>
              <a:spcPct val="90000"/>
            </a:lnSpc>
            <a:spcBef>
              <a:spcPct val="0"/>
            </a:spcBef>
            <a:spcAft>
              <a:spcPct val="35000"/>
            </a:spcAft>
          </a:pPr>
          <a:r>
            <a:rPr lang="en-US" sz="2200" b="1" kern="1200" dirty="0" smtClean="0"/>
            <a:t>CSBG Org. Standard 4.6</a:t>
          </a:r>
          <a:endParaRPr lang="en-US" sz="2200" kern="1200" dirty="0"/>
        </a:p>
      </dsp:txBody>
      <dsp:txXfrm>
        <a:off x="237066" y="20502"/>
        <a:ext cx="3318965" cy="770689"/>
      </dsp:txXfrm>
    </dsp:sp>
  </dsp:spTree>
</dsp:drawing>
</file>

<file path=ppt/diagrams/layout1.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layout7.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8.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lProcess1">
  <dgm:title val=""/>
  <dgm:desc val=""/>
  <dgm:catLst>
    <dgm:cat type="process" pri="1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0" destId="2" srcOrd="0" destOrd="0"/>
        <dgm:cxn modelId="6" srcId="1" destId="3" srcOrd="1" destOrd="0"/>
        <dgm:cxn modelId="23" srcId="2" destId="21" srcOrd="0" destOrd="0"/>
        <dgm:cxn modelId="24" srcId="2" destId="22" srcOrd="1" destOrd="0"/>
        <dgm:cxn modelId="33" srcId="1" destId="31" srcOrd="0" destOrd="0"/>
      </dgm:cxnLst>
      <dgm:bg/>
      <dgm:whole/>
    </dgm:dataModel>
  </dgm:sampData>
  <dgm:styleData>
    <dgm:dataModel>
      <dgm:ptLst>
        <dgm:pt modelId="0" type="doc"/>
        <dgm:pt modelId="1"/>
        <dgm:pt modelId="11"/>
        <dgm:pt modelId="2"/>
        <dgm:pt modelId="22"/>
      </dgm:ptLst>
      <dgm:cxnLst>
        <dgm:cxn modelId="3" srcId="0" destId="1" srcOrd="0" destOrd="0"/>
        <dgm:cxn modelId="4" srcId="0" destId="2" srcOrd="0" destOrd="0"/>
        <dgm:cxn modelId="5" srcId="1" destId="11" srcOrd="0" destOrd="0"/>
        <dgm:cxn modelId="6" srcId="2" destId="2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vertAlign" val="mid"/>
          <dgm:param type="nodeHorzAlign" val="l"/>
          <dgm:param type="nodeVertAlign" val="t"/>
          <dgm:param type="fallback" val="2D"/>
        </dgm:alg>
      </dgm:if>
      <dgm:else name="Name3">
        <dgm:alg type="lin">
          <dgm:param type="linDir" val="fromR"/>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h" for="des" forName="header" refType="h"/>
      <dgm:constr type="w" for="des" forName="header" refType="h" refFor="des" refForName="header" op="equ" fact="4"/>
      <dgm:constr type="h" for="des" forName="child" refType="h" refFor="des" refForName="header" op="equ"/>
      <dgm:constr type="w" for="des" forName="child" refType="w" refFor="des" refForName="header" op="equ"/>
      <dgm:constr type="w" for="ch" forName="hSp" refType="w" refFor="des" refForName="header" op="equ" fact="0.14"/>
      <dgm:constr type="h" for="des" forName="parTrans" refType="h" refFor="des" refForName="header" op="equ" fact="0.35"/>
      <dgm:constr type="h" for="des" forName="sibTrans" refType="h" refFor="des" refForName="parTrans" op="equ"/>
      <dgm:constr type="primFontSz" for="des" forName="child" op="equ" val="65"/>
      <dgm:constr type="primFontSz" for="des" forName="header" op="equ" val="65"/>
    </dgm:constrLst>
    <dgm:ruleLst/>
    <dgm:forEach name="Name4" axis="ch" ptType="node">
      <dgm:layoutNode name="vertFlow">
        <dgm:choose name="Name5">
          <dgm:if name="Name6" func="var" arg="dir" op="equ" val="norm">
            <dgm:alg type="lin">
              <dgm:param type="linDir" val="fromT"/>
              <dgm:param type="nodeHorzAlign" val="ctr"/>
              <dgm:param type="nodeVertAlign" val="t"/>
              <dgm:param type="fallback" val="2D"/>
            </dgm:alg>
          </dgm:if>
          <dgm:else name="Name7">
            <dgm:alg type="lin">
              <dgm:param type="linDir" val="fromT"/>
              <dgm:param type="nodeHorzAlign" val="ctr"/>
              <dgm:param type="nodeVertAlign" val="t"/>
              <dgm:param type="fallback" val="2D"/>
            </dgm:alg>
          </dgm:else>
        </dgm:choose>
        <dgm:shape xmlns:r="http://schemas.openxmlformats.org/officeDocument/2006/relationships" r:blip="">
          <dgm:adjLst/>
        </dgm:shape>
        <dgm:presOf/>
        <dgm:constrLst/>
        <dgm:ruleLst/>
        <dgm:layoutNode name="header" styleLbl="node1">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8" axis="ch" ptType="parTrans" cnt="1">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connDist" fact="0.25"/>
              <dgm:constr type="endPad" refType="connDist" fact="0.25"/>
            </dgm:constrLst>
            <dgm:ruleLst/>
          </dgm:layoutNode>
        </dgm:forEach>
        <dgm:forEach name="Name9" axis="ch" ptType="node">
          <dgm:layoutNode name="child" styleLbl="alignAccFollowNode1">
            <dgm:varLst>
              <dgm:chMax val="0"/>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0" axis="followSib" ptType="sibTrans" cnt="1">
            <dgm:layoutNode name="sib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w" fact="0.25"/>
                <dgm:constr type="endPad" refType="w" fact="0.25"/>
              </dgm:constrLst>
              <dgm:ruleLst/>
            </dgm:layoutNode>
          </dgm:forEach>
        </dgm:forEach>
      </dgm:layoutNode>
      <dgm:choose name="Name11">
        <dgm:if name="Name12" axis="self" ptType="node" func="revPos" op="gte" val="2">
          <dgm:layoutNode name="hSp">
            <dgm:alg type="sp"/>
            <dgm:shape xmlns:r="http://schemas.openxmlformats.org/officeDocument/2006/relationships" r:blip="">
              <dgm:adjLst/>
            </dgm:shape>
            <dgm:presOf/>
            <dgm:constrLst/>
            <dgm:ruleLst/>
          </dgm:layoutNode>
        </dgm:if>
        <dgm:else name="Name13"/>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lProcess1">
  <dgm:title val=""/>
  <dgm:desc val=""/>
  <dgm:catLst>
    <dgm:cat type="process" pri="1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0" destId="2" srcOrd="0" destOrd="0"/>
        <dgm:cxn modelId="6" srcId="1" destId="3" srcOrd="1" destOrd="0"/>
        <dgm:cxn modelId="23" srcId="2" destId="21" srcOrd="0" destOrd="0"/>
        <dgm:cxn modelId="24" srcId="2" destId="22" srcOrd="1" destOrd="0"/>
        <dgm:cxn modelId="33" srcId="1" destId="31" srcOrd="0" destOrd="0"/>
      </dgm:cxnLst>
      <dgm:bg/>
      <dgm:whole/>
    </dgm:dataModel>
  </dgm:sampData>
  <dgm:styleData>
    <dgm:dataModel>
      <dgm:ptLst>
        <dgm:pt modelId="0" type="doc"/>
        <dgm:pt modelId="1"/>
        <dgm:pt modelId="11"/>
        <dgm:pt modelId="2"/>
        <dgm:pt modelId="22"/>
      </dgm:ptLst>
      <dgm:cxnLst>
        <dgm:cxn modelId="3" srcId="0" destId="1" srcOrd="0" destOrd="0"/>
        <dgm:cxn modelId="4" srcId="0" destId="2" srcOrd="0" destOrd="0"/>
        <dgm:cxn modelId="5" srcId="1" destId="11" srcOrd="0" destOrd="0"/>
        <dgm:cxn modelId="6" srcId="2" destId="2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vertAlign" val="mid"/>
          <dgm:param type="nodeHorzAlign" val="l"/>
          <dgm:param type="nodeVertAlign" val="t"/>
          <dgm:param type="fallback" val="2D"/>
        </dgm:alg>
      </dgm:if>
      <dgm:else name="Name3">
        <dgm:alg type="lin">
          <dgm:param type="linDir" val="fromR"/>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h" for="des" forName="header" refType="h"/>
      <dgm:constr type="w" for="des" forName="header" refType="h" refFor="des" refForName="header" op="equ" fact="4"/>
      <dgm:constr type="h" for="des" forName="child" refType="h" refFor="des" refForName="header" op="equ"/>
      <dgm:constr type="w" for="des" forName="child" refType="w" refFor="des" refForName="header" op="equ"/>
      <dgm:constr type="w" for="ch" forName="hSp" refType="w" refFor="des" refForName="header" op="equ" fact="0.14"/>
      <dgm:constr type="h" for="des" forName="parTrans" refType="h" refFor="des" refForName="header" op="equ" fact="0.35"/>
      <dgm:constr type="h" for="des" forName="sibTrans" refType="h" refFor="des" refForName="parTrans" op="equ"/>
      <dgm:constr type="primFontSz" for="des" forName="child" op="equ" val="65"/>
      <dgm:constr type="primFontSz" for="des" forName="header" op="equ" val="65"/>
    </dgm:constrLst>
    <dgm:ruleLst/>
    <dgm:forEach name="Name4" axis="ch" ptType="node">
      <dgm:layoutNode name="vertFlow">
        <dgm:choose name="Name5">
          <dgm:if name="Name6" func="var" arg="dir" op="equ" val="norm">
            <dgm:alg type="lin">
              <dgm:param type="linDir" val="fromT"/>
              <dgm:param type="nodeHorzAlign" val="ctr"/>
              <dgm:param type="nodeVertAlign" val="t"/>
              <dgm:param type="fallback" val="2D"/>
            </dgm:alg>
          </dgm:if>
          <dgm:else name="Name7">
            <dgm:alg type="lin">
              <dgm:param type="linDir" val="fromT"/>
              <dgm:param type="nodeHorzAlign" val="ctr"/>
              <dgm:param type="nodeVertAlign" val="t"/>
              <dgm:param type="fallback" val="2D"/>
            </dgm:alg>
          </dgm:else>
        </dgm:choose>
        <dgm:shape xmlns:r="http://schemas.openxmlformats.org/officeDocument/2006/relationships" r:blip="">
          <dgm:adjLst/>
        </dgm:shape>
        <dgm:presOf/>
        <dgm:constrLst/>
        <dgm:ruleLst/>
        <dgm:layoutNode name="header" styleLbl="node1">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8" axis="ch" ptType="parTrans" cnt="1">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connDist" fact="0.25"/>
              <dgm:constr type="endPad" refType="connDist" fact="0.25"/>
            </dgm:constrLst>
            <dgm:ruleLst/>
          </dgm:layoutNode>
        </dgm:forEach>
        <dgm:forEach name="Name9" axis="ch" ptType="node">
          <dgm:layoutNode name="child" styleLbl="alignAccFollowNode1">
            <dgm:varLst>
              <dgm:chMax val="0"/>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0" axis="followSib" ptType="sibTrans" cnt="1">
            <dgm:layoutNode name="sib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w" fact="0.25"/>
                <dgm:constr type="endPad" refType="w" fact="0.25"/>
              </dgm:constrLst>
              <dgm:ruleLst/>
            </dgm:layoutNode>
          </dgm:forEach>
        </dgm:forEach>
      </dgm:layoutNode>
      <dgm:choose name="Name11">
        <dgm:if name="Name12" axis="self" ptType="node" func="revPos" op="gte" val="2">
          <dgm:layoutNode name="hSp">
            <dgm:alg type="sp"/>
            <dgm:shape xmlns:r="http://schemas.openxmlformats.org/officeDocument/2006/relationships" r:blip="">
              <dgm:adjLst/>
            </dgm:shape>
            <dgm:presOf/>
            <dgm:constrLst/>
            <dgm:ruleLst/>
          </dgm:layoutNode>
        </dgm:if>
        <dgm:else name="Name13"/>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1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19.xml><?xml version="1.0" encoding="utf-8"?>
<dgm:layoutDef xmlns:dgm="http://schemas.openxmlformats.org/drawingml/2006/diagram" xmlns:a="http://schemas.openxmlformats.org/drawingml/2006/main" uniqueId="urn:microsoft.com/office/officeart/2005/8/layout/lProcess1">
  <dgm:title val=""/>
  <dgm:desc val=""/>
  <dgm:catLst>
    <dgm:cat type="process" pri="1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0" destId="2" srcOrd="0" destOrd="0"/>
        <dgm:cxn modelId="6" srcId="1" destId="3" srcOrd="1" destOrd="0"/>
        <dgm:cxn modelId="23" srcId="2" destId="21" srcOrd="0" destOrd="0"/>
        <dgm:cxn modelId="24" srcId="2" destId="22" srcOrd="1" destOrd="0"/>
        <dgm:cxn modelId="33" srcId="1" destId="31" srcOrd="0" destOrd="0"/>
      </dgm:cxnLst>
      <dgm:bg/>
      <dgm:whole/>
    </dgm:dataModel>
  </dgm:sampData>
  <dgm:styleData>
    <dgm:dataModel>
      <dgm:ptLst>
        <dgm:pt modelId="0" type="doc"/>
        <dgm:pt modelId="1"/>
        <dgm:pt modelId="11"/>
        <dgm:pt modelId="2"/>
        <dgm:pt modelId="22"/>
      </dgm:ptLst>
      <dgm:cxnLst>
        <dgm:cxn modelId="3" srcId="0" destId="1" srcOrd="0" destOrd="0"/>
        <dgm:cxn modelId="4" srcId="0" destId="2" srcOrd="0" destOrd="0"/>
        <dgm:cxn modelId="5" srcId="1" destId="11" srcOrd="0" destOrd="0"/>
        <dgm:cxn modelId="6" srcId="2" destId="2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vertAlign" val="mid"/>
          <dgm:param type="nodeHorzAlign" val="l"/>
          <dgm:param type="nodeVertAlign" val="t"/>
          <dgm:param type="fallback" val="2D"/>
        </dgm:alg>
      </dgm:if>
      <dgm:else name="Name3">
        <dgm:alg type="lin">
          <dgm:param type="linDir" val="fromR"/>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h" for="des" forName="header" refType="h"/>
      <dgm:constr type="w" for="des" forName="header" refType="h" refFor="des" refForName="header" op="equ" fact="4"/>
      <dgm:constr type="h" for="des" forName="child" refType="h" refFor="des" refForName="header" op="equ"/>
      <dgm:constr type="w" for="des" forName="child" refType="w" refFor="des" refForName="header" op="equ"/>
      <dgm:constr type="w" for="ch" forName="hSp" refType="w" refFor="des" refForName="header" op="equ" fact="0.14"/>
      <dgm:constr type="h" for="des" forName="parTrans" refType="h" refFor="des" refForName="header" op="equ" fact="0.35"/>
      <dgm:constr type="h" for="des" forName="sibTrans" refType="h" refFor="des" refForName="parTrans" op="equ"/>
      <dgm:constr type="primFontSz" for="des" forName="child" op="equ" val="65"/>
      <dgm:constr type="primFontSz" for="des" forName="header" op="equ" val="65"/>
    </dgm:constrLst>
    <dgm:ruleLst/>
    <dgm:forEach name="Name4" axis="ch" ptType="node">
      <dgm:layoutNode name="vertFlow">
        <dgm:choose name="Name5">
          <dgm:if name="Name6" func="var" arg="dir" op="equ" val="norm">
            <dgm:alg type="lin">
              <dgm:param type="linDir" val="fromT"/>
              <dgm:param type="nodeHorzAlign" val="ctr"/>
              <dgm:param type="nodeVertAlign" val="t"/>
              <dgm:param type="fallback" val="2D"/>
            </dgm:alg>
          </dgm:if>
          <dgm:else name="Name7">
            <dgm:alg type="lin">
              <dgm:param type="linDir" val="fromT"/>
              <dgm:param type="nodeHorzAlign" val="ctr"/>
              <dgm:param type="nodeVertAlign" val="t"/>
              <dgm:param type="fallback" val="2D"/>
            </dgm:alg>
          </dgm:else>
        </dgm:choose>
        <dgm:shape xmlns:r="http://schemas.openxmlformats.org/officeDocument/2006/relationships" r:blip="">
          <dgm:adjLst/>
        </dgm:shape>
        <dgm:presOf/>
        <dgm:constrLst/>
        <dgm:ruleLst/>
        <dgm:layoutNode name="header" styleLbl="node1">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8" axis="ch" ptType="parTrans" cnt="1">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connDist" fact="0.25"/>
              <dgm:constr type="endPad" refType="connDist" fact="0.25"/>
            </dgm:constrLst>
            <dgm:ruleLst/>
          </dgm:layoutNode>
        </dgm:forEach>
        <dgm:forEach name="Name9" axis="ch" ptType="node">
          <dgm:layoutNode name="child" styleLbl="alignAccFollowNode1">
            <dgm:varLst>
              <dgm:chMax val="0"/>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0" axis="followSib" ptType="sibTrans" cnt="1">
            <dgm:layoutNode name="sib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w" fact="0.25"/>
                <dgm:constr type="endPad" refType="w" fact="0.25"/>
              </dgm:constrLst>
              <dgm:ruleLst/>
            </dgm:layoutNode>
          </dgm:forEach>
        </dgm:forEach>
      </dgm:layoutNode>
      <dgm:choose name="Name11">
        <dgm:if name="Name12" axis="self" ptType="node" func="revPos" op="gte" val="2">
          <dgm:layoutNode name="hSp">
            <dgm:alg type="sp"/>
            <dgm:shape xmlns:r="http://schemas.openxmlformats.org/officeDocument/2006/relationships" r:blip="">
              <dgm:adjLst/>
            </dgm:shape>
            <dgm:presOf/>
            <dgm:constrLst/>
            <dgm:ruleLst/>
          </dgm:layoutNode>
        </dgm:if>
        <dgm:else name="Name13"/>
      </dgm:choose>
    </dgm:forEach>
  </dgm:layoutNode>
</dgm:layoutDef>
</file>

<file path=ppt/diagrams/layout20.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7.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8.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6802" name="Rectangle 2"/>
          <p:cNvSpPr>
            <a:spLocks noGrp="1" noChangeArrowheads="1"/>
          </p:cNvSpPr>
          <p:nvPr>
            <p:ph type="hdr" sz="quarter"/>
          </p:nvPr>
        </p:nvSpPr>
        <p:spPr bwMode="auto">
          <a:xfrm>
            <a:off x="0" y="1"/>
            <a:ext cx="3038145" cy="464205"/>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lvl1pPr defTabSz="931887">
              <a:defRPr sz="1300"/>
            </a:lvl1pPr>
          </a:lstStyle>
          <a:p>
            <a:endParaRPr lang="en-US"/>
          </a:p>
        </p:txBody>
      </p:sp>
      <p:sp>
        <p:nvSpPr>
          <p:cNvPr id="76803" name="Rectangle 3"/>
          <p:cNvSpPr>
            <a:spLocks noGrp="1" noChangeArrowheads="1"/>
          </p:cNvSpPr>
          <p:nvPr>
            <p:ph type="dt" sz="quarter" idx="1"/>
          </p:nvPr>
        </p:nvSpPr>
        <p:spPr bwMode="auto">
          <a:xfrm>
            <a:off x="3970734" y="1"/>
            <a:ext cx="3038145" cy="464205"/>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lvl1pPr algn="r" defTabSz="931887">
              <a:defRPr sz="1300"/>
            </a:lvl1pPr>
          </a:lstStyle>
          <a:p>
            <a:endParaRPr lang="en-US"/>
          </a:p>
        </p:txBody>
      </p:sp>
      <p:sp>
        <p:nvSpPr>
          <p:cNvPr id="76804" name="Rectangle 4"/>
          <p:cNvSpPr>
            <a:spLocks noGrp="1" noChangeArrowheads="1"/>
          </p:cNvSpPr>
          <p:nvPr>
            <p:ph type="ftr" sz="quarter" idx="2"/>
          </p:nvPr>
        </p:nvSpPr>
        <p:spPr bwMode="auto">
          <a:xfrm>
            <a:off x="0" y="8830659"/>
            <a:ext cx="3038145" cy="464205"/>
          </a:xfrm>
          <a:prstGeom prst="rect">
            <a:avLst/>
          </a:prstGeom>
          <a:noFill/>
          <a:ln w="9525">
            <a:noFill/>
            <a:miter lim="800000"/>
            <a:headEnd/>
            <a:tailEnd/>
          </a:ln>
          <a:effectLst/>
        </p:spPr>
        <p:txBody>
          <a:bodyPr vert="horz" wrap="square" lIns="93172" tIns="46586" rIns="93172" bIns="46586" numCol="1" anchor="b" anchorCtr="0" compatLnSpc="1">
            <a:prstTxWarp prst="textNoShape">
              <a:avLst/>
            </a:prstTxWarp>
          </a:bodyPr>
          <a:lstStyle>
            <a:lvl1pPr defTabSz="931887">
              <a:defRPr sz="1300"/>
            </a:lvl1pPr>
          </a:lstStyle>
          <a:p>
            <a:endParaRPr lang="en-US"/>
          </a:p>
        </p:txBody>
      </p:sp>
      <p:sp>
        <p:nvSpPr>
          <p:cNvPr id="76805" name="Rectangle 5"/>
          <p:cNvSpPr>
            <a:spLocks noGrp="1" noChangeArrowheads="1"/>
          </p:cNvSpPr>
          <p:nvPr>
            <p:ph type="sldNum" sz="quarter" idx="3"/>
          </p:nvPr>
        </p:nvSpPr>
        <p:spPr bwMode="auto">
          <a:xfrm>
            <a:off x="3970734" y="8830659"/>
            <a:ext cx="3038145" cy="464205"/>
          </a:xfrm>
          <a:prstGeom prst="rect">
            <a:avLst/>
          </a:prstGeom>
          <a:noFill/>
          <a:ln w="9525">
            <a:noFill/>
            <a:miter lim="800000"/>
            <a:headEnd/>
            <a:tailEnd/>
          </a:ln>
          <a:effectLst/>
        </p:spPr>
        <p:txBody>
          <a:bodyPr vert="horz" wrap="square" lIns="93172" tIns="46586" rIns="93172" bIns="46586" numCol="1" anchor="b" anchorCtr="0" compatLnSpc="1">
            <a:prstTxWarp prst="textNoShape">
              <a:avLst/>
            </a:prstTxWarp>
          </a:bodyPr>
          <a:lstStyle>
            <a:lvl1pPr algn="r" defTabSz="931887">
              <a:defRPr sz="1300"/>
            </a:lvl1pPr>
          </a:lstStyle>
          <a:p>
            <a:fld id="{1D256D0C-56D4-4903-9AC2-0676ABC6D6A4}" type="slidenum">
              <a:rPr lang="en-US"/>
              <a:pPr/>
              <a:t>‹#›</a:t>
            </a:fld>
            <a:endParaRPr lang="en-US"/>
          </a:p>
        </p:txBody>
      </p:sp>
    </p:spTree>
    <p:extLst>
      <p:ext uri="{BB962C8B-B14F-4D97-AF65-F5344CB8AC3E}">
        <p14:creationId xmlns:p14="http://schemas.microsoft.com/office/powerpoint/2010/main" xmlns="" val="1001884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1"/>
            <a:ext cx="3038145" cy="464205"/>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lvl1pPr defTabSz="931887">
              <a:defRPr sz="1300"/>
            </a:lvl1pPr>
          </a:lstStyle>
          <a:p>
            <a:endParaRPr lang="en-US"/>
          </a:p>
        </p:txBody>
      </p:sp>
      <p:sp>
        <p:nvSpPr>
          <p:cNvPr id="6147" name="Rectangle 3"/>
          <p:cNvSpPr>
            <a:spLocks noGrp="1" noChangeArrowheads="1"/>
          </p:cNvSpPr>
          <p:nvPr>
            <p:ph type="dt" idx="1"/>
          </p:nvPr>
        </p:nvSpPr>
        <p:spPr bwMode="auto">
          <a:xfrm>
            <a:off x="3970734" y="1"/>
            <a:ext cx="3038145" cy="464205"/>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lvl1pPr algn="r" defTabSz="931887">
              <a:defRPr sz="1300"/>
            </a:lvl1pPr>
          </a:lstStyle>
          <a:p>
            <a:endParaRPr lang="en-US"/>
          </a:p>
        </p:txBody>
      </p:sp>
      <p:sp>
        <p:nvSpPr>
          <p:cNvPr id="6148" name="Rectangle 4"/>
          <p:cNvSpPr>
            <a:spLocks noGrp="1" noRot="1" noChangeAspect="1" noChangeArrowheads="1" noTextEdit="1"/>
          </p:cNvSpPr>
          <p:nvPr>
            <p:ph type="sldImg" idx="2"/>
          </p:nvPr>
        </p:nvSpPr>
        <p:spPr bwMode="auto">
          <a:xfrm>
            <a:off x="1181100" y="698500"/>
            <a:ext cx="4648200" cy="3486150"/>
          </a:xfrm>
          <a:prstGeom prst="rect">
            <a:avLst/>
          </a:prstGeom>
          <a:noFill/>
          <a:ln w="9525">
            <a:solidFill>
              <a:srgbClr val="000000"/>
            </a:solidFill>
            <a:miter lim="800000"/>
            <a:headEnd/>
            <a:tailEnd/>
          </a:ln>
          <a:effectLst/>
        </p:spPr>
      </p:sp>
      <p:sp>
        <p:nvSpPr>
          <p:cNvPr id="6149" name="Rectangle 5"/>
          <p:cNvSpPr>
            <a:spLocks noGrp="1" noChangeArrowheads="1"/>
          </p:cNvSpPr>
          <p:nvPr>
            <p:ph type="body" sz="quarter" idx="3"/>
          </p:nvPr>
        </p:nvSpPr>
        <p:spPr bwMode="auto">
          <a:xfrm>
            <a:off x="701345" y="4416099"/>
            <a:ext cx="5607711" cy="4182457"/>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150" name="Rectangle 6"/>
          <p:cNvSpPr>
            <a:spLocks noGrp="1" noChangeArrowheads="1"/>
          </p:cNvSpPr>
          <p:nvPr>
            <p:ph type="ftr" sz="quarter" idx="4"/>
          </p:nvPr>
        </p:nvSpPr>
        <p:spPr bwMode="auto">
          <a:xfrm>
            <a:off x="0" y="8830659"/>
            <a:ext cx="3038145" cy="464205"/>
          </a:xfrm>
          <a:prstGeom prst="rect">
            <a:avLst/>
          </a:prstGeom>
          <a:noFill/>
          <a:ln w="9525">
            <a:noFill/>
            <a:miter lim="800000"/>
            <a:headEnd/>
            <a:tailEnd/>
          </a:ln>
          <a:effectLst/>
        </p:spPr>
        <p:txBody>
          <a:bodyPr vert="horz" wrap="square" lIns="93172" tIns="46586" rIns="93172" bIns="46586" numCol="1" anchor="b" anchorCtr="0" compatLnSpc="1">
            <a:prstTxWarp prst="textNoShape">
              <a:avLst/>
            </a:prstTxWarp>
          </a:bodyPr>
          <a:lstStyle>
            <a:lvl1pPr defTabSz="931887">
              <a:defRPr sz="1300"/>
            </a:lvl1pPr>
          </a:lstStyle>
          <a:p>
            <a:endParaRPr lang="en-US"/>
          </a:p>
        </p:txBody>
      </p:sp>
      <p:sp>
        <p:nvSpPr>
          <p:cNvPr id="6151" name="Rectangle 7"/>
          <p:cNvSpPr>
            <a:spLocks noGrp="1" noChangeArrowheads="1"/>
          </p:cNvSpPr>
          <p:nvPr>
            <p:ph type="sldNum" sz="quarter" idx="5"/>
          </p:nvPr>
        </p:nvSpPr>
        <p:spPr bwMode="auto">
          <a:xfrm>
            <a:off x="3970734" y="8830659"/>
            <a:ext cx="3038145" cy="464205"/>
          </a:xfrm>
          <a:prstGeom prst="rect">
            <a:avLst/>
          </a:prstGeom>
          <a:noFill/>
          <a:ln w="9525">
            <a:noFill/>
            <a:miter lim="800000"/>
            <a:headEnd/>
            <a:tailEnd/>
          </a:ln>
          <a:effectLst/>
        </p:spPr>
        <p:txBody>
          <a:bodyPr vert="horz" wrap="square" lIns="93172" tIns="46586" rIns="93172" bIns="46586" numCol="1" anchor="b" anchorCtr="0" compatLnSpc="1">
            <a:prstTxWarp prst="textNoShape">
              <a:avLst/>
            </a:prstTxWarp>
          </a:bodyPr>
          <a:lstStyle>
            <a:lvl1pPr algn="r" defTabSz="931887">
              <a:defRPr sz="1300"/>
            </a:lvl1pPr>
          </a:lstStyle>
          <a:p>
            <a:fld id="{F80D25CD-9EE0-4373-9CC2-1D15654FDF97}" type="slidenum">
              <a:rPr lang="en-US"/>
              <a:pPr/>
              <a:t>‹#›</a:t>
            </a:fld>
            <a:endParaRPr lang="en-US"/>
          </a:p>
        </p:txBody>
      </p:sp>
    </p:spTree>
    <p:extLst>
      <p:ext uri="{BB962C8B-B14F-4D97-AF65-F5344CB8AC3E}">
        <p14:creationId xmlns:p14="http://schemas.microsoft.com/office/powerpoint/2010/main" xmlns="" val="3945923806"/>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593725"/>
            <a:ext cx="4648200" cy="3486150"/>
          </a:xfrm>
        </p:spPr>
      </p:sp>
      <p:sp>
        <p:nvSpPr>
          <p:cNvPr id="3" name="Notes Placeholder 2"/>
          <p:cNvSpPr>
            <a:spLocks noGrp="1"/>
          </p:cNvSpPr>
          <p:nvPr>
            <p:ph type="body" idx="1"/>
          </p:nvPr>
        </p:nvSpPr>
        <p:spPr>
          <a:xfrm>
            <a:off x="381001" y="4416099"/>
            <a:ext cx="6248400" cy="4499301"/>
          </a:xfrm>
        </p:spPr>
        <p:txBody>
          <a:bodyPr>
            <a:normAutofit fontScale="92500" lnSpcReduction="20000"/>
          </a:bodyPr>
          <a:lstStyle/>
          <a:p>
            <a:pPr>
              <a:lnSpc>
                <a:spcPct val="110000"/>
              </a:lnSpc>
              <a:spcBef>
                <a:spcPts val="0"/>
              </a:spcBef>
            </a:pPr>
            <a:r>
              <a:rPr lang="en-US" sz="1100" dirty="0" smtClean="0">
                <a:latin typeface="+mn-lt"/>
              </a:rPr>
              <a:t>Serving on a board of directors of a nonprofit organization is both rewarding and challenging.  For</a:t>
            </a:r>
            <a:r>
              <a:rPr lang="en-US" sz="1100" baseline="0" dirty="0" smtClean="0">
                <a:latin typeface="+mn-lt"/>
              </a:rPr>
              <a:t> a nonprofit community action agency (CAA), the federal funding that the organization receives adds another, unique layer to a board member’s responsibilities.  Using scenarios and quizzes, t</a:t>
            </a:r>
            <a:r>
              <a:rPr lang="en-US" sz="1100" dirty="0" smtClean="0">
                <a:latin typeface="+mn-lt"/>
              </a:rPr>
              <a:t>his presentation focuses generally on the role and responsibilities of a </a:t>
            </a:r>
            <a:r>
              <a:rPr lang="en-US" sz="1100" baseline="0" dirty="0" smtClean="0">
                <a:latin typeface="+mn-lt"/>
              </a:rPr>
              <a:t>nonprofit board and specifically on the board leadership for a nonprofit that is community action agency (CAA).</a:t>
            </a:r>
          </a:p>
          <a:p>
            <a:pPr>
              <a:lnSpc>
                <a:spcPct val="110000"/>
              </a:lnSpc>
              <a:spcBef>
                <a:spcPts val="0"/>
              </a:spcBef>
            </a:pPr>
            <a:endParaRPr lang="en-US" sz="1100" baseline="0" dirty="0" smtClean="0">
              <a:latin typeface="+mn-lt"/>
            </a:endParaRPr>
          </a:p>
          <a:p>
            <a:pPr>
              <a:lnSpc>
                <a:spcPct val="110000"/>
              </a:lnSpc>
              <a:spcBef>
                <a:spcPts val="0"/>
              </a:spcBef>
            </a:pPr>
            <a:r>
              <a:rPr lang="en-US" sz="1100" b="1" baseline="0" dirty="0" smtClean="0">
                <a:latin typeface="+mn-lt"/>
              </a:rPr>
              <a:t>Note to Presenter</a:t>
            </a:r>
            <a:r>
              <a:rPr lang="en-US" sz="1100" baseline="0" dirty="0" smtClean="0">
                <a:latin typeface="+mn-lt"/>
              </a:rPr>
              <a:t>: This presentation is basically</a:t>
            </a:r>
            <a:r>
              <a:rPr lang="en-US" sz="1100" dirty="0" smtClean="0">
                <a:latin typeface="+mn-lt"/>
              </a:rPr>
              <a:t> </a:t>
            </a:r>
            <a:r>
              <a:rPr lang="en-US" sz="1100" baseline="0" dirty="0" smtClean="0">
                <a:latin typeface="+mn-lt"/>
              </a:rPr>
              <a:t>a guide for those conducting trainings for tripartite boards and CAA staff that work with tripartite boards on the board’s roles and responsibilities.  All the slides in the PowerPoint are annotated to provide the trainer with an understanding of the information that CAPLAW strives to convey when presenting on this topic. The intent is to support trainers in their own efforts to educate tripartite boards about the very vital role the</a:t>
            </a:r>
            <a:r>
              <a:rPr lang="en-US" sz="1100" dirty="0" smtClean="0">
                <a:latin typeface="+mn-lt"/>
              </a:rPr>
              <a:t> board </a:t>
            </a:r>
            <a:r>
              <a:rPr lang="en-US" sz="1100" baseline="0" dirty="0" smtClean="0">
                <a:latin typeface="+mn-lt"/>
              </a:rPr>
              <a:t>plays. We envision several ways that the Community Action network may use this presentation:</a:t>
            </a:r>
          </a:p>
          <a:p>
            <a:pPr>
              <a:lnSpc>
                <a:spcPct val="110000"/>
              </a:lnSpc>
              <a:spcBef>
                <a:spcPts val="0"/>
              </a:spcBef>
            </a:pPr>
            <a:endParaRPr lang="en-US" sz="1100" baseline="0" dirty="0" smtClean="0">
              <a:latin typeface="+mn-lt"/>
            </a:endParaRPr>
          </a:p>
          <a:p>
            <a:pPr marL="115888" indent="-115888">
              <a:lnSpc>
                <a:spcPct val="110000"/>
              </a:lnSpc>
              <a:spcBef>
                <a:spcPts val="0"/>
              </a:spcBef>
              <a:buFont typeface="Arial" pitchFamily="34" charset="0"/>
              <a:buChar char="•"/>
            </a:pPr>
            <a:r>
              <a:rPr lang="en-US" sz="1100" baseline="0" dirty="0" smtClean="0">
                <a:latin typeface="+mn-lt"/>
              </a:rPr>
              <a:t>The presentation may be given in its entirety;</a:t>
            </a:r>
          </a:p>
          <a:p>
            <a:pPr marL="115888" indent="-115888">
              <a:lnSpc>
                <a:spcPct val="110000"/>
              </a:lnSpc>
              <a:spcBef>
                <a:spcPts val="0"/>
              </a:spcBef>
              <a:buFont typeface="Arial" pitchFamily="34" charset="0"/>
              <a:buChar char="•"/>
            </a:pPr>
            <a:r>
              <a:rPr lang="en-US" sz="1100" baseline="0" dirty="0" smtClean="0">
                <a:latin typeface="+mn-lt"/>
              </a:rPr>
              <a:t>The slides may be presented in sections as noted on the webpage; and/or</a:t>
            </a:r>
          </a:p>
          <a:p>
            <a:pPr marL="115888" indent="-115888">
              <a:lnSpc>
                <a:spcPct val="110000"/>
              </a:lnSpc>
              <a:spcBef>
                <a:spcPts val="0"/>
              </a:spcBef>
              <a:buFont typeface="Arial" pitchFamily="34" charset="0"/>
              <a:buChar char="•"/>
            </a:pPr>
            <a:r>
              <a:rPr lang="en-US" sz="1100" baseline="0" dirty="0" smtClean="0">
                <a:latin typeface="+mn-lt"/>
              </a:rPr>
              <a:t>The slides may be used to augment a presenter’s existing presentation.</a:t>
            </a:r>
          </a:p>
          <a:p>
            <a:pPr marL="115888" indent="-115888">
              <a:lnSpc>
                <a:spcPct val="110000"/>
              </a:lnSpc>
              <a:spcBef>
                <a:spcPts val="0"/>
              </a:spcBef>
            </a:pPr>
            <a:endParaRPr lang="en-US" sz="1100" dirty="0" smtClean="0">
              <a:latin typeface="+mn-lt"/>
            </a:endParaRPr>
          </a:p>
          <a:p>
            <a:pPr>
              <a:lnSpc>
                <a:spcPct val="110000"/>
              </a:lnSpc>
              <a:spcBef>
                <a:spcPts val="0"/>
              </a:spcBef>
            </a:pPr>
            <a:r>
              <a:rPr lang="en-US" sz="1100" baseline="0" dirty="0" smtClean="0">
                <a:latin typeface="+mn-lt"/>
              </a:rPr>
              <a:t>The slides</a:t>
            </a:r>
            <a:r>
              <a:rPr lang="en-US" sz="1100" dirty="0" smtClean="0">
                <a:latin typeface="+mn-lt"/>
              </a:rPr>
              <a:t> are not all-inclusive of the information that is important for tripartite boards to know. The slides are only intended to acknowledge the information that most tripartite boards will be tasked with overseeing. Every CAA is different and the way in which your CAA operates and the programs it runs will affect the information that has</a:t>
            </a:r>
            <a:r>
              <a:rPr lang="en-US" sz="1100" baseline="0" dirty="0" smtClean="0">
                <a:latin typeface="+mn-lt"/>
              </a:rPr>
              <a:t> been</a:t>
            </a:r>
            <a:r>
              <a:rPr lang="en-US" sz="1100" dirty="0" smtClean="0">
                <a:latin typeface="+mn-lt"/>
              </a:rPr>
              <a:t> included in this PowerPoint. </a:t>
            </a:r>
          </a:p>
          <a:p>
            <a:pPr>
              <a:lnSpc>
                <a:spcPct val="110000"/>
              </a:lnSpc>
              <a:spcBef>
                <a:spcPts val="0"/>
              </a:spcBef>
            </a:pPr>
            <a:endParaRPr lang="en-US" sz="1100" baseline="0" dirty="0" smtClean="0">
              <a:latin typeface="+mn-lt"/>
            </a:endParaRPr>
          </a:p>
          <a:p>
            <a:pPr>
              <a:lnSpc>
                <a:spcPct val="110000"/>
              </a:lnSpc>
              <a:spcBef>
                <a:spcPts val="0"/>
              </a:spcBef>
            </a:pPr>
            <a:r>
              <a:rPr lang="en-US" sz="1100" b="1" i="1" baseline="0" dirty="0" smtClean="0">
                <a:latin typeface="+mn-lt"/>
              </a:rPr>
              <a:t>We recommend reading the brief introduction about this presentation for additional tips on using and printing this resource.</a:t>
            </a:r>
          </a:p>
          <a:p>
            <a:pPr>
              <a:lnSpc>
                <a:spcPct val="110000"/>
              </a:lnSpc>
              <a:spcBef>
                <a:spcPts val="0"/>
              </a:spcBef>
            </a:pPr>
            <a:endParaRPr lang="en-US" sz="1100" baseline="0" dirty="0" smtClean="0">
              <a:latin typeface="+mn-lt"/>
            </a:endParaRPr>
          </a:p>
          <a:p>
            <a:pPr>
              <a:lnSpc>
                <a:spcPct val="110000"/>
              </a:lnSpc>
              <a:spcBef>
                <a:spcPts val="0"/>
              </a:spcBef>
            </a:pPr>
            <a:endParaRPr lang="en-US" sz="1100" baseline="0" dirty="0" smtClean="0">
              <a:latin typeface="+mn-lt"/>
            </a:endParaRPr>
          </a:p>
          <a:p>
            <a:pPr>
              <a:lnSpc>
                <a:spcPct val="110000"/>
              </a:lnSpc>
              <a:spcBef>
                <a:spcPts val="0"/>
              </a:spcBef>
            </a:pPr>
            <a:endParaRPr lang="en-US" sz="1100" baseline="0" dirty="0" smtClean="0">
              <a:latin typeface="+mn-lt"/>
            </a:endParaRPr>
          </a:p>
          <a:p>
            <a:pPr>
              <a:lnSpc>
                <a:spcPct val="110000"/>
              </a:lnSpc>
              <a:spcBef>
                <a:spcPts val="0"/>
              </a:spcBef>
            </a:pPr>
            <a:endParaRPr lang="en-US" sz="1100" baseline="0" dirty="0" smtClean="0">
              <a:latin typeface="+mn-lt"/>
            </a:endParaRPr>
          </a:p>
          <a:p>
            <a:pPr>
              <a:lnSpc>
                <a:spcPct val="110000"/>
              </a:lnSpc>
              <a:spcBef>
                <a:spcPts val="0"/>
              </a:spcBef>
            </a:pPr>
            <a:r>
              <a:rPr lang="en-US" sz="1100" baseline="0" dirty="0" smtClean="0">
                <a:latin typeface="+mn-lt"/>
              </a:rPr>
              <a:t> </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1</a:t>
            </a:fld>
            <a:endParaRPr lang="en-US"/>
          </a:p>
        </p:txBody>
      </p:sp>
    </p:spTree>
    <p:extLst>
      <p:ext uri="{BB962C8B-B14F-4D97-AF65-F5344CB8AC3E}">
        <p14:creationId xmlns:p14="http://schemas.microsoft.com/office/powerpoint/2010/main" xmlns="" val="33595195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100" b="1" dirty="0" smtClean="0">
                <a:latin typeface="+mn-lt"/>
              </a:rPr>
              <a:t>Note to Presenter: </a:t>
            </a:r>
            <a:r>
              <a:rPr lang="en-US" sz="1100" dirty="0" smtClean="0">
                <a:latin typeface="+mn-lt"/>
              </a:rPr>
              <a:t>This is language we are required to include with this resource to acknowledge the funds that were used to pay for its creation. We ask that you include this slide in your presentation If you are presenting the PowerPoint or sections of the PowerPoint in its entirety and are not making any changes to the slides when doing so.  However, if you make changes to the slides or incorporate a few slides into an existing presentation, rather than use an entire section, the language above is no longer applicable and it is not necessary to include it.</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33400" y="4416099"/>
            <a:ext cx="6095999" cy="4182457"/>
          </a:xfrm>
        </p:spPr>
        <p:txBody>
          <a:bodyPr>
            <a:normAutofit/>
          </a:bodyPr>
          <a:lstStyle/>
          <a:p>
            <a:pPr>
              <a:spcBef>
                <a:spcPts val="0"/>
              </a:spcBef>
            </a:pPr>
            <a:r>
              <a:rPr lang="en-US" sz="1100" dirty="0" smtClean="0">
                <a:latin typeface="+mn-lt"/>
              </a:rPr>
              <a:t>Unpacking what it means for board</a:t>
            </a:r>
            <a:r>
              <a:rPr lang="en-US" sz="1100" baseline="0" dirty="0" smtClean="0">
                <a:latin typeface="+mn-lt"/>
              </a:rPr>
              <a:t> members to manage all the affairs of a nonprofit corporation can seem daunting and overwhelming.  For nonprofit CAAs, a board member’s responsibilities are often driven by the requirements of the state and federal funding they receive. For example, t</a:t>
            </a:r>
            <a:r>
              <a:rPr lang="en-US" sz="1100" dirty="0" smtClean="0">
                <a:latin typeface="+mn-lt"/>
              </a:rPr>
              <a:t>he</a:t>
            </a:r>
            <a:r>
              <a:rPr lang="en-US" sz="1100" baseline="0" dirty="0" smtClean="0">
                <a:latin typeface="+mn-lt"/>
              </a:rPr>
              <a:t> federal CSBG Act requires board members to be fully engaged in the development, planning, implementation and evaluation of the CSBG program.  </a:t>
            </a:r>
          </a:p>
          <a:p>
            <a:pPr>
              <a:spcBef>
                <a:spcPts val="0"/>
              </a:spcBef>
            </a:pPr>
            <a:endParaRPr lang="en-US" sz="1100" baseline="0" dirty="0" smtClean="0">
              <a:latin typeface="+mn-lt"/>
            </a:endParaRPr>
          </a:p>
          <a:p>
            <a:pPr>
              <a:spcBef>
                <a:spcPts val="0"/>
              </a:spcBef>
            </a:pPr>
            <a:r>
              <a:rPr lang="en-US" sz="1100" baseline="0" dirty="0" smtClean="0">
                <a:latin typeface="+mn-lt"/>
              </a:rPr>
              <a:t>The following section unpacks a board’s responsibilities as managers of the corporation and pursuant to funding source directives by focusing on key responsibilities that encompass many of the actions board members must take to effectively fulfill their duties.</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3</a:t>
            </a:fld>
            <a:endParaRPr lang="en-US"/>
          </a:p>
        </p:txBody>
      </p:sp>
    </p:spTree>
    <p:extLst>
      <p:ext uri="{BB962C8B-B14F-4D97-AF65-F5344CB8AC3E}">
        <p14:creationId xmlns:p14="http://schemas.microsoft.com/office/powerpoint/2010/main" xmlns="" val="17743808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57200" y="4416099"/>
            <a:ext cx="6095999" cy="4182457"/>
          </a:xfrm>
        </p:spPr>
        <p:txBody>
          <a:bodyPr>
            <a:normAutofit/>
          </a:bodyPr>
          <a:lstStyle/>
          <a:p>
            <a:pPr>
              <a:spcBef>
                <a:spcPts val="0"/>
              </a:spcBef>
            </a:pPr>
            <a:r>
              <a:rPr lang="en-US" sz="1100" dirty="0" smtClean="0">
                <a:latin typeface="+mn-lt"/>
              </a:rPr>
              <a:t>CAPLAW has identified 6 hallmarks of an effective tripartite board. </a:t>
            </a:r>
            <a:r>
              <a:rPr lang="en-US" sz="1100" baseline="0" dirty="0" smtClean="0">
                <a:latin typeface="+mn-lt"/>
              </a:rPr>
              <a:t> Engaged boards acting and monitoring in these key areas are likely to be meeting and exceeding the governance requirements applicable to them. As we work through each of the six characteristics we will discuss how they tie in with the tripartite board’s responsibility to be fully engaged in the development, planning, implementation and evaluation of the CSBG program. We will also show how many of the CSBG Organizational Standards, especially those specific to a board’s responsibilities, are met through fulfilling these key responsibilities.  </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4</a:t>
            </a:fld>
            <a:endParaRPr lang="en-US"/>
          </a:p>
        </p:txBody>
      </p:sp>
    </p:spTree>
    <p:extLst>
      <p:ext uri="{BB962C8B-B14F-4D97-AF65-F5344CB8AC3E}">
        <p14:creationId xmlns:p14="http://schemas.microsoft.com/office/powerpoint/2010/main" xmlns="" val="26112072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100" dirty="0" smtClean="0">
                <a:latin typeface="+mn-lt"/>
              </a:rPr>
              <a:t>Our first focus is the mission</a:t>
            </a:r>
            <a:r>
              <a:rPr lang="en-US" sz="1100" baseline="0" dirty="0" smtClean="0">
                <a:latin typeface="+mn-lt"/>
              </a:rPr>
              <a:t> of an organization. </a:t>
            </a:r>
            <a:r>
              <a:rPr lang="en-US" sz="1100" kern="1200" dirty="0" smtClean="0">
                <a:solidFill>
                  <a:schemeClr val="tx1"/>
                </a:solidFill>
                <a:latin typeface="+mn-lt"/>
                <a:ea typeface="+mn-ea"/>
                <a:cs typeface="+mn-cs"/>
              </a:rPr>
              <a:t>The mission is the</a:t>
            </a:r>
            <a:r>
              <a:rPr lang="en-US" sz="1100" kern="1200" baseline="0" dirty="0" smtClean="0">
                <a:solidFill>
                  <a:schemeClr val="tx1"/>
                </a:solidFill>
                <a:latin typeface="+mn-lt"/>
                <a:ea typeface="+mn-ea"/>
                <a:cs typeface="+mn-cs"/>
              </a:rPr>
              <a:t> reason your organization exists and is therefore the most important statement your organization makes. A mission statement seems simple but is actually quite complex as it serves multiple purposes, which we will discuss in greater detail.  </a:t>
            </a:r>
          </a:p>
          <a:p>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5</a:t>
            </a:fld>
            <a:endParaRPr lang="en-US"/>
          </a:p>
        </p:txBody>
      </p:sp>
    </p:spTree>
    <p:extLst>
      <p:ext uri="{BB962C8B-B14F-4D97-AF65-F5344CB8AC3E}">
        <p14:creationId xmlns:p14="http://schemas.microsoft.com/office/powerpoint/2010/main" xmlns="" val="37718231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33401" y="4416099"/>
            <a:ext cx="5775656" cy="4182457"/>
          </a:xfrm>
        </p:spPr>
        <p:txBody>
          <a:bodyPr>
            <a:normAutofit/>
          </a:bodyPr>
          <a:lstStyle/>
          <a:p>
            <a:pPr>
              <a:spcBef>
                <a:spcPts val="0"/>
              </a:spcBef>
            </a:pPr>
            <a:r>
              <a:rPr lang="en-US" sz="1100" baseline="0" dirty="0" smtClean="0">
                <a:latin typeface="+mn-lt"/>
              </a:rPr>
              <a:t>Take a moment and write down your organization’s mission statement.  If you don’t know it verbatim, don’t worry, write down the gist of it.  After you have done that, either team up or work in a small group and describe three ways in which your board works with the organization’s mission statement. For example, your board recites the mission statement at the beginning of every board meeting or each board member is provided a copy of the mission statement when a new proposal is being reviewed and discussed. Lastly, after you’ve completed your discussions with your partner or group, take a moment and jot down one way your board could better incorporate the CAA’s mission statement in board meetings and/or activities. </a:t>
            </a:r>
          </a:p>
          <a:p>
            <a:pPr>
              <a:spcBef>
                <a:spcPts val="0"/>
              </a:spcBef>
            </a:pPr>
            <a:endParaRPr lang="en-US" sz="1100" baseline="0" dirty="0" smtClean="0">
              <a:latin typeface="+mn-lt"/>
            </a:endParaRPr>
          </a:p>
          <a:p>
            <a:pPr>
              <a:spcBef>
                <a:spcPts val="0"/>
              </a:spcBef>
            </a:pPr>
            <a:r>
              <a:rPr lang="en-US" sz="1100" b="1" baseline="0" dirty="0" smtClean="0">
                <a:latin typeface="+mn-lt"/>
              </a:rPr>
              <a:t>Note to Presenter</a:t>
            </a:r>
            <a:r>
              <a:rPr lang="en-US" sz="1100" baseline="0" dirty="0" smtClean="0">
                <a:latin typeface="+mn-lt"/>
              </a:rPr>
              <a:t>: you could ask for a few volunteers to report out or you could move forward with the presentation and, as you work through the remaining slides in this section, have participants revisit their exercise responses. </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6</a:t>
            </a:fld>
            <a:endParaRPr lang="en-US"/>
          </a:p>
        </p:txBody>
      </p:sp>
    </p:spTree>
    <p:extLst>
      <p:ext uri="{BB962C8B-B14F-4D97-AF65-F5344CB8AC3E}">
        <p14:creationId xmlns:p14="http://schemas.microsoft.com/office/powerpoint/2010/main" xmlns="" val="28150480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304799" y="4416099"/>
            <a:ext cx="6477001" cy="4182457"/>
          </a:xfrm>
        </p:spPr>
        <p:txBody>
          <a:bodyPr>
            <a:noAutofit/>
          </a:bodyPr>
          <a:lstStyle/>
          <a:p>
            <a:pPr defTabSz="881132">
              <a:spcBef>
                <a:spcPts val="0"/>
              </a:spcBef>
              <a:spcAft>
                <a:spcPts val="0"/>
              </a:spcAft>
              <a:defRPr/>
            </a:pPr>
            <a:r>
              <a:rPr lang="en-US" sz="1100" b="0" dirty="0" smtClean="0">
                <a:latin typeface="+mn-lt"/>
              </a:rPr>
              <a:t>As</a:t>
            </a:r>
            <a:r>
              <a:rPr lang="en-US" sz="1100" b="0" baseline="0" dirty="0" smtClean="0">
                <a:latin typeface="+mn-lt"/>
              </a:rPr>
              <a:t> previously mentioned, the mission statement serves as</a:t>
            </a:r>
            <a:r>
              <a:rPr lang="en-US" sz="1100" b="0" dirty="0" smtClean="0">
                <a:latin typeface="+mn-lt"/>
              </a:rPr>
              <a:t> </a:t>
            </a:r>
            <a:r>
              <a:rPr lang="en-US" sz="1100" b="0" baseline="0" dirty="0" smtClean="0">
                <a:latin typeface="+mn-lt"/>
              </a:rPr>
              <a:t>the driving force behind your organization.  A CAA’s mission is thus very important for a number of reasons including</a:t>
            </a:r>
            <a:r>
              <a:rPr lang="en-US" sz="1100" b="0" dirty="0" smtClean="0">
                <a:latin typeface="+mn-lt"/>
              </a:rPr>
              <a:t>:</a:t>
            </a:r>
          </a:p>
          <a:p>
            <a:pPr defTabSz="881132">
              <a:spcBef>
                <a:spcPts val="0"/>
              </a:spcBef>
              <a:spcAft>
                <a:spcPts val="0"/>
              </a:spcAft>
              <a:defRPr/>
            </a:pPr>
            <a:endParaRPr lang="en-US" sz="1100" b="0" dirty="0" smtClean="0">
              <a:latin typeface="+mn-lt"/>
            </a:endParaRPr>
          </a:p>
          <a:p>
            <a:pPr marL="220284" indent="-220284" defTabSz="881132">
              <a:spcBef>
                <a:spcPts val="0"/>
              </a:spcBef>
              <a:spcAft>
                <a:spcPts val="0"/>
              </a:spcAft>
              <a:buFontTx/>
              <a:buAutoNum type="arabicPeriod"/>
              <a:defRPr/>
            </a:pPr>
            <a:r>
              <a:rPr lang="en-US" sz="1100" dirty="0" smtClean="0">
                <a:latin typeface="+mn-lt"/>
              </a:rPr>
              <a:t>A mission statement helps provide clarity to and unify stakeholders. Unlike for-profit corporations, whose purpose is generally to “maximize shareholder value,” nonprofit organizations lack inherent clarity of purpose. Further, nonprofits often have multiple stakeholders who have various and conflicting expectations.  </a:t>
            </a:r>
          </a:p>
          <a:p>
            <a:pPr marL="660849" lvl="1" indent="-220284" defTabSz="881132">
              <a:spcBef>
                <a:spcPts val="0"/>
              </a:spcBef>
              <a:spcAft>
                <a:spcPts val="0"/>
              </a:spcAft>
              <a:defRPr/>
            </a:pPr>
            <a:endParaRPr lang="en-US" sz="1100" dirty="0" smtClean="0">
              <a:latin typeface="+mn-lt"/>
            </a:endParaRPr>
          </a:p>
          <a:p>
            <a:pPr marL="220284" indent="-220284" defTabSz="881132">
              <a:spcBef>
                <a:spcPts val="0"/>
              </a:spcBef>
              <a:spcAft>
                <a:spcPts val="0"/>
              </a:spcAft>
              <a:buFontTx/>
              <a:buAutoNum type="arabicPeriod"/>
              <a:defRPr/>
            </a:pPr>
            <a:r>
              <a:rPr lang="en-US" sz="1100" dirty="0" smtClean="0">
                <a:latin typeface="+mn-lt"/>
              </a:rPr>
              <a:t>A</a:t>
            </a:r>
            <a:r>
              <a:rPr lang="en-US" sz="1100" baseline="0" dirty="0" smtClean="0">
                <a:latin typeface="+mn-lt"/>
              </a:rPr>
              <a:t> m</a:t>
            </a:r>
            <a:r>
              <a:rPr lang="en-US" sz="1100" dirty="0" smtClean="0">
                <a:latin typeface="+mn-lt"/>
              </a:rPr>
              <a:t>ission statement guides all major decisions that a nonprofit must make (especially which programs/projects to undertake, which to avoid, and which to stop doing).</a:t>
            </a:r>
          </a:p>
          <a:p>
            <a:pPr marL="220284" indent="-220284" defTabSz="881132">
              <a:spcBef>
                <a:spcPts val="0"/>
              </a:spcBef>
              <a:spcAft>
                <a:spcPts val="0"/>
              </a:spcAft>
              <a:buFontTx/>
              <a:buAutoNum type="arabicPeriod"/>
              <a:defRPr/>
            </a:pPr>
            <a:endParaRPr lang="en-US" sz="1100" dirty="0" smtClean="0">
              <a:latin typeface="+mn-lt"/>
            </a:endParaRPr>
          </a:p>
          <a:p>
            <a:pPr marL="220284" indent="-220284" defTabSz="881132">
              <a:spcBef>
                <a:spcPts val="0"/>
              </a:spcBef>
              <a:spcAft>
                <a:spcPts val="0"/>
              </a:spcAft>
              <a:buFontTx/>
              <a:buAutoNum type="arabicPeriod"/>
              <a:defRPr/>
            </a:pPr>
            <a:r>
              <a:rPr lang="en-US" sz="1100" dirty="0" smtClean="0">
                <a:latin typeface="+mn-lt"/>
              </a:rPr>
              <a:t>The mission statement also ensures that an organization will resist “mission creep.” Having a clear mission that the board, staff and key stakeholders can come around helps the organization resist the temptation to expand into programs and services where it lacks appropriate skills and resources. There are many external and internal pressures that will cause mission creep in the absence of strong and intentional pushback.  Mission creep can stretch an organization’s resources so thin and far that it can no longer effectively pursue its goals.  </a:t>
            </a:r>
          </a:p>
          <a:p>
            <a:pPr defTabSz="881132">
              <a:spcBef>
                <a:spcPts val="0"/>
              </a:spcBef>
              <a:spcAft>
                <a:spcPts val="0"/>
              </a:spcAft>
              <a:defRPr/>
            </a:pPr>
            <a:endParaRPr lang="en-US" sz="1100" dirty="0" smtClean="0">
              <a:latin typeface="+mn-lt"/>
            </a:endParaRPr>
          </a:p>
          <a:p>
            <a:pPr defTabSz="881132">
              <a:spcBef>
                <a:spcPts val="0"/>
              </a:spcBef>
              <a:spcAft>
                <a:spcPts val="0"/>
              </a:spcAft>
              <a:defRPr/>
            </a:pPr>
            <a:r>
              <a:rPr lang="en-US" sz="1100" b="1" dirty="0" smtClean="0">
                <a:latin typeface="+mn-lt"/>
              </a:rPr>
              <a:t>Note to presenter</a:t>
            </a:r>
            <a:r>
              <a:rPr lang="en-US" sz="1100" dirty="0" smtClean="0">
                <a:latin typeface="+mn-lt"/>
              </a:rPr>
              <a:t>:</a:t>
            </a:r>
            <a:r>
              <a:rPr lang="en-US" sz="1100" baseline="0" dirty="0" smtClean="0">
                <a:latin typeface="+mn-lt"/>
              </a:rPr>
              <a:t>  This slide is animated so you can a</a:t>
            </a:r>
            <a:r>
              <a:rPr lang="en-US" sz="1100" dirty="0" smtClean="0">
                <a:latin typeface="+mn-lt"/>
              </a:rPr>
              <a:t>sk</a:t>
            </a:r>
            <a:r>
              <a:rPr lang="en-US" sz="1100" baseline="0" dirty="0" smtClean="0">
                <a:latin typeface="+mn-lt"/>
              </a:rPr>
              <a:t> workshop participants if they have anything to add with regards to why mission matters to an organization.</a:t>
            </a:r>
            <a:endParaRPr lang="en-US" sz="1100" dirty="0" smtClean="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7</a:t>
            </a:fld>
            <a:endParaRPr lang="en-US"/>
          </a:p>
        </p:txBody>
      </p:sp>
    </p:spTree>
    <p:extLst>
      <p:ext uri="{BB962C8B-B14F-4D97-AF65-F5344CB8AC3E}">
        <p14:creationId xmlns:p14="http://schemas.microsoft.com/office/powerpoint/2010/main" xmlns="" val="15838078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100" dirty="0" smtClean="0">
                <a:latin typeface="+mn-lt"/>
              </a:rPr>
              <a:t>The</a:t>
            </a:r>
            <a:r>
              <a:rPr lang="en-US" sz="1100" baseline="0" dirty="0" smtClean="0">
                <a:latin typeface="+mn-lt"/>
              </a:rPr>
              <a:t> board’s relationship with an organization's mission is multi-faceted and we will specifically talk about each of these facets. The board not only reviews and updates, when necessary, the mission, but it is also regularly using the mission to guide its actions and fulfill its responsibilities.</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8</a:t>
            </a:fld>
            <a:endParaRPr lang="en-US"/>
          </a:p>
        </p:txBody>
      </p:sp>
    </p:spTree>
    <p:extLst>
      <p:ext uri="{BB962C8B-B14F-4D97-AF65-F5344CB8AC3E}">
        <p14:creationId xmlns:p14="http://schemas.microsoft.com/office/powerpoint/2010/main" xmlns="" val="38235865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a:xfrm>
            <a:off x="381000" y="4429125"/>
            <a:ext cx="6400800" cy="4181475"/>
          </a:xfrm>
        </p:spPr>
        <p:txBody>
          <a:bodyPr>
            <a:noAutofit/>
          </a:bodyPr>
          <a:lstStyle/>
          <a:p>
            <a:pPr defTabSz="881132">
              <a:spcBef>
                <a:spcPts val="0"/>
              </a:spcBef>
              <a:spcAft>
                <a:spcPts val="0"/>
              </a:spcAft>
              <a:defRPr/>
            </a:pPr>
            <a:r>
              <a:rPr lang="en-US" sz="1100" b="0" dirty="0" smtClean="0">
                <a:latin typeface="+mn-lt"/>
              </a:rPr>
              <a:t>A good,</a:t>
            </a:r>
            <a:r>
              <a:rPr lang="en-US" sz="1100" b="0" baseline="0" dirty="0" smtClean="0">
                <a:latin typeface="+mn-lt"/>
              </a:rPr>
              <a:t> effective mission statement embodies several characteristics.</a:t>
            </a:r>
          </a:p>
          <a:p>
            <a:pPr defTabSz="881132">
              <a:spcBef>
                <a:spcPts val="0"/>
              </a:spcBef>
              <a:spcAft>
                <a:spcPts val="0"/>
              </a:spcAft>
              <a:defRPr/>
            </a:pPr>
            <a:endParaRPr lang="en-US" sz="1100" dirty="0" smtClean="0">
              <a:latin typeface="+mn-lt"/>
            </a:endParaRPr>
          </a:p>
          <a:p>
            <a:pPr defTabSz="881132">
              <a:spcBef>
                <a:spcPts val="0"/>
              </a:spcBef>
              <a:spcAft>
                <a:spcPts val="0"/>
              </a:spcAft>
              <a:defRPr/>
            </a:pPr>
            <a:r>
              <a:rPr lang="en-US" sz="1100" dirty="0" smtClean="0">
                <a:latin typeface="+mn-lt"/>
              </a:rPr>
              <a:t>First, it is focused and specific.  A mission statement should not be so broad and encompass so many activities that it is impossible to measure whether the organization is actually achieving any of its goals. If the mission statement is too long (e.g., half a page vs. a single sentence) and is difficult to remember, then it is not likely to be very memorable or effective.</a:t>
            </a:r>
          </a:p>
          <a:p>
            <a:pPr marL="203783" indent="-220284">
              <a:spcBef>
                <a:spcPts val="0"/>
              </a:spcBef>
              <a:spcAft>
                <a:spcPts val="0"/>
              </a:spcAft>
              <a:defRPr/>
            </a:pPr>
            <a:endParaRPr lang="en-US" sz="1100" dirty="0" smtClean="0">
              <a:latin typeface="+mn-lt"/>
            </a:endParaRPr>
          </a:p>
          <a:p>
            <a:pPr marL="15875" indent="-31750">
              <a:spcBef>
                <a:spcPts val="0"/>
              </a:spcBef>
              <a:spcAft>
                <a:spcPts val="0"/>
              </a:spcAft>
              <a:defRPr/>
            </a:pPr>
            <a:r>
              <a:rPr lang="en-US" sz="1100" dirty="0" smtClean="0">
                <a:latin typeface="+mn-lt"/>
              </a:rPr>
              <a:t>Second, the mission should focus on unmet needs that your</a:t>
            </a:r>
            <a:r>
              <a:rPr lang="en-US" sz="1100" baseline="0" dirty="0" smtClean="0">
                <a:latin typeface="+mn-lt"/>
              </a:rPr>
              <a:t> organization believes is worth tackling. This communicates why your organization exists and the motivation behind its activities.</a:t>
            </a:r>
            <a:r>
              <a:rPr lang="en-US" sz="1100" dirty="0" smtClean="0">
                <a:latin typeface="+mn-lt"/>
              </a:rPr>
              <a:t> </a:t>
            </a:r>
          </a:p>
          <a:p>
            <a:pPr marL="15875" indent="-31750">
              <a:spcBef>
                <a:spcPts val="0"/>
              </a:spcBef>
              <a:spcAft>
                <a:spcPts val="0"/>
              </a:spcAft>
              <a:defRPr/>
            </a:pPr>
            <a:endParaRPr lang="en-US" sz="1100" dirty="0" smtClean="0">
              <a:latin typeface="+mn-lt"/>
            </a:endParaRPr>
          </a:p>
          <a:p>
            <a:pPr marL="15875" indent="-31750">
              <a:spcBef>
                <a:spcPts val="0"/>
              </a:spcBef>
              <a:spcAft>
                <a:spcPts val="0"/>
              </a:spcAft>
              <a:defRPr/>
            </a:pPr>
            <a:r>
              <a:rPr lang="en-US" sz="1100" dirty="0" smtClean="0">
                <a:latin typeface="+mn-lt"/>
              </a:rPr>
              <a:t>Third, the mission statement should help your organization leverage its unique skills. It is important for the statement to reflect the uniqueness of your organization and the values that define it. </a:t>
            </a:r>
          </a:p>
          <a:p>
            <a:pPr marL="220284" indent="-220284">
              <a:spcBef>
                <a:spcPts val="0"/>
              </a:spcBef>
              <a:spcAft>
                <a:spcPts val="0"/>
              </a:spcAft>
              <a:defRPr/>
            </a:pPr>
            <a:endParaRPr lang="en-US" sz="1100" dirty="0" smtClean="0">
              <a:latin typeface="+mn-lt"/>
            </a:endParaRPr>
          </a:p>
          <a:p>
            <a:pPr>
              <a:spcBef>
                <a:spcPts val="0"/>
              </a:spcBef>
              <a:spcAft>
                <a:spcPts val="0"/>
              </a:spcAft>
              <a:defRPr/>
            </a:pPr>
            <a:r>
              <a:rPr lang="en-US" sz="1100" dirty="0" smtClean="0">
                <a:latin typeface="+mn-lt"/>
              </a:rPr>
              <a:t>Finally, a mission statement should also inspire key stakeholders. Board members should be able to readily recite the mission.  If very few stakeholders know and understand the mission of their organization, likely very few of them will feel any degree of passion or commitment toward it.</a:t>
            </a:r>
          </a:p>
          <a:p>
            <a:pPr>
              <a:spcBef>
                <a:spcPts val="0"/>
              </a:spcBef>
              <a:spcAft>
                <a:spcPts val="0"/>
              </a:spcAft>
              <a:defRPr/>
            </a:pPr>
            <a:endParaRPr lang="en-US" sz="1100" dirty="0">
              <a:latin typeface="+mn-lt"/>
            </a:endParaRPr>
          </a:p>
        </p:txBody>
      </p:sp>
      <p:sp>
        <p:nvSpPr>
          <p:cNvPr id="116740" name="Slide Number Placeholder 3"/>
          <p:cNvSpPr>
            <a:spLocks noGrp="1"/>
          </p:cNvSpPr>
          <p:nvPr>
            <p:ph type="sldNum" sz="quarter" idx="5"/>
          </p:nvPr>
        </p:nvSpPr>
        <p:spPr>
          <a:noFill/>
        </p:spPr>
        <p:txBody>
          <a:bodyPr/>
          <a:lstStyle/>
          <a:p>
            <a:fld id="{A1C24D11-B12D-4826-8841-4CC373E44B1A}" type="slidenum">
              <a:rPr lang="en-US" smtClean="0">
                <a:latin typeface="Arial" pitchFamily="34" charset="0"/>
              </a:rPr>
              <a:pPr/>
              <a:t>9</a:t>
            </a:fld>
            <a:endParaRPr lang="en-US" smtClean="0">
              <a:latin typeface="Arial" pitchFamily="34" charset="0"/>
            </a:endParaRPr>
          </a:p>
        </p:txBody>
      </p:sp>
    </p:spTree>
    <p:extLst>
      <p:ext uri="{BB962C8B-B14F-4D97-AF65-F5344CB8AC3E}">
        <p14:creationId xmlns:p14="http://schemas.microsoft.com/office/powerpoint/2010/main" xmlns="" val="39905289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47800" y="295275"/>
            <a:ext cx="4076700" cy="3057525"/>
          </a:xfrm>
        </p:spPr>
      </p:sp>
      <p:sp>
        <p:nvSpPr>
          <p:cNvPr id="3" name="Notes Placeholder 2"/>
          <p:cNvSpPr>
            <a:spLocks noGrp="1"/>
          </p:cNvSpPr>
          <p:nvPr>
            <p:ph type="body" idx="1"/>
          </p:nvPr>
        </p:nvSpPr>
        <p:spPr>
          <a:xfrm>
            <a:off x="228600" y="3505200"/>
            <a:ext cx="6553200" cy="5410200"/>
          </a:xfrm>
        </p:spPr>
        <p:txBody>
          <a:bodyPr>
            <a:noAutofit/>
          </a:bodyPr>
          <a:lstStyle/>
          <a:p>
            <a:pPr defTabSz="881132">
              <a:spcBef>
                <a:spcPts val="0"/>
              </a:spcBef>
              <a:spcAft>
                <a:spcPts val="0"/>
              </a:spcAft>
              <a:defRPr/>
            </a:pPr>
            <a:r>
              <a:rPr lang="en-US" sz="1000" dirty="0" smtClean="0">
                <a:latin typeface="+mn-lt"/>
              </a:rPr>
              <a:t>There are as many ways to update and rework</a:t>
            </a:r>
            <a:r>
              <a:rPr lang="en-US" sz="1000" baseline="0" dirty="0" smtClean="0">
                <a:latin typeface="+mn-lt"/>
              </a:rPr>
              <a:t> </a:t>
            </a:r>
            <a:r>
              <a:rPr lang="en-US" sz="1000" dirty="0" smtClean="0">
                <a:latin typeface="+mn-lt"/>
              </a:rPr>
              <a:t>a mission statement as there are mission statements. However, there are several constants in the process that help produce an effective mission statement. These constants are: (1) commitment from the top down and (2) participation from a wide range of stakeholders.  </a:t>
            </a:r>
          </a:p>
          <a:p>
            <a:pPr defTabSz="881132">
              <a:spcBef>
                <a:spcPts val="0"/>
              </a:spcBef>
              <a:spcAft>
                <a:spcPts val="0"/>
              </a:spcAft>
              <a:defRPr/>
            </a:pPr>
            <a:endParaRPr lang="en-US" sz="1000" dirty="0" smtClean="0">
              <a:latin typeface="+mn-lt"/>
            </a:endParaRPr>
          </a:p>
          <a:p>
            <a:pPr defTabSz="881132">
              <a:spcBef>
                <a:spcPts val="0"/>
              </a:spcBef>
              <a:spcAft>
                <a:spcPts val="0"/>
              </a:spcAft>
              <a:defRPr/>
            </a:pPr>
            <a:r>
              <a:rPr lang="en-US" sz="1000" dirty="0" smtClean="0">
                <a:latin typeface="+mn-lt"/>
              </a:rPr>
              <a:t>Defining the process by which an organization will revise its mission statement</a:t>
            </a:r>
            <a:r>
              <a:rPr lang="en-US" sz="1000" baseline="0" dirty="0" smtClean="0">
                <a:latin typeface="+mn-lt"/>
              </a:rPr>
              <a:t> helps in p</a:t>
            </a:r>
            <a:r>
              <a:rPr lang="en-US" sz="1000" dirty="0" smtClean="0">
                <a:latin typeface="+mn-lt"/>
              </a:rPr>
              <a:t>roducing an</a:t>
            </a:r>
            <a:r>
              <a:rPr lang="en-US" sz="1000" baseline="0" dirty="0" smtClean="0">
                <a:latin typeface="+mn-lt"/>
              </a:rPr>
              <a:t> effective one.</a:t>
            </a:r>
            <a:r>
              <a:rPr lang="en-US" sz="1000" b="1" baseline="0" dirty="0" smtClean="0">
                <a:latin typeface="+mn-lt"/>
              </a:rPr>
              <a:t>  </a:t>
            </a:r>
            <a:r>
              <a:rPr lang="en-US" sz="1000" dirty="0" smtClean="0">
                <a:latin typeface="+mn-lt"/>
              </a:rPr>
              <a:t>Even though the exact process depends on a CAA’s specific needs, one common, often fruitful method, is to conduct a retreat with a representative group of stakeholders, such as board members, community leaders and members, staff, and clients. The retreat may take the form of a part-day or full-day session in a conference room or an off-site gathering over a longer period of time. This approach demonstrates the commitment of top management to the mission statement development process and it gives many different stakeholders an opportunity to share their views of the CAA’s mission. If not a retreat, then a series of meetings may suffice and ease the time commitment on the stakeholders. Additionally, surveys could be used to obtain the input of stakeholders. </a:t>
            </a:r>
          </a:p>
          <a:p>
            <a:pPr>
              <a:spcBef>
                <a:spcPts val="0"/>
              </a:spcBef>
            </a:pPr>
            <a:endParaRPr lang="en-US" sz="1000" dirty="0" smtClean="0">
              <a:latin typeface="+mn-lt"/>
            </a:endParaRPr>
          </a:p>
          <a:p>
            <a:pPr>
              <a:spcBef>
                <a:spcPts val="0"/>
              </a:spcBef>
            </a:pPr>
            <a:r>
              <a:rPr lang="en-US" sz="1000" dirty="0" smtClean="0">
                <a:latin typeface="+mn-lt"/>
              </a:rPr>
              <a:t>After defining the process, it is important to determine the key components of the mission statement.</a:t>
            </a:r>
            <a:r>
              <a:rPr lang="en-US" sz="1000" baseline="0" dirty="0" smtClean="0">
                <a:latin typeface="+mn-lt"/>
              </a:rPr>
              <a:t> </a:t>
            </a:r>
            <a:r>
              <a:rPr lang="en-US" sz="1000" dirty="0" smtClean="0">
                <a:latin typeface="+mn-lt"/>
              </a:rPr>
              <a:t>The goal is to generate a list of</a:t>
            </a:r>
            <a:r>
              <a:rPr lang="en-US" sz="1000" baseline="0" dirty="0" smtClean="0">
                <a:latin typeface="+mn-lt"/>
              </a:rPr>
              <a:t> </a:t>
            </a:r>
            <a:r>
              <a:rPr lang="en-US" sz="1000" dirty="0" smtClean="0">
                <a:latin typeface="+mn-lt"/>
              </a:rPr>
              <a:t>specific items that define your organization.</a:t>
            </a:r>
            <a:r>
              <a:rPr lang="en-US" sz="1000" baseline="0" dirty="0" smtClean="0">
                <a:latin typeface="+mn-lt"/>
              </a:rPr>
              <a:t> </a:t>
            </a:r>
            <a:r>
              <a:rPr lang="en-US" sz="1000" dirty="0" smtClean="0">
                <a:latin typeface="+mn-lt"/>
              </a:rPr>
              <a:t>At this stage it is critical to have a wide selection of stakeholders involved. Some questions to ask include: what does your CAA do on a daily basis?, how does your CAA achieve its mission?, who is impacted by your CAA?, where does your CAA operate?, does your CAA have specific values that set it apart from other organizations?</a:t>
            </a:r>
          </a:p>
          <a:p>
            <a:pPr>
              <a:spcBef>
                <a:spcPts val="0"/>
              </a:spcBef>
            </a:pPr>
            <a:endParaRPr lang="en-US" sz="1000" dirty="0" smtClean="0">
              <a:latin typeface="+mn-lt"/>
            </a:endParaRPr>
          </a:p>
          <a:p>
            <a:pPr>
              <a:spcBef>
                <a:spcPts val="0"/>
              </a:spcBef>
            </a:pPr>
            <a:r>
              <a:rPr lang="en-US" sz="1000" dirty="0" smtClean="0">
                <a:latin typeface="+mn-lt"/>
              </a:rPr>
              <a:t>The responses to these questions could be elicited from the group in written survey form or as a group activity. The answers will form the building blocks for the next stage of the process in which the mission statement is drafted.</a:t>
            </a:r>
          </a:p>
          <a:p>
            <a:pPr>
              <a:spcBef>
                <a:spcPts val="0"/>
              </a:spcBef>
            </a:pPr>
            <a:endParaRPr lang="en-US" sz="1000" dirty="0" smtClean="0">
              <a:latin typeface="+mn-lt"/>
            </a:endParaRPr>
          </a:p>
          <a:p>
            <a:pPr>
              <a:spcBef>
                <a:spcPts val="0"/>
              </a:spcBef>
            </a:pPr>
            <a:r>
              <a:rPr lang="en-US" sz="1000" dirty="0" smtClean="0">
                <a:latin typeface="+mn-lt"/>
              </a:rPr>
              <a:t>A</a:t>
            </a:r>
            <a:r>
              <a:rPr lang="en-US" sz="1000" baseline="0" dirty="0" smtClean="0">
                <a:latin typeface="+mn-lt"/>
              </a:rPr>
              <a:t>n effective mission statement also requires careful crafting. </a:t>
            </a:r>
            <a:r>
              <a:rPr lang="en-US" sz="1000" dirty="0" smtClean="0">
                <a:latin typeface="+mn-lt"/>
              </a:rPr>
              <a:t>This mission statement must contain enough substance to appropriately convey the mission of the CAA but be concise enough so that the CAA’s stakeholders can easily memorize and recite it. There are no universally applicable rules here, but some helpful guidelines are: state the mission actively (for example, CAA [verb]); keep the mission statement short, but provide enough detail to make decisions based on the mission statement (for example, if someone proposed a new program during a board meeting, could the mission statement provide guidance as to whether the suggested program would be consistent with the mission of the organization?); and stick to specifics. </a:t>
            </a:r>
          </a:p>
          <a:p>
            <a:pPr>
              <a:spcBef>
                <a:spcPts val="0"/>
              </a:spcBef>
            </a:pPr>
            <a:endParaRPr lang="en-US" sz="1000" dirty="0" smtClean="0">
              <a:latin typeface="+mn-lt"/>
            </a:endParaRPr>
          </a:p>
          <a:p>
            <a:pPr>
              <a:spcBef>
                <a:spcPts val="0"/>
              </a:spcBef>
            </a:pPr>
            <a:r>
              <a:rPr lang="en-US" sz="1000" dirty="0" smtClean="0">
                <a:latin typeface="+mn-lt"/>
              </a:rPr>
              <a:t>For example, if a CAA were to decide that its mission components are (1) reducing the impact of poverty; (2) by offering job training, housing assistance, and social services; (3) in Tremont County, then an effective mission statement could be: Tremont County Community Action Agency, Inc. is a nonprofit, 501(c)(3) organization that, by mobilizing public and private resources and coordinating a comprehensive network of educational, economic and social services in Tremont County, reduces poverty and enables low-income people in Tremont County to become self-sufficient. </a:t>
            </a:r>
          </a:p>
          <a:p>
            <a:pPr>
              <a:spcBef>
                <a:spcPts val="0"/>
              </a:spcBef>
            </a:pPr>
            <a:endParaRPr lang="en-US" sz="1000" dirty="0" smtClean="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10</a:t>
            </a:fld>
            <a:endParaRPr lang="en-US"/>
          </a:p>
        </p:txBody>
      </p:sp>
    </p:spTree>
    <p:extLst>
      <p:ext uri="{BB962C8B-B14F-4D97-AF65-F5344CB8AC3E}">
        <p14:creationId xmlns:p14="http://schemas.microsoft.com/office/powerpoint/2010/main" xmlns="" val="3812376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33400" y="4416099"/>
            <a:ext cx="6095999" cy="4182457"/>
          </a:xfrm>
        </p:spPr>
        <p:txBody>
          <a:bodyPr>
            <a:normAutofit/>
          </a:bodyPr>
          <a:lstStyle/>
          <a:p>
            <a:pPr>
              <a:spcBef>
                <a:spcPts val="0"/>
              </a:spcBef>
            </a:pPr>
            <a:r>
              <a:rPr lang="en-US" sz="1100" dirty="0" smtClean="0">
                <a:latin typeface="+mn-lt"/>
              </a:rPr>
              <a:t>Dr. Lisa </a:t>
            </a:r>
            <a:r>
              <a:rPr lang="en-US" sz="1100" dirty="0" err="1" smtClean="0">
                <a:latin typeface="+mn-lt"/>
              </a:rPr>
              <a:t>McNary</a:t>
            </a:r>
            <a:r>
              <a:rPr lang="en-US" sz="1100" dirty="0" smtClean="0">
                <a:latin typeface="+mn-lt"/>
              </a:rPr>
              <a:t>, a management consultant and instructor at North Carolina State University recalled her mentor, Dr. W. Edwards Deming, describing the following exercise as useful in developing a mission statement. Ask the top managers this: </a:t>
            </a:r>
          </a:p>
          <a:p>
            <a:pPr lvl="1">
              <a:spcBef>
                <a:spcPts val="0"/>
              </a:spcBef>
            </a:pPr>
            <a:endParaRPr lang="en-US" sz="1100" dirty="0" smtClean="0">
              <a:latin typeface="+mn-lt"/>
            </a:endParaRPr>
          </a:p>
          <a:p>
            <a:pPr lvl="1">
              <a:spcBef>
                <a:spcPts val="0"/>
              </a:spcBef>
            </a:pPr>
            <a:r>
              <a:rPr lang="en-US" sz="1100" dirty="0" smtClean="0">
                <a:latin typeface="+mn-lt"/>
              </a:rPr>
              <a:t>Your organization has died and at the memorial service for the organization with all of its stakeholders present, a spiritual leader states, “Here lies [fill in the organization’s name]. It is an organization that was loved and will be missed. It will be remembered forever for:_____________________”</a:t>
            </a:r>
          </a:p>
          <a:p>
            <a:pPr>
              <a:spcBef>
                <a:spcPts val="0"/>
              </a:spcBef>
            </a:pPr>
            <a:endParaRPr lang="en-US" sz="1100" dirty="0" smtClean="0">
              <a:latin typeface="+mn-lt"/>
            </a:endParaRPr>
          </a:p>
          <a:p>
            <a:pPr>
              <a:spcBef>
                <a:spcPts val="0"/>
              </a:spcBef>
            </a:pPr>
            <a:r>
              <a:rPr lang="en-US" sz="1100" dirty="0" smtClean="0">
                <a:latin typeface="+mn-lt"/>
              </a:rPr>
              <a:t>What goes in the blank is the essence of the organization’s mission.</a:t>
            </a:r>
          </a:p>
          <a:p>
            <a:pPr>
              <a:spcBef>
                <a:spcPts val="0"/>
              </a:spcBef>
            </a:pPr>
            <a:endParaRPr lang="en-US" sz="1100" dirty="0" smtClean="0">
              <a:latin typeface="+mn-lt"/>
            </a:endParaRPr>
          </a:p>
          <a:p>
            <a:pPr>
              <a:spcBef>
                <a:spcPts val="0"/>
              </a:spcBef>
            </a:pPr>
            <a:r>
              <a:rPr lang="en-US" sz="1100" b="1" dirty="0" smtClean="0">
                <a:latin typeface="+mn-lt"/>
              </a:rPr>
              <a:t>Note to Presenter</a:t>
            </a:r>
            <a:r>
              <a:rPr lang="en-US" sz="1100" dirty="0" smtClean="0">
                <a:latin typeface="+mn-lt"/>
              </a:rPr>
              <a:t>:  Depending on the time, you could have the participants</a:t>
            </a:r>
            <a:r>
              <a:rPr lang="en-US" sz="1100" baseline="0" dirty="0" smtClean="0">
                <a:latin typeface="+mn-lt"/>
              </a:rPr>
              <a:t> conduct this exercise either by themselves, with a partner or in a small group. </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11</a:t>
            </a:fld>
            <a:endParaRPr lang="en-US"/>
          </a:p>
        </p:txBody>
      </p:sp>
    </p:spTree>
    <p:extLst>
      <p:ext uri="{BB962C8B-B14F-4D97-AF65-F5344CB8AC3E}">
        <p14:creationId xmlns:p14="http://schemas.microsoft.com/office/powerpoint/2010/main" xmlns="" val="18412436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spcAft>
                <a:spcPts val="0"/>
              </a:spcAft>
              <a:defRPr/>
            </a:pPr>
            <a:r>
              <a:rPr lang="en-US" sz="1100" b="0" dirty="0" smtClean="0">
                <a:latin typeface="+mn-lt"/>
              </a:rPr>
              <a:t>Reviewing and updating</a:t>
            </a:r>
            <a:r>
              <a:rPr lang="en-US" sz="1100" b="0" baseline="0" dirty="0" smtClean="0">
                <a:latin typeface="+mn-lt"/>
              </a:rPr>
              <a:t> the mission is only part of the board’s responsibility with regards to the organization’s mission.  The most important role the board plays is to use the mission to guide all of the organization’s actions and make sure the executive director is doing the same with staff.  For example, understanding and using the mission might lead the organization’s staff to</a:t>
            </a:r>
            <a:r>
              <a:rPr lang="en-US" sz="1100" dirty="0" smtClean="0">
                <a:latin typeface="+mn-lt"/>
              </a:rPr>
              <a:t> say “no” to attractive funding opportunities or compelling programs that are not aligned with their mission in order to say “yes” to going deeper in programs that </a:t>
            </a:r>
            <a:r>
              <a:rPr lang="en-US" sz="1100" u="sng" dirty="0" smtClean="0">
                <a:latin typeface="+mn-lt"/>
              </a:rPr>
              <a:t>do</a:t>
            </a:r>
            <a:r>
              <a:rPr lang="en-US" sz="1100" dirty="0" smtClean="0">
                <a:latin typeface="+mn-lt"/>
              </a:rPr>
              <a:t> align with the mission.</a:t>
            </a:r>
          </a:p>
          <a:p>
            <a:pPr>
              <a:spcBef>
                <a:spcPts val="0"/>
              </a:spcBef>
              <a:spcAft>
                <a:spcPts val="0"/>
              </a:spcAft>
              <a:defRPr/>
            </a:pPr>
            <a:endParaRPr lang="en-US" sz="1100" dirty="0" smtClean="0">
              <a:latin typeface="+mn-lt"/>
            </a:endParaRPr>
          </a:p>
          <a:p>
            <a:pPr>
              <a:spcBef>
                <a:spcPts val="0"/>
              </a:spcBef>
              <a:spcAft>
                <a:spcPts val="0"/>
              </a:spcAft>
              <a:defRPr/>
            </a:pPr>
            <a:r>
              <a:rPr lang="en-US" sz="1100" dirty="0" smtClean="0">
                <a:latin typeface="+mn-lt"/>
              </a:rPr>
              <a:t>There</a:t>
            </a:r>
            <a:r>
              <a:rPr lang="en-US" sz="1100" baseline="0" dirty="0" smtClean="0">
                <a:latin typeface="+mn-lt"/>
              </a:rPr>
              <a:t> are multiple ways a board can ensure that it is regularly using and incorporating the mission into its activities.  These include:</a:t>
            </a:r>
          </a:p>
          <a:p>
            <a:pPr>
              <a:spcBef>
                <a:spcPts val="0"/>
              </a:spcBef>
              <a:spcAft>
                <a:spcPts val="0"/>
              </a:spcAft>
              <a:defRPr/>
            </a:pPr>
            <a:endParaRPr lang="en-US" sz="1100" baseline="0" dirty="0" smtClean="0">
              <a:latin typeface="+mn-lt"/>
            </a:endParaRPr>
          </a:p>
          <a:p>
            <a:pPr marL="115888" indent="-115888">
              <a:spcBef>
                <a:spcPts val="0"/>
              </a:spcBef>
              <a:spcAft>
                <a:spcPts val="0"/>
              </a:spcAft>
              <a:buFont typeface="Arial" pitchFamily="34" charset="0"/>
              <a:buChar char="•"/>
              <a:defRPr/>
            </a:pPr>
            <a:r>
              <a:rPr lang="en-US" sz="1100" baseline="0" dirty="0" smtClean="0">
                <a:latin typeface="+mn-lt"/>
              </a:rPr>
              <a:t>Reciting the mission at the beginning and/or ending of a board meeting. This will serve as a reminder to all board members of the important work they’ve been tasked with directing and overseeing.</a:t>
            </a:r>
          </a:p>
          <a:p>
            <a:pPr marL="115888" indent="-115888">
              <a:spcBef>
                <a:spcPts val="0"/>
              </a:spcBef>
              <a:spcAft>
                <a:spcPts val="0"/>
              </a:spcAft>
              <a:buFont typeface="Arial" pitchFamily="34" charset="0"/>
              <a:buChar char="•"/>
              <a:defRPr/>
            </a:pPr>
            <a:r>
              <a:rPr lang="en-US" sz="1100" dirty="0" smtClean="0">
                <a:latin typeface="+mn-lt"/>
              </a:rPr>
              <a:t>Referencing </a:t>
            </a:r>
            <a:r>
              <a:rPr lang="en-US" sz="1100" baseline="0" dirty="0" smtClean="0">
                <a:latin typeface="+mn-lt"/>
              </a:rPr>
              <a:t>the mission at the top of the meeting agenda. This is a great way to</a:t>
            </a:r>
            <a:r>
              <a:rPr lang="en-US" sz="1100" dirty="0" smtClean="0">
                <a:latin typeface="+mn-lt"/>
              </a:rPr>
              <a:t> remind </a:t>
            </a:r>
            <a:r>
              <a:rPr lang="en-US" sz="1100" baseline="0" dirty="0" smtClean="0">
                <a:latin typeface="+mn-lt"/>
              </a:rPr>
              <a:t> board members that the mission serves as the backbone for </a:t>
            </a:r>
            <a:r>
              <a:rPr lang="en-US" sz="1100" dirty="0" smtClean="0">
                <a:latin typeface="+mn-lt"/>
              </a:rPr>
              <a:t>all actions to be taken by the board.</a:t>
            </a:r>
          </a:p>
          <a:p>
            <a:pPr marL="115888" indent="-115888">
              <a:spcBef>
                <a:spcPts val="0"/>
              </a:spcBef>
              <a:spcAft>
                <a:spcPts val="0"/>
              </a:spcAft>
              <a:buFont typeface="Arial" pitchFamily="34" charset="0"/>
              <a:buChar char="•"/>
              <a:defRPr/>
            </a:pPr>
            <a:r>
              <a:rPr lang="en-US" sz="1100" baseline="0" dirty="0" smtClean="0">
                <a:latin typeface="+mn-lt"/>
              </a:rPr>
              <a:t>Including the mission statement on board</a:t>
            </a:r>
            <a:r>
              <a:rPr lang="en-US" sz="1100" dirty="0" smtClean="0">
                <a:latin typeface="+mn-lt"/>
              </a:rPr>
              <a:t> member business cards. This helps board members remember and recite the mission when meeting with the community and stakeholders</a:t>
            </a:r>
          </a:p>
          <a:p>
            <a:pPr marL="115888" indent="-115888">
              <a:spcBef>
                <a:spcPts val="0"/>
              </a:spcBef>
              <a:spcAft>
                <a:spcPts val="0"/>
              </a:spcAft>
              <a:buFont typeface="Arial" pitchFamily="34" charset="0"/>
              <a:buChar char="•"/>
              <a:defRPr/>
            </a:pPr>
            <a:r>
              <a:rPr lang="en-US" sz="1100" baseline="0" dirty="0" smtClean="0">
                <a:latin typeface="+mn-lt"/>
              </a:rPr>
              <a:t>Discussing the mission</a:t>
            </a:r>
            <a:r>
              <a:rPr lang="en-US" sz="1100" dirty="0" smtClean="0">
                <a:latin typeface="+mn-lt"/>
              </a:rPr>
              <a:t> in relation to all board actions. Including the mission on the meeting agenda to serve as a reminder is even more effective if board members actually make a point of referencing the mission when discussing board actions. </a:t>
            </a:r>
            <a:endParaRPr lang="en-US" sz="1100" baseline="0" dirty="0" smtClean="0">
              <a:latin typeface="+mn-lt"/>
            </a:endParaRPr>
          </a:p>
          <a:p>
            <a:pPr>
              <a:spcBef>
                <a:spcPts val="0"/>
              </a:spcBef>
              <a:spcAft>
                <a:spcPts val="0"/>
              </a:spcAft>
              <a:defRPr/>
            </a:pPr>
            <a:endParaRPr lang="en-US" sz="1100" baseline="0" dirty="0" smtClean="0">
              <a:latin typeface="+mn-lt"/>
            </a:endParaRPr>
          </a:p>
          <a:p>
            <a:pPr>
              <a:spcBef>
                <a:spcPts val="0"/>
              </a:spcBef>
              <a:spcAft>
                <a:spcPts val="0"/>
              </a:spcAft>
              <a:defRPr/>
            </a:pPr>
            <a:endParaRPr lang="en-US" sz="1100" dirty="0" smtClean="0">
              <a:latin typeface="+mn-lt"/>
            </a:endParaRPr>
          </a:p>
          <a:p>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12</a:t>
            </a:fld>
            <a:endParaRPr lang="en-US"/>
          </a:p>
        </p:txBody>
      </p:sp>
    </p:spTree>
    <p:extLst>
      <p:ext uri="{BB962C8B-B14F-4D97-AF65-F5344CB8AC3E}">
        <p14:creationId xmlns:p14="http://schemas.microsoft.com/office/powerpoint/2010/main" xmlns="" val="4729075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345" y="4416099"/>
            <a:ext cx="5775655" cy="4182457"/>
          </a:xfrm>
        </p:spPr>
        <p:txBody>
          <a:bodyPr>
            <a:normAutofit/>
          </a:bodyPr>
          <a:lstStyle/>
          <a:p>
            <a:pPr defTabSz="913998">
              <a:spcBef>
                <a:spcPts val="0"/>
              </a:spcBef>
              <a:defRPr/>
            </a:pPr>
            <a:r>
              <a:rPr lang="en-US" sz="1100" dirty="0" smtClean="0">
                <a:latin typeface="+mn-lt"/>
              </a:rPr>
              <a:t>Reviewing,</a:t>
            </a:r>
            <a:r>
              <a:rPr lang="en-US" sz="1100" baseline="0" dirty="0" smtClean="0">
                <a:latin typeface="+mn-lt"/>
              </a:rPr>
              <a:t> updating and using the mission are board responsibilities reflected in the CSBG Organizational Standards. The Standards specifically direct board members to review the organization's mission every 5 years to ensure that it address poverty and that the CAA’s programs are in alignment with the mission. We just discussed how a board reviews, updates (if necessary) and uses the mission statements – all of these actions show that the board is meeting this Organizational Standard. </a:t>
            </a:r>
          </a:p>
          <a:p>
            <a:pPr defTabSz="913998">
              <a:spcBef>
                <a:spcPts val="0"/>
              </a:spcBef>
              <a:defRPr/>
            </a:pPr>
            <a:endParaRPr lang="en-US" sz="1100" baseline="0" dirty="0" smtClean="0">
              <a:latin typeface="+mn-lt"/>
            </a:endParaRPr>
          </a:p>
          <a:p>
            <a:pPr defTabSz="913998">
              <a:spcBef>
                <a:spcPts val="0"/>
              </a:spcBef>
              <a:defRPr/>
            </a:pPr>
            <a:r>
              <a:rPr lang="en-US" sz="1100" baseline="0" dirty="0" smtClean="0">
                <a:latin typeface="+mn-lt"/>
              </a:rPr>
              <a:t>Several other CSBG Organizational Standards that are related to the board’s role with respect to the organization’s mission include Standards 3.1 and 3.5. These Standards require the organization to conduct a community needs assessment, issue a report about the results, and have the board formally accept the completed assessment. The community needs assessment will help educate the board about the needs in the areas served by the CAA and subsequently inform a CAA’s review of its mission.  </a:t>
            </a:r>
            <a:endParaRPr lang="en-US" sz="1100" dirty="0" smtClean="0">
              <a:latin typeface="+mn-lt"/>
            </a:endParaRPr>
          </a:p>
        </p:txBody>
      </p:sp>
      <p:sp>
        <p:nvSpPr>
          <p:cNvPr id="4" name="Slide Number Placeholder 3"/>
          <p:cNvSpPr>
            <a:spLocks noGrp="1"/>
          </p:cNvSpPr>
          <p:nvPr>
            <p:ph type="sldNum" sz="quarter" idx="10"/>
          </p:nvPr>
        </p:nvSpPr>
        <p:spPr/>
        <p:txBody>
          <a:bodyPr/>
          <a:lstStyle/>
          <a:p>
            <a:pPr>
              <a:defRPr/>
            </a:pPr>
            <a:fld id="{EFEB5041-944C-4410-AAF3-10B86D79719E}" type="slidenum">
              <a:rPr lang="en-US" smtClean="0"/>
              <a:pPr>
                <a:defRPr/>
              </a:pPr>
              <a:t>13</a:t>
            </a:fld>
            <a:endParaRPr lang="en-US" dirty="0"/>
          </a:p>
        </p:txBody>
      </p:sp>
    </p:spTree>
    <p:extLst>
      <p:ext uri="{BB962C8B-B14F-4D97-AF65-F5344CB8AC3E}">
        <p14:creationId xmlns:p14="http://schemas.microsoft.com/office/powerpoint/2010/main" xmlns="" val="27930822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dirty="0" smtClean="0">
                <a:latin typeface="+mj-lt"/>
              </a:rPr>
              <a:t>A</a:t>
            </a:r>
            <a:r>
              <a:rPr lang="en-US" sz="1100" baseline="0" dirty="0" smtClean="0">
                <a:latin typeface="+mj-lt"/>
              </a:rPr>
              <a:t> significant responsibility of the tripartite board is to set the direction for the organization.  The planning required to do so involves, among other tasks, assessing needs, reviewing existing programs, forecasting future financial stability and growth, and making (sometimes tough, sometimes exciting) decisions about the future. Planning also requires constant assessing and revising. In this section, we will discuss the planning CAAs are required to engage in because of the CSBG funding they receive and a few tools and resources a board may use to help frame and focus its planning efforts. </a:t>
            </a:r>
            <a:endParaRPr lang="en-US" sz="1100" dirty="0">
              <a:latin typeface="+mj-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14</a:t>
            </a:fld>
            <a:endParaRPr lang="en-US"/>
          </a:p>
        </p:txBody>
      </p:sp>
    </p:spTree>
    <p:extLst>
      <p:ext uri="{BB962C8B-B14F-4D97-AF65-F5344CB8AC3E}">
        <p14:creationId xmlns:p14="http://schemas.microsoft.com/office/powerpoint/2010/main" xmlns="" val="15312764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698625" y="212725"/>
            <a:ext cx="3695700" cy="2771775"/>
          </a:xfrm>
        </p:spPr>
      </p:sp>
      <p:sp>
        <p:nvSpPr>
          <p:cNvPr id="3" name="Notes Placeholder 2"/>
          <p:cNvSpPr>
            <a:spLocks noGrp="1"/>
          </p:cNvSpPr>
          <p:nvPr>
            <p:ph type="body" idx="1"/>
          </p:nvPr>
        </p:nvSpPr>
        <p:spPr>
          <a:xfrm>
            <a:off x="364600" y="3236074"/>
            <a:ext cx="6324599" cy="5605051"/>
          </a:xfrm>
        </p:spPr>
        <p:txBody>
          <a:bodyPr>
            <a:noAutofit/>
          </a:bodyPr>
          <a:lstStyle/>
          <a:p>
            <a:pPr>
              <a:spcBef>
                <a:spcPts val="0"/>
              </a:spcBef>
            </a:pPr>
            <a:r>
              <a:rPr lang="en-US" sz="1100" dirty="0" smtClean="0">
                <a:latin typeface="+mn-lt"/>
              </a:rPr>
              <a:t>A</a:t>
            </a:r>
            <a:r>
              <a:rPr lang="en-US" sz="1100" baseline="0" dirty="0" smtClean="0">
                <a:latin typeface="+mn-lt"/>
              </a:rPr>
              <a:t> board member’s responsibility to engage in planning is sometimes difficult to fully grasp because such efforts are not as concrete as other board responsibilities. </a:t>
            </a:r>
            <a:r>
              <a:rPr lang="en-US" sz="1100" dirty="0" smtClean="0">
                <a:latin typeface="+mn-lt"/>
              </a:rPr>
              <a:t>To</a:t>
            </a:r>
            <a:r>
              <a:rPr lang="en-US" sz="1100" baseline="0" dirty="0" smtClean="0">
                <a:latin typeface="+mn-lt"/>
              </a:rPr>
              <a:t> better understand what engaging in planning might look like, ask workshop participants to engage in what is often referred to as the SWOT exercise.  SWOT stands for Strength, Weakness, Opportunity and Threat. A SWOT analysis is used by boards to help build an organization’s strategy. Each workshop participant should take a moment to identify each of the following in relation to their organizations:</a:t>
            </a:r>
          </a:p>
          <a:p>
            <a:pPr>
              <a:spcBef>
                <a:spcPts val="0"/>
              </a:spcBef>
            </a:pPr>
            <a:endParaRPr lang="en-US" sz="1100" baseline="0" dirty="0" smtClean="0">
              <a:latin typeface="+mn-lt"/>
            </a:endParaRPr>
          </a:p>
          <a:p>
            <a:pPr marL="115888" indent="-115888">
              <a:spcBef>
                <a:spcPts val="0"/>
              </a:spcBef>
              <a:buFont typeface="Arial" pitchFamily="34" charset="0"/>
              <a:buChar char="•"/>
            </a:pPr>
            <a:r>
              <a:rPr lang="en-US" sz="1100" b="1" baseline="0" dirty="0" smtClean="0">
                <a:latin typeface="+mn-lt"/>
              </a:rPr>
              <a:t>Strengths</a:t>
            </a:r>
            <a:r>
              <a:rPr lang="en-US" sz="1100" baseline="0" dirty="0" smtClean="0">
                <a:latin typeface="+mn-lt"/>
              </a:rPr>
              <a:t> (e.g., sole provider of a service, passionate volunteers, loyal donors, clear vision and history). Questions</a:t>
            </a:r>
            <a:r>
              <a:rPr lang="en-US" sz="1100" dirty="0" smtClean="0">
                <a:latin typeface="+mn-lt"/>
              </a:rPr>
              <a:t> to consider:</a:t>
            </a:r>
            <a:endParaRPr lang="en-US" sz="1100" baseline="0" dirty="0" smtClean="0">
              <a:latin typeface="+mn-lt"/>
            </a:endParaRPr>
          </a:p>
          <a:p>
            <a:pPr marL="236538" lvl="1" indent="-115888">
              <a:spcBef>
                <a:spcPts val="0"/>
              </a:spcBef>
              <a:buFont typeface="Courier New" pitchFamily="49" charset="0"/>
              <a:buChar char="o"/>
            </a:pPr>
            <a:r>
              <a:rPr lang="en-US" sz="1100" baseline="0" dirty="0" smtClean="0">
                <a:latin typeface="+mn-lt"/>
              </a:rPr>
              <a:t>What does your organization do better than others?</a:t>
            </a:r>
          </a:p>
          <a:p>
            <a:pPr marL="236538" lvl="1" indent="-115888">
              <a:spcBef>
                <a:spcPts val="0"/>
              </a:spcBef>
              <a:buFont typeface="Courier New" pitchFamily="49" charset="0"/>
              <a:buChar char="o"/>
            </a:pPr>
            <a:r>
              <a:rPr lang="en-US" sz="1100" baseline="0" dirty="0" smtClean="0">
                <a:latin typeface="+mn-lt"/>
              </a:rPr>
              <a:t>What advantages does your organization have?</a:t>
            </a:r>
          </a:p>
          <a:p>
            <a:pPr marL="236538" lvl="1" indent="-115888">
              <a:spcBef>
                <a:spcPts val="0"/>
              </a:spcBef>
              <a:buFont typeface="Courier New" pitchFamily="49" charset="0"/>
              <a:buChar char="o"/>
            </a:pPr>
            <a:r>
              <a:rPr lang="en-US" sz="1100" baseline="0" dirty="0" smtClean="0">
                <a:latin typeface="+mn-lt"/>
              </a:rPr>
              <a:t>What do others see as your strengthens?</a:t>
            </a:r>
          </a:p>
          <a:p>
            <a:pPr marL="115888" indent="-115888">
              <a:spcBef>
                <a:spcPts val="0"/>
              </a:spcBef>
              <a:buFont typeface="Arial" pitchFamily="34" charset="0"/>
              <a:buChar char="•"/>
            </a:pPr>
            <a:endParaRPr lang="en-US" sz="1100" dirty="0" smtClean="0">
              <a:latin typeface="+mn-lt"/>
            </a:endParaRPr>
          </a:p>
          <a:p>
            <a:pPr marL="115888" indent="-115888">
              <a:spcBef>
                <a:spcPts val="0"/>
              </a:spcBef>
              <a:buFont typeface="Arial" pitchFamily="34" charset="0"/>
              <a:buChar char="•"/>
            </a:pPr>
            <a:r>
              <a:rPr lang="en-US" sz="1100" b="1" baseline="0" dirty="0" smtClean="0">
                <a:latin typeface="+mn-lt"/>
              </a:rPr>
              <a:t>Weaknesses</a:t>
            </a:r>
            <a:r>
              <a:rPr lang="en-US" sz="1100" baseline="0" dirty="0" smtClean="0">
                <a:latin typeface="+mn-lt"/>
              </a:rPr>
              <a:t> (e.g., small volunteer base, high staff turnover, lack of external communications). Questions</a:t>
            </a:r>
            <a:r>
              <a:rPr lang="en-US" sz="1100" dirty="0" smtClean="0">
                <a:latin typeface="+mn-lt"/>
              </a:rPr>
              <a:t> to consider:</a:t>
            </a:r>
            <a:endParaRPr lang="en-US" sz="1100" baseline="0" dirty="0" smtClean="0">
              <a:latin typeface="+mn-lt"/>
            </a:endParaRPr>
          </a:p>
          <a:p>
            <a:pPr marL="236538" lvl="1" indent="-115888">
              <a:spcBef>
                <a:spcPts val="0"/>
              </a:spcBef>
              <a:buFont typeface="Courier New" pitchFamily="49" charset="0"/>
              <a:buChar char="o"/>
            </a:pPr>
            <a:r>
              <a:rPr lang="en-US" sz="1100" baseline="0" dirty="0" smtClean="0">
                <a:latin typeface="+mn-lt"/>
              </a:rPr>
              <a:t>How could your organization improve?</a:t>
            </a:r>
          </a:p>
          <a:p>
            <a:pPr marL="236538" lvl="1" indent="-115888">
              <a:spcBef>
                <a:spcPts val="0"/>
              </a:spcBef>
              <a:buFont typeface="Courier New" pitchFamily="49" charset="0"/>
              <a:buChar char="o"/>
            </a:pPr>
            <a:r>
              <a:rPr lang="en-US" sz="1100" baseline="0" dirty="0" smtClean="0">
                <a:latin typeface="+mn-lt"/>
              </a:rPr>
              <a:t>What do others see as your weaknesses?</a:t>
            </a:r>
          </a:p>
          <a:p>
            <a:pPr marL="115888" indent="-115888">
              <a:spcBef>
                <a:spcPts val="0"/>
              </a:spcBef>
              <a:buFont typeface="Arial" pitchFamily="34" charset="0"/>
              <a:buChar char="•"/>
            </a:pPr>
            <a:endParaRPr lang="en-US" sz="1100" baseline="0" dirty="0" smtClean="0">
              <a:latin typeface="+mn-lt"/>
            </a:endParaRPr>
          </a:p>
          <a:p>
            <a:pPr marL="115888" indent="-115888">
              <a:spcBef>
                <a:spcPts val="0"/>
              </a:spcBef>
              <a:buFont typeface="Arial" pitchFamily="34" charset="0"/>
              <a:buChar char="•"/>
            </a:pPr>
            <a:r>
              <a:rPr lang="en-US" sz="1100" b="1" baseline="0" dirty="0" smtClean="0">
                <a:latin typeface="+mn-lt"/>
              </a:rPr>
              <a:t>Opportunities</a:t>
            </a:r>
            <a:r>
              <a:rPr lang="en-US" sz="1100" b="0" baseline="0" dirty="0" smtClean="0">
                <a:latin typeface="+mn-lt"/>
              </a:rPr>
              <a:t> (e.g.</a:t>
            </a:r>
            <a:r>
              <a:rPr lang="en-US" sz="1100" baseline="0" dirty="0" smtClean="0">
                <a:latin typeface="+mn-lt"/>
              </a:rPr>
              <a:t>, develop partnerships, expand volunteer and client base through robust communications, increase number of loyal donors, explore enhancement</a:t>
            </a:r>
            <a:r>
              <a:rPr lang="en-US" sz="1100" dirty="0" smtClean="0">
                <a:latin typeface="+mn-lt"/>
              </a:rPr>
              <a:t> to or development of programs). Questions to consider:</a:t>
            </a:r>
            <a:r>
              <a:rPr lang="en-US" sz="1100" baseline="0" dirty="0" smtClean="0">
                <a:latin typeface="+mn-lt"/>
              </a:rPr>
              <a:t> </a:t>
            </a:r>
          </a:p>
          <a:p>
            <a:pPr marL="236538" lvl="1" indent="-115888">
              <a:spcBef>
                <a:spcPts val="0"/>
              </a:spcBef>
              <a:buFont typeface="Courier New" pitchFamily="49" charset="0"/>
              <a:buChar char="o"/>
            </a:pPr>
            <a:r>
              <a:rPr lang="en-US" sz="1100" dirty="0" smtClean="0">
                <a:latin typeface="+mn-lt"/>
              </a:rPr>
              <a:t>What opportunities are you aware of?</a:t>
            </a:r>
          </a:p>
          <a:p>
            <a:pPr marL="236538" lvl="1" indent="-115888">
              <a:spcBef>
                <a:spcPts val="0"/>
              </a:spcBef>
              <a:buFont typeface="Courier New" pitchFamily="49" charset="0"/>
              <a:buChar char="o"/>
            </a:pPr>
            <a:r>
              <a:rPr lang="en-US" sz="1100" baseline="0" dirty="0" smtClean="0">
                <a:latin typeface="+mn-lt"/>
              </a:rPr>
              <a:t>What are new developments </a:t>
            </a:r>
            <a:r>
              <a:rPr lang="en-US" sz="1100" dirty="0" smtClean="0">
                <a:latin typeface="+mn-lt"/>
              </a:rPr>
              <a:t>in the sector?</a:t>
            </a:r>
            <a:endParaRPr lang="en-US" sz="1100" baseline="0" dirty="0" smtClean="0">
              <a:latin typeface="+mn-lt"/>
            </a:endParaRPr>
          </a:p>
          <a:p>
            <a:pPr marL="115888" indent="-115888">
              <a:spcBef>
                <a:spcPts val="0"/>
              </a:spcBef>
              <a:buFont typeface="Arial" pitchFamily="34" charset="0"/>
              <a:buChar char="•"/>
            </a:pPr>
            <a:endParaRPr lang="en-US" sz="1100" baseline="0" dirty="0" smtClean="0">
              <a:latin typeface="+mn-lt"/>
            </a:endParaRPr>
          </a:p>
          <a:p>
            <a:pPr marL="115888" indent="-115888">
              <a:spcBef>
                <a:spcPts val="0"/>
              </a:spcBef>
              <a:buFont typeface="Arial" pitchFamily="34" charset="0"/>
              <a:buChar char="•"/>
            </a:pPr>
            <a:r>
              <a:rPr lang="en-US" sz="1100" b="1" baseline="0" dirty="0" smtClean="0">
                <a:latin typeface="+mn-lt"/>
              </a:rPr>
              <a:t>Threats</a:t>
            </a:r>
            <a:r>
              <a:rPr lang="en-US" sz="1100" b="0" baseline="0" dirty="0" smtClean="0">
                <a:latin typeface="+mn-lt"/>
              </a:rPr>
              <a:t> (e.g.</a:t>
            </a:r>
            <a:r>
              <a:rPr lang="en-US" sz="1100" baseline="0" dirty="0" smtClean="0">
                <a:latin typeface="+mn-lt"/>
              </a:rPr>
              <a:t>, measuring success is difficult, cash flow/external costs, bad</a:t>
            </a:r>
            <a:r>
              <a:rPr lang="en-US" sz="1100" dirty="0" smtClean="0">
                <a:latin typeface="+mn-lt"/>
              </a:rPr>
              <a:t> publicity). Questions to consider:</a:t>
            </a:r>
          </a:p>
          <a:p>
            <a:pPr marL="236538" lvl="1" indent="-115888">
              <a:spcBef>
                <a:spcPts val="0"/>
              </a:spcBef>
              <a:buFont typeface="Courier New" pitchFamily="49" charset="0"/>
              <a:buChar char="o"/>
            </a:pPr>
            <a:r>
              <a:rPr lang="en-US" sz="1100" dirty="0" smtClean="0">
                <a:latin typeface="+mn-lt"/>
              </a:rPr>
              <a:t>What obstacles does your organization face?</a:t>
            </a:r>
          </a:p>
          <a:p>
            <a:pPr marL="236538" lvl="1" indent="-115888">
              <a:spcBef>
                <a:spcPts val="0"/>
              </a:spcBef>
              <a:buFont typeface="Courier New" pitchFamily="49" charset="0"/>
              <a:buChar char="o"/>
            </a:pPr>
            <a:r>
              <a:rPr lang="en-US" sz="1100" dirty="0" smtClean="0">
                <a:latin typeface="+mn-lt"/>
              </a:rPr>
              <a:t>Could weakness threaten your organization’s sustainability?</a:t>
            </a:r>
          </a:p>
          <a:p>
            <a:pPr marL="236538" lvl="1" indent="-115888">
              <a:spcBef>
                <a:spcPts val="0"/>
              </a:spcBef>
              <a:buFont typeface="Courier New" pitchFamily="49" charset="0"/>
              <a:buChar char="o"/>
            </a:pPr>
            <a:endParaRPr lang="en-US" sz="1100" baseline="0" dirty="0" smtClean="0">
              <a:latin typeface="+mn-lt"/>
            </a:endParaRPr>
          </a:p>
          <a:p>
            <a:pPr>
              <a:spcBef>
                <a:spcPts val="0"/>
              </a:spcBef>
            </a:pPr>
            <a:r>
              <a:rPr lang="en-US" sz="1100" dirty="0" smtClean="0">
                <a:latin typeface="+mn-lt"/>
              </a:rPr>
              <a:t>Working through a SWOT</a:t>
            </a:r>
            <a:r>
              <a:rPr lang="en-US" sz="1100" baseline="0" dirty="0" smtClean="0">
                <a:latin typeface="+mn-lt"/>
              </a:rPr>
              <a:t> analysis </a:t>
            </a:r>
            <a:r>
              <a:rPr lang="en-US" sz="1100" dirty="0" smtClean="0">
                <a:latin typeface="+mn-lt"/>
              </a:rPr>
              <a:t>is one way for board members to develop a deeper understanding of their organization’s operations and efforts needed to further the mission. This understanding plays a crucial role in a board’s meeting its responsibility to think strategically about the organization’s future and planning accordingly.  </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15</a:t>
            </a:fld>
            <a:endParaRPr lang="en-US"/>
          </a:p>
        </p:txBody>
      </p:sp>
    </p:spTree>
    <p:extLst>
      <p:ext uri="{BB962C8B-B14F-4D97-AF65-F5344CB8AC3E}">
        <p14:creationId xmlns:p14="http://schemas.microsoft.com/office/powerpoint/2010/main" xmlns="" val="36249272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dirty="0" smtClean="0">
                <a:latin typeface="+mn-lt"/>
              </a:rPr>
              <a:t>The federal CSBG Act and CSBG Organizational Standards require that the board oversee two types of planning efforts by the CAA. Preparing the community action plan, which is specific to CSBG-funded activities, is specifically required by the federal CSBG Act. The plan involves the CAA conducting a community needs assessment to identify the population to be served and the assistance needed. </a:t>
            </a:r>
            <a:r>
              <a:rPr lang="en-US" sz="1100" kern="1200" dirty="0" smtClean="0">
                <a:solidFill>
                  <a:schemeClr val="tx1"/>
                </a:solidFill>
                <a:latin typeface="Arial" charset="0"/>
                <a:ea typeface="+mn-ea"/>
                <a:cs typeface="+mn-cs"/>
              </a:rPr>
              <a:t>These efforts often involve reviewing publicly available data such as the most recent census report, and engaging staff to develop surveys and conduct research to gather data from the community served. While the board is mainly tasked with voting to accept the needs assessment, some CAA tripartite boards contribute to the data gathering process by convening community forums to solicit information on needs and suggestions for addressing those needs from those living in the area.</a:t>
            </a:r>
          </a:p>
          <a:p>
            <a:pPr>
              <a:spcBef>
                <a:spcPts val="0"/>
              </a:spcBef>
            </a:pPr>
            <a:endParaRPr lang="en-US" sz="1100" dirty="0" smtClean="0">
              <a:latin typeface="+mn-lt"/>
            </a:endParaRPr>
          </a:p>
          <a:p>
            <a:pPr>
              <a:spcBef>
                <a:spcPts val="0"/>
              </a:spcBef>
            </a:pPr>
            <a:r>
              <a:rPr lang="en-US" sz="1100" dirty="0" smtClean="0">
                <a:latin typeface="+mn-lt"/>
              </a:rPr>
              <a:t>The community action plan informs a CAA’s strategic plan, which is an organization-wide document that establishes the direction and activities of the whole organization. </a:t>
            </a:r>
            <a:r>
              <a:rPr lang="en-US" sz="1100" kern="1200" dirty="0" smtClean="0">
                <a:solidFill>
                  <a:schemeClr val="tx1"/>
                </a:solidFill>
                <a:latin typeface="Arial" charset="0"/>
                <a:ea typeface="+mn-ea"/>
                <a:cs typeface="+mn-cs"/>
              </a:rPr>
              <a:t>Under the CSBG Organizational Standards, a CAA is required to engage in strategic planning every 5 years and the Board is required to approve the plan.  While the board will likely organize a planning committee to work with the executive director and staff to lead the planning efforts, the approach should focus on the “big picture” and include:</a:t>
            </a:r>
          </a:p>
          <a:p>
            <a:pPr defTabSz="913998">
              <a:spcBef>
                <a:spcPts val="0"/>
              </a:spcBef>
              <a:defRPr/>
            </a:pPr>
            <a:endParaRPr lang="en-US" sz="1100" kern="1200" dirty="0" smtClean="0">
              <a:solidFill>
                <a:schemeClr val="tx1"/>
              </a:solidFill>
              <a:latin typeface="Arial" charset="0"/>
              <a:ea typeface="+mn-ea"/>
              <a:cs typeface="+mn-cs"/>
            </a:endParaRPr>
          </a:p>
          <a:p>
            <a:pPr marL="109538" lvl="1" indent="-109538" defTabSz="913998">
              <a:spcBef>
                <a:spcPts val="0"/>
              </a:spcBef>
              <a:buFont typeface="Arial" pitchFamily="34" charset="0"/>
              <a:buChar char="•"/>
              <a:defRPr/>
            </a:pPr>
            <a:r>
              <a:rPr lang="en-US" sz="1100" kern="1200" dirty="0" smtClean="0">
                <a:solidFill>
                  <a:schemeClr val="tx1"/>
                </a:solidFill>
                <a:latin typeface="Arial" charset="0"/>
                <a:ea typeface="+mn-ea"/>
                <a:cs typeface="+mn-cs"/>
              </a:rPr>
              <a:t>Thinking about mission and purpose; </a:t>
            </a:r>
          </a:p>
          <a:p>
            <a:pPr marL="109538" lvl="1" indent="-109538" defTabSz="913998">
              <a:spcBef>
                <a:spcPts val="0"/>
              </a:spcBef>
              <a:buFont typeface="Arial" pitchFamily="34" charset="0"/>
              <a:buChar char="•"/>
              <a:defRPr/>
            </a:pPr>
            <a:r>
              <a:rPr lang="en-US" sz="1100" kern="1200" dirty="0" smtClean="0">
                <a:solidFill>
                  <a:schemeClr val="tx1"/>
                </a:solidFill>
                <a:latin typeface="Arial" charset="0"/>
                <a:ea typeface="+mn-ea"/>
                <a:cs typeface="+mn-cs"/>
              </a:rPr>
              <a:t>Aligning strategic plan with overall mission;</a:t>
            </a:r>
          </a:p>
          <a:p>
            <a:pPr marL="109538" lvl="1" indent="-109538" defTabSz="913998">
              <a:spcBef>
                <a:spcPts val="0"/>
              </a:spcBef>
              <a:buFont typeface="Arial" pitchFamily="34" charset="0"/>
              <a:buChar char="•"/>
              <a:defRPr/>
            </a:pPr>
            <a:r>
              <a:rPr lang="en-US" sz="1100" kern="1200" dirty="0" smtClean="0">
                <a:solidFill>
                  <a:schemeClr val="tx1"/>
                </a:solidFill>
                <a:latin typeface="Arial" charset="0"/>
                <a:ea typeface="+mn-ea"/>
                <a:cs typeface="+mn-cs"/>
              </a:rPr>
              <a:t>Reviewing and adjusting (if necessary) all programs;</a:t>
            </a:r>
          </a:p>
          <a:p>
            <a:pPr marL="109538" lvl="1" indent="-109538" defTabSz="913998">
              <a:spcBef>
                <a:spcPts val="0"/>
              </a:spcBef>
              <a:buFont typeface="Arial" pitchFamily="34" charset="0"/>
              <a:buChar char="•"/>
              <a:defRPr/>
            </a:pPr>
            <a:r>
              <a:rPr lang="en-US" sz="1100" kern="1200" dirty="0" smtClean="0">
                <a:solidFill>
                  <a:schemeClr val="tx1"/>
                </a:solidFill>
                <a:latin typeface="Arial" charset="0"/>
                <a:ea typeface="+mn-ea"/>
                <a:cs typeface="+mn-cs"/>
              </a:rPr>
              <a:t>Identifying broad goals and priorities; and</a:t>
            </a:r>
          </a:p>
          <a:p>
            <a:pPr marL="109538" lvl="1" indent="-109538" defTabSz="913998">
              <a:spcBef>
                <a:spcPts val="0"/>
              </a:spcBef>
              <a:buFont typeface="Arial" pitchFamily="34" charset="0"/>
              <a:buChar char="•"/>
              <a:defRPr/>
            </a:pPr>
            <a:r>
              <a:rPr lang="en-US" sz="1100" kern="1200" dirty="0" smtClean="0">
                <a:solidFill>
                  <a:schemeClr val="tx1"/>
                </a:solidFill>
                <a:latin typeface="Arial" charset="0"/>
                <a:ea typeface="+mn-ea"/>
                <a:cs typeface="+mn-cs"/>
              </a:rPr>
              <a:t>Establishing and maintaining procedures for reporting on goals and results.</a:t>
            </a:r>
          </a:p>
          <a:p>
            <a:pPr marL="228500" indent="-228500" defTabSz="913998">
              <a:spcBef>
                <a:spcPts val="0"/>
              </a:spcBef>
              <a:defRPr/>
            </a:pPr>
            <a:endParaRPr lang="en-US" sz="1100" b="1" kern="1200" dirty="0" smtClean="0">
              <a:solidFill>
                <a:schemeClr val="tx1"/>
              </a:solidFill>
              <a:latin typeface="Arial" charset="0"/>
              <a:ea typeface="+mn-ea"/>
              <a:cs typeface="+mn-cs"/>
            </a:endParaRPr>
          </a:p>
          <a:p>
            <a:pPr>
              <a:spcBef>
                <a:spcPts val="0"/>
              </a:spcBef>
            </a:pP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16</a:t>
            </a:fld>
            <a:endParaRPr lang="en-US"/>
          </a:p>
        </p:txBody>
      </p:sp>
    </p:spTree>
    <p:extLst>
      <p:ext uri="{BB962C8B-B14F-4D97-AF65-F5344CB8AC3E}">
        <p14:creationId xmlns:p14="http://schemas.microsoft.com/office/powerpoint/2010/main" xmlns="" val="24702846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100" dirty="0" smtClean="0">
                <a:latin typeface="+mn-lt"/>
              </a:rPr>
              <a:t>This guide developed by the California Community Action Association and the National Community Action Partnership was designed to help CAAs navigate the strategic planning process and successfully plan, develop, implement and evaluate strategic plans. As a comprehensive capacity building resource, the guide can also be used to refresh an existing plan, train program managers and agency leadership, or even develop a planning process for a community collaborative.</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17</a:t>
            </a:fld>
            <a:endParaRPr lang="en-US"/>
          </a:p>
        </p:txBody>
      </p:sp>
    </p:spTree>
    <p:extLst>
      <p:ext uri="{BB962C8B-B14F-4D97-AF65-F5344CB8AC3E}">
        <p14:creationId xmlns:p14="http://schemas.microsoft.com/office/powerpoint/2010/main" xmlns="" val="20292360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a:ln/>
        </p:spPr>
      </p:sp>
      <p:sp>
        <p:nvSpPr>
          <p:cNvPr id="108547" name="Notes Placeholder 2"/>
          <p:cNvSpPr>
            <a:spLocks noGrp="1"/>
          </p:cNvSpPr>
          <p:nvPr>
            <p:ph type="body" idx="1"/>
          </p:nvPr>
        </p:nvSpPr>
        <p:spPr>
          <a:xfrm>
            <a:off x="457200" y="4267201"/>
            <a:ext cx="6172199" cy="4331356"/>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spcBef>
                <a:spcPts val="0"/>
              </a:spcBef>
              <a:spcAft>
                <a:spcPts val="0"/>
              </a:spcAft>
            </a:pPr>
            <a:r>
              <a:rPr lang="en-US" altLang="en-US" sz="1100" dirty="0" smtClean="0">
                <a:latin typeface="+mn-lt"/>
              </a:rPr>
              <a:t>Another approach to strategic</a:t>
            </a:r>
            <a:r>
              <a:rPr lang="en-US" altLang="en-US" sz="1100" baseline="0" dirty="0" smtClean="0">
                <a:latin typeface="+mn-lt"/>
              </a:rPr>
              <a:t> planning is offered by the book </a:t>
            </a:r>
            <a:r>
              <a:rPr lang="en-US" altLang="en-US" sz="1100" i="1" baseline="0" dirty="0" smtClean="0">
                <a:latin typeface="+mn-lt"/>
              </a:rPr>
              <a:t>Nonprofit Sustainability: Making Strategic Decisions for Financial Viability</a:t>
            </a:r>
            <a:r>
              <a:rPr lang="en-US" altLang="en-US" sz="1100" baseline="0" dirty="0" smtClean="0">
                <a:latin typeface="+mn-lt"/>
              </a:rPr>
              <a:t>. The book offers one way for </a:t>
            </a:r>
            <a:r>
              <a:rPr lang="en-US" altLang="en-US" sz="1100" dirty="0" smtClean="0">
                <a:latin typeface="+mn-lt"/>
              </a:rPr>
              <a:t>a board to make </a:t>
            </a:r>
            <a:r>
              <a:rPr lang="en-US" altLang="en-US" sz="1100" dirty="0">
                <a:latin typeface="+mn-lt"/>
              </a:rPr>
              <a:t>decisions about programs and activities in its strategic planning </a:t>
            </a:r>
            <a:r>
              <a:rPr lang="en-US" altLang="en-US" sz="1100" dirty="0" smtClean="0">
                <a:latin typeface="+mn-lt"/>
              </a:rPr>
              <a:t>sessions.</a:t>
            </a:r>
            <a:r>
              <a:rPr lang="en-US" altLang="en-US" sz="1100" baseline="0" dirty="0" smtClean="0">
                <a:latin typeface="+mn-lt"/>
              </a:rPr>
              <a:t> The approach attempts to address concerns by b</a:t>
            </a:r>
            <a:r>
              <a:rPr lang="en-US" altLang="en-US" sz="1100" dirty="0" smtClean="0">
                <a:latin typeface="+mn-lt"/>
              </a:rPr>
              <a:t>oard </a:t>
            </a:r>
            <a:r>
              <a:rPr lang="en-US" altLang="en-US" sz="1100" dirty="0">
                <a:latin typeface="+mn-lt"/>
              </a:rPr>
              <a:t>members and staff </a:t>
            </a:r>
            <a:r>
              <a:rPr lang="en-US" altLang="en-US" sz="1100" dirty="0" smtClean="0">
                <a:latin typeface="+mn-lt"/>
              </a:rPr>
              <a:t>who may </a:t>
            </a:r>
            <a:r>
              <a:rPr lang="en-US" altLang="en-US" sz="1100" dirty="0">
                <a:latin typeface="+mn-lt"/>
              </a:rPr>
              <a:t>feel like they aren’t sufficiently familiar with all of the </a:t>
            </a:r>
            <a:r>
              <a:rPr lang="en-US" altLang="en-US" sz="1100" dirty="0" smtClean="0">
                <a:latin typeface="+mn-lt"/>
              </a:rPr>
              <a:t>organization’s programs </a:t>
            </a:r>
            <a:r>
              <a:rPr lang="en-US" altLang="en-US" sz="1100" dirty="0">
                <a:latin typeface="+mn-lt"/>
              </a:rPr>
              <a:t>and activities</a:t>
            </a:r>
            <a:r>
              <a:rPr lang="en-US" altLang="en-US" sz="1100" dirty="0" smtClean="0">
                <a:latin typeface="+mn-lt"/>
              </a:rPr>
              <a:t>. It</a:t>
            </a:r>
            <a:r>
              <a:rPr lang="en-US" altLang="en-US" sz="1100" baseline="0" dirty="0" smtClean="0">
                <a:latin typeface="+mn-lt"/>
              </a:rPr>
              <a:t> also offers a challenge to many organizations who claim </a:t>
            </a:r>
            <a:r>
              <a:rPr lang="en-US" altLang="en-US" sz="1100" dirty="0" smtClean="0">
                <a:latin typeface="+mn-lt"/>
              </a:rPr>
              <a:t>that </a:t>
            </a:r>
            <a:r>
              <a:rPr lang="en-US" altLang="en-US" sz="1100" dirty="0">
                <a:latin typeface="+mn-lt"/>
              </a:rPr>
              <a:t>“all of our programs are </a:t>
            </a:r>
            <a:r>
              <a:rPr lang="en-US" altLang="en-US" sz="1100" dirty="0" smtClean="0">
                <a:latin typeface="+mn-lt"/>
              </a:rPr>
              <a:t>great” by requiring them to engage in a real </a:t>
            </a:r>
            <a:r>
              <a:rPr lang="en-US" altLang="en-US" sz="1100" dirty="0">
                <a:latin typeface="+mn-lt"/>
              </a:rPr>
              <a:t>discussion about which programs in fact have the greatest or most important impact.</a:t>
            </a:r>
          </a:p>
          <a:p>
            <a:pPr>
              <a:spcBef>
                <a:spcPts val="0"/>
              </a:spcBef>
              <a:spcAft>
                <a:spcPts val="0"/>
              </a:spcAft>
            </a:pPr>
            <a:endParaRPr lang="en-US" altLang="en-US" sz="1100" b="0" dirty="0">
              <a:latin typeface="+mn-lt"/>
            </a:endParaRPr>
          </a:p>
          <a:p>
            <a:pPr>
              <a:spcBef>
                <a:spcPts val="0"/>
              </a:spcBef>
              <a:spcAft>
                <a:spcPts val="0"/>
              </a:spcAft>
            </a:pPr>
            <a:r>
              <a:rPr lang="en-US" altLang="en-US" sz="1100" b="0" dirty="0" smtClean="0">
                <a:latin typeface="+mn-lt"/>
              </a:rPr>
              <a:t>The</a:t>
            </a:r>
            <a:r>
              <a:rPr lang="en-US" altLang="en-US" sz="1100" b="0" baseline="0" dirty="0" smtClean="0">
                <a:latin typeface="+mn-lt"/>
              </a:rPr>
              <a:t> analysis is anchored in the development</a:t>
            </a:r>
            <a:r>
              <a:rPr lang="en-US" altLang="en-US" sz="1100" b="0" dirty="0" smtClean="0">
                <a:latin typeface="+mn-lt"/>
              </a:rPr>
              <a:t> of</a:t>
            </a:r>
            <a:r>
              <a:rPr lang="en-US" altLang="en-US" sz="1100" b="0" baseline="0" dirty="0" smtClean="0">
                <a:latin typeface="+mn-lt"/>
              </a:rPr>
              <a:t> a matrix for your</a:t>
            </a:r>
            <a:r>
              <a:rPr lang="en-US" altLang="en-US" sz="1100" b="0" dirty="0" smtClean="0">
                <a:latin typeface="+mn-lt"/>
              </a:rPr>
              <a:t> </a:t>
            </a:r>
            <a:r>
              <a:rPr lang="en-US" altLang="en-US" sz="1100" b="0" baseline="0" dirty="0" smtClean="0">
                <a:latin typeface="+mn-lt"/>
              </a:rPr>
              <a:t>organization </a:t>
            </a:r>
            <a:r>
              <a:rPr lang="en-US" altLang="en-US" sz="1100" dirty="0" smtClean="0">
                <a:latin typeface="+mn-lt"/>
              </a:rPr>
              <a:t>using the template </a:t>
            </a:r>
            <a:r>
              <a:rPr lang="en-US" altLang="en-US" sz="1100" b="0" baseline="0" dirty="0" smtClean="0">
                <a:latin typeface="+mn-lt"/>
              </a:rPr>
              <a:t>in the slide. </a:t>
            </a:r>
            <a:r>
              <a:rPr lang="en-US" sz="1100" dirty="0" smtClean="0">
                <a:latin typeface="+mn-lt"/>
              </a:rPr>
              <a:t>The matrix map serves as a visual tool that plots all of the organization's activities and the financial and mission impact of each activity into a single image to generate strategic discussions.</a:t>
            </a:r>
            <a:r>
              <a:rPr lang="en-US" altLang="en-US" sz="1100" baseline="0" dirty="0" smtClean="0">
                <a:latin typeface="+mn-lt"/>
              </a:rPr>
              <a:t> The focus is the d</a:t>
            </a:r>
            <a:r>
              <a:rPr lang="en-US" altLang="en-US" sz="1100" dirty="0" smtClean="0">
                <a:latin typeface="+mn-lt"/>
              </a:rPr>
              <a:t>ual </a:t>
            </a:r>
            <a:r>
              <a:rPr lang="en-US" altLang="en-US" sz="1100" dirty="0">
                <a:latin typeface="+mn-lt"/>
              </a:rPr>
              <a:t>bottom line: </a:t>
            </a:r>
            <a:r>
              <a:rPr lang="en-US" altLang="en-US" sz="1100" dirty="0" smtClean="0">
                <a:latin typeface="+mn-lt"/>
              </a:rPr>
              <a:t>maximizing </a:t>
            </a:r>
            <a:r>
              <a:rPr lang="en-US" altLang="en-US" sz="1100" dirty="0">
                <a:latin typeface="+mn-lt"/>
              </a:rPr>
              <a:t>both </a:t>
            </a:r>
            <a:r>
              <a:rPr lang="en-US" altLang="en-US" sz="1100" u="sng" dirty="0">
                <a:latin typeface="+mn-lt"/>
              </a:rPr>
              <a:t>programmatic impact</a:t>
            </a:r>
            <a:r>
              <a:rPr lang="en-US" altLang="en-US" sz="1100" dirty="0">
                <a:latin typeface="+mn-lt"/>
              </a:rPr>
              <a:t> and </a:t>
            </a:r>
            <a:r>
              <a:rPr lang="en-US" altLang="en-US" sz="1100" u="sng" dirty="0">
                <a:latin typeface="+mn-lt"/>
              </a:rPr>
              <a:t>financial sustainability</a:t>
            </a:r>
            <a:r>
              <a:rPr lang="en-US" altLang="en-US" sz="1100" b="0" dirty="0">
                <a:latin typeface="+mn-lt"/>
              </a:rPr>
              <a:t>.</a:t>
            </a:r>
            <a:r>
              <a:rPr lang="en-US" altLang="en-US" sz="1100" dirty="0">
                <a:latin typeface="+mn-lt"/>
              </a:rPr>
              <a:t> </a:t>
            </a:r>
            <a:r>
              <a:rPr lang="en-US" altLang="en-US" sz="1100" dirty="0" smtClean="0">
                <a:latin typeface="+mn-lt"/>
              </a:rPr>
              <a:t> </a:t>
            </a:r>
          </a:p>
          <a:p>
            <a:pPr>
              <a:spcBef>
                <a:spcPts val="0"/>
              </a:spcBef>
              <a:spcAft>
                <a:spcPts val="0"/>
              </a:spcAft>
            </a:pPr>
            <a:endParaRPr lang="en-US" altLang="en-US" sz="1100" dirty="0" smtClean="0">
              <a:latin typeface="+mn-lt"/>
            </a:endParaRPr>
          </a:p>
          <a:p>
            <a:pPr>
              <a:spcBef>
                <a:spcPts val="0"/>
              </a:spcBef>
              <a:spcAft>
                <a:spcPts val="0"/>
              </a:spcAft>
            </a:pPr>
            <a:r>
              <a:rPr lang="en-US" altLang="en-US" sz="1100" dirty="0" smtClean="0">
                <a:latin typeface="+mn-lt"/>
              </a:rPr>
              <a:t>The</a:t>
            </a:r>
            <a:r>
              <a:rPr lang="en-US" altLang="en-US" sz="1100" baseline="0" dirty="0" smtClean="0">
                <a:latin typeface="+mn-lt"/>
              </a:rPr>
              <a:t> matrix map requires an organization to identify all “lines of business” </a:t>
            </a:r>
            <a:r>
              <a:rPr lang="en-US" altLang="en-US" sz="1100" dirty="0" smtClean="0">
                <a:latin typeface="+mn-lt"/>
              </a:rPr>
              <a:t>(e.g., Head Start, food pantry, affordable housing, Meals on Wheels, etc.) </a:t>
            </a:r>
            <a:r>
              <a:rPr lang="en-US" altLang="en-US" sz="1100" baseline="0" dirty="0" smtClean="0">
                <a:latin typeface="+mn-lt"/>
              </a:rPr>
              <a:t>and place them in one of the four blue quadrants along the impact axis and profitability axis.  A program that has high mission impact but doesn’t generate any funds (or costs a significant amount of money to operate) for the organization would, for example, be placed in the upper left hand quadrant. To assess the relative mission impact of each activity, an organization could: s</a:t>
            </a:r>
            <a:r>
              <a:rPr lang="en-US" altLang="en-US" sz="1100" dirty="0" smtClean="0">
                <a:latin typeface="+mn-lt"/>
              </a:rPr>
              <a:t>urvey </a:t>
            </a:r>
            <a:r>
              <a:rPr lang="en-US" altLang="en-US" sz="1100" dirty="0">
                <a:latin typeface="+mn-lt"/>
              </a:rPr>
              <a:t>clients and staff members on how </a:t>
            </a:r>
            <a:r>
              <a:rPr lang="en-US" altLang="en-US" sz="1100" dirty="0" smtClean="0">
                <a:latin typeface="+mn-lt"/>
              </a:rPr>
              <a:t>they </a:t>
            </a:r>
            <a:r>
              <a:rPr lang="en-US" altLang="en-US" sz="1100" dirty="0">
                <a:latin typeface="+mn-lt"/>
              </a:rPr>
              <a:t>assess the impact of </a:t>
            </a:r>
            <a:r>
              <a:rPr lang="en-US" altLang="en-US" sz="1100" dirty="0" smtClean="0">
                <a:latin typeface="+mn-lt"/>
              </a:rPr>
              <a:t>the organization’s programs; conduct </a:t>
            </a:r>
            <a:r>
              <a:rPr lang="en-US" altLang="en-US" sz="1100" dirty="0">
                <a:latin typeface="+mn-lt"/>
              </a:rPr>
              <a:t>focus groups within the </a:t>
            </a:r>
            <a:r>
              <a:rPr lang="en-US" altLang="en-US" sz="1100" dirty="0" smtClean="0">
                <a:latin typeface="+mn-lt"/>
              </a:rPr>
              <a:t>community; and host </a:t>
            </a:r>
            <a:r>
              <a:rPr lang="en-US" altLang="en-US" sz="1100" dirty="0">
                <a:latin typeface="+mn-lt"/>
              </a:rPr>
              <a:t>town halls or forums to discuss </a:t>
            </a:r>
            <a:r>
              <a:rPr lang="en-US" altLang="en-US" sz="1100" dirty="0" smtClean="0">
                <a:latin typeface="+mn-lt"/>
              </a:rPr>
              <a:t>how effective the organization’s efforts are in meeting community needs. To asses the profitability of each activity an organization</a:t>
            </a:r>
            <a:r>
              <a:rPr lang="en-US" altLang="en-US" sz="1100" baseline="0" dirty="0" smtClean="0">
                <a:latin typeface="+mn-lt"/>
              </a:rPr>
              <a:t> could l</a:t>
            </a:r>
            <a:r>
              <a:rPr lang="en-US" sz="1100" dirty="0" smtClean="0">
                <a:latin typeface="+mn-lt"/>
              </a:rPr>
              <a:t>ook </a:t>
            </a:r>
            <a:r>
              <a:rPr lang="en-US" sz="1100" dirty="0">
                <a:latin typeface="+mn-lt"/>
              </a:rPr>
              <a:t>at how much an activity is contributing financially to </a:t>
            </a:r>
            <a:r>
              <a:rPr lang="en-US" sz="1100" dirty="0" smtClean="0">
                <a:latin typeface="+mn-lt"/>
              </a:rPr>
              <a:t>an organization </a:t>
            </a:r>
            <a:r>
              <a:rPr lang="en-US" sz="1100" dirty="0">
                <a:latin typeface="+mn-lt"/>
              </a:rPr>
              <a:t>or how </a:t>
            </a:r>
            <a:r>
              <a:rPr lang="en-US" sz="1100" dirty="0" smtClean="0">
                <a:latin typeface="+mn-lt"/>
              </a:rPr>
              <a:t>much the organization needs to subsidize the program with unrestricted funds.</a:t>
            </a:r>
            <a:r>
              <a:rPr lang="en-US" sz="1100" baseline="0" dirty="0" smtClean="0">
                <a:latin typeface="+mn-lt"/>
              </a:rPr>
              <a:t> </a:t>
            </a:r>
            <a:endParaRPr lang="en-US" sz="1100" dirty="0">
              <a:latin typeface="+mn-lt"/>
            </a:endParaRPr>
          </a:p>
        </p:txBody>
      </p:sp>
      <p:sp>
        <p:nvSpPr>
          <p:cNvPr id="108548"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15815" indent="-275313" eaLnBrk="0" hangingPunct="0">
              <a:defRPr>
                <a:solidFill>
                  <a:schemeClr val="tx1"/>
                </a:solidFill>
                <a:latin typeface="Arial" pitchFamily="34" charset="0"/>
              </a:defRPr>
            </a:lvl2pPr>
            <a:lvl3pPr marL="1101255" indent="-220252" eaLnBrk="0" hangingPunct="0">
              <a:defRPr>
                <a:solidFill>
                  <a:schemeClr val="tx1"/>
                </a:solidFill>
                <a:latin typeface="Arial" pitchFamily="34" charset="0"/>
              </a:defRPr>
            </a:lvl3pPr>
            <a:lvl4pPr marL="1541755" indent="-220252" eaLnBrk="0" hangingPunct="0">
              <a:defRPr>
                <a:solidFill>
                  <a:schemeClr val="tx1"/>
                </a:solidFill>
                <a:latin typeface="Arial" pitchFamily="34" charset="0"/>
              </a:defRPr>
            </a:lvl4pPr>
            <a:lvl5pPr marL="1982257" indent="-220252" eaLnBrk="0" hangingPunct="0">
              <a:defRPr>
                <a:solidFill>
                  <a:schemeClr val="tx1"/>
                </a:solidFill>
                <a:latin typeface="Arial" pitchFamily="34" charset="0"/>
              </a:defRPr>
            </a:lvl5pPr>
            <a:lvl6pPr marL="2422758" indent="-220252" eaLnBrk="0" fontAlgn="base" hangingPunct="0">
              <a:spcBef>
                <a:spcPct val="0"/>
              </a:spcBef>
              <a:spcAft>
                <a:spcPct val="0"/>
              </a:spcAft>
              <a:defRPr>
                <a:solidFill>
                  <a:schemeClr val="tx1"/>
                </a:solidFill>
                <a:latin typeface="Arial" pitchFamily="34" charset="0"/>
              </a:defRPr>
            </a:lvl6pPr>
            <a:lvl7pPr marL="2863259" indent="-220252" eaLnBrk="0" fontAlgn="base" hangingPunct="0">
              <a:spcBef>
                <a:spcPct val="0"/>
              </a:spcBef>
              <a:spcAft>
                <a:spcPct val="0"/>
              </a:spcAft>
              <a:defRPr>
                <a:solidFill>
                  <a:schemeClr val="tx1"/>
                </a:solidFill>
                <a:latin typeface="Arial" pitchFamily="34" charset="0"/>
              </a:defRPr>
            </a:lvl7pPr>
            <a:lvl8pPr marL="3303759" indent="-220252" eaLnBrk="0" fontAlgn="base" hangingPunct="0">
              <a:spcBef>
                <a:spcPct val="0"/>
              </a:spcBef>
              <a:spcAft>
                <a:spcPct val="0"/>
              </a:spcAft>
              <a:defRPr>
                <a:solidFill>
                  <a:schemeClr val="tx1"/>
                </a:solidFill>
                <a:latin typeface="Arial" pitchFamily="34" charset="0"/>
              </a:defRPr>
            </a:lvl8pPr>
            <a:lvl9pPr marL="3744261" indent="-220252" eaLnBrk="0" fontAlgn="base" hangingPunct="0">
              <a:spcBef>
                <a:spcPct val="0"/>
              </a:spcBef>
              <a:spcAft>
                <a:spcPct val="0"/>
              </a:spcAft>
              <a:defRPr>
                <a:solidFill>
                  <a:schemeClr val="tx1"/>
                </a:solidFill>
                <a:latin typeface="Arial" pitchFamily="34" charset="0"/>
              </a:defRPr>
            </a:lvl9pPr>
          </a:lstStyle>
          <a:p>
            <a:pPr eaLnBrk="1" hangingPunct="1"/>
            <a:fld id="{520F886E-00B0-48DE-9FE6-097E608F49D0}" type="slidenum">
              <a:rPr lang="en-US" altLang="en-US" smtClean="0"/>
              <a:pPr eaLnBrk="1" hangingPunct="1"/>
              <a:t>18</a:t>
            </a:fld>
            <a:endParaRPr lang="en-US" altLang="en-US" smtClean="0"/>
          </a:p>
        </p:txBody>
      </p:sp>
    </p:spTree>
    <p:extLst>
      <p:ext uri="{BB962C8B-B14F-4D97-AF65-F5344CB8AC3E}">
        <p14:creationId xmlns:p14="http://schemas.microsoft.com/office/powerpoint/2010/main" xmlns="" val="13107275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p:cNvSpPr>
            <a:spLocks noGrp="1" noRot="1" noChangeAspect="1" noTextEdit="1"/>
          </p:cNvSpPr>
          <p:nvPr>
            <p:ph type="sldImg"/>
          </p:nvPr>
        </p:nvSpPr>
        <p:spPr>
          <a:xfrm>
            <a:off x="1181100" y="457200"/>
            <a:ext cx="4648200" cy="3486150"/>
          </a:xfrm>
          <a:ln/>
        </p:spPr>
      </p:sp>
      <p:sp>
        <p:nvSpPr>
          <p:cNvPr id="82947" name="Notes Placeholder 2"/>
          <p:cNvSpPr>
            <a:spLocks noGrp="1"/>
          </p:cNvSpPr>
          <p:nvPr>
            <p:ph type="body" idx="1"/>
          </p:nvPr>
        </p:nvSpPr>
        <p:spPr>
          <a:xfrm>
            <a:off x="524728" y="4114802"/>
            <a:ext cx="6248398" cy="4181475"/>
          </a:xfrm>
          <a:ln/>
        </p:spPr>
        <p:txBody>
          <a:bodyPr/>
          <a:lstStyle/>
          <a:p>
            <a:pPr>
              <a:spcBef>
                <a:spcPts val="0"/>
              </a:spcBef>
            </a:pPr>
            <a:r>
              <a:rPr lang="en-US" sz="1100" b="0" dirty="0" smtClean="0">
                <a:latin typeface="+mn-lt"/>
              </a:rPr>
              <a:t>Here is an example of a Matrix Map for a CAA: </a:t>
            </a:r>
          </a:p>
          <a:p>
            <a:pPr marL="115854" lvl="1" indent="-109506">
              <a:spcBef>
                <a:spcPts val="0"/>
              </a:spcBef>
              <a:buFont typeface="Arial" pitchFamily="34" charset="0"/>
              <a:buChar char="•"/>
            </a:pPr>
            <a:r>
              <a:rPr lang="en-US" sz="1100" b="0" dirty="0" smtClean="0">
                <a:latin typeface="+mn-lt"/>
              </a:rPr>
              <a:t>Each circle represents a program or project, i.e., a  “business line.”</a:t>
            </a:r>
          </a:p>
          <a:p>
            <a:pPr marL="115854" lvl="1" indent="-109506">
              <a:spcBef>
                <a:spcPts val="0"/>
              </a:spcBef>
              <a:buFont typeface="Arial" pitchFamily="34" charset="0"/>
              <a:buChar char="•"/>
            </a:pPr>
            <a:r>
              <a:rPr lang="en-US" sz="1100" b="0" dirty="0" smtClean="0">
                <a:latin typeface="+mn-lt"/>
              </a:rPr>
              <a:t>You can see that circles higher on the map have higher impact than those lower on the map. </a:t>
            </a:r>
          </a:p>
          <a:p>
            <a:pPr marL="115854" lvl="1" indent="-109506">
              <a:spcBef>
                <a:spcPts val="0"/>
              </a:spcBef>
              <a:buFont typeface="Arial" pitchFamily="34" charset="0"/>
              <a:buChar char="•"/>
            </a:pPr>
            <a:r>
              <a:rPr lang="en-US" sz="1100" b="0" dirty="0" smtClean="0">
                <a:latin typeface="+mn-lt"/>
              </a:rPr>
              <a:t>You can see the relative size of each activity, and which ones make money, which break even, and which require subsidy from the organization's unrestricted funds.</a:t>
            </a:r>
          </a:p>
          <a:p>
            <a:pPr marL="115854" lvl="1" indent="-109506">
              <a:spcBef>
                <a:spcPts val="0"/>
              </a:spcBef>
            </a:pPr>
            <a:r>
              <a:rPr lang="en-US" sz="1100" b="0" dirty="0" smtClean="0">
                <a:latin typeface="+mn-lt"/>
              </a:rPr>
              <a:t> </a:t>
            </a:r>
          </a:p>
          <a:p>
            <a:pPr>
              <a:spcBef>
                <a:spcPts val="0"/>
              </a:spcBef>
            </a:pPr>
            <a:r>
              <a:rPr lang="en-US" sz="1100" b="1" dirty="0" smtClean="0">
                <a:latin typeface="+mn-lt"/>
              </a:rPr>
              <a:t>Ask workshop participants how they would make strategic decisions about each of these programs based on the matrix map.  Here are some thoughts regarding each program:</a:t>
            </a:r>
          </a:p>
          <a:p>
            <a:pPr marL="115854" lvl="1" indent="-115854">
              <a:spcBef>
                <a:spcPts val="0"/>
              </a:spcBef>
              <a:buFont typeface="Arial" pitchFamily="34" charset="0"/>
              <a:buChar char="•"/>
            </a:pPr>
            <a:r>
              <a:rPr lang="en-US" sz="1100" dirty="0" smtClean="0">
                <a:latin typeface="+mn-lt"/>
              </a:rPr>
              <a:t> Head Start preschool – market and try to grow; maintain government relations</a:t>
            </a:r>
          </a:p>
          <a:p>
            <a:pPr marL="115854" lvl="1" indent="-115854">
              <a:spcBef>
                <a:spcPts val="0"/>
              </a:spcBef>
              <a:buFont typeface="Arial" pitchFamily="34" charset="0"/>
              <a:buChar char="•"/>
            </a:pPr>
            <a:r>
              <a:rPr lang="en-US" sz="1100" dirty="0" smtClean="0">
                <a:latin typeface="+mn-lt"/>
              </a:rPr>
              <a:t> ESL classes – limit attendance; try a partnership with the local community college</a:t>
            </a:r>
          </a:p>
          <a:p>
            <a:pPr marL="115854" lvl="1" indent="-115854">
              <a:spcBef>
                <a:spcPts val="0"/>
              </a:spcBef>
              <a:buFont typeface="Arial" pitchFamily="34" charset="0"/>
              <a:buChar char="•"/>
            </a:pPr>
            <a:r>
              <a:rPr lang="en-US" sz="1100" dirty="0" smtClean="0">
                <a:latin typeface="+mn-lt"/>
              </a:rPr>
              <a:t> U.S. citizenship classes – increase class size and reduce number of classes</a:t>
            </a:r>
          </a:p>
          <a:p>
            <a:pPr marL="115854" lvl="1" indent="-115854">
              <a:spcBef>
                <a:spcPts val="0"/>
              </a:spcBef>
              <a:buFont typeface="Arial" pitchFamily="34" charset="0"/>
              <a:buChar char="•"/>
            </a:pPr>
            <a:r>
              <a:rPr lang="en-US" sz="1100" dirty="0" smtClean="0">
                <a:latin typeface="+mn-lt"/>
              </a:rPr>
              <a:t> Annual street festival – raise corporate sponsorship fees; contain budget</a:t>
            </a:r>
          </a:p>
          <a:p>
            <a:pPr marL="115854" lvl="1" indent="-115854">
              <a:spcBef>
                <a:spcPts val="0"/>
              </a:spcBef>
              <a:buFont typeface="Arial" pitchFamily="34" charset="0"/>
              <a:buChar char="•"/>
            </a:pPr>
            <a:r>
              <a:rPr lang="en-US" sz="1100" dirty="0" smtClean="0">
                <a:latin typeface="+mn-lt"/>
              </a:rPr>
              <a:t> Annual campaign – make a conscious effort to build a larger mailing list; use a campaign to educate people on the demographics of the community</a:t>
            </a:r>
          </a:p>
          <a:p>
            <a:pPr marL="115854" lvl="1" indent="-115854">
              <a:spcBef>
                <a:spcPts val="0"/>
              </a:spcBef>
              <a:buFont typeface="Arial" pitchFamily="34" charset="0"/>
              <a:buChar char="•"/>
            </a:pPr>
            <a:r>
              <a:rPr lang="en-US" sz="1100" dirty="0" smtClean="0">
                <a:latin typeface="+mn-lt"/>
              </a:rPr>
              <a:t> Quit smoking classes – shut down, and refer people to other organizations providing classes</a:t>
            </a:r>
          </a:p>
          <a:p>
            <a:pPr>
              <a:spcBef>
                <a:spcPts val="0"/>
              </a:spcBef>
            </a:pPr>
            <a:endParaRPr lang="en-US" sz="1100" dirty="0" smtClean="0">
              <a:latin typeface="+mn-lt"/>
            </a:endParaRPr>
          </a:p>
        </p:txBody>
      </p:sp>
      <p:sp>
        <p:nvSpPr>
          <p:cNvPr id="109572"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15920" indent="-275353" eaLnBrk="0" hangingPunct="0">
              <a:defRPr>
                <a:solidFill>
                  <a:schemeClr val="tx1"/>
                </a:solidFill>
                <a:latin typeface="Arial" pitchFamily="34" charset="0"/>
              </a:defRPr>
            </a:lvl2pPr>
            <a:lvl3pPr marL="1101416" indent="-220284" eaLnBrk="0" hangingPunct="0">
              <a:defRPr>
                <a:solidFill>
                  <a:schemeClr val="tx1"/>
                </a:solidFill>
                <a:latin typeface="Arial" pitchFamily="34" charset="0"/>
              </a:defRPr>
            </a:lvl3pPr>
            <a:lvl4pPr marL="1541981" indent="-220284" eaLnBrk="0" hangingPunct="0">
              <a:defRPr>
                <a:solidFill>
                  <a:schemeClr val="tx1"/>
                </a:solidFill>
                <a:latin typeface="Arial" pitchFamily="34" charset="0"/>
              </a:defRPr>
            </a:lvl4pPr>
            <a:lvl5pPr marL="1982548" indent="-220284" eaLnBrk="0" hangingPunct="0">
              <a:defRPr>
                <a:solidFill>
                  <a:schemeClr val="tx1"/>
                </a:solidFill>
                <a:latin typeface="Arial" pitchFamily="34" charset="0"/>
              </a:defRPr>
            </a:lvl5pPr>
            <a:lvl6pPr marL="2423113" indent="-220284" eaLnBrk="0" fontAlgn="base" hangingPunct="0">
              <a:spcBef>
                <a:spcPct val="0"/>
              </a:spcBef>
              <a:spcAft>
                <a:spcPct val="0"/>
              </a:spcAft>
              <a:defRPr>
                <a:solidFill>
                  <a:schemeClr val="tx1"/>
                </a:solidFill>
                <a:latin typeface="Arial" pitchFamily="34" charset="0"/>
              </a:defRPr>
            </a:lvl6pPr>
            <a:lvl7pPr marL="2863679" indent="-220284" eaLnBrk="0" fontAlgn="base" hangingPunct="0">
              <a:spcBef>
                <a:spcPct val="0"/>
              </a:spcBef>
              <a:spcAft>
                <a:spcPct val="0"/>
              </a:spcAft>
              <a:defRPr>
                <a:solidFill>
                  <a:schemeClr val="tx1"/>
                </a:solidFill>
                <a:latin typeface="Arial" pitchFamily="34" charset="0"/>
              </a:defRPr>
            </a:lvl7pPr>
            <a:lvl8pPr marL="3304243" indent="-220284" eaLnBrk="0" fontAlgn="base" hangingPunct="0">
              <a:spcBef>
                <a:spcPct val="0"/>
              </a:spcBef>
              <a:spcAft>
                <a:spcPct val="0"/>
              </a:spcAft>
              <a:defRPr>
                <a:solidFill>
                  <a:schemeClr val="tx1"/>
                </a:solidFill>
                <a:latin typeface="Arial" pitchFamily="34" charset="0"/>
              </a:defRPr>
            </a:lvl8pPr>
            <a:lvl9pPr marL="3744810" indent="-220284" eaLnBrk="0" fontAlgn="base" hangingPunct="0">
              <a:spcBef>
                <a:spcPct val="0"/>
              </a:spcBef>
              <a:spcAft>
                <a:spcPct val="0"/>
              </a:spcAft>
              <a:defRPr>
                <a:solidFill>
                  <a:schemeClr val="tx1"/>
                </a:solidFill>
                <a:latin typeface="Arial" pitchFamily="34" charset="0"/>
              </a:defRPr>
            </a:lvl9pPr>
          </a:lstStyle>
          <a:p>
            <a:pPr eaLnBrk="1" hangingPunct="1"/>
            <a:fld id="{68AC2BE8-010D-4ECF-B940-29D3FA08A386}" type="slidenum">
              <a:rPr lang="en-US" altLang="en-US" smtClean="0"/>
              <a:pPr eaLnBrk="1" hangingPunct="1"/>
              <a:t>19</a:t>
            </a:fld>
            <a:endParaRPr lang="en-US" altLang="en-US" dirty="0" smtClean="0"/>
          </a:p>
        </p:txBody>
      </p:sp>
    </p:spTree>
    <p:extLst>
      <p:ext uri="{BB962C8B-B14F-4D97-AF65-F5344CB8AC3E}">
        <p14:creationId xmlns:p14="http://schemas.microsoft.com/office/powerpoint/2010/main" xmlns="" val="42425257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13998">
              <a:spcBef>
                <a:spcPts val="0"/>
              </a:spcBef>
              <a:defRPr/>
            </a:pPr>
            <a:r>
              <a:rPr lang="en-US" sz="1100" dirty="0" smtClean="0">
                <a:latin typeface="+mn-lt"/>
              </a:rPr>
              <a:t>Even though a hallmark of a strong nonprofit is its ability to plan strategically, CAAs have an added incentive to engage in strategic planning activities. The CSBG Organizational Standards require them to do so and also direct a CAA to conduct a needs assessment that the board will formally accept. The Standard does not necessarily require a tripartite board to develop a new strategic plan every five years. Rather the Standard directs the board to review its existing strategic plan and ensure that it is truly reflective of community needs as reported in the community assessment, in line with the organization’s mission,</a:t>
            </a:r>
            <a:r>
              <a:rPr lang="en-US" sz="1100" baseline="0" dirty="0" smtClean="0">
                <a:latin typeface="+mn-lt"/>
              </a:rPr>
              <a:t> </a:t>
            </a:r>
            <a:r>
              <a:rPr lang="en-US" sz="1100" dirty="0" smtClean="0">
                <a:latin typeface="+mn-lt"/>
              </a:rPr>
              <a:t>and reflective of the organization’s goals.</a:t>
            </a:r>
          </a:p>
        </p:txBody>
      </p:sp>
      <p:sp>
        <p:nvSpPr>
          <p:cNvPr id="4" name="Slide Number Placeholder 3"/>
          <p:cNvSpPr>
            <a:spLocks noGrp="1"/>
          </p:cNvSpPr>
          <p:nvPr>
            <p:ph type="sldNum" sz="quarter" idx="10"/>
          </p:nvPr>
        </p:nvSpPr>
        <p:spPr/>
        <p:txBody>
          <a:bodyPr/>
          <a:lstStyle/>
          <a:p>
            <a:pPr>
              <a:defRPr/>
            </a:pPr>
            <a:fld id="{EFEB5041-944C-4410-AAF3-10B86D79719E}" type="slidenum">
              <a:rPr lang="en-US" smtClean="0"/>
              <a:pPr>
                <a:defRPr/>
              </a:pPr>
              <a:t>20</a:t>
            </a:fld>
            <a:endParaRPr lang="en-US" dirty="0"/>
          </a:p>
        </p:txBody>
      </p:sp>
    </p:spTree>
    <p:extLst>
      <p:ext uri="{BB962C8B-B14F-4D97-AF65-F5344CB8AC3E}">
        <p14:creationId xmlns:p14="http://schemas.microsoft.com/office/powerpoint/2010/main" xmlns="" val="16610168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dirty="0" smtClean="0">
                <a:latin typeface="+mn-lt"/>
              </a:rPr>
              <a:t>The strategic plan should be a living document that is regularly referred to and used. Shifting </a:t>
            </a:r>
            <a:r>
              <a:rPr lang="en-US" sz="1100" baseline="0" dirty="0" smtClean="0">
                <a:latin typeface="+mn-lt"/>
              </a:rPr>
              <a:t>the board’s </a:t>
            </a:r>
            <a:r>
              <a:rPr lang="en-US" sz="1100" dirty="0" smtClean="0">
                <a:latin typeface="+mn-lt"/>
              </a:rPr>
              <a:t>focus to strategy, as opposed to solely the operational</a:t>
            </a:r>
            <a:r>
              <a:rPr lang="en-US" sz="1100" baseline="0" dirty="0" smtClean="0">
                <a:latin typeface="+mn-lt"/>
              </a:rPr>
              <a:t> needs of an organization, can be challenging. To encourage a commitment to planning, boards should consider implementing</a:t>
            </a:r>
            <a:r>
              <a:rPr lang="en-US" sz="1100" dirty="0" smtClean="0">
                <a:latin typeface="+mn-lt"/>
              </a:rPr>
              <a:t> a planning/strategy</a:t>
            </a:r>
            <a:r>
              <a:rPr lang="en-US" sz="1100" baseline="0" dirty="0" smtClean="0">
                <a:latin typeface="+mn-lt"/>
              </a:rPr>
              <a:t> committee. The committee could serve as the point of contact for staying on top of the board’s role in strategic planning, the goals set through that process, and the follow-up and</a:t>
            </a:r>
            <a:r>
              <a:rPr lang="en-US" sz="1100" dirty="0" smtClean="0">
                <a:latin typeface="+mn-lt"/>
              </a:rPr>
              <a:t> </a:t>
            </a:r>
            <a:r>
              <a:rPr lang="en-US" sz="1100" baseline="0" dirty="0" smtClean="0">
                <a:latin typeface="+mn-lt"/>
              </a:rPr>
              <a:t>reporting from those goals.</a:t>
            </a:r>
          </a:p>
          <a:p>
            <a:pPr>
              <a:spcBef>
                <a:spcPts val="0"/>
              </a:spcBef>
            </a:pPr>
            <a:endParaRPr lang="en-US" sz="1100" baseline="0" dirty="0" smtClean="0">
              <a:latin typeface="+mn-lt"/>
            </a:endParaRPr>
          </a:p>
          <a:p>
            <a:pPr>
              <a:spcBef>
                <a:spcPts val="0"/>
              </a:spcBef>
            </a:pPr>
            <a:r>
              <a:rPr lang="en-US" sz="1100" baseline="0" dirty="0" smtClean="0">
                <a:latin typeface="+mn-lt"/>
              </a:rPr>
              <a:t>Other ways to engage the board in strategic planning is for the board chair and executive director to refer to and use the CAA’s strategic plan when developing meeting agendas and framing</a:t>
            </a:r>
            <a:r>
              <a:rPr lang="en-US" sz="1100" dirty="0" smtClean="0">
                <a:latin typeface="+mn-lt"/>
              </a:rPr>
              <a:t> </a:t>
            </a:r>
            <a:r>
              <a:rPr lang="en-US" sz="1100" baseline="0" dirty="0" smtClean="0">
                <a:latin typeface="+mn-lt"/>
              </a:rPr>
              <a:t>board discussions. A strategic agenda can help with these efforts as it encourages</a:t>
            </a:r>
            <a:r>
              <a:rPr lang="en-US" sz="1100" dirty="0" smtClean="0">
                <a:latin typeface="+mn-lt"/>
              </a:rPr>
              <a:t> </a:t>
            </a:r>
            <a:r>
              <a:rPr lang="en-US" sz="1100" baseline="0" dirty="0" smtClean="0">
                <a:latin typeface="+mn-lt"/>
              </a:rPr>
              <a:t>board discussions and actions to be taken in the context of the organization’s strategic efforts, rather than promoting an environment</a:t>
            </a:r>
            <a:r>
              <a:rPr lang="en-US" sz="1100" dirty="0" smtClean="0">
                <a:latin typeface="+mn-lt"/>
              </a:rPr>
              <a:t> </a:t>
            </a:r>
            <a:r>
              <a:rPr lang="en-US" sz="1100" baseline="0" dirty="0" smtClean="0">
                <a:latin typeface="+mn-lt"/>
              </a:rPr>
              <a:t>where board members are mainly listening to reports by committees and staff.</a:t>
            </a:r>
          </a:p>
          <a:p>
            <a:pPr>
              <a:spcBef>
                <a:spcPts val="0"/>
              </a:spcBef>
            </a:pPr>
            <a:endParaRPr lang="en-US" sz="1100" baseline="0" dirty="0" smtClean="0">
              <a:latin typeface="+mn-lt"/>
            </a:endParaRPr>
          </a:p>
          <a:p>
            <a:pPr>
              <a:spcBef>
                <a:spcPts val="0"/>
              </a:spcBef>
            </a:pP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21</a:t>
            </a:fld>
            <a:endParaRPr lang="en-US"/>
          </a:p>
        </p:txBody>
      </p:sp>
    </p:spTree>
    <p:extLst>
      <p:ext uri="{BB962C8B-B14F-4D97-AF65-F5344CB8AC3E}">
        <p14:creationId xmlns:p14="http://schemas.microsoft.com/office/powerpoint/2010/main" xmlns="" val="38390485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100" dirty="0" smtClean="0">
                <a:latin typeface="+mn-lt"/>
              </a:rPr>
              <a:t>A strategic agenda requires the board chair and the executive director to carefully consider the strategic direction of the organization and the need for input on that direction</a:t>
            </a:r>
            <a:r>
              <a:rPr lang="en-US" sz="1100" baseline="0" dirty="0" smtClean="0">
                <a:latin typeface="+mn-lt"/>
              </a:rPr>
              <a:t> while still attending to t</a:t>
            </a:r>
            <a:r>
              <a:rPr lang="en-US" sz="1100" dirty="0" smtClean="0">
                <a:latin typeface="+mn-lt"/>
              </a:rPr>
              <a:t>he routine items that must be addressed to support the organization’s operations. In</a:t>
            </a:r>
            <a:r>
              <a:rPr lang="en-US" sz="1100" baseline="0" dirty="0" smtClean="0">
                <a:latin typeface="+mn-lt"/>
              </a:rPr>
              <a:t> developing a strategic agenda, the board chair should connect agenda item discussions with the organization’s mission and the board’s oversight role.</a:t>
            </a:r>
            <a:r>
              <a:rPr lang="en-US" sz="1100" dirty="0" smtClean="0">
                <a:latin typeface="+mn-lt"/>
              </a:rPr>
              <a:t> </a:t>
            </a:r>
            <a:r>
              <a:rPr lang="en-US" sz="1100" baseline="0" dirty="0" smtClean="0">
                <a:latin typeface="+mn-lt"/>
              </a:rPr>
              <a:t>Strategic agenda items should enable the board to function more efficiently and effectively by focusing the board’s energies on key issues. </a:t>
            </a:r>
            <a:endParaRPr lang="en-US" sz="1100" dirty="0">
              <a:latin typeface="+mn-lt"/>
            </a:endParaRPr>
          </a:p>
        </p:txBody>
      </p:sp>
      <p:sp>
        <p:nvSpPr>
          <p:cNvPr id="4" name="Slide Number Placeholder 3"/>
          <p:cNvSpPr>
            <a:spLocks noGrp="1"/>
          </p:cNvSpPr>
          <p:nvPr>
            <p:ph type="sldNum" sz="quarter" idx="10"/>
          </p:nvPr>
        </p:nvSpPr>
        <p:spPr/>
        <p:txBody>
          <a:bodyPr/>
          <a:lstStyle/>
          <a:p>
            <a:pPr>
              <a:defRPr/>
            </a:pPr>
            <a:fld id="{EFEB5041-944C-4410-AAF3-10B86D79719E}" type="slidenum">
              <a:rPr lang="en-US" smtClean="0"/>
              <a:pPr>
                <a:defRPr/>
              </a:pPr>
              <a:t>22</a:t>
            </a:fld>
            <a:endParaRPr lang="en-US" dirty="0"/>
          </a:p>
        </p:txBody>
      </p:sp>
    </p:spTree>
    <p:extLst>
      <p:ext uri="{BB962C8B-B14F-4D97-AF65-F5344CB8AC3E}">
        <p14:creationId xmlns:p14="http://schemas.microsoft.com/office/powerpoint/2010/main" xmlns="" val="69105802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b="0" dirty="0" smtClean="0">
                <a:latin typeface="+mn-lt"/>
              </a:rPr>
              <a:t>A</a:t>
            </a:r>
            <a:r>
              <a:rPr lang="en-US" sz="1100" b="0" baseline="0" dirty="0" smtClean="0">
                <a:latin typeface="+mn-lt"/>
              </a:rPr>
              <a:t> consent agenda is tool that boards may use with a strategic agenda to help focus efforts on strategy. </a:t>
            </a:r>
            <a:r>
              <a:rPr lang="en-US" sz="1100" dirty="0" smtClean="0">
                <a:latin typeface="+mn-lt"/>
              </a:rPr>
              <a:t>A consent agenda groups the routine, procedural, informational and self-explanatory non-controversial items typically found in an agenda. These items are typically presented to the board in a single motion for </a:t>
            </a:r>
            <a:r>
              <a:rPr lang="en-US" sz="1100" dirty="0" err="1" smtClean="0">
                <a:latin typeface="+mn-lt"/>
              </a:rPr>
              <a:t>yay</a:t>
            </a:r>
            <a:r>
              <a:rPr lang="en-US" sz="1100" dirty="0" smtClean="0">
                <a:latin typeface="+mn-lt"/>
              </a:rPr>
              <a:t> or nay vote after allowing for requests to move a specific item to the full agenda for individual attention. Consent agendas streamline meetings and allow the board to focus on substantive issues.</a:t>
            </a:r>
          </a:p>
          <a:p>
            <a:pPr>
              <a:spcBef>
                <a:spcPts val="0"/>
              </a:spcBef>
            </a:pPr>
            <a:endParaRPr lang="en-US" sz="1100" dirty="0" smtClean="0">
              <a:latin typeface="+mn-lt"/>
            </a:endParaRPr>
          </a:p>
          <a:p>
            <a:pPr>
              <a:spcBef>
                <a:spcPts val="0"/>
              </a:spcBef>
            </a:pPr>
            <a:r>
              <a:rPr lang="en-US" sz="1100" dirty="0" smtClean="0">
                <a:latin typeface="+mn-lt"/>
              </a:rPr>
              <a:t>If an organization adopts a consent agenda, it must provide information</a:t>
            </a:r>
            <a:r>
              <a:rPr lang="en-US" sz="1100" baseline="0" dirty="0" smtClean="0">
                <a:latin typeface="+mn-lt"/>
              </a:rPr>
              <a:t> for the consent items prior to the board meeting so that board members have sufficient time to review the materials and fulfill their duty of care. Any item requiring discussion should be removed from the consent agenda and discussed and voted upon separately at the board meeting.   </a:t>
            </a:r>
            <a:endParaRPr lang="en-US" sz="1100" dirty="0" smtClean="0">
              <a:latin typeface="+mn-lt"/>
            </a:endParaRPr>
          </a:p>
          <a:p>
            <a:pPr>
              <a:spcBef>
                <a:spcPts val="0"/>
              </a:spcBef>
            </a:pPr>
            <a:endParaRPr lang="en-US" sz="1100" dirty="0" smtClean="0">
              <a:latin typeface="+mn-lt"/>
            </a:endParaRPr>
          </a:p>
          <a:p>
            <a:pPr>
              <a:spcBef>
                <a:spcPts val="0"/>
              </a:spcBef>
            </a:pPr>
            <a:r>
              <a:rPr lang="en-US" sz="1100" dirty="0" smtClean="0">
                <a:latin typeface="+mn-lt"/>
              </a:rPr>
              <a:t>It is important to remember that consent agendas must not</a:t>
            </a:r>
            <a:r>
              <a:rPr lang="en-US" sz="1100" baseline="0" dirty="0" smtClean="0">
                <a:latin typeface="+mn-lt"/>
              </a:rPr>
              <a:t> be used to force through decisions and board members must always have the option to move items from the agenda for discussion and debate. A simple and direct question about a consent item may not necessarily result in automatic removal; however, if further questions arise, removal is likely necessary.  </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23</a:t>
            </a:fld>
            <a:endParaRPr lang="en-US"/>
          </a:p>
        </p:txBody>
      </p:sp>
    </p:spTree>
    <p:extLst>
      <p:ext uri="{BB962C8B-B14F-4D97-AF65-F5344CB8AC3E}">
        <p14:creationId xmlns:p14="http://schemas.microsoft.com/office/powerpoint/2010/main" xmlns="" val="102243878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b="0" dirty="0" smtClean="0">
                <a:latin typeface="+mn-lt"/>
              </a:rPr>
              <a:t>Here</a:t>
            </a:r>
            <a:r>
              <a:rPr lang="en-US" sz="1100" b="0" baseline="0" dirty="0" smtClean="0">
                <a:latin typeface="+mn-lt"/>
              </a:rPr>
              <a:t> is an example of a strategic agenda that includes a consent agenda.  You can see how the focus shifts from committee reports and updates to discussions of strategic initiatives and concerns/thoughts for the future.  </a:t>
            </a:r>
            <a:endParaRPr lang="en-US" sz="1100" b="0" dirty="0" smtClean="0">
              <a:latin typeface="+mn-lt"/>
            </a:endParaRPr>
          </a:p>
          <a:p>
            <a:pPr>
              <a:spcBef>
                <a:spcPts val="0"/>
              </a:spcBef>
            </a:pPr>
            <a:endParaRPr lang="en-US" sz="1100" dirty="0" smtClean="0">
              <a:latin typeface="+mn-lt"/>
            </a:endParaRPr>
          </a:p>
          <a:p>
            <a:pPr>
              <a:spcBef>
                <a:spcPts val="0"/>
              </a:spcBef>
            </a:pPr>
            <a:r>
              <a:rPr lang="en-US" sz="1100" dirty="0" smtClean="0">
                <a:latin typeface="+mn-lt"/>
              </a:rPr>
              <a:t>Organizations hesitant</a:t>
            </a:r>
            <a:r>
              <a:rPr lang="en-US" sz="1100" baseline="0" dirty="0" smtClean="0">
                <a:latin typeface="+mn-lt"/>
              </a:rPr>
              <a:t> to switch from a</a:t>
            </a:r>
            <a:r>
              <a:rPr lang="en-US" sz="1100" dirty="0" smtClean="0">
                <a:latin typeface="+mn-lt"/>
              </a:rPr>
              <a:t>n “old business/new business” format to a strategic</a:t>
            </a:r>
            <a:r>
              <a:rPr lang="en-US" sz="1100" baseline="0" dirty="0" smtClean="0">
                <a:latin typeface="+mn-lt"/>
              </a:rPr>
              <a:t> agenda </a:t>
            </a:r>
            <a:r>
              <a:rPr lang="en-US" sz="1100" dirty="0" smtClean="0">
                <a:latin typeface="+mn-lt"/>
              </a:rPr>
              <a:t>should consider alternating</a:t>
            </a:r>
            <a:r>
              <a:rPr lang="en-US" sz="1100" baseline="0" dirty="0" smtClean="0">
                <a:latin typeface="+mn-lt"/>
              </a:rPr>
              <a:t> between the two agendas types. The board may find that it benefits more from a strategic agenda where they are </a:t>
            </a:r>
            <a:r>
              <a:rPr lang="en-US" sz="1100" dirty="0" smtClean="0">
                <a:latin typeface="+mn-lt"/>
              </a:rPr>
              <a:t>tackling one or two items that relate directly to the mission, vision and organizational values and that require special attention. Switching</a:t>
            </a:r>
            <a:r>
              <a:rPr lang="en-US" sz="1100" baseline="0" dirty="0" smtClean="0">
                <a:latin typeface="+mn-lt"/>
              </a:rPr>
              <a:t> between to the two agendas </a:t>
            </a:r>
            <a:r>
              <a:rPr lang="en-US" sz="1100" dirty="0" smtClean="0">
                <a:latin typeface="+mn-lt"/>
              </a:rPr>
              <a:t>is one way to help educate</a:t>
            </a:r>
            <a:r>
              <a:rPr lang="en-US" sz="1100" baseline="0" dirty="0" smtClean="0">
                <a:latin typeface="+mn-lt"/>
              </a:rPr>
              <a:t> </a:t>
            </a:r>
            <a:r>
              <a:rPr lang="en-US" sz="1100" dirty="0" smtClean="0">
                <a:latin typeface="+mn-lt"/>
              </a:rPr>
              <a:t>the board on the oversight</a:t>
            </a:r>
            <a:r>
              <a:rPr lang="en-US" sz="1100" baseline="0" dirty="0" smtClean="0">
                <a:latin typeface="+mn-lt"/>
              </a:rPr>
              <a:t> value it brings to the organization as highlighted by the strategic agenda format.  </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24</a:t>
            </a:fld>
            <a:endParaRPr lang="en-US"/>
          </a:p>
        </p:txBody>
      </p:sp>
    </p:spTree>
    <p:extLst>
      <p:ext uri="{BB962C8B-B14F-4D97-AF65-F5344CB8AC3E}">
        <p14:creationId xmlns:p14="http://schemas.microsoft.com/office/powerpoint/2010/main" xmlns="" val="412703264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a:ln/>
        </p:spPr>
      </p:sp>
      <p:sp>
        <p:nvSpPr>
          <p:cNvPr id="56323" name="Notes Placeholder 2"/>
          <p:cNvSpPr>
            <a:spLocks noGrp="1"/>
          </p:cNvSpPr>
          <p:nvPr>
            <p:ph type="body" idx="1"/>
          </p:nvPr>
        </p:nvSpPr>
        <p:spPr>
          <a:noFill/>
          <a:ln/>
        </p:spPr>
        <p:txBody>
          <a:bodyPr/>
          <a:lstStyle/>
          <a:p>
            <a:pPr defTabSz="948368">
              <a:spcBef>
                <a:spcPts val="0"/>
              </a:spcBef>
              <a:defRPr/>
            </a:pPr>
            <a:r>
              <a:rPr lang="en-US" sz="1100" dirty="0" smtClean="0">
                <a:latin typeface="+mn-lt"/>
              </a:rPr>
              <a:t>Strategic</a:t>
            </a:r>
            <a:r>
              <a:rPr lang="en-US" sz="1100" baseline="0" dirty="0" smtClean="0">
                <a:latin typeface="+mn-lt"/>
              </a:rPr>
              <a:t> dashboards are another way for an organization to focus its board on the critical issues. </a:t>
            </a:r>
            <a:r>
              <a:rPr lang="en-US" altLang="en-US" sz="1100" dirty="0" smtClean="0">
                <a:latin typeface="+mn-lt"/>
              </a:rPr>
              <a:t>A dashboard is basically a brief snapshot of the organization</a:t>
            </a:r>
            <a:r>
              <a:rPr lang="en-US" altLang="en-US" sz="1100" baseline="0" dirty="0" smtClean="0">
                <a:latin typeface="+mn-lt"/>
              </a:rPr>
              <a:t> </a:t>
            </a:r>
            <a:r>
              <a:rPr lang="en-US" altLang="en-US" sz="1100" dirty="0" smtClean="0">
                <a:latin typeface="+mn-lt"/>
              </a:rPr>
              <a:t>at a fixed point in time – like a car dashboard that gives an instant update on many important factors (speed, gas left in the tank, engine temperature, whether the AC is on, etc.). </a:t>
            </a:r>
            <a:r>
              <a:rPr lang="en-US" sz="1100" dirty="0" smtClean="0">
                <a:latin typeface="+mn-lt"/>
              </a:rPr>
              <a:t>A nonprofit dashboard is similar: it gives important information to decision makers such as executives and boards in a quick-read way.  </a:t>
            </a:r>
          </a:p>
          <a:p>
            <a:pPr defTabSz="948368">
              <a:spcBef>
                <a:spcPts val="0"/>
              </a:spcBef>
              <a:defRPr/>
            </a:pPr>
            <a:endParaRPr lang="en-US" sz="1100" dirty="0" smtClean="0">
              <a:latin typeface="+mn-lt"/>
            </a:endParaRPr>
          </a:p>
          <a:p>
            <a:pPr defTabSz="948368">
              <a:spcBef>
                <a:spcPts val="0"/>
              </a:spcBef>
              <a:defRPr/>
            </a:pPr>
            <a:r>
              <a:rPr lang="en-US" sz="1100" dirty="0" smtClean="0">
                <a:latin typeface="+mn-lt"/>
              </a:rPr>
              <a:t>Dashboards may be solely financial</a:t>
            </a:r>
            <a:r>
              <a:rPr lang="en-US" sz="1100" baseline="0" dirty="0" smtClean="0">
                <a:latin typeface="+mn-lt"/>
              </a:rPr>
              <a:t> or programmatic or a combination of both.  The one on this slide combines both. A dashboard should </a:t>
            </a:r>
            <a:r>
              <a:rPr lang="en-US" altLang="en-US" sz="1100" dirty="0" smtClean="0">
                <a:latin typeface="+mn-lt"/>
              </a:rPr>
              <a:t>be comprehensive, but not so detailed as to hinder high-level, strategic questions. It will summarize</a:t>
            </a:r>
            <a:r>
              <a:rPr lang="en-US" altLang="en-US" sz="1100" baseline="0" dirty="0" smtClean="0">
                <a:latin typeface="+mn-lt"/>
              </a:rPr>
              <a:t> </a:t>
            </a:r>
            <a:r>
              <a:rPr lang="en-US" altLang="en-US" sz="1100" dirty="0" smtClean="0">
                <a:latin typeface="+mn-lt"/>
              </a:rPr>
              <a:t>data from many reports into one. Probably</a:t>
            </a:r>
            <a:r>
              <a:rPr lang="en-US" altLang="en-US" sz="1100" baseline="0" dirty="0" smtClean="0">
                <a:latin typeface="+mn-lt"/>
              </a:rPr>
              <a:t> the trickiest and most time consuming aspect of dashboards is the analysis that goes into determining which metrics will most accurately portray the organization. Those using dashboards should </a:t>
            </a:r>
            <a:r>
              <a:rPr lang="en-US" altLang="en-US" sz="1100" dirty="0" smtClean="0">
                <a:latin typeface="+mn-lt"/>
              </a:rPr>
              <a:t>have explanations of the metrics, with context where necessary,</a:t>
            </a:r>
            <a:r>
              <a:rPr lang="en-US" altLang="en-US" sz="1100" baseline="0" dirty="0" smtClean="0">
                <a:latin typeface="+mn-lt"/>
              </a:rPr>
              <a:t> and be flexible to the metrics changing and evolving so that they are as reflective as possible of the organization’s critical needs.</a:t>
            </a:r>
            <a:endParaRPr lang="en-US" altLang="en-US" sz="1100" dirty="0" smtClean="0">
              <a:latin typeface="+mn-lt"/>
            </a:endParaRPr>
          </a:p>
        </p:txBody>
      </p:sp>
      <p:sp>
        <p:nvSpPr>
          <p:cNvPr id="56324" name="Slide Number Placeholder 3"/>
          <p:cNvSpPr>
            <a:spLocks noGrp="1"/>
          </p:cNvSpPr>
          <p:nvPr>
            <p:ph type="sldNum" sz="quarter" idx="5"/>
          </p:nvPr>
        </p:nvSpPr>
        <p:spPr>
          <a:noFill/>
        </p:spPr>
        <p:txBody>
          <a:bodyPr/>
          <a:lstStyle/>
          <a:p>
            <a:fld id="{73C3FBAC-EFE5-45BF-B8B8-FE88B88C354D}" type="slidenum">
              <a:rPr lang="en-US" altLang="en-US" smtClean="0"/>
              <a:pPr/>
              <a:t>25</a:t>
            </a:fld>
            <a:endParaRPr lang="en-US" altLang="en-US" smtClean="0"/>
          </a:p>
        </p:txBody>
      </p:sp>
    </p:spTree>
    <p:extLst>
      <p:ext uri="{BB962C8B-B14F-4D97-AF65-F5344CB8AC3E}">
        <p14:creationId xmlns:p14="http://schemas.microsoft.com/office/powerpoint/2010/main" xmlns="" val="35812390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100" dirty="0" smtClean="0">
                <a:latin typeface="+mn-lt"/>
              </a:rPr>
              <a:t>Developing</a:t>
            </a:r>
            <a:r>
              <a:rPr lang="en-US" sz="1100" baseline="0" dirty="0" smtClean="0">
                <a:latin typeface="+mn-lt"/>
              </a:rPr>
              <a:t> a mock agenda could</a:t>
            </a:r>
            <a:r>
              <a:rPr lang="en-US" sz="1100" dirty="0" smtClean="0">
                <a:latin typeface="+mn-lt"/>
              </a:rPr>
              <a:t> </a:t>
            </a:r>
            <a:r>
              <a:rPr lang="en-US" sz="1100" baseline="0" dirty="0" smtClean="0">
                <a:latin typeface="+mn-lt"/>
              </a:rPr>
              <a:t>help workshop participants recognize ways in which they may approve their own approach to meeting agendas. This exercise may be done individually or in groups.  Workshop participants should report their results and be encouraged to engage in a discussion about the reasons motivating the designation of items as consent versus strategic.</a:t>
            </a:r>
          </a:p>
        </p:txBody>
      </p:sp>
      <p:sp>
        <p:nvSpPr>
          <p:cNvPr id="4" name="Slide Number Placeholder 3"/>
          <p:cNvSpPr>
            <a:spLocks noGrp="1"/>
          </p:cNvSpPr>
          <p:nvPr>
            <p:ph type="sldNum" sz="quarter" idx="10"/>
          </p:nvPr>
        </p:nvSpPr>
        <p:spPr/>
        <p:txBody>
          <a:bodyPr/>
          <a:lstStyle/>
          <a:p>
            <a:fld id="{F80D25CD-9EE0-4373-9CC2-1D15654FDF97}" type="slidenum">
              <a:rPr lang="en-US" smtClean="0"/>
              <a:pPr/>
              <a:t>26</a:t>
            </a:fld>
            <a:endParaRPr lang="en-US"/>
          </a:p>
        </p:txBody>
      </p:sp>
    </p:spTree>
    <p:extLst>
      <p:ext uri="{BB962C8B-B14F-4D97-AF65-F5344CB8AC3E}">
        <p14:creationId xmlns:p14="http://schemas.microsoft.com/office/powerpoint/2010/main" xmlns="" val="405763097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dirty="0" smtClean="0">
                <a:latin typeface="+mn-lt"/>
              </a:rPr>
              <a:t>Being fully engaged in the organization means that board members not only meet their fiduciary duty of care to make well-informed, reasonable decisions but also help the organization with its efforts to connect with the community it serves.</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27</a:t>
            </a:fld>
            <a:endParaRPr lang="en-US"/>
          </a:p>
        </p:txBody>
      </p:sp>
    </p:spTree>
    <p:extLst>
      <p:ext uri="{BB962C8B-B14F-4D97-AF65-F5344CB8AC3E}">
        <p14:creationId xmlns:p14="http://schemas.microsoft.com/office/powerpoint/2010/main" xmlns="" val="47181923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dirty="0" smtClean="0">
                <a:latin typeface="+mn-lt"/>
              </a:rPr>
              <a:t>Answer</a:t>
            </a:r>
            <a:r>
              <a:rPr lang="en-US" sz="1100" baseline="0" dirty="0" smtClean="0">
                <a:latin typeface="+mn-lt"/>
              </a:rPr>
              <a:t> discussed on next slide.</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28</a:t>
            </a:fld>
            <a:endParaRPr lang="en-US"/>
          </a:p>
        </p:txBody>
      </p:sp>
    </p:spTree>
    <p:extLst>
      <p:ext uri="{BB962C8B-B14F-4D97-AF65-F5344CB8AC3E}">
        <p14:creationId xmlns:p14="http://schemas.microsoft.com/office/powerpoint/2010/main" xmlns="" val="304459046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dirty="0" smtClean="0">
                <a:latin typeface="+mn-lt"/>
              </a:rPr>
              <a:t>You can think of board engagement as internal and external. The CSBG Organizational Standards explicitly require a CAA to engage with certain, external stakeholders (e.g., other social service providers, government entities, etc.). Board members contribute to these efforts through their community connections and willingness to advocate for the CAA and its programs. The CSBG Organizational Standards implicitly require board members to engage internally -- with the board</a:t>
            </a:r>
            <a:r>
              <a:rPr lang="en-US" sz="1100" baseline="0" dirty="0" smtClean="0">
                <a:latin typeface="+mn-lt"/>
              </a:rPr>
              <a:t> (</a:t>
            </a:r>
            <a:r>
              <a:rPr lang="en-US" sz="1100" dirty="0" smtClean="0">
                <a:latin typeface="+mn-lt"/>
              </a:rPr>
              <a:t>for example, by meeting composition requirements) as well as with the organization (for example, by participating in strategic planning efforts).</a:t>
            </a:r>
          </a:p>
          <a:p>
            <a:pPr>
              <a:spcBef>
                <a:spcPts val="0"/>
              </a:spcBef>
            </a:pPr>
            <a:endParaRPr lang="en-US" sz="1100" dirty="0" smtClean="0">
              <a:latin typeface="+mn-lt"/>
            </a:endParaRPr>
          </a:p>
          <a:p>
            <a:pPr>
              <a:spcBef>
                <a:spcPts val="0"/>
              </a:spcBef>
            </a:pPr>
            <a:r>
              <a:rPr lang="en-US" sz="1100" kern="1200" dirty="0" smtClean="0">
                <a:solidFill>
                  <a:schemeClr val="tx1"/>
                </a:solidFill>
                <a:latin typeface="Arial" charset="0"/>
                <a:ea typeface="+mn-ea"/>
                <a:cs typeface="+mn-cs"/>
              </a:rPr>
              <a:t>Arguably Jack is not an engaged board member for two reasons. He is only concerned with one aspect of the CAA’s work, its Head Start program. Even though Jack brings a lot of experience to the board as to issues the CAA may face with its Head Start program, he is admittedly absent with regards to the CAA’s other activities and overall operations. Secondly, Jack has no interest in supporting the CAA’s efforts to educate the community about the vital role the</a:t>
            </a:r>
            <a:r>
              <a:rPr lang="en-US" sz="1100" kern="1200" baseline="0" dirty="0" smtClean="0">
                <a:solidFill>
                  <a:schemeClr val="tx1"/>
                </a:solidFill>
                <a:latin typeface="Arial" charset="0"/>
                <a:ea typeface="+mn-ea"/>
                <a:cs typeface="+mn-cs"/>
              </a:rPr>
              <a:t> CAA </a:t>
            </a:r>
            <a:r>
              <a:rPr lang="en-US" sz="1100" kern="1200" dirty="0" smtClean="0">
                <a:solidFill>
                  <a:schemeClr val="tx1"/>
                </a:solidFill>
                <a:latin typeface="Arial" charset="0"/>
                <a:ea typeface="+mn-ea"/>
                <a:cs typeface="+mn-cs"/>
              </a:rPr>
              <a:t>plays through the services it offers.  </a:t>
            </a:r>
          </a:p>
          <a:p>
            <a:pPr>
              <a:spcBef>
                <a:spcPts val="0"/>
              </a:spcBef>
            </a:pPr>
            <a:endParaRPr lang="en-US" sz="1100" kern="1200" dirty="0" smtClean="0">
              <a:solidFill>
                <a:schemeClr val="tx1"/>
              </a:solidFill>
              <a:latin typeface="Arial" charset="0"/>
              <a:ea typeface="+mn-ea"/>
              <a:cs typeface="+mn-cs"/>
            </a:endParaRPr>
          </a:p>
          <a:p>
            <a:pPr>
              <a:spcBef>
                <a:spcPts val="0"/>
              </a:spcBef>
            </a:pPr>
            <a:r>
              <a:rPr lang="en-US" sz="1100" kern="1200" dirty="0" smtClean="0">
                <a:solidFill>
                  <a:schemeClr val="tx1"/>
                </a:solidFill>
                <a:latin typeface="Arial" charset="0"/>
                <a:ea typeface="+mn-ea"/>
                <a:cs typeface="+mn-cs"/>
              </a:rPr>
              <a:t>Ultimately, it is up to the board to decide if the benefits Jack brings to the table outweigh his deficits. Jack, though, should understand that under his</a:t>
            </a:r>
            <a:r>
              <a:rPr lang="en-US" sz="1100" kern="1200" baseline="0" dirty="0" smtClean="0">
                <a:solidFill>
                  <a:schemeClr val="tx1"/>
                </a:solidFill>
                <a:latin typeface="Arial" charset="0"/>
                <a:ea typeface="+mn-ea"/>
                <a:cs typeface="+mn-cs"/>
              </a:rPr>
              <a:t> state’s </a:t>
            </a:r>
            <a:r>
              <a:rPr lang="en-US" sz="1100" kern="1200" dirty="0" smtClean="0">
                <a:solidFill>
                  <a:schemeClr val="tx1"/>
                </a:solidFill>
                <a:latin typeface="Arial" charset="0"/>
                <a:ea typeface="+mn-ea"/>
                <a:cs typeface="+mn-cs"/>
              </a:rPr>
              <a:t>nonprofit corporation law, he has fiduciary duties that require him to make reasonably informed decisions and act in the best interest of the organization.</a:t>
            </a:r>
          </a:p>
          <a:p>
            <a:pPr>
              <a:spcBef>
                <a:spcPts val="0"/>
              </a:spcBef>
            </a:pPr>
            <a:endParaRPr lang="en-US" sz="1100" kern="1200" dirty="0" smtClean="0">
              <a:solidFill>
                <a:schemeClr val="tx1"/>
              </a:solidFill>
              <a:latin typeface="Arial" charset="0"/>
              <a:ea typeface="+mn-ea"/>
              <a:cs typeface="+mn-cs"/>
            </a:endParaRPr>
          </a:p>
          <a:p>
            <a:pPr>
              <a:spcBef>
                <a:spcPts val="0"/>
              </a:spcBef>
            </a:pPr>
            <a:r>
              <a:rPr lang="en-US" sz="1100" kern="1200" dirty="0" smtClean="0">
                <a:solidFill>
                  <a:schemeClr val="tx1"/>
                </a:solidFill>
                <a:latin typeface="Arial" charset="0"/>
                <a:ea typeface="+mn-ea"/>
                <a:cs typeface="+mn-cs"/>
              </a:rPr>
              <a:t>In this section we will talk about ways in which the board can assess the type of board members that will be the best fit for</a:t>
            </a:r>
            <a:r>
              <a:rPr lang="en-US" sz="1100" kern="1200" baseline="0" dirty="0" smtClean="0">
                <a:solidFill>
                  <a:schemeClr val="tx1"/>
                </a:solidFill>
                <a:latin typeface="Arial" charset="0"/>
                <a:ea typeface="+mn-ea"/>
                <a:cs typeface="+mn-cs"/>
              </a:rPr>
              <a:t> the organization </a:t>
            </a:r>
            <a:r>
              <a:rPr lang="en-US" sz="1100" kern="1200" dirty="0" smtClean="0">
                <a:solidFill>
                  <a:schemeClr val="tx1"/>
                </a:solidFill>
                <a:latin typeface="Arial" charset="0"/>
                <a:ea typeface="+mn-ea"/>
                <a:cs typeface="+mn-cs"/>
              </a:rPr>
              <a:t>and also help board members, like Jack, become more fully engaged.</a:t>
            </a:r>
          </a:p>
          <a:p>
            <a:pPr>
              <a:spcBef>
                <a:spcPts val="0"/>
              </a:spcBef>
            </a:pP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29</a:t>
            </a:fld>
            <a:endParaRPr lang="en-US"/>
          </a:p>
        </p:txBody>
      </p:sp>
    </p:spTree>
    <p:extLst>
      <p:ext uri="{BB962C8B-B14F-4D97-AF65-F5344CB8AC3E}">
        <p14:creationId xmlns:p14="http://schemas.microsoft.com/office/powerpoint/2010/main" xmlns="" val="146871564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dirty="0" smtClean="0">
                <a:latin typeface="+mn-lt"/>
              </a:rPr>
              <a:t>Boards can establish and increase both internal and external engagement of individual board members in a number of ways. We will discuss at a high level some of those which include:</a:t>
            </a:r>
          </a:p>
          <a:p>
            <a:pPr>
              <a:spcBef>
                <a:spcPts val="0"/>
              </a:spcBef>
            </a:pPr>
            <a:endParaRPr lang="en-US" sz="1100" dirty="0" smtClean="0">
              <a:latin typeface="+mn-lt"/>
            </a:endParaRPr>
          </a:p>
          <a:p>
            <a:pPr marL="115888" indent="-115888">
              <a:spcBef>
                <a:spcPts val="0"/>
              </a:spcBef>
              <a:buFont typeface="Arial" pitchFamily="34" charset="0"/>
              <a:buChar char="•"/>
            </a:pPr>
            <a:r>
              <a:rPr lang="en-US" sz="1100" dirty="0" smtClean="0">
                <a:latin typeface="+mn-lt"/>
              </a:rPr>
              <a:t>how to think strategically about board member recruitment,</a:t>
            </a:r>
          </a:p>
          <a:p>
            <a:pPr marL="115888" indent="-115888">
              <a:spcBef>
                <a:spcPts val="0"/>
              </a:spcBef>
              <a:buFont typeface="Arial" pitchFamily="34" charset="0"/>
              <a:buChar char="•"/>
            </a:pPr>
            <a:r>
              <a:rPr lang="en-US" sz="1100" dirty="0" smtClean="0">
                <a:latin typeface="+mn-lt"/>
              </a:rPr>
              <a:t>the importance of regularly orienting and training board members, </a:t>
            </a:r>
          </a:p>
          <a:p>
            <a:pPr marL="115888" indent="-115888">
              <a:spcBef>
                <a:spcPts val="0"/>
              </a:spcBef>
              <a:buFont typeface="Arial" pitchFamily="34" charset="0"/>
              <a:buChar char="•"/>
            </a:pPr>
            <a:r>
              <a:rPr lang="en-US" sz="1100" dirty="0" smtClean="0">
                <a:latin typeface="+mn-lt"/>
              </a:rPr>
              <a:t>ways to build board member relationships, </a:t>
            </a:r>
          </a:p>
          <a:p>
            <a:pPr marL="115888" indent="-115888">
              <a:spcBef>
                <a:spcPts val="0"/>
              </a:spcBef>
              <a:buFont typeface="Arial" pitchFamily="34" charset="0"/>
              <a:buChar char="•"/>
            </a:pPr>
            <a:r>
              <a:rPr lang="en-US" sz="1100" dirty="0" smtClean="0">
                <a:latin typeface="+mn-lt"/>
              </a:rPr>
              <a:t>the benefits of assessing individual and group perceptions, and </a:t>
            </a:r>
          </a:p>
          <a:p>
            <a:pPr marL="115888" indent="-115888">
              <a:spcBef>
                <a:spcPts val="0"/>
              </a:spcBef>
              <a:buFont typeface="Arial" pitchFamily="34" charset="0"/>
              <a:buChar char="•"/>
            </a:pPr>
            <a:r>
              <a:rPr lang="en-US" sz="1100" dirty="0" smtClean="0">
                <a:latin typeface="+mn-lt"/>
              </a:rPr>
              <a:t>how board members can connect with the community served by the CAA.</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30</a:t>
            </a:fld>
            <a:endParaRPr lang="en-US"/>
          </a:p>
        </p:txBody>
      </p:sp>
    </p:spTree>
    <p:extLst>
      <p:ext uri="{BB962C8B-B14F-4D97-AF65-F5344CB8AC3E}">
        <p14:creationId xmlns:p14="http://schemas.microsoft.com/office/powerpoint/2010/main" xmlns="" val="68196578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15920" indent="-275353" eaLnBrk="0" hangingPunct="0">
              <a:spcBef>
                <a:spcPct val="30000"/>
              </a:spcBef>
              <a:defRPr sz="1200">
                <a:solidFill>
                  <a:schemeClr val="tx1"/>
                </a:solidFill>
                <a:latin typeface="Arial" charset="0"/>
              </a:defRPr>
            </a:lvl2pPr>
            <a:lvl3pPr marL="1101416" indent="-220284" eaLnBrk="0" hangingPunct="0">
              <a:spcBef>
                <a:spcPct val="30000"/>
              </a:spcBef>
              <a:defRPr sz="1200">
                <a:solidFill>
                  <a:schemeClr val="tx1"/>
                </a:solidFill>
                <a:latin typeface="Arial" charset="0"/>
              </a:defRPr>
            </a:lvl3pPr>
            <a:lvl4pPr marL="1541981" indent="-220284" eaLnBrk="0" hangingPunct="0">
              <a:spcBef>
                <a:spcPct val="30000"/>
              </a:spcBef>
              <a:defRPr sz="1200">
                <a:solidFill>
                  <a:schemeClr val="tx1"/>
                </a:solidFill>
                <a:latin typeface="Arial" charset="0"/>
              </a:defRPr>
            </a:lvl4pPr>
            <a:lvl5pPr marL="1982548" indent="-220284" eaLnBrk="0" hangingPunct="0">
              <a:spcBef>
                <a:spcPct val="30000"/>
              </a:spcBef>
              <a:defRPr sz="1200">
                <a:solidFill>
                  <a:schemeClr val="tx1"/>
                </a:solidFill>
                <a:latin typeface="Arial" charset="0"/>
              </a:defRPr>
            </a:lvl5pPr>
            <a:lvl6pPr marL="2423113" indent="-220284" eaLnBrk="0" fontAlgn="base" hangingPunct="0">
              <a:spcBef>
                <a:spcPct val="30000"/>
              </a:spcBef>
              <a:spcAft>
                <a:spcPct val="0"/>
              </a:spcAft>
              <a:defRPr sz="1200">
                <a:solidFill>
                  <a:schemeClr val="tx1"/>
                </a:solidFill>
                <a:latin typeface="Arial" charset="0"/>
              </a:defRPr>
            </a:lvl6pPr>
            <a:lvl7pPr marL="2863679" indent="-220284" eaLnBrk="0" fontAlgn="base" hangingPunct="0">
              <a:spcBef>
                <a:spcPct val="30000"/>
              </a:spcBef>
              <a:spcAft>
                <a:spcPct val="0"/>
              </a:spcAft>
              <a:defRPr sz="1200">
                <a:solidFill>
                  <a:schemeClr val="tx1"/>
                </a:solidFill>
                <a:latin typeface="Arial" charset="0"/>
              </a:defRPr>
            </a:lvl7pPr>
            <a:lvl8pPr marL="3304243" indent="-220284" eaLnBrk="0" fontAlgn="base" hangingPunct="0">
              <a:spcBef>
                <a:spcPct val="30000"/>
              </a:spcBef>
              <a:spcAft>
                <a:spcPct val="0"/>
              </a:spcAft>
              <a:defRPr sz="1200">
                <a:solidFill>
                  <a:schemeClr val="tx1"/>
                </a:solidFill>
                <a:latin typeface="Arial" charset="0"/>
              </a:defRPr>
            </a:lvl8pPr>
            <a:lvl9pPr marL="3744810" indent="-220284"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04C6F6FF-07BC-49D9-9209-39DD77AA0E5F}" type="slidenum">
              <a:rPr lang="en-US" altLang="en-US" sz="1300"/>
              <a:pPr eaLnBrk="1" hangingPunct="1">
                <a:spcBef>
                  <a:spcPct val="0"/>
                </a:spcBef>
              </a:pPr>
              <a:t>31</a:t>
            </a:fld>
            <a:endParaRPr lang="en-US" altLang="en-US" sz="1300" dirty="0"/>
          </a:p>
        </p:txBody>
      </p:sp>
      <p:sp>
        <p:nvSpPr>
          <p:cNvPr id="97283" name="Rectangle 2"/>
          <p:cNvSpPr>
            <a:spLocks noGrp="1" noRot="1" noChangeAspect="1" noChangeArrowheads="1" noTextEdit="1"/>
          </p:cNvSpPr>
          <p:nvPr>
            <p:ph type="sldImg"/>
          </p:nvPr>
        </p:nvSpPr>
        <p:spPr>
          <a:ln/>
        </p:spPr>
      </p:sp>
      <p:sp>
        <p:nvSpPr>
          <p:cNvPr id="5" name="Notes Placeholder 4"/>
          <p:cNvSpPr>
            <a:spLocks noGrp="1"/>
          </p:cNvSpPr>
          <p:nvPr>
            <p:ph type="body" sz="quarter" idx="10"/>
          </p:nvPr>
        </p:nvSpPr>
        <p:spPr/>
        <p:txBody>
          <a:bodyPr>
            <a:normAutofit/>
          </a:bodyPr>
          <a:lstStyle/>
          <a:p>
            <a:pPr eaLnBrk="1" fontAlgn="auto" hangingPunct="1">
              <a:spcBef>
                <a:spcPts val="0"/>
              </a:spcBef>
              <a:spcAft>
                <a:spcPts val="0"/>
              </a:spcAft>
              <a:defRPr/>
            </a:pPr>
            <a:r>
              <a:rPr lang="en-US" altLang="en-US" sz="1100" dirty="0" smtClean="0">
                <a:solidFill>
                  <a:prstClr val="black"/>
                </a:solidFill>
                <a:latin typeface="+mn-lt"/>
              </a:rPr>
              <a:t>Developing an engaged board that can help the CAA further its mission can seem daunting, especially with the specific composition requirements that apply to tripartite boards. Thinking strategically about recruitment is the key. The following is a process may help with these efforts:</a:t>
            </a:r>
          </a:p>
          <a:p>
            <a:pPr eaLnBrk="1" fontAlgn="auto" hangingPunct="1">
              <a:spcBef>
                <a:spcPts val="0"/>
              </a:spcBef>
              <a:spcAft>
                <a:spcPts val="0"/>
              </a:spcAft>
              <a:defRPr/>
            </a:pPr>
            <a:endParaRPr lang="en-US" altLang="en-US" sz="1100" dirty="0" smtClean="0">
              <a:solidFill>
                <a:prstClr val="black"/>
              </a:solidFill>
              <a:latin typeface="+mn-lt"/>
            </a:endParaRPr>
          </a:p>
          <a:p>
            <a:pPr marL="115888" indent="-115888" eaLnBrk="1" fontAlgn="auto" hangingPunct="1">
              <a:spcBef>
                <a:spcPts val="0"/>
              </a:spcBef>
              <a:spcAft>
                <a:spcPts val="0"/>
              </a:spcAft>
              <a:buFont typeface="Arial" pitchFamily="34" charset="0"/>
              <a:buChar char="•"/>
              <a:defRPr/>
            </a:pPr>
            <a:r>
              <a:rPr lang="en-US" altLang="en-US" sz="1100" b="1" dirty="0" smtClean="0">
                <a:solidFill>
                  <a:prstClr val="black"/>
                </a:solidFill>
                <a:latin typeface="+mn-lt"/>
              </a:rPr>
              <a:t>Use a committee </a:t>
            </a:r>
            <a:r>
              <a:rPr lang="en-US" altLang="en-US" sz="1100" b="0" dirty="0" smtClean="0">
                <a:solidFill>
                  <a:prstClr val="black"/>
                </a:solidFill>
                <a:latin typeface="+mn-lt"/>
              </a:rPr>
              <a:t>(either governance or board development) to oversee the selection process</a:t>
            </a:r>
            <a:r>
              <a:rPr lang="en-US" altLang="en-US" sz="1100" dirty="0" smtClean="0">
                <a:solidFill>
                  <a:prstClr val="black"/>
                </a:solidFill>
                <a:latin typeface="+mn-lt"/>
              </a:rPr>
              <a:t>. If you don’t have one, create one. </a:t>
            </a:r>
          </a:p>
          <a:p>
            <a:pPr marL="115888" indent="-115888" eaLnBrk="1" fontAlgn="auto" hangingPunct="1">
              <a:spcBef>
                <a:spcPts val="0"/>
              </a:spcBef>
              <a:spcAft>
                <a:spcPts val="0"/>
              </a:spcAft>
              <a:buFont typeface="Arial" pitchFamily="34" charset="0"/>
              <a:buChar char="•"/>
              <a:defRPr/>
            </a:pPr>
            <a:r>
              <a:rPr lang="en-US" altLang="en-US" sz="1100" b="1" dirty="0" smtClean="0">
                <a:solidFill>
                  <a:prstClr val="black"/>
                </a:solidFill>
                <a:latin typeface="+mn-lt"/>
              </a:rPr>
              <a:t>Recruit board members based on what you need</a:t>
            </a:r>
            <a:r>
              <a:rPr lang="en-US" altLang="en-US" sz="1100" dirty="0" smtClean="0">
                <a:solidFill>
                  <a:prstClr val="black"/>
                </a:solidFill>
                <a:latin typeface="+mn-lt"/>
              </a:rPr>
              <a:t>: financial expertise, community connections, fundraising capabilities, etc. The tripartite structure</a:t>
            </a:r>
            <a:r>
              <a:rPr lang="en-US" altLang="en-US" sz="1100" baseline="0" dirty="0" smtClean="0">
                <a:solidFill>
                  <a:prstClr val="black"/>
                </a:solidFill>
                <a:latin typeface="+mn-lt"/>
              </a:rPr>
              <a:t> offers m</a:t>
            </a:r>
            <a:r>
              <a:rPr lang="en-US" altLang="en-US" sz="1100" dirty="0" smtClean="0">
                <a:solidFill>
                  <a:prstClr val="black"/>
                </a:solidFill>
                <a:latin typeface="+mn-lt"/>
              </a:rPr>
              <a:t>ore flexibility than you may realize. For example, elected public officials often have skills beyond those of just being a politician. Try to tap into those elected public official or representatives that can meet the needs of the CAA.</a:t>
            </a:r>
          </a:p>
          <a:p>
            <a:pPr marL="115888" indent="-115888" eaLnBrk="1" fontAlgn="auto" hangingPunct="1">
              <a:spcBef>
                <a:spcPts val="0"/>
              </a:spcBef>
              <a:spcAft>
                <a:spcPts val="0"/>
              </a:spcAft>
              <a:buFont typeface="Arial" pitchFamily="34" charset="0"/>
              <a:buChar char="•"/>
              <a:defRPr/>
            </a:pPr>
            <a:r>
              <a:rPr lang="en-US" altLang="en-US" sz="1100" b="1" dirty="0" smtClean="0">
                <a:solidFill>
                  <a:prstClr val="black"/>
                </a:solidFill>
                <a:latin typeface="+mn-lt"/>
              </a:rPr>
              <a:t>Require applications</a:t>
            </a:r>
            <a:r>
              <a:rPr lang="en-US" altLang="en-US" sz="1100" dirty="0" smtClean="0">
                <a:solidFill>
                  <a:prstClr val="black"/>
                </a:solidFill>
                <a:latin typeface="+mn-lt"/>
              </a:rPr>
              <a:t>. Doing so can help educate interested applicants about what your CAA is looking for and also provide the CAA with the information it needs to select candidates who best fit the organization's current needs.</a:t>
            </a:r>
          </a:p>
          <a:p>
            <a:pPr marL="115888" indent="-115888" eaLnBrk="1" fontAlgn="auto" hangingPunct="1">
              <a:spcBef>
                <a:spcPts val="0"/>
              </a:spcBef>
              <a:spcAft>
                <a:spcPts val="0"/>
              </a:spcAft>
              <a:buFont typeface="Arial" pitchFamily="34" charset="0"/>
              <a:buChar char="•"/>
              <a:defRPr/>
            </a:pPr>
            <a:r>
              <a:rPr lang="en-US" altLang="en-US" sz="1100" b="1" dirty="0" smtClean="0">
                <a:solidFill>
                  <a:prstClr val="black"/>
                </a:solidFill>
                <a:latin typeface="+mn-lt"/>
              </a:rPr>
              <a:t>Follow selection procedures in the CAA’s bylaws</a:t>
            </a:r>
            <a:r>
              <a:rPr lang="en-US" altLang="en-US" sz="1100" dirty="0" smtClean="0">
                <a:solidFill>
                  <a:prstClr val="black"/>
                </a:solidFill>
                <a:latin typeface="+mn-lt"/>
              </a:rPr>
              <a:t>. Many</a:t>
            </a:r>
            <a:r>
              <a:rPr lang="en-US" altLang="en-US" sz="1100" baseline="0" dirty="0" smtClean="0">
                <a:solidFill>
                  <a:prstClr val="black"/>
                </a:solidFill>
                <a:latin typeface="+mn-lt"/>
              </a:rPr>
              <a:t> f</a:t>
            </a:r>
            <a:r>
              <a:rPr lang="en-US" altLang="en-US" sz="1100" dirty="0" smtClean="0">
                <a:solidFill>
                  <a:prstClr val="black"/>
                </a:solidFill>
                <a:latin typeface="+mn-lt"/>
              </a:rPr>
              <a:t>ederal</a:t>
            </a:r>
            <a:r>
              <a:rPr lang="en-US" altLang="en-US" sz="1100" baseline="0" dirty="0" smtClean="0">
                <a:solidFill>
                  <a:prstClr val="black"/>
                </a:solidFill>
                <a:latin typeface="+mn-lt"/>
              </a:rPr>
              <a:t> funding sources, including CSBG, have specific composition requirements for boards of entities that receive their funding. </a:t>
            </a:r>
            <a:r>
              <a:rPr lang="en-US" altLang="en-US" sz="1100" dirty="0" smtClean="0">
                <a:solidFill>
                  <a:prstClr val="black"/>
                </a:solidFill>
                <a:latin typeface="+mn-lt"/>
              </a:rPr>
              <a:t>If procedures are not currently specified in your bylaws, add them or include them in separate governance policies approved by the board. Also, if changes to the procedures are needed to better position your CAA to attract the talent it is seeking, then take the opportunity to</a:t>
            </a:r>
            <a:r>
              <a:rPr lang="en-US" altLang="en-US" sz="1100" baseline="0" dirty="0" smtClean="0">
                <a:solidFill>
                  <a:prstClr val="black"/>
                </a:solidFill>
                <a:latin typeface="+mn-lt"/>
              </a:rPr>
              <a:t> make those changes</a:t>
            </a:r>
            <a:r>
              <a:rPr lang="en-US" altLang="en-US" sz="1100" dirty="0" smtClean="0">
                <a:solidFill>
                  <a:prstClr val="black"/>
                </a:solidFill>
                <a:latin typeface="+mn-lt"/>
              </a:rPr>
              <a:t>.</a:t>
            </a:r>
          </a:p>
          <a:p>
            <a:endParaRPr lang="en-US" sz="1100" dirty="0"/>
          </a:p>
        </p:txBody>
      </p:sp>
    </p:spTree>
    <p:extLst>
      <p:ext uri="{BB962C8B-B14F-4D97-AF65-F5344CB8AC3E}">
        <p14:creationId xmlns:p14="http://schemas.microsoft.com/office/powerpoint/2010/main" xmlns="" val="124004415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100" dirty="0" smtClean="0">
                <a:latin typeface="+mn-lt"/>
              </a:rPr>
              <a:t>A composition or recruitment matrix is one way the</a:t>
            </a:r>
            <a:r>
              <a:rPr lang="en-US" sz="1100" baseline="0" dirty="0" smtClean="0">
                <a:latin typeface="+mn-lt"/>
              </a:rPr>
              <a:t> board can take a step back and more fully understand who is currently serving on its board and what attributes the board should be seeking in its recruitment efforts. Board matrices can be customized to reflect a specific organization’s needs and help the board form a more strategic, targeted approach. However, it is important to not solely rely on a matrix when making final decisions about board candidates. Someone who looks good on paper and checks off all of the boxes may not necessarily be a good fit for the board. In-person meetings often help convey information about potential candidates, such as their passion for your mission or ability to commitment to the organization, that is necessary for developing a successful and engaged board.  </a:t>
            </a:r>
          </a:p>
          <a:p>
            <a:endParaRPr lang="en-US" sz="1100" dirty="0" smtClean="0">
              <a:latin typeface="+mn-lt"/>
            </a:endParaRPr>
          </a:p>
          <a:p>
            <a:endParaRPr lang="en-US" sz="1100" dirty="0">
              <a:latin typeface="+mn-lt"/>
            </a:endParaRPr>
          </a:p>
        </p:txBody>
      </p:sp>
      <p:sp>
        <p:nvSpPr>
          <p:cNvPr id="4" name="Slide Number Placeholder 3"/>
          <p:cNvSpPr>
            <a:spLocks noGrp="1"/>
          </p:cNvSpPr>
          <p:nvPr>
            <p:ph type="sldNum" sz="quarter" idx="10"/>
          </p:nvPr>
        </p:nvSpPr>
        <p:spPr/>
        <p:txBody>
          <a:bodyPr/>
          <a:lstStyle/>
          <a:p>
            <a:pPr>
              <a:defRPr/>
            </a:pPr>
            <a:fld id="{EFEB5041-944C-4410-AAF3-10B86D79719E}" type="slidenum">
              <a:rPr lang="en-US" smtClean="0"/>
              <a:pPr>
                <a:defRPr/>
              </a:pPr>
              <a:t>32</a:t>
            </a:fld>
            <a:endParaRPr lang="en-US" dirty="0"/>
          </a:p>
        </p:txBody>
      </p:sp>
    </p:spTree>
    <p:extLst>
      <p:ext uri="{BB962C8B-B14F-4D97-AF65-F5344CB8AC3E}">
        <p14:creationId xmlns:p14="http://schemas.microsoft.com/office/powerpoint/2010/main" xmlns="" val="356580373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dirty="0" smtClean="0">
                <a:latin typeface="+mn-lt"/>
              </a:rPr>
              <a:t>Workshop participants</a:t>
            </a:r>
            <a:r>
              <a:rPr lang="en-US" sz="1100" baseline="0" dirty="0" smtClean="0">
                <a:latin typeface="+mn-lt"/>
              </a:rPr>
              <a:t> should take a moment either individually or in groups to discuss the topics they think should be covered in board orientations and trainings as well as the most effective methods for conducting such trainings.  Doing so should help participants not only recognize the needs within their own organization but also that they play a role in helping all board members receive the information they need to fulfill their duties.</a:t>
            </a:r>
            <a:endParaRPr lang="en-US" sz="1100" dirty="0">
              <a:latin typeface="+mn-lt"/>
            </a:endParaRPr>
          </a:p>
        </p:txBody>
      </p:sp>
      <p:sp>
        <p:nvSpPr>
          <p:cNvPr id="4" name="Slide Number Placeholder 3"/>
          <p:cNvSpPr>
            <a:spLocks noGrp="1"/>
          </p:cNvSpPr>
          <p:nvPr>
            <p:ph type="sldNum" sz="quarter" idx="10"/>
          </p:nvPr>
        </p:nvSpPr>
        <p:spPr/>
        <p:txBody>
          <a:bodyPr/>
          <a:lstStyle/>
          <a:p>
            <a:pPr>
              <a:defRPr/>
            </a:pPr>
            <a:fld id="{EFEB5041-944C-4410-AAF3-10B86D79719E}" type="slidenum">
              <a:rPr lang="en-US" smtClean="0"/>
              <a:pPr>
                <a:defRPr/>
              </a:pPr>
              <a:t>33</a:t>
            </a:fld>
            <a:endParaRPr lang="en-US" dirty="0"/>
          </a:p>
        </p:txBody>
      </p:sp>
    </p:spTree>
    <p:extLst>
      <p:ext uri="{BB962C8B-B14F-4D97-AF65-F5344CB8AC3E}">
        <p14:creationId xmlns:p14="http://schemas.microsoft.com/office/powerpoint/2010/main" xmlns="" val="399069527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txBox="1">
            <a:spLocks noGrp="1" noChangeArrowheads="1"/>
          </p:cNvSpPr>
          <p:nvPr/>
        </p:nvSpPr>
        <p:spPr bwMode="auto">
          <a:xfrm>
            <a:off x="3804909" y="8550906"/>
            <a:ext cx="2911872" cy="4488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89764" tIns="44883" rIns="89764" bIns="44883" anchor="b"/>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C8BA3CFA-8C15-477B-8F76-A12D618A0037}" type="slidenum">
              <a:rPr lang="en-US" altLang="en-US" sz="1300"/>
              <a:pPr algn="r" eaLnBrk="1" hangingPunct="1">
                <a:spcBef>
                  <a:spcPct val="0"/>
                </a:spcBef>
              </a:pPr>
              <a:t>34</a:t>
            </a:fld>
            <a:endParaRPr lang="en-US" altLang="en-US" sz="1300" dirty="0"/>
          </a:p>
        </p:txBody>
      </p:sp>
      <p:sp>
        <p:nvSpPr>
          <p:cNvPr id="149507" name="Rectangle 2"/>
          <p:cNvSpPr>
            <a:spLocks noGrp="1" noRot="1" noChangeAspect="1" noChangeArrowheads="1" noTextEdit="1"/>
          </p:cNvSpPr>
          <p:nvPr>
            <p:ph type="sldImg"/>
          </p:nvPr>
        </p:nvSpPr>
        <p:spPr>
          <a:ln/>
        </p:spPr>
      </p:sp>
      <p:sp>
        <p:nvSpPr>
          <p:cNvPr id="5" name="Notes Placeholder 4"/>
          <p:cNvSpPr>
            <a:spLocks noGrp="1"/>
          </p:cNvSpPr>
          <p:nvPr>
            <p:ph type="body" sz="quarter" idx="10"/>
          </p:nvPr>
        </p:nvSpPr>
        <p:spPr>
          <a:xfrm>
            <a:off x="533401" y="4416099"/>
            <a:ext cx="6096000" cy="4423101"/>
          </a:xfrm>
        </p:spPr>
        <p:txBody>
          <a:bodyPr>
            <a:normAutofit/>
          </a:bodyPr>
          <a:lstStyle/>
          <a:p>
            <a:pPr marL="4763" marR="0" lvl="1" algn="l" defTabSz="914400" rtl="0" eaLnBrk="1" fontAlgn="base" latinLnBrk="0" hangingPunct="1">
              <a:lnSpc>
                <a:spcPct val="100000"/>
              </a:lnSpc>
              <a:spcBef>
                <a:spcPts val="0"/>
              </a:spcBef>
              <a:spcAft>
                <a:spcPts val="0"/>
              </a:spcAft>
              <a:buClrTx/>
              <a:buSzTx/>
              <a:buFontTx/>
              <a:buNone/>
              <a:tabLst/>
              <a:defRPr/>
            </a:pPr>
            <a:r>
              <a:rPr lang="en-US" altLang="en-US" sz="1100" dirty="0" smtClean="0">
                <a:latin typeface="+mn-lt"/>
              </a:rPr>
              <a:t>Boards</a:t>
            </a:r>
            <a:r>
              <a:rPr lang="en-US" altLang="en-US" sz="1100" baseline="0" dirty="0" smtClean="0">
                <a:latin typeface="+mn-lt"/>
              </a:rPr>
              <a:t> should consider establishing a governance committee to work with the executive director and staff (as designated by the executive director) to develop a comprehensive approach to training and orienting board members. The approach will likely be multifaceted and may include a mentorship program connecting more senior board members with new ones; a training schedule with specified times and days when training will occur throughout the year; and directives around attendance such as requiring all board members to attend some or all of the trainings.  </a:t>
            </a:r>
          </a:p>
          <a:p>
            <a:pPr marL="4763" marR="0" lvl="1" algn="l" defTabSz="914400" rtl="0" eaLnBrk="1" fontAlgn="base" latinLnBrk="0" hangingPunct="1">
              <a:lnSpc>
                <a:spcPct val="100000"/>
              </a:lnSpc>
              <a:spcBef>
                <a:spcPts val="0"/>
              </a:spcBef>
              <a:spcAft>
                <a:spcPts val="0"/>
              </a:spcAft>
              <a:buClrTx/>
              <a:buSzTx/>
              <a:buFontTx/>
              <a:buNone/>
              <a:tabLst/>
              <a:defRPr/>
            </a:pPr>
            <a:endParaRPr lang="en-US" altLang="en-US" sz="1100" baseline="0" dirty="0" smtClean="0">
              <a:latin typeface="+mn-lt"/>
            </a:endParaRPr>
          </a:p>
          <a:p>
            <a:pPr marL="4763" marR="0" lvl="1" algn="l" defTabSz="914400" rtl="0" eaLnBrk="1" fontAlgn="base" latinLnBrk="0" hangingPunct="1">
              <a:lnSpc>
                <a:spcPct val="100000"/>
              </a:lnSpc>
              <a:spcBef>
                <a:spcPts val="0"/>
              </a:spcBef>
              <a:spcAft>
                <a:spcPts val="0"/>
              </a:spcAft>
              <a:buClrTx/>
              <a:buSzTx/>
              <a:buFontTx/>
              <a:buNone/>
              <a:tabLst/>
              <a:defRPr/>
            </a:pPr>
            <a:r>
              <a:rPr lang="en-US" altLang="en-US" sz="1100" baseline="0" dirty="0" smtClean="0">
                <a:latin typeface="+mn-lt"/>
              </a:rPr>
              <a:t>As part of developing a comprehensive approach the committee should consider topics essential to cover as part of an orientation, versus those that may necessitate more in-depth coverage and are thus better suited for a training.  Some topics will be universal for all CAA boards such as a board member’s fiduciary duties, while other may be more specific to a particular CAA such as a board’s responsibilities with regards to a particular grant-funded program, like Head Start.  Multiple options exist for how a board may identify the topics for both the orientation and training.  Boards may: (1) survey their members either electronically or at meetings; (2) survey the executive director and executive management who work with the board and its committees; (3) use board assessments that are conducted every two to three years; or (4) conduct meeting evaluations that include questions about board trainings.  The same options used to identify topics could also be used to determine the best methods for conveying information. Different methods may be used to convey different types and amounts of information. </a:t>
            </a:r>
          </a:p>
          <a:p>
            <a:pPr marL="4763" marR="0" lvl="1" algn="l" defTabSz="914400" rtl="0" eaLnBrk="1" fontAlgn="base" latinLnBrk="0" hangingPunct="1">
              <a:lnSpc>
                <a:spcPct val="100000"/>
              </a:lnSpc>
              <a:spcBef>
                <a:spcPts val="0"/>
              </a:spcBef>
              <a:spcAft>
                <a:spcPts val="0"/>
              </a:spcAft>
              <a:buClrTx/>
              <a:buSzTx/>
              <a:buFontTx/>
              <a:buNone/>
              <a:tabLst/>
              <a:defRPr/>
            </a:pPr>
            <a:endParaRPr lang="en-US" altLang="en-US" sz="1100" baseline="0" dirty="0" smtClean="0">
              <a:latin typeface="+mn-lt"/>
            </a:endParaRPr>
          </a:p>
          <a:p>
            <a:pPr marL="4763" marR="0" lvl="1" algn="l" defTabSz="914400" rtl="0" eaLnBrk="1" fontAlgn="base" latinLnBrk="0" hangingPunct="1">
              <a:lnSpc>
                <a:spcPct val="100000"/>
              </a:lnSpc>
              <a:spcBef>
                <a:spcPts val="0"/>
              </a:spcBef>
              <a:spcAft>
                <a:spcPts val="0"/>
              </a:spcAft>
              <a:buClrTx/>
              <a:buSzTx/>
              <a:buFontTx/>
              <a:buNone/>
              <a:tabLst/>
              <a:defRPr/>
            </a:pPr>
            <a:r>
              <a:rPr lang="en-US" altLang="en-US" sz="1100" baseline="0" dirty="0" smtClean="0">
                <a:latin typeface="+mn-lt"/>
              </a:rPr>
              <a:t>Sample orientation and training topics topics may include</a:t>
            </a:r>
            <a:r>
              <a:rPr lang="en-US" sz="1100" baseline="0" dirty="0" smtClean="0">
                <a:latin typeface="+mn-lt"/>
              </a:rPr>
              <a:t> mission, history, programs, strategic direction, financial oversight, organizational structure, board composition, board roles and responsibilities, and board operation. Sample methods for convey the information for an orientation and trainings may include webinars, training modules, handbooks, mentoring, conference, retreats, one-on-one meetings, committee participation, on-site tours, staff presentations, and volunteering.</a:t>
            </a:r>
          </a:p>
          <a:p>
            <a:endParaRPr lang="en-US" sz="1100" baseline="0" dirty="0" smtClean="0">
              <a:latin typeface="+mn-lt"/>
            </a:endParaRPr>
          </a:p>
          <a:p>
            <a:endParaRPr lang="en-US" sz="1100" dirty="0">
              <a:latin typeface="+mn-lt"/>
            </a:endParaRPr>
          </a:p>
        </p:txBody>
      </p:sp>
    </p:spTree>
    <p:extLst>
      <p:ext uri="{BB962C8B-B14F-4D97-AF65-F5344CB8AC3E}">
        <p14:creationId xmlns:p14="http://schemas.microsoft.com/office/powerpoint/2010/main" xmlns="" val="42853567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pPr>
              <a:defRPr/>
            </a:pPr>
            <a:fld id="{EFEB5041-944C-4410-AAF3-10B86D79719E}" type="slidenum">
              <a:rPr lang="en-US" smtClean="0"/>
              <a:pPr>
                <a:defRPr/>
              </a:pPr>
              <a:t>35</a:t>
            </a:fld>
            <a:endParaRPr lang="en-US" dirty="0"/>
          </a:p>
        </p:txBody>
      </p:sp>
      <p:sp>
        <p:nvSpPr>
          <p:cNvPr id="5" name="Notes Placeholder 4"/>
          <p:cNvSpPr>
            <a:spLocks noGrp="1"/>
          </p:cNvSpPr>
          <p:nvPr>
            <p:ph type="body" idx="1"/>
          </p:nvPr>
        </p:nvSpPr>
        <p:spPr>
          <a:xfrm>
            <a:off x="457201" y="4416099"/>
            <a:ext cx="6172200" cy="4182457"/>
          </a:xfrm>
        </p:spPr>
        <p:txBody>
          <a:bodyPr>
            <a:normAutofit/>
          </a:bodyPr>
          <a:lstStyle/>
          <a:p>
            <a:r>
              <a:rPr lang="en-US" sz="1100" dirty="0" smtClean="0">
                <a:latin typeface="+mn-lt"/>
              </a:rPr>
              <a:t>Another reason</a:t>
            </a:r>
            <a:r>
              <a:rPr lang="en-US" sz="1100" baseline="0" dirty="0" smtClean="0">
                <a:latin typeface="+mn-lt"/>
              </a:rPr>
              <a:t> for board members to adopt a comprehensive approach to board orientation and trainings is because the CAA will be monitored on these efforts pursuant to the CSBG Organizational Standards.  The Standards specifically require CAAs to provide a structured orientation for governing boards within 6 months of new board members being seated and a training on their duties and responsibilities within the past two years. A board may show compliance with these Standards through a written orientation and training schedule and plan, board minutes reflecting the actual orientation and training and the board members who attended, sign-in sheets for the training and orientation, and a copy of the orientation and training materials.  </a:t>
            </a:r>
            <a:endParaRPr lang="en-US" sz="1100" dirty="0">
              <a:latin typeface="+mn-lt"/>
            </a:endParaRPr>
          </a:p>
        </p:txBody>
      </p:sp>
    </p:spTree>
    <p:extLst>
      <p:ext uri="{BB962C8B-B14F-4D97-AF65-F5344CB8AC3E}">
        <p14:creationId xmlns:p14="http://schemas.microsoft.com/office/powerpoint/2010/main" xmlns="" val="133363409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pPr>
              <a:defRPr/>
            </a:pPr>
            <a:fld id="{EFEB5041-944C-4410-AAF3-10B86D79719E}" type="slidenum">
              <a:rPr lang="en-US" smtClean="0"/>
              <a:pPr>
                <a:defRPr/>
              </a:pPr>
              <a:t>36</a:t>
            </a:fld>
            <a:endParaRPr lang="en-US" dirty="0"/>
          </a:p>
        </p:txBody>
      </p:sp>
      <p:sp>
        <p:nvSpPr>
          <p:cNvPr id="5" name="Notes Placeholder 4"/>
          <p:cNvSpPr>
            <a:spLocks noGrp="1"/>
          </p:cNvSpPr>
          <p:nvPr>
            <p:ph type="body" sz="quarter" idx="11"/>
          </p:nvPr>
        </p:nvSpPr>
        <p:spPr>
          <a:xfrm>
            <a:off x="533401" y="4416099"/>
            <a:ext cx="6096000" cy="4182457"/>
          </a:xfrm>
        </p:spPr>
        <p:txBody>
          <a:bodyPr>
            <a:normAutofit/>
          </a:bodyPr>
          <a:lstStyle/>
          <a:p>
            <a:pPr>
              <a:spcBef>
                <a:spcPts val="0"/>
              </a:spcBef>
            </a:pPr>
            <a:r>
              <a:rPr lang="en-US" sz="1100" dirty="0" smtClean="0">
                <a:latin typeface="+mn-lt"/>
              </a:rPr>
              <a:t>Another way to cultivate</a:t>
            </a:r>
            <a:r>
              <a:rPr lang="en-US" sz="1100" baseline="0" dirty="0" smtClean="0">
                <a:latin typeface="+mn-lt"/>
              </a:rPr>
              <a:t> an engaged board is for the executive director and board chair to develop a strong working relationship. The board chair is elected by the board to represent them and act as a conduit between the full board and the executive director. The board chair presides over meetings, works with the executive director to plan agendas, acts as the spokesperson for the board, and serves as a sounding board for the executive director.  Often times, the board gets the information it needs from the organization through the board chair, who communicates these needs to the executive directors.  Thus, it is important that the executive director and board chair are clear as to what they expect to receive and provide to each other.  Executive directors and board chairs should consider frequent check-ins where they can discuss issues and set priorities. They should educate each other regarding their preferred methods of communication, including the best way to serve as a sounding board and provide feedback. They should also discuss what type of support each is expecting and needs to fulfill the many responsibilities that each is tasked with.  Keeping communications lines open and recognizing that differences will arise, while working collegially to resolve those differences, will likely result in the full board and the executive director leading the organization in a well-informed and effective way.   </a:t>
            </a:r>
          </a:p>
        </p:txBody>
      </p:sp>
    </p:spTree>
    <p:extLst>
      <p:ext uri="{BB962C8B-B14F-4D97-AF65-F5344CB8AC3E}">
        <p14:creationId xmlns:p14="http://schemas.microsoft.com/office/powerpoint/2010/main" xmlns="" val="272000401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57200" y="4416099"/>
            <a:ext cx="6248399" cy="4182457"/>
          </a:xfrm>
        </p:spPr>
        <p:txBody>
          <a:bodyPr>
            <a:noAutofit/>
          </a:bodyPr>
          <a:lstStyle/>
          <a:p>
            <a:pPr>
              <a:spcBef>
                <a:spcPts val="0"/>
              </a:spcBef>
            </a:pPr>
            <a:r>
              <a:rPr lang="en-US" sz="1100" dirty="0" smtClean="0">
                <a:latin typeface="+mn-lt"/>
              </a:rPr>
              <a:t>While a strong working</a:t>
            </a:r>
            <a:r>
              <a:rPr lang="en-US" sz="1100" baseline="0" dirty="0" smtClean="0">
                <a:latin typeface="+mn-lt"/>
              </a:rPr>
              <a:t> relationship between the board chair and the executive director is necessary for a board successfully function, there are also actions that the full board in connection with the executive director can take to further deepen board member engagement.  The executive director, the board chair or governance committee chair or members should consider establishing one-on-one meetings with individual board members. These meetings could find out, </a:t>
            </a:r>
            <a:r>
              <a:rPr lang="en-US" sz="1100" dirty="0" smtClean="0">
                <a:latin typeface="+mn-lt"/>
              </a:rPr>
              <a:t>among other things:</a:t>
            </a:r>
          </a:p>
          <a:p>
            <a:pPr>
              <a:spcBef>
                <a:spcPts val="0"/>
              </a:spcBef>
            </a:pPr>
            <a:endParaRPr lang="en-US" sz="1100" dirty="0" smtClean="0">
              <a:latin typeface="+mn-lt"/>
            </a:endParaRPr>
          </a:p>
          <a:p>
            <a:pPr marL="115888" indent="-115888">
              <a:spcBef>
                <a:spcPts val="0"/>
              </a:spcBef>
              <a:buFont typeface="Arial" pitchFamily="34" charset="0"/>
              <a:buChar char="•"/>
            </a:pPr>
            <a:r>
              <a:rPr lang="en-US" sz="1100" dirty="0" smtClean="0">
                <a:latin typeface="+mn-lt"/>
              </a:rPr>
              <a:t>What motivates each to serve on the board?</a:t>
            </a:r>
          </a:p>
          <a:p>
            <a:pPr marL="115888" indent="-115888">
              <a:spcBef>
                <a:spcPts val="0"/>
              </a:spcBef>
              <a:buFont typeface="Arial" pitchFamily="34" charset="0"/>
              <a:buChar char="•"/>
            </a:pPr>
            <a:r>
              <a:rPr lang="en-US" sz="1100" dirty="0" smtClean="0">
                <a:latin typeface="+mn-lt"/>
              </a:rPr>
              <a:t>How do they connect with the organization’s mission?</a:t>
            </a:r>
          </a:p>
          <a:p>
            <a:pPr marL="115888" indent="-115888">
              <a:spcBef>
                <a:spcPts val="0"/>
              </a:spcBef>
              <a:buFont typeface="Arial" pitchFamily="34" charset="0"/>
              <a:buChar char="•"/>
            </a:pPr>
            <a:r>
              <a:rPr lang="en-US" sz="1100" dirty="0" smtClean="0">
                <a:latin typeface="+mn-lt"/>
              </a:rPr>
              <a:t>What do they hope to gain from board service?</a:t>
            </a:r>
          </a:p>
          <a:p>
            <a:pPr marL="115888" indent="-115888">
              <a:spcBef>
                <a:spcPts val="0"/>
              </a:spcBef>
              <a:buFont typeface="Arial" pitchFamily="34" charset="0"/>
              <a:buChar char="•"/>
            </a:pPr>
            <a:r>
              <a:rPr lang="en-US" sz="1100" dirty="0" smtClean="0">
                <a:latin typeface="+mn-lt"/>
              </a:rPr>
              <a:t>What can they contribute?</a:t>
            </a:r>
          </a:p>
          <a:p>
            <a:pPr marL="115888" indent="-115888">
              <a:spcBef>
                <a:spcPts val="0"/>
              </a:spcBef>
              <a:buFont typeface="Arial" pitchFamily="34" charset="0"/>
              <a:buChar char="•"/>
            </a:pPr>
            <a:r>
              <a:rPr lang="en-US" sz="1100" dirty="0" smtClean="0">
                <a:latin typeface="+mn-lt"/>
              </a:rPr>
              <a:t>What skills/knowledge do they need or want to develop to become a more effective board member?</a:t>
            </a:r>
          </a:p>
          <a:p>
            <a:pPr marL="115888" indent="-115888">
              <a:spcBef>
                <a:spcPts val="0"/>
              </a:spcBef>
              <a:buFont typeface="Arial" pitchFamily="34" charset="0"/>
              <a:buChar char="•"/>
            </a:pPr>
            <a:r>
              <a:rPr lang="en-US" sz="1100" dirty="0" smtClean="0">
                <a:latin typeface="+mn-lt"/>
              </a:rPr>
              <a:t>What could make their experience more satisfying?</a:t>
            </a:r>
          </a:p>
          <a:p>
            <a:pPr>
              <a:spcBef>
                <a:spcPts val="0"/>
              </a:spcBef>
            </a:pPr>
            <a:endParaRPr lang="en-US" sz="1100" dirty="0" smtClean="0">
              <a:latin typeface="+mn-lt"/>
            </a:endParaRPr>
          </a:p>
          <a:p>
            <a:pPr>
              <a:spcBef>
                <a:spcPts val="0"/>
              </a:spcBef>
            </a:pPr>
            <a:r>
              <a:rPr lang="en-US" sz="1100" baseline="0" dirty="0" smtClean="0">
                <a:latin typeface="+mn-lt"/>
              </a:rPr>
              <a:t>Also, periodically checking in with board members between meetings to see what support they may need or address concerns they may have helps to boost a board member’s interest and engagement. Educating board members about opportunities that align with their skills or can help them develop new skills will help them feel that they are contributing to the organization as well as growing from the experience of serving as a CAA board member. </a:t>
            </a:r>
            <a:r>
              <a:rPr lang="en-US" sz="1100" dirty="0" smtClean="0">
                <a:latin typeface="+mn-lt"/>
              </a:rPr>
              <a:t>Helping board members get to know each other either</a:t>
            </a:r>
            <a:r>
              <a:rPr lang="en-US" sz="1100" baseline="0" dirty="0" smtClean="0">
                <a:latin typeface="+mn-lt"/>
              </a:rPr>
              <a:t> by assigning new board members mentors and or inviting  board members throughout the year to introduce themselves and tell their stories is another way to help board members feel invested in the board and the work they are tasked with.  Another way to promote engagement is to assign specific tasks to board members, ask them to serve on committees and conclude meetings with actions items.</a:t>
            </a:r>
          </a:p>
          <a:p>
            <a:pPr>
              <a:spcBef>
                <a:spcPts val="0"/>
              </a:spcBef>
            </a:pPr>
            <a:endParaRPr lang="en-US" sz="1100" dirty="0" smtClean="0">
              <a:latin typeface="+mn-lt"/>
            </a:endParaRPr>
          </a:p>
        </p:txBody>
      </p:sp>
      <p:sp>
        <p:nvSpPr>
          <p:cNvPr id="4" name="Slide Number Placeholder 3"/>
          <p:cNvSpPr>
            <a:spLocks noGrp="1"/>
          </p:cNvSpPr>
          <p:nvPr>
            <p:ph type="sldNum" sz="quarter" idx="10"/>
          </p:nvPr>
        </p:nvSpPr>
        <p:spPr/>
        <p:txBody>
          <a:bodyPr/>
          <a:lstStyle/>
          <a:p>
            <a:pPr>
              <a:defRPr/>
            </a:pPr>
            <a:fld id="{EFEB5041-944C-4410-AAF3-10B86D79719E}" type="slidenum">
              <a:rPr lang="en-US" smtClean="0"/>
              <a:pPr>
                <a:defRPr/>
              </a:pPr>
              <a:t>37</a:t>
            </a:fld>
            <a:endParaRPr lang="en-US" dirty="0"/>
          </a:p>
        </p:txBody>
      </p:sp>
    </p:spTree>
    <p:extLst>
      <p:ext uri="{BB962C8B-B14F-4D97-AF65-F5344CB8AC3E}">
        <p14:creationId xmlns:p14="http://schemas.microsoft.com/office/powerpoint/2010/main" xmlns="" val="109247958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pPr>
              <a:defRPr/>
            </a:pPr>
            <a:fld id="{EFEB5041-944C-4410-AAF3-10B86D79719E}" type="slidenum">
              <a:rPr lang="en-US" smtClean="0"/>
              <a:pPr>
                <a:defRPr/>
              </a:pPr>
              <a:t>38</a:t>
            </a:fld>
            <a:endParaRPr lang="en-US" dirty="0"/>
          </a:p>
        </p:txBody>
      </p:sp>
      <p:sp>
        <p:nvSpPr>
          <p:cNvPr id="5" name="Notes Placeholder 4"/>
          <p:cNvSpPr>
            <a:spLocks noGrp="1"/>
          </p:cNvSpPr>
          <p:nvPr>
            <p:ph type="body" sz="quarter" idx="11"/>
          </p:nvPr>
        </p:nvSpPr>
        <p:spPr>
          <a:xfrm>
            <a:off x="609600" y="4343400"/>
            <a:ext cx="5943599" cy="4651373"/>
          </a:xfrm>
        </p:spPr>
        <p:txBody>
          <a:bodyPr>
            <a:normAutofit/>
          </a:bodyPr>
          <a:lstStyle/>
          <a:p>
            <a:pPr marL="0" marR="0" lvl="0" indent="0" algn="l" defTabSz="914400" rtl="0" eaLnBrk="1" fontAlgn="base" latinLnBrk="0" hangingPunct="1">
              <a:spcBef>
                <a:spcPts val="0"/>
              </a:spcBef>
              <a:spcAft>
                <a:spcPct val="0"/>
              </a:spcAft>
              <a:buClrTx/>
              <a:buSzTx/>
              <a:buFontTx/>
              <a:buNone/>
              <a:tabLst/>
              <a:defRPr/>
            </a:pPr>
            <a:r>
              <a:rPr lang="en-US" sz="1100" kern="1200" dirty="0" smtClean="0">
                <a:solidFill>
                  <a:schemeClr val="tx1"/>
                </a:solidFill>
                <a:latin typeface="+mj-lt"/>
                <a:ea typeface="+mn-ea"/>
                <a:cs typeface="+mn-cs"/>
              </a:rPr>
              <a:t>Conducting</a:t>
            </a:r>
            <a:r>
              <a:rPr lang="en-US" sz="1100" kern="1200" baseline="0" dirty="0" smtClean="0">
                <a:solidFill>
                  <a:schemeClr val="tx1"/>
                </a:solidFill>
                <a:latin typeface="+mj-lt"/>
                <a:ea typeface="+mn-ea"/>
                <a:cs typeface="+mn-cs"/>
              </a:rPr>
              <a:t> assessments that involve either the board members assessing the full board or their individual participation on the board is an opportunity for board members reflect on both their individual and shared responsibilities. Assessments are a </a:t>
            </a:r>
            <a:r>
              <a:rPr lang="en-US" sz="1100" kern="1200" dirty="0" smtClean="0">
                <a:solidFill>
                  <a:schemeClr val="tx1"/>
                </a:solidFill>
                <a:latin typeface="+mj-lt"/>
                <a:ea typeface="+mn-ea"/>
                <a:cs typeface="+mn-cs"/>
              </a:rPr>
              <a:t>vital governance tool</a:t>
            </a:r>
            <a:r>
              <a:rPr lang="en-US" sz="1100" kern="1200" baseline="0" dirty="0" smtClean="0">
                <a:solidFill>
                  <a:schemeClr val="tx1"/>
                </a:solidFill>
                <a:latin typeface="+mj-lt"/>
                <a:ea typeface="+mn-ea"/>
                <a:cs typeface="+mn-cs"/>
              </a:rPr>
              <a:t> that </a:t>
            </a:r>
            <a:r>
              <a:rPr lang="en-US" sz="1100" kern="1200" dirty="0" smtClean="0">
                <a:solidFill>
                  <a:schemeClr val="tx1"/>
                </a:solidFill>
                <a:latin typeface="+mj-lt"/>
                <a:ea typeface="+mn-ea"/>
                <a:cs typeface="+mn-cs"/>
              </a:rPr>
              <a:t>gives the board an opportunity to step back from its everyday business and address larger, more fundamental issues. Assessments can shake boards out of micromanaging the organization’s work and redirect their focus to governance issues. It can lead to a more engaged board—and a higher performing one. A</a:t>
            </a:r>
            <a:r>
              <a:rPr lang="en-US" sz="1100" kern="1200" baseline="0" dirty="0" smtClean="0">
                <a:solidFill>
                  <a:schemeClr val="tx1"/>
                </a:solidFill>
                <a:latin typeface="+mj-lt"/>
                <a:ea typeface="+mn-ea"/>
                <a:cs typeface="+mn-cs"/>
              </a:rPr>
              <a:t>ssessments help board members identify varying perceptions, clarify and manage expectations and set priorities and goals. The result of a successful assessment could be to inspire the board to work more cohesively as a team to strengthen the organization.</a:t>
            </a:r>
          </a:p>
          <a:p>
            <a:pPr lvl="0">
              <a:spcBef>
                <a:spcPts val="0"/>
              </a:spcBef>
            </a:pPr>
            <a:endParaRPr lang="en-US" sz="1100" dirty="0" smtClean="0">
              <a:solidFill>
                <a:srgbClr val="000000"/>
              </a:solidFill>
              <a:latin typeface="+mj-lt"/>
            </a:endParaRPr>
          </a:p>
          <a:p>
            <a:pPr lvl="0">
              <a:spcBef>
                <a:spcPts val="0"/>
              </a:spcBef>
            </a:pPr>
            <a:r>
              <a:rPr lang="en-US" sz="1100" dirty="0" smtClean="0">
                <a:solidFill>
                  <a:srgbClr val="000000"/>
                </a:solidFill>
                <a:latin typeface="+mj-lt"/>
              </a:rPr>
              <a:t>On</a:t>
            </a:r>
            <a:r>
              <a:rPr lang="en-US" sz="1100" baseline="0" dirty="0" smtClean="0">
                <a:solidFill>
                  <a:srgbClr val="000000"/>
                </a:solidFill>
                <a:latin typeface="+mj-lt"/>
              </a:rPr>
              <a:t> this slide</a:t>
            </a:r>
            <a:r>
              <a:rPr lang="en-US" sz="1100" dirty="0" smtClean="0">
                <a:solidFill>
                  <a:srgbClr val="000000"/>
                </a:solidFill>
                <a:latin typeface="+mj-lt"/>
              </a:rPr>
              <a:t> is an excerpt</a:t>
            </a:r>
            <a:r>
              <a:rPr lang="en-US" sz="1100" baseline="0" dirty="0" smtClean="0">
                <a:solidFill>
                  <a:srgbClr val="000000"/>
                </a:solidFill>
                <a:latin typeface="+mj-lt"/>
              </a:rPr>
              <a:t> from an assessment tool that was specifically created for CAAs by the </a:t>
            </a:r>
            <a:r>
              <a:rPr lang="en-US" sz="1100" dirty="0" smtClean="0">
                <a:solidFill>
                  <a:srgbClr val="000000"/>
                </a:solidFill>
                <a:latin typeface="+mj-lt"/>
              </a:rPr>
              <a:t>Indiana Community Action Association.  As you can see from this brief snippet, the assessment is basically giving</a:t>
            </a:r>
            <a:r>
              <a:rPr lang="en-US" sz="1100" baseline="0" dirty="0" smtClean="0">
                <a:solidFill>
                  <a:srgbClr val="000000"/>
                </a:solidFill>
                <a:latin typeface="+mj-lt"/>
              </a:rPr>
              <a:t> the board and individual board members a chance to ask how they are doing.  An assessment isn’t an opportunity to create another “to do list” but is a chance for the board to fine-tune the way that it operates in a targeted and hopefully effective way.  An assessment should be viewed as an ongoing journey that leads to a </a:t>
            </a:r>
            <a:r>
              <a:rPr lang="en-US" sz="1100" dirty="0" smtClean="0">
                <a:solidFill>
                  <a:srgbClr val="000000"/>
                </a:solidFill>
                <a:latin typeface="+mj-lt"/>
              </a:rPr>
              <a:t>healthy and productive discussion about the board’s strengths and weaknesses and results in an agreed-upon plan for building a stronger board and governance model.</a:t>
            </a:r>
          </a:p>
          <a:p>
            <a:pPr lvl="0">
              <a:spcBef>
                <a:spcPts val="0"/>
              </a:spcBef>
            </a:pPr>
            <a:endParaRPr lang="en-US" sz="1100" dirty="0" smtClean="0">
              <a:solidFill>
                <a:srgbClr val="000000"/>
              </a:solidFill>
              <a:latin typeface="+mj-lt"/>
            </a:endParaRPr>
          </a:p>
          <a:p>
            <a:pPr lvl="0">
              <a:spcBef>
                <a:spcPts val="0"/>
              </a:spcBef>
            </a:pPr>
            <a:r>
              <a:rPr lang="en-US" sz="1100" b="0" dirty="0" smtClean="0">
                <a:solidFill>
                  <a:srgbClr val="000000"/>
                </a:solidFill>
                <a:latin typeface="+mj-lt"/>
              </a:rPr>
              <a:t>An assessment may be too comprehensive a process to be carried out every year.  Each board operates differently and will need </a:t>
            </a:r>
            <a:r>
              <a:rPr lang="en-US" sz="1100" b="0" baseline="0" dirty="0" smtClean="0">
                <a:solidFill>
                  <a:srgbClr val="000000"/>
                </a:solidFill>
                <a:latin typeface="+mj-lt"/>
              </a:rPr>
              <a:t>to gauge what is the best time frame for them. Conducting an assessment </a:t>
            </a:r>
            <a:r>
              <a:rPr lang="en-US" sz="1100" b="0" dirty="0" smtClean="0">
                <a:solidFill>
                  <a:srgbClr val="000000"/>
                </a:solidFill>
                <a:latin typeface="+mj-lt"/>
              </a:rPr>
              <a:t>every other year tends to be helpful for many boards.</a:t>
            </a:r>
            <a:r>
              <a:rPr lang="en-US" sz="1100" b="0" baseline="0" dirty="0" smtClean="0">
                <a:solidFill>
                  <a:srgbClr val="000000"/>
                </a:solidFill>
                <a:latin typeface="+mj-lt"/>
              </a:rPr>
              <a:t>  It </a:t>
            </a:r>
            <a:r>
              <a:rPr lang="en-US" sz="1100" b="0" dirty="0" smtClean="0">
                <a:solidFill>
                  <a:srgbClr val="000000"/>
                </a:solidFill>
                <a:latin typeface="+mj-lt"/>
              </a:rPr>
              <a:t>doesn’t make sense to conduct an assessment</a:t>
            </a:r>
            <a:r>
              <a:rPr lang="en-US" sz="1100" b="0" baseline="0" dirty="0" smtClean="0">
                <a:solidFill>
                  <a:srgbClr val="000000"/>
                </a:solidFill>
                <a:latin typeface="+mj-lt"/>
              </a:rPr>
              <a:t> </a:t>
            </a:r>
            <a:r>
              <a:rPr lang="en-US" sz="1100" b="0" dirty="0" smtClean="0">
                <a:solidFill>
                  <a:srgbClr val="000000"/>
                </a:solidFill>
                <a:latin typeface="+mj-lt"/>
              </a:rPr>
              <a:t>if the organization is facing a crisis or some other pressing matter that is requiring everyone’s full attention. The process also</a:t>
            </a:r>
            <a:r>
              <a:rPr lang="en-US" sz="1100" b="0" baseline="0" dirty="0" smtClean="0">
                <a:solidFill>
                  <a:srgbClr val="000000"/>
                </a:solidFill>
                <a:latin typeface="+mj-lt"/>
              </a:rPr>
              <a:t> isn’t effective </a:t>
            </a:r>
            <a:r>
              <a:rPr lang="en-US" sz="1100" b="0" dirty="0" smtClean="0">
                <a:solidFill>
                  <a:srgbClr val="000000"/>
                </a:solidFill>
                <a:latin typeface="+mj-lt"/>
              </a:rPr>
              <a:t>when staff and board leadership are at odds with one another or when the organization or the board lack the capacity to enact the strategies that might</a:t>
            </a:r>
            <a:r>
              <a:rPr lang="en-US" sz="1100" b="0" baseline="0" dirty="0" smtClean="0">
                <a:solidFill>
                  <a:srgbClr val="000000"/>
                </a:solidFill>
                <a:latin typeface="+mj-lt"/>
              </a:rPr>
              <a:t> grow out of the effort.</a:t>
            </a:r>
            <a:endParaRPr lang="en-US" sz="1100" b="0" dirty="0" smtClean="0">
              <a:solidFill>
                <a:srgbClr val="000000"/>
              </a:solidFill>
              <a:latin typeface="+mj-lt"/>
            </a:endParaRPr>
          </a:p>
          <a:p>
            <a:pPr>
              <a:spcBef>
                <a:spcPts val="0"/>
              </a:spcBef>
            </a:pPr>
            <a:endParaRPr lang="en-US" sz="1100" dirty="0">
              <a:latin typeface="+mj-lt"/>
            </a:endParaRPr>
          </a:p>
        </p:txBody>
      </p:sp>
    </p:spTree>
    <p:extLst>
      <p:ext uri="{BB962C8B-B14F-4D97-AF65-F5344CB8AC3E}">
        <p14:creationId xmlns:p14="http://schemas.microsoft.com/office/powerpoint/2010/main" xmlns="" val="295379153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a:xfrm>
            <a:off x="1181100" y="533400"/>
            <a:ext cx="4360863" cy="3270250"/>
          </a:xfrm>
          <a:ln/>
        </p:spPr>
      </p:sp>
      <p:sp>
        <p:nvSpPr>
          <p:cNvPr id="3" name="Notes Placeholder 2"/>
          <p:cNvSpPr>
            <a:spLocks noGrp="1"/>
          </p:cNvSpPr>
          <p:nvPr>
            <p:ph type="body" idx="1"/>
          </p:nvPr>
        </p:nvSpPr>
        <p:spPr>
          <a:xfrm>
            <a:off x="457200" y="4114800"/>
            <a:ext cx="6172200" cy="3953857"/>
          </a:xfrm>
        </p:spPr>
        <p:txBody>
          <a:bodyPr>
            <a:noAutofit/>
          </a:bodyPr>
          <a:lstStyle/>
          <a:p>
            <a:pPr>
              <a:spcBef>
                <a:spcPts val="0"/>
              </a:spcBef>
              <a:defRPr/>
            </a:pPr>
            <a:r>
              <a:rPr lang="en-US" sz="1100" dirty="0" smtClean="0">
                <a:latin typeface="+mn-lt"/>
              </a:rPr>
              <a:t>An assessment should be a team effort. A</a:t>
            </a:r>
            <a:r>
              <a:rPr lang="en-US" sz="1100" baseline="0" dirty="0" smtClean="0">
                <a:latin typeface="+mn-lt"/>
              </a:rPr>
              <a:t> recommended approach is that either the governance committee or a few designated </a:t>
            </a:r>
            <a:r>
              <a:rPr lang="en-US" sz="1100" dirty="0" smtClean="0">
                <a:latin typeface="+mn-lt"/>
              </a:rPr>
              <a:t>board members play an active role in the process and take some ownership for seeing that the results are used to effect</a:t>
            </a:r>
            <a:r>
              <a:rPr lang="en-US" sz="1100" baseline="0" dirty="0" smtClean="0">
                <a:latin typeface="+mn-lt"/>
              </a:rPr>
              <a:t> change, when necessary. Once the assessment process is complete and responses tabulated, the board must take the time to discuss the results if the process is to be impactful. The governance committee, working with a staff person designated by the executive director, may be charged with pulling together a report from the results to help facilitate the discussion and spearhead the development of an action plan. Most importantly, the board must make an effort to follow up, through meeting evaluations or board surveys, to determine if the plan addressed the results and what tweaks may be necessary.</a:t>
            </a:r>
          </a:p>
          <a:p>
            <a:pPr>
              <a:spcBef>
                <a:spcPts val="0"/>
              </a:spcBef>
              <a:buFont typeface="Wingdings" pitchFamily="2" charset="2"/>
              <a:buNone/>
              <a:defRPr/>
            </a:pPr>
            <a:endParaRPr lang="en-US" sz="1100" dirty="0" smtClean="0">
              <a:latin typeface="+mn-lt"/>
            </a:endParaRPr>
          </a:p>
          <a:p>
            <a:pPr>
              <a:spcBef>
                <a:spcPts val="0"/>
              </a:spcBef>
              <a:buFont typeface="Wingdings" pitchFamily="2" charset="2"/>
              <a:buNone/>
              <a:defRPr/>
            </a:pPr>
            <a:endParaRPr lang="en-US" sz="1100" dirty="0" smtClean="0">
              <a:latin typeface="+mn-lt"/>
            </a:endParaRPr>
          </a:p>
          <a:p>
            <a:pPr>
              <a:spcBef>
                <a:spcPts val="0"/>
              </a:spcBef>
              <a:buFont typeface="Wingdings" pitchFamily="2" charset="2"/>
              <a:buNone/>
              <a:defRPr/>
            </a:pPr>
            <a:endParaRPr lang="en-US" sz="1100" dirty="0" smtClean="0">
              <a:latin typeface="+mn-lt"/>
            </a:endParaRPr>
          </a:p>
          <a:p>
            <a:pPr>
              <a:spcBef>
                <a:spcPts val="0"/>
              </a:spcBef>
              <a:buFont typeface="Wingdings" pitchFamily="2" charset="2"/>
              <a:buNone/>
              <a:defRPr/>
            </a:pPr>
            <a:endParaRPr lang="en-US" sz="1100" dirty="0">
              <a:latin typeface="+mn-lt"/>
            </a:endParaRPr>
          </a:p>
        </p:txBody>
      </p:sp>
      <p:sp>
        <p:nvSpPr>
          <p:cNvPr id="19460" name="Slide Number Placeholder 3"/>
          <p:cNvSpPr>
            <a:spLocks noGrp="1"/>
          </p:cNvSpPr>
          <p:nvPr>
            <p:ph type="sldNum" sz="quarter" idx="5"/>
          </p:nvPr>
        </p:nvSpPr>
        <p:spPr>
          <a:noFill/>
        </p:spPr>
        <p:txBody>
          <a:bodyPr/>
          <a:lstStyle/>
          <a:p>
            <a:pPr defTabSz="930356"/>
            <a:fld id="{6EA9F5D0-AD49-4E0B-873B-F26EF2B3C1FE}" type="slidenum">
              <a:rPr lang="en-US" smtClean="0"/>
              <a:pPr defTabSz="930356"/>
              <a:t>39</a:t>
            </a:fld>
            <a:endParaRPr lang="en-US" dirty="0" smtClean="0"/>
          </a:p>
        </p:txBody>
      </p:sp>
    </p:spTree>
    <p:extLst>
      <p:ext uri="{BB962C8B-B14F-4D97-AF65-F5344CB8AC3E}">
        <p14:creationId xmlns:p14="http://schemas.microsoft.com/office/powerpoint/2010/main" xmlns="" val="222176138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a:ln/>
        </p:spPr>
      </p:sp>
      <p:sp>
        <p:nvSpPr>
          <p:cNvPr id="20484" name="Slide Number Placeholder 3"/>
          <p:cNvSpPr>
            <a:spLocks noGrp="1"/>
          </p:cNvSpPr>
          <p:nvPr>
            <p:ph type="sldNum" sz="quarter" idx="5"/>
          </p:nvPr>
        </p:nvSpPr>
        <p:spPr>
          <a:noFill/>
        </p:spPr>
        <p:txBody>
          <a:bodyPr/>
          <a:lstStyle/>
          <a:p>
            <a:pPr defTabSz="930219"/>
            <a:fld id="{357A6616-C0DC-4C84-A355-5A43C4F88E5B}" type="slidenum">
              <a:rPr lang="en-US" smtClean="0"/>
              <a:pPr defTabSz="930219"/>
              <a:t>40</a:t>
            </a:fld>
            <a:endParaRPr lang="en-US" dirty="0" smtClean="0"/>
          </a:p>
        </p:txBody>
      </p:sp>
      <p:sp>
        <p:nvSpPr>
          <p:cNvPr id="5" name="Notes Placeholder 4"/>
          <p:cNvSpPr>
            <a:spLocks noGrp="1"/>
          </p:cNvSpPr>
          <p:nvPr>
            <p:ph type="body" sz="quarter" idx="10"/>
          </p:nvPr>
        </p:nvSpPr>
        <p:spPr/>
        <p:txBody>
          <a:bodyPr>
            <a:normAutofit/>
          </a:bodyPr>
          <a:lstStyle/>
          <a:p>
            <a:r>
              <a:rPr lang="en-US" sz="1100" dirty="0" smtClean="0">
                <a:latin typeface="+mn-lt"/>
              </a:rPr>
              <a:t>Here are a few tools for conducting board assessments.  No matter what tool a board uses, a good assessment needs to ask relevant and clear questions, collect systematic feedback from a variety of sources, and make use of the information for developmental purposes, rather than as a report card of board performance.</a:t>
            </a:r>
          </a:p>
          <a:p>
            <a:endParaRPr lang="en-US" sz="1100" dirty="0" smtClean="0">
              <a:latin typeface="+mn-lt"/>
            </a:endParaRPr>
          </a:p>
          <a:p>
            <a:endParaRPr lang="en-US" sz="1100" dirty="0">
              <a:latin typeface="+mn-lt"/>
            </a:endParaRPr>
          </a:p>
        </p:txBody>
      </p:sp>
    </p:spTree>
    <p:extLst>
      <p:ext uri="{BB962C8B-B14F-4D97-AF65-F5344CB8AC3E}">
        <p14:creationId xmlns:p14="http://schemas.microsoft.com/office/powerpoint/2010/main" xmlns="" val="284747968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381000" y="4419600"/>
            <a:ext cx="6324600" cy="4182457"/>
          </a:xfrm>
        </p:spPr>
        <p:txBody>
          <a:bodyPr>
            <a:noAutofit/>
          </a:bodyPr>
          <a:lstStyle/>
          <a:p>
            <a:pPr>
              <a:spcBef>
                <a:spcPts val="0"/>
              </a:spcBef>
              <a:spcAft>
                <a:spcPts val="0"/>
              </a:spcAft>
              <a:buFont typeface="Arial" pitchFamily="34" charset="0"/>
              <a:buNone/>
              <a:defRPr/>
            </a:pPr>
            <a:r>
              <a:rPr lang="en-US" sz="1100" dirty="0" smtClean="0">
                <a:latin typeface="+mn-lt"/>
              </a:rPr>
              <a:t>A </a:t>
            </a:r>
            <a:r>
              <a:rPr lang="en-US" sz="1100" baseline="0" dirty="0" smtClean="0">
                <a:latin typeface="+mn-lt"/>
              </a:rPr>
              <a:t>CAA garners the support it needs to survive and thrive if it is connecting with those individuals and families it serves as well as others in the community who can support the furtherance of the CAA’s efforts and mission. Connecting with the community embodies a hallmark of community action which is the “maximum feasible participation” of the low-income community served. The CAA board is the face of the organization and must ask itself how it is engaging in activities like the ones listed above. Examples of how board members can connect with the community include:</a:t>
            </a:r>
          </a:p>
          <a:p>
            <a:pPr marL="228534" indent="-228534">
              <a:spcBef>
                <a:spcPts val="0"/>
              </a:spcBef>
              <a:spcAft>
                <a:spcPts val="0"/>
              </a:spcAft>
              <a:buFont typeface="Arial" pitchFamily="34" charset="0"/>
              <a:buNone/>
              <a:defRPr/>
            </a:pPr>
            <a:endParaRPr lang="en-US" sz="1100" baseline="0" dirty="0" smtClean="0">
              <a:latin typeface="+mn-lt"/>
            </a:endParaRPr>
          </a:p>
          <a:p>
            <a:pPr marL="115888" indent="-115888">
              <a:spcBef>
                <a:spcPts val="0"/>
              </a:spcBef>
              <a:spcAft>
                <a:spcPts val="0"/>
              </a:spcAft>
              <a:buFont typeface="Arial" pitchFamily="34" charset="0"/>
              <a:buChar char="•"/>
              <a:defRPr/>
            </a:pPr>
            <a:r>
              <a:rPr lang="en-US" sz="1100" baseline="0" dirty="0" smtClean="0">
                <a:latin typeface="+mn-lt"/>
              </a:rPr>
              <a:t>Empowering the low-income community by spearheading a leadership development program for the CAA’s clients. A tripartite board developed a program that not only connected the board with the population the CAA serves but also helped to educate those who often feel voiceless as to how they can make their voices heard and produce results hopefully benefiting themselves and their community.</a:t>
            </a:r>
          </a:p>
          <a:p>
            <a:pPr marL="115888" indent="-115888">
              <a:spcBef>
                <a:spcPts val="0"/>
              </a:spcBef>
              <a:spcAft>
                <a:spcPts val="0"/>
              </a:spcAft>
              <a:buFont typeface="Arial" pitchFamily="34" charset="0"/>
              <a:buChar char="•"/>
              <a:defRPr/>
            </a:pPr>
            <a:r>
              <a:rPr lang="en-US" sz="1100" baseline="0" dirty="0" smtClean="0">
                <a:latin typeface="+mn-lt"/>
              </a:rPr>
              <a:t>Advocating for the organization by speaking at community groups and participating in hearings on matters impacting the low-income community.</a:t>
            </a:r>
          </a:p>
          <a:p>
            <a:pPr marL="115888" indent="-115888">
              <a:spcBef>
                <a:spcPts val="0"/>
              </a:spcBef>
              <a:spcAft>
                <a:spcPts val="0"/>
              </a:spcAft>
              <a:buFont typeface="Arial" pitchFamily="34" charset="0"/>
              <a:buChar char="•"/>
              <a:defRPr/>
            </a:pPr>
            <a:r>
              <a:rPr lang="en-US" sz="1100" baseline="0" dirty="0" smtClean="0">
                <a:latin typeface="+mn-lt"/>
              </a:rPr>
              <a:t>Collecting and providing input on community needs by holding forums seeking feedback from the community as to their needs and what assistance they believe will help them address those needs.</a:t>
            </a:r>
          </a:p>
          <a:p>
            <a:pPr marL="115888" indent="-115888">
              <a:spcBef>
                <a:spcPts val="0"/>
              </a:spcBef>
              <a:spcAft>
                <a:spcPts val="0"/>
              </a:spcAft>
              <a:buFont typeface="Arial" pitchFamily="34" charset="0"/>
              <a:buChar char="•"/>
              <a:defRPr/>
            </a:pPr>
            <a:r>
              <a:rPr lang="en-US" sz="1100" baseline="0" dirty="0" smtClean="0">
                <a:latin typeface="+mn-lt"/>
              </a:rPr>
              <a:t>Developing and sustaining strategic partnerships and collaborations by working with other social service providers and groups who are serving the same community to determine what are the best ways they can individually and collaboratively help improve the lives of the low-income community served.</a:t>
            </a:r>
          </a:p>
          <a:p>
            <a:pPr>
              <a:spcBef>
                <a:spcPts val="0"/>
              </a:spcBef>
              <a:spcAft>
                <a:spcPts val="0"/>
              </a:spcAft>
              <a:buFont typeface="Arial" pitchFamily="34" charset="0"/>
              <a:buNone/>
              <a:defRPr/>
            </a:pPr>
            <a:endParaRPr lang="en-US" sz="1100" baseline="0" dirty="0" smtClean="0">
              <a:latin typeface="+mn-lt"/>
            </a:endParaRPr>
          </a:p>
          <a:p>
            <a:pPr>
              <a:spcBef>
                <a:spcPts val="0"/>
              </a:spcBef>
              <a:spcAft>
                <a:spcPts val="0"/>
              </a:spcAft>
              <a:buFont typeface="Arial" pitchFamily="34" charset="0"/>
              <a:buNone/>
              <a:defRPr/>
            </a:pPr>
            <a:r>
              <a:rPr lang="en-US" sz="1100" baseline="0" dirty="0" smtClean="0">
                <a:latin typeface="+mn-lt"/>
              </a:rPr>
              <a:t>Now, it is your turn. Take a moment to fill in the blank for each of the bullets listed above with at least one way your board is connecting with the community.  If you are not sure what your board might be doing to connect with the community, then make a proposal to take back to your board as an action item.</a:t>
            </a:r>
          </a:p>
        </p:txBody>
      </p:sp>
      <p:sp>
        <p:nvSpPr>
          <p:cNvPr id="4" name="Slide Number Placeholder 3"/>
          <p:cNvSpPr>
            <a:spLocks noGrp="1"/>
          </p:cNvSpPr>
          <p:nvPr>
            <p:ph type="sldNum" sz="quarter" idx="10"/>
          </p:nvPr>
        </p:nvSpPr>
        <p:spPr/>
        <p:txBody>
          <a:bodyPr/>
          <a:lstStyle/>
          <a:p>
            <a:pPr>
              <a:defRPr/>
            </a:pPr>
            <a:fld id="{EFEB5041-944C-4410-AAF3-10B86D79719E}" type="slidenum">
              <a:rPr lang="en-US" smtClean="0"/>
              <a:pPr>
                <a:defRPr/>
              </a:pPr>
              <a:t>41</a:t>
            </a:fld>
            <a:endParaRPr lang="en-US" dirty="0"/>
          </a:p>
        </p:txBody>
      </p:sp>
    </p:spTree>
    <p:extLst>
      <p:ext uri="{BB962C8B-B14F-4D97-AF65-F5344CB8AC3E}">
        <p14:creationId xmlns:p14="http://schemas.microsoft.com/office/powerpoint/2010/main" xmlns="" val="218421288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16427"/>
            <a:ext cx="5867400" cy="4181475"/>
          </a:xfrm>
        </p:spPr>
        <p:txBody>
          <a:bodyPr>
            <a:normAutofit/>
          </a:bodyPr>
          <a:lstStyle/>
          <a:p>
            <a:pPr defTabSz="881261">
              <a:spcBef>
                <a:spcPts val="0"/>
              </a:spcBef>
            </a:pPr>
            <a:r>
              <a:rPr lang="en-US" sz="1100" dirty="0" smtClean="0">
                <a:latin typeface="+mn-lt"/>
              </a:rPr>
              <a:t>Even though a</a:t>
            </a:r>
            <a:r>
              <a:rPr lang="en-US" sz="1100" baseline="0" dirty="0" smtClean="0">
                <a:latin typeface="+mn-lt"/>
              </a:rPr>
              <a:t> board is not directly involved in complying with the CSBG Organizational Standards that require a CAA to engage the low-income community, collaborate with fellow providers and communicate results, the board is ultimately responsible for the success of the CAA. </a:t>
            </a:r>
            <a:r>
              <a:rPr lang="en-US" sz="1100" dirty="0" smtClean="0">
                <a:latin typeface="+mn-lt"/>
              </a:rPr>
              <a:t>There are actually a number of </a:t>
            </a:r>
            <a:r>
              <a:rPr lang="en-US" sz="1100" baseline="0" dirty="0" smtClean="0">
                <a:latin typeface="+mn-lt"/>
              </a:rPr>
              <a:t>ways, as we just discussed, that a board can directly contribute to a CAA’s efforts to meet these standards through</a:t>
            </a:r>
            <a:r>
              <a:rPr lang="en-US" sz="1100" dirty="0" smtClean="0">
                <a:latin typeface="+mn-lt"/>
              </a:rPr>
              <a:t> deliberate efforts to </a:t>
            </a:r>
            <a:r>
              <a:rPr lang="en-US" sz="1100" baseline="0" dirty="0" smtClean="0">
                <a:latin typeface="+mn-lt"/>
              </a:rPr>
              <a:t>connect with the </a:t>
            </a:r>
            <a:r>
              <a:rPr lang="en-US" sz="1100" dirty="0" smtClean="0">
                <a:latin typeface="+mn-lt"/>
              </a:rPr>
              <a:t>community served.</a:t>
            </a:r>
            <a:endParaRPr lang="en-US" sz="1100" baseline="0" dirty="0" smtClean="0">
              <a:latin typeface="+mn-lt"/>
            </a:endParaRPr>
          </a:p>
        </p:txBody>
      </p:sp>
      <p:sp>
        <p:nvSpPr>
          <p:cNvPr id="4" name="Slide Number Placeholder 3"/>
          <p:cNvSpPr>
            <a:spLocks noGrp="1"/>
          </p:cNvSpPr>
          <p:nvPr>
            <p:ph type="sldNum" sz="quarter" idx="10"/>
          </p:nvPr>
        </p:nvSpPr>
        <p:spPr/>
        <p:txBody>
          <a:bodyPr/>
          <a:lstStyle/>
          <a:p>
            <a:pPr>
              <a:defRPr/>
            </a:pPr>
            <a:fld id="{EFEB5041-944C-4410-AAF3-10B86D79719E}" type="slidenum">
              <a:rPr lang="en-US" smtClean="0"/>
              <a:pPr>
                <a:defRPr/>
              </a:pPr>
              <a:t>42</a:t>
            </a:fld>
            <a:endParaRPr lang="en-US" dirty="0"/>
          </a:p>
        </p:txBody>
      </p:sp>
    </p:spTree>
    <p:extLst>
      <p:ext uri="{BB962C8B-B14F-4D97-AF65-F5344CB8AC3E}">
        <p14:creationId xmlns:p14="http://schemas.microsoft.com/office/powerpoint/2010/main" xmlns="" val="318902310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dirty="0" smtClean="0">
                <a:latin typeface="+mn-lt"/>
              </a:rPr>
              <a:t>Ensuring</a:t>
            </a:r>
            <a:r>
              <a:rPr lang="en-US" sz="1100" baseline="0" dirty="0" smtClean="0">
                <a:latin typeface="+mn-lt"/>
              </a:rPr>
              <a:t> the fiscal soundness of a nonprofit CAA is not only a key board responsibility, it is a critical one. The tripartite board is ultimately responsible for a CAA’s survival and that survival is tied to having sufficient funds to operate and do so in compliance with the rules that govern the federal and state funds it receives. We w</a:t>
            </a:r>
            <a:r>
              <a:rPr lang="en-US" sz="1100" dirty="0" smtClean="0">
                <a:latin typeface="+mn-lt"/>
              </a:rPr>
              <a:t>ill work</a:t>
            </a:r>
            <a:r>
              <a:rPr lang="en-US" sz="1100" baseline="0" dirty="0" smtClean="0">
                <a:latin typeface="+mn-lt"/>
              </a:rPr>
              <a:t> </a:t>
            </a:r>
            <a:r>
              <a:rPr lang="en-US" sz="1100" dirty="0" smtClean="0">
                <a:latin typeface="+mn-lt"/>
              </a:rPr>
              <a:t>through some questions to address</a:t>
            </a:r>
            <a:r>
              <a:rPr lang="en-US" sz="1100" baseline="0" dirty="0" smtClean="0">
                <a:latin typeface="+mn-lt"/>
              </a:rPr>
              <a:t> the role of the board in generating the funds an organization needs to be sustainable. </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43</a:t>
            </a:fld>
            <a:endParaRPr lang="en-US"/>
          </a:p>
        </p:txBody>
      </p:sp>
    </p:spTree>
    <p:extLst>
      <p:ext uri="{BB962C8B-B14F-4D97-AF65-F5344CB8AC3E}">
        <p14:creationId xmlns:p14="http://schemas.microsoft.com/office/powerpoint/2010/main" xmlns="" val="39284356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dirty="0" smtClean="0">
                <a:latin typeface="+mn-lt"/>
              </a:rPr>
              <a:t>CAAs</a:t>
            </a:r>
            <a:r>
              <a:rPr lang="en-US" sz="1100" baseline="0" dirty="0" smtClean="0">
                <a:latin typeface="+mn-lt"/>
              </a:rPr>
              <a:t> and many nonprofits generate funds in two main ways. The most common way is through writing grants and preparing bid proposals. The federal grant rules that govern a CAA’s use of federal funds, the Uniform Guidance, allow for CAAs to pay for the costs that are associated with </a:t>
            </a:r>
            <a:r>
              <a:rPr lang="en-US" sz="1100" dirty="0" smtClean="0">
                <a:latin typeface="+mn-lt"/>
              </a:rPr>
              <a:t>preparing both successful and unsuccessful bids, proposals, or applications on potential Federal and non-Federal awards or projects with</a:t>
            </a:r>
            <a:r>
              <a:rPr lang="en-US" sz="1100" baseline="0" dirty="0" smtClean="0">
                <a:latin typeface="+mn-lt"/>
              </a:rPr>
              <a:t> federal funds </a:t>
            </a:r>
            <a:r>
              <a:rPr lang="en-US" sz="1100" dirty="0" smtClean="0">
                <a:latin typeface="+mn-lt"/>
              </a:rPr>
              <a:t>as long as certain</a:t>
            </a:r>
            <a:r>
              <a:rPr lang="en-US" sz="1100" baseline="0" dirty="0" smtClean="0">
                <a:latin typeface="+mn-lt"/>
              </a:rPr>
              <a:t> requirements are met with regards to how the costs are treated (i.e., as indirect) and when they are charged to the grant (i.e., during the accounting period in which they were incurred).  Most CAAs rely heavily on their federal and state grants and the executive director with staff often lead the effort to identify and apply for this type of funding.</a:t>
            </a:r>
            <a:r>
              <a:rPr lang="en-US" sz="1100" dirty="0" smtClean="0">
                <a:latin typeface="+mn-lt"/>
              </a:rPr>
              <a:t>   </a:t>
            </a:r>
          </a:p>
          <a:p>
            <a:pPr>
              <a:spcBef>
                <a:spcPts val="0"/>
              </a:spcBef>
            </a:pPr>
            <a:endParaRPr lang="en-US" sz="1100" dirty="0" smtClean="0">
              <a:latin typeface="+mn-lt"/>
            </a:endParaRPr>
          </a:p>
          <a:p>
            <a:pPr>
              <a:spcBef>
                <a:spcPts val="0"/>
              </a:spcBef>
            </a:pPr>
            <a:r>
              <a:rPr lang="en-US" sz="1100" dirty="0" smtClean="0">
                <a:latin typeface="+mn-lt"/>
              </a:rPr>
              <a:t>Organized fundraising</a:t>
            </a:r>
            <a:r>
              <a:rPr lang="en-US" sz="1100" baseline="0" dirty="0" smtClean="0">
                <a:latin typeface="+mn-lt"/>
              </a:rPr>
              <a:t> which </a:t>
            </a:r>
            <a:r>
              <a:rPr lang="en-US" sz="1100" dirty="0" smtClean="0">
                <a:latin typeface="+mn-lt"/>
              </a:rPr>
              <a:t>includes capital campaigns, special events, and solicitation of gifts and bequests is another, less common way, that CAAs</a:t>
            </a:r>
            <a:r>
              <a:rPr lang="en-US" sz="1100" baseline="0" dirty="0" smtClean="0">
                <a:latin typeface="+mn-lt"/>
              </a:rPr>
              <a:t> generally generate funds. However, fundraising is a common activity amongst must nonprofits who had the history with government fund that CAAs have had the fortune to have.  Fundraising costs may not be paid for with federal funds unless the federal award agency gives prior written approval to use the funds for this activity. To date, CAPLAW is not aware of any federal agency that has given fundraising approval. </a:t>
            </a:r>
            <a:endParaRPr lang="en-US" sz="1100" dirty="0" smtClean="0">
              <a:latin typeface="+mn-lt"/>
            </a:endParaRPr>
          </a:p>
          <a:p>
            <a:pPr>
              <a:spcBef>
                <a:spcPts val="0"/>
              </a:spcBef>
            </a:pPr>
            <a:endParaRPr lang="en-US" sz="1100" dirty="0" smtClean="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44</a:t>
            </a:fld>
            <a:endParaRPr lang="en-US"/>
          </a:p>
        </p:txBody>
      </p:sp>
    </p:spTree>
    <p:extLst>
      <p:ext uri="{BB962C8B-B14F-4D97-AF65-F5344CB8AC3E}">
        <p14:creationId xmlns:p14="http://schemas.microsoft.com/office/powerpoint/2010/main" xmlns="" val="260787788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24000" y="381000"/>
            <a:ext cx="3771900" cy="2828925"/>
          </a:xfrm>
        </p:spPr>
      </p:sp>
      <p:sp>
        <p:nvSpPr>
          <p:cNvPr id="3" name="Notes Placeholder 2"/>
          <p:cNvSpPr>
            <a:spLocks noGrp="1"/>
          </p:cNvSpPr>
          <p:nvPr>
            <p:ph type="body" idx="1"/>
          </p:nvPr>
        </p:nvSpPr>
        <p:spPr>
          <a:xfrm>
            <a:off x="533400" y="3505200"/>
            <a:ext cx="5943600" cy="4182457"/>
          </a:xfrm>
        </p:spPr>
        <p:txBody>
          <a:bodyPr>
            <a:noAutofit/>
          </a:bodyPr>
          <a:lstStyle/>
          <a:p>
            <a:pPr>
              <a:spcBef>
                <a:spcPts val="0"/>
              </a:spcBef>
              <a:buNone/>
            </a:pPr>
            <a:r>
              <a:rPr lang="en-US" sz="1100" b="1" dirty="0" smtClean="0">
                <a:latin typeface="+mn-lt"/>
              </a:rPr>
              <a:t>True</a:t>
            </a:r>
            <a:r>
              <a:rPr lang="en-US" sz="1100" dirty="0" smtClean="0">
                <a:latin typeface="+mn-lt"/>
              </a:rPr>
              <a:t>. Federal grant laws and funding source requirements impose restrictions on how funds may</a:t>
            </a:r>
            <a:r>
              <a:rPr lang="en-US" sz="1100" baseline="0" dirty="0" smtClean="0">
                <a:latin typeface="+mn-lt"/>
              </a:rPr>
              <a:t> be used and often limit the funding to </a:t>
            </a:r>
            <a:r>
              <a:rPr lang="en-US" sz="1100" dirty="0" smtClean="0">
                <a:latin typeface="+mn-lt"/>
              </a:rPr>
              <a:t>specific purposes. Diversification of funding is thus essential for a CAA to remain fiscally nimble and sustainable. D</a:t>
            </a:r>
            <a:r>
              <a:rPr lang="en-US" sz="1100" baseline="0" dirty="0" smtClean="0">
                <a:latin typeface="+mn-lt"/>
              </a:rPr>
              <a:t>iversifying funding also helps protect a CAA from running afoul of federal requirements. For example, many CAAs are paid on a reimbursement basis and if they are slow to receive payment from one federal funding source they may not use funds from another federal funding source to carry those costs. Thus, u</a:t>
            </a:r>
            <a:r>
              <a:rPr lang="en-US" sz="1100" kern="1200" dirty="0" smtClean="0">
                <a:solidFill>
                  <a:schemeClr val="tx1"/>
                </a:solidFill>
                <a:latin typeface="+mn-lt"/>
                <a:ea typeface="+mn-ea"/>
                <a:cs typeface="+mn-cs"/>
              </a:rPr>
              <a:t>nrestricted funds not</a:t>
            </a:r>
            <a:r>
              <a:rPr lang="en-US" sz="1100" kern="1200" baseline="0" dirty="0" smtClean="0">
                <a:solidFill>
                  <a:schemeClr val="tx1"/>
                </a:solidFill>
                <a:latin typeface="+mn-lt"/>
                <a:ea typeface="+mn-ea"/>
                <a:cs typeface="+mn-cs"/>
              </a:rPr>
              <a:t> only help CAAs correctly manage unanticipated shortfalls in the budget, they can also pay for </a:t>
            </a:r>
            <a:r>
              <a:rPr lang="en-US" sz="1100" kern="1200" dirty="0" smtClean="0">
                <a:solidFill>
                  <a:schemeClr val="tx1"/>
                </a:solidFill>
                <a:latin typeface="+mn-lt"/>
                <a:ea typeface="+mn-ea"/>
                <a:cs typeface="+mn-cs"/>
              </a:rPr>
              <a:t>activities that further the CAA’s mission but do not fall within federal grant purposes.  </a:t>
            </a:r>
            <a:endParaRPr lang="en-US" sz="1100" dirty="0" smtClean="0">
              <a:latin typeface="+mn-lt"/>
            </a:endParaRPr>
          </a:p>
          <a:p>
            <a:pPr>
              <a:spcBef>
                <a:spcPts val="0"/>
              </a:spcBef>
              <a:buNone/>
            </a:pPr>
            <a:endParaRPr lang="en-US" sz="1100" dirty="0" smtClean="0">
              <a:latin typeface="+mn-lt"/>
            </a:endParaRPr>
          </a:p>
          <a:p>
            <a:pPr marL="228600" indent="-228600">
              <a:spcBef>
                <a:spcPts val="0"/>
              </a:spcBef>
              <a:buNone/>
            </a:pPr>
            <a:endParaRPr lang="en-US" sz="1100" dirty="0" smtClean="0">
              <a:latin typeface="+mn-lt"/>
            </a:endParaRPr>
          </a:p>
          <a:p>
            <a:pPr marL="228600" indent="-228600">
              <a:spcBef>
                <a:spcPts val="0"/>
              </a:spcBef>
              <a:buAutoNum type="arabicPeriod"/>
            </a:pPr>
            <a:endParaRPr lang="en-US" sz="1100" dirty="0" smtClean="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45</a:t>
            </a:fld>
            <a:endParaRPr lang="en-US"/>
          </a:p>
        </p:txBody>
      </p:sp>
    </p:spTree>
    <p:extLst>
      <p:ext uri="{BB962C8B-B14F-4D97-AF65-F5344CB8AC3E}">
        <p14:creationId xmlns:p14="http://schemas.microsoft.com/office/powerpoint/2010/main" xmlns="" val="225683069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buNone/>
            </a:pPr>
            <a:r>
              <a:rPr lang="en-US" sz="1100" b="1" dirty="0" smtClean="0">
                <a:latin typeface="+mn-lt"/>
              </a:rPr>
              <a:t>False. </a:t>
            </a:r>
            <a:r>
              <a:rPr lang="en-US" sz="1100" dirty="0" smtClean="0">
                <a:latin typeface="+mn-lt"/>
              </a:rPr>
              <a:t>Typically, fundraising by nonprofits is a joint effort between the board of directors (often a fundraising committee) and the executive director. For example, board members are instrumental in:</a:t>
            </a:r>
          </a:p>
          <a:p>
            <a:pPr>
              <a:spcBef>
                <a:spcPts val="0"/>
              </a:spcBef>
              <a:buNone/>
            </a:pPr>
            <a:endParaRPr lang="en-US" sz="1100" dirty="0" smtClean="0">
              <a:latin typeface="+mn-lt"/>
            </a:endParaRPr>
          </a:p>
          <a:p>
            <a:pPr marL="115888" indent="-115888">
              <a:spcBef>
                <a:spcPts val="0"/>
              </a:spcBef>
              <a:buFont typeface="Arial" pitchFamily="34" charset="0"/>
              <a:buChar char="•"/>
            </a:pPr>
            <a:r>
              <a:rPr lang="en-US" sz="1100" dirty="0" smtClean="0">
                <a:latin typeface="+mn-lt"/>
              </a:rPr>
              <a:t>helping to identify and meet with potential donors, </a:t>
            </a:r>
          </a:p>
          <a:p>
            <a:pPr marL="115888" indent="-115888">
              <a:spcBef>
                <a:spcPts val="0"/>
              </a:spcBef>
              <a:buFont typeface="Arial" pitchFamily="34" charset="0"/>
              <a:buChar char="•"/>
            </a:pPr>
            <a:r>
              <a:rPr lang="en-US" sz="1100" dirty="0" smtClean="0">
                <a:latin typeface="+mn-lt"/>
              </a:rPr>
              <a:t>speaking on behalf of the organization, </a:t>
            </a:r>
          </a:p>
          <a:p>
            <a:pPr marL="115888" indent="-115888">
              <a:spcBef>
                <a:spcPts val="0"/>
              </a:spcBef>
              <a:buFont typeface="Arial" pitchFamily="34" charset="0"/>
              <a:buChar char="•"/>
            </a:pPr>
            <a:r>
              <a:rPr lang="en-US" sz="1100" dirty="0" smtClean="0">
                <a:latin typeface="+mn-lt"/>
              </a:rPr>
              <a:t>generating interest in the organization’s efforts in the community, </a:t>
            </a:r>
          </a:p>
          <a:p>
            <a:pPr marL="115888" indent="-115888">
              <a:spcBef>
                <a:spcPts val="0"/>
              </a:spcBef>
              <a:buFont typeface="Arial" pitchFamily="34" charset="0"/>
              <a:buChar char="•"/>
            </a:pPr>
            <a:r>
              <a:rPr lang="en-US" sz="1100" dirty="0" smtClean="0">
                <a:latin typeface="+mn-lt"/>
              </a:rPr>
              <a:t>volunteering for events and, </a:t>
            </a:r>
          </a:p>
          <a:p>
            <a:pPr marL="115888" indent="-115888">
              <a:spcBef>
                <a:spcPts val="0"/>
              </a:spcBef>
              <a:buFont typeface="Arial" pitchFamily="34" charset="0"/>
              <a:buChar char="•"/>
            </a:pPr>
            <a:r>
              <a:rPr lang="en-US" sz="1100" dirty="0" smtClean="0">
                <a:latin typeface="+mn-lt"/>
              </a:rPr>
              <a:t>if possible, giving funds themselves to the organization.  </a:t>
            </a:r>
          </a:p>
          <a:p>
            <a:pPr>
              <a:spcBef>
                <a:spcPts val="0"/>
              </a:spcBef>
              <a:buNone/>
            </a:pPr>
            <a:endParaRPr lang="en-US" sz="1100" dirty="0" smtClean="0">
              <a:latin typeface="+mn-lt"/>
            </a:endParaRPr>
          </a:p>
          <a:p>
            <a:pPr>
              <a:spcBef>
                <a:spcPts val="0"/>
              </a:spcBef>
              <a:buNone/>
            </a:pPr>
            <a:r>
              <a:rPr lang="en-US" sz="1100" dirty="0" smtClean="0">
                <a:latin typeface="+mn-lt"/>
              </a:rPr>
              <a:t>The executive director or other designated staff will work with the board to develop a fundraising plan/approach and provide the support needed to execute the plan. The issue for community action agencies (CAAs) that often affects the roles that the board and the executive director play in fundraising is how to pay for staff time spent on fundraising efforts. As previously discussed, it is common for CAAs to receive mostly federal or state funds, which cannot</a:t>
            </a:r>
            <a:r>
              <a:rPr lang="en-US" sz="1100" baseline="0" dirty="0" smtClean="0">
                <a:latin typeface="+mn-lt"/>
              </a:rPr>
              <a:t> be used to pay for fundraising costs (including staff time spent on fundraising)</a:t>
            </a:r>
            <a:r>
              <a:rPr lang="en-US" sz="1100" dirty="0" smtClean="0">
                <a:latin typeface="+mn-lt"/>
              </a:rPr>
              <a:t>. If a CAA does not have unrestricted funds to pay for an executive director’s or staff</a:t>
            </a:r>
            <a:r>
              <a:rPr lang="en-US" sz="1100" baseline="0" dirty="0" smtClean="0">
                <a:latin typeface="+mn-lt"/>
              </a:rPr>
              <a:t> member’s</a:t>
            </a:r>
            <a:r>
              <a:rPr lang="en-US" sz="1100" dirty="0" smtClean="0">
                <a:latin typeface="+mn-lt"/>
              </a:rPr>
              <a:t> time and/or contribute to organizational resources that may be used in fundraising efforts, then the board must take the lead to spearhead the efforts.</a:t>
            </a:r>
          </a:p>
          <a:p>
            <a:pPr marL="228600" indent="-228600">
              <a:spcBef>
                <a:spcPts val="0"/>
              </a:spcBef>
              <a:buAutoNum type="arabicPeriod"/>
            </a:pPr>
            <a:endParaRPr lang="en-US" sz="1100" dirty="0" smtClean="0">
              <a:latin typeface="+mn-lt"/>
            </a:endParaRPr>
          </a:p>
          <a:p>
            <a:pPr marL="228600" indent="-228600">
              <a:spcBef>
                <a:spcPts val="0"/>
              </a:spcBef>
            </a:pP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46</a:t>
            </a:fld>
            <a:endParaRPr lang="en-US"/>
          </a:p>
        </p:txBody>
      </p:sp>
    </p:spTree>
    <p:extLst>
      <p:ext uri="{BB962C8B-B14F-4D97-AF65-F5344CB8AC3E}">
        <p14:creationId xmlns:p14="http://schemas.microsoft.com/office/powerpoint/2010/main" xmlns="" val="44531148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62000" y="4416099"/>
            <a:ext cx="5638800" cy="4182457"/>
          </a:xfrm>
        </p:spPr>
        <p:txBody>
          <a:bodyPr>
            <a:normAutofit/>
          </a:bodyPr>
          <a:lstStyle/>
          <a:p>
            <a:pPr>
              <a:spcBef>
                <a:spcPts val="0"/>
              </a:spcBef>
              <a:buNone/>
            </a:pPr>
            <a:r>
              <a:rPr lang="en-US" sz="1100" b="1" dirty="0" smtClean="0">
                <a:latin typeface="+mn-lt"/>
              </a:rPr>
              <a:t>False</a:t>
            </a:r>
            <a:r>
              <a:rPr lang="en-US" sz="1100" dirty="0" smtClean="0">
                <a:latin typeface="+mn-lt"/>
              </a:rPr>
              <a:t>. There is no legal prohibition</a:t>
            </a:r>
            <a:r>
              <a:rPr lang="en-US" sz="1100" baseline="0" dirty="0" smtClean="0">
                <a:latin typeface="+mn-lt"/>
              </a:rPr>
              <a:t> against soliciting funds from all board members. Even though a low-income representative on the tripartite board may have difficulty giving at the same levels of other board members because they are low-income, the board should think creatively about ways in which the board member may give financially to the organization. Foundations often want to see 100% board giving before they will allow organizations to apply for funding. The dollar amount of that giving is often not the issue, especially if funders are made aware of the governance composition requirements that apply to CAA boards and individual board members’ financial capacity to give to the organization. Thus, it may be that a low-income representative gives what he or she can, or that the representative individually fundraises for his/her contribution.  Moreover, it is important that all board members feel equal with regards to their investment in the organization and requiring all board members to give, with the qualification that varying amounts may be given or generated in different ways, often fosters higher levels of engagement and commitment.</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47</a:t>
            </a:fld>
            <a:endParaRPr lang="en-US"/>
          </a:p>
        </p:txBody>
      </p:sp>
    </p:spTree>
    <p:extLst>
      <p:ext uri="{BB962C8B-B14F-4D97-AF65-F5344CB8AC3E}">
        <p14:creationId xmlns:p14="http://schemas.microsoft.com/office/powerpoint/2010/main" xmlns="" val="391073320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8500"/>
            <a:ext cx="4648200" cy="3486150"/>
          </a:xfrm>
          <a:prstGeom prst="rect">
            <a:avLst/>
          </a:prstGeom>
        </p:spPr>
      </p:sp>
      <p:sp>
        <p:nvSpPr>
          <p:cNvPr id="3" name="Notes Placeholder 2"/>
          <p:cNvSpPr>
            <a:spLocks noGrp="1"/>
          </p:cNvSpPr>
          <p:nvPr>
            <p:ph type="body" idx="1"/>
          </p:nvPr>
        </p:nvSpPr>
        <p:spPr/>
        <p:txBody>
          <a:bodyPr>
            <a:normAutofit/>
          </a:bodyPr>
          <a:lstStyle/>
          <a:p>
            <a:pPr>
              <a:spcBef>
                <a:spcPts val="0"/>
              </a:spcBef>
            </a:pPr>
            <a:r>
              <a:rPr lang="en-US" sz="1100" dirty="0" smtClean="0">
                <a:latin typeface="+mn-lt"/>
              </a:rPr>
              <a:t>Developing</a:t>
            </a:r>
            <a:r>
              <a:rPr lang="en-US" sz="1100" baseline="0" dirty="0" smtClean="0">
                <a:latin typeface="+mn-lt"/>
              </a:rPr>
              <a:t> a board that is comfortable with fundraising will be a process for many CAAs and will require deliberate and strategic efforts.  A tripartite board could begin the process in a number of ways.  One is to specifically recruit board members who have experience with fundraising. This is easiest when CAAs are recruiting to fill private sector seats or if they are choosing representatives to serve in place of elected or appointed public officials. Board fundraising, however, is more than just identifying one or two board members with the expertise and skill to jump start a program; it also involves developing a culture of philanthropy within the organization. The board should set an expectation that one of its key responsibilities is to generate</a:t>
            </a:r>
            <a:r>
              <a:rPr lang="en-US" sz="1100" dirty="0" smtClean="0">
                <a:latin typeface="+mn-lt"/>
              </a:rPr>
              <a:t> funds for the organization and ensure its fiscal soundness</a:t>
            </a:r>
            <a:r>
              <a:rPr lang="en-US" sz="1100" baseline="0" dirty="0" smtClean="0">
                <a:latin typeface="+mn-lt"/>
              </a:rPr>
              <a:t>. The board can do this by including </a:t>
            </a:r>
            <a:r>
              <a:rPr lang="en-US" sz="1100" dirty="0" smtClean="0">
                <a:latin typeface="+mn-lt"/>
              </a:rPr>
              <a:t>fundraising as a responsibility in its </a:t>
            </a:r>
            <a:r>
              <a:rPr lang="en-US" sz="1100" baseline="0" dirty="0" smtClean="0">
                <a:latin typeface="+mn-lt"/>
              </a:rPr>
              <a:t>board job descriptions, training board members on how they can contribute to these efforts, and establishing a fundraising committee made of board members from all sectors of the board. A</a:t>
            </a:r>
            <a:r>
              <a:rPr lang="en-US" sz="1100" dirty="0" smtClean="0">
                <a:latin typeface="+mn-lt"/>
              </a:rPr>
              <a:t> board </a:t>
            </a:r>
            <a:r>
              <a:rPr lang="en-US" sz="1100" baseline="0" dirty="0" smtClean="0">
                <a:latin typeface="+mn-lt"/>
              </a:rPr>
              <a:t>fundraising committee can keep tabs on the board’s efforts and work with the executive director and staff on the CAA’s approach. If recruiting board members with fundraising expertise and a willingness to give is difficult, boards may also consider forming an advisory committee made up of non-board members who can lead the fundraising charge as well as contribute financially to the organization.</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48</a:t>
            </a:fld>
            <a:endParaRPr lang="en-US"/>
          </a:p>
        </p:txBody>
      </p:sp>
    </p:spTree>
    <p:extLst>
      <p:ext uri="{BB962C8B-B14F-4D97-AF65-F5344CB8AC3E}">
        <p14:creationId xmlns:p14="http://schemas.microsoft.com/office/powerpoint/2010/main" xmlns="" val="211490997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p:cNvSpPr>
            <a:spLocks noGrp="1" noRot="1" noChangeAspect="1" noTextEdit="1"/>
          </p:cNvSpPr>
          <p:nvPr>
            <p:ph type="sldImg"/>
          </p:nvPr>
        </p:nvSpPr>
        <p:spPr>
          <a:xfrm>
            <a:off x="1181100" y="533400"/>
            <a:ext cx="4648200" cy="3486150"/>
          </a:xfrm>
          <a:ln/>
        </p:spPr>
      </p:sp>
      <p:sp>
        <p:nvSpPr>
          <p:cNvPr id="82947" name="Notes Placeholder 2"/>
          <p:cNvSpPr>
            <a:spLocks noGrp="1"/>
          </p:cNvSpPr>
          <p:nvPr>
            <p:ph type="body" idx="1"/>
          </p:nvPr>
        </p:nvSpPr>
        <p:spPr>
          <a:xfrm>
            <a:off x="457202" y="4191002"/>
            <a:ext cx="6096000" cy="4181475"/>
          </a:xfrm>
          <a:ln/>
        </p:spPr>
        <p:txBody>
          <a:bodyPr/>
          <a:lstStyle/>
          <a:p>
            <a:pPr>
              <a:spcBef>
                <a:spcPts val="0"/>
              </a:spcBef>
              <a:defRPr/>
            </a:pPr>
            <a:r>
              <a:rPr lang="en-US" sz="1100" baseline="0" dirty="0" smtClean="0">
                <a:latin typeface="+mn-lt"/>
                <a:cs typeface="Arial" pitchFamily="34" charset="0"/>
              </a:rPr>
              <a:t>Giving actual dollars is one major way that individual board members contribute to a CAA’s fundraising efforts. There are also a variety of other actions individual board members may take to support these efforts.  Such actions include:</a:t>
            </a:r>
          </a:p>
          <a:p>
            <a:pPr>
              <a:spcBef>
                <a:spcPts val="0"/>
              </a:spcBef>
              <a:defRPr/>
            </a:pPr>
            <a:endParaRPr lang="en-US" sz="1100" baseline="0" dirty="0" smtClean="0">
              <a:latin typeface="+mn-lt"/>
              <a:cs typeface="Arial" pitchFamily="34" charset="0"/>
            </a:endParaRPr>
          </a:p>
          <a:p>
            <a:pPr marL="115888" indent="-115888">
              <a:spcBef>
                <a:spcPts val="0"/>
              </a:spcBef>
              <a:buFont typeface="Arial" pitchFamily="34" charset="0"/>
              <a:buChar char="•"/>
              <a:defRPr/>
            </a:pPr>
            <a:r>
              <a:rPr lang="en-US" sz="1100" baseline="0" dirty="0" smtClean="0">
                <a:latin typeface="+mn-lt"/>
                <a:cs typeface="Arial" pitchFamily="34" charset="0"/>
              </a:rPr>
              <a:t>Overseeing the implementation of a plan to generate funds (</a:t>
            </a:r>
            <a:r>
              <a:rPr lang="en-US" sz="1100" kern="1200" baseline="0" dirty="0" smtClean="0">
                <a:solidFill>
                  <a:schemeClr val="tx1"/>
                </a:solidFill>
                <a:latin typeface="Arial" charset="0"/>
                <a:ea typeface="+mn-ea"/>
                <a:cs typeface="Arial" pitchFamily="34" charset="0"/>
              </a:rPr>
              <a:t>with input from the executive director)</a:t>
            </a:r>
            <a:r>
              <a:rPr lang="en-US" sz="1100" baseline="0" dirty="0" smtClean="0">
                <a:latin typeface="+mn-lt"/>
                <a:cs typeface="Arial" pitchFamily="34" charset="0"/>
              </a:rPr>
              <a:t>.</a:t>
            </a:r>
          </a:p>
          <a:p>
            <a:pPr marL="115888" indent="-115888">
              <a:spcBef>
                <a:spcPts val="0"/>
              </a:spcBef>
              <a:buFont typeface="Arial" pitchFamily="34" charset="0"/>
              <a:buChar char="•"/>
              <a:defRPr/>
            </a:pPr>
            <a:r>
              <a:rPr lang="en-US" sz="1100" baseline="0" dirty="0" smtClean="0">
                <a:latin typeface="+mn-lt"/>
                <a:cs typeface="Arial" pitchFamily="34" charset="0"/>
              </a:rPr>
              <a:t>Working directly with staff to develop a fundraising plan. Staff would likely work with members of the fundraising committee.</a:t>
            </a:r>
          </a:p>
          <a:p>
            <a:pPr marL="115888" indent="-115888">
              <a:spcBef>
                <a:spcPts val="0"/>
              </a:spcBef>
              <a:buFont typeface="Arial" pitchFamily="34" charset="0"/>
              <a:buChar char="•"/>
              <a:defRPr/>
            </a:pPr>
            <a:r>
              <a:rPr lang="en-US" sz="1100" baseline="0" dirty="0" smtClean="0">
                <a:latin typeface="+mn-lt"/>
                <a:cs typeface="Arial" pitchFamily="34" charset="0"/>
              </a:rPr>
              <a:t>Identifying potential donors. Board members could begin by asking peers or relatives to donate and expand their asks to other relationships. Board members could also offer to facilitate introductions between potential donors and staff.</a:t>
            </a:r>
          </a:p>
          <a:p>
            <a:pPr marL="115888" indent="-115888">
              <a:spcBef>
                <a:spcPts val="0"/>
              </a:spcBef>
              <a:buFont typeface="Arial" pitchFamily="34" charset="0"/>
              <a:buChar char="•"/>
              <a:defRPr/>
            </a:pPr>
            <a:r>
              <a:rPr lang="en-US" sz="1100" baseline="0" dirty="0" smtClean="0">
                <a:latin typeface="+mn-lt"/>
                <a:cs typeface="Arial" pitchFamily="34" charset="0"/>
              </a:rPr>
              <a:t>Helping to organize and participating in fundraising events.</a:t>
            </a:r>
          </a:p>
          <a:p>
            <a:pPr marL="115888" indent="-115888">
              <a:spcBef>
                <a:spcPts val="0"/>
              </a:spcBef>
              <a:buFont typeface="Arial" pitchFamily="34" charset="0"/>
              <a:buChar char="•"/>
              <a:defRPr/>
            </a:pPr>
            <a:r>
              <a:rPr lang="en-US" sz="1100" baseline="0" dirty="0" smtClean="0">
                <a:latin typeface="+mn-lt"/>
                <a:cs typeface="Arial" pitchFamily="34" charset="0"/>
              </a:rPr>
              <a:t>Developing and nurturing relationships with donors as well as those in the community so they recognize the value your CAA brings to the community. Board members could also accompany</a:t>
            </a:r>
            <a:r>
              <a:rPr lang="en-US" sz="1100" dirty="0" smtClean="0">
                <a:latin typeface="+mn-lt"/>
                <a:cs typeface="Arial" pitchFamily="34" charset="0"/>
              </a:rPr>
              <a:t> s</a:t>
            </a:r>
            <a:r>
              <a:rPr lang="en-US" sz="1100" baseline="0" dirty="0" smtClean="0">
                <a:latin typeface="+mn-lt"/>
                <a:cs typeface="Arial" pitchFamily="34" charset="0"/>
              </a:rPr>
              <a:t>taff on donor</a:t>
            </a:r>
            <a:r>
              <a:rPr lang="en-US" sz="1100" dirty="0" smtClean="0">
                <a:latin typeface="+mn-lt"/>
                <a:cs typeface="Arial" pitchFamily="34" charset="0"/>
              </a:rPr>
              <a:t> </a:t>
            </a:r>
            <a:r>
              <a:rPr lang="en-US" sz="1100" baseline="0" dirty="0" smtClean="0">
                <a:latin typeface="+mn-lt"/>
                <a:cs typeface="Arial" pitchFamily="34" charset="0"/>
              </a:rPr>
              <a:t>visits and offer to follow up with expressions of gratitude, when appropriate.</a:t>
            </a:r>
          </a:p>
          <a:p>
            <a:pPr>
              <a:spcBef>
                <a:spcPts val="0"/>
              </a:spcBef>
              <a:defRPr/>
            </a:pPr>
            <a:endParaRPr lang="en-US" sz="1100" baseline="0" dirty="0" smtClean="0">
              <a:latin typeface="+mn-lt"/>
              <a:cs typeface="Arial" pitchFamily="34" charset="0"/>
            </a:endParaRPr>
          </a:p>
          <a:p>
            <a:pPr>
              <a:spcBef>
                <a:spcPts val="0"/>
              </a:spcBef>
              <a:defRPr/>
            </a:pPr>
            <a:endParaRPr lang="en-US" sz="1100" dirty="0" smtClean="0">
              <a:latin typeface="+mn-lt"/>
              <a:cs typeface="Arial" pitchFamily="34" charset="0"/>
            </a:endParaRPr>
          </a:p>
        </p:txBody>
      </p:sp>
      <p:sp>
        <p:nvSpPr>
          <p:cNvPr id="109572"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15920" indent="-275353" eaLnBrk="0" hangingPunct="0">
              <a:defRPr>
                <a:solidFill>
                  <a:schemeClr val="tx1"/>
                </a:solidFill>
                <a:latin typeface="Arial" pitchFamily="34" charset="0"/>
              </a:defRPr>
            </a:lvl2pPr>
            <a:lvl3pPr marL="1101416" indent="-220284" eaLnBrk="0" hangingPunct="0">
              <a:defRPr>
                <a:solidFill>
                  <a:schemeClr val="tx1"/>
                </a:solidFill>
                <a:latin typeface="Arial" pitchFamily="34" charset="0"/>
              </a:defRPr>
            </a:lvl3pPr>
            <a:lvl4pPr marL="1541981" indent="-220284" eaLnBrk="0" hangingPunct="0">
              <a:defRPr>
                <a:solidFill>
                  <a:schemeClr val="tx1"/>
                </a:solidFill>
                <a:latin typeface="Arial" pitchFamily="34" charset="0"/>
              </a:defRPr>
            </a:lvl4pPr>
            <a:lvl5pPr marL="1982548" indent="-220284" eaLnBrk="0" hangingPunct="0">
              <a:defRPr>
                <a:solidFill>
                  <a:schemeClr val="tx1"/>
                </a:solidFill>
                <a:latin typeface="Arial" pitchFamily="34" charset="0"/>
              </a:defRPr>
            </a:lvl5pPr>
            <a:lvl6pPr marL="2423113" indent="-220284" eaLnBrk="0" fontAlgn="base" hangingPunct="0">
              <a:spcBef>
                <a:spcPct val="0"/>
              </a:spcBef>
              <a:spcAft>
                <a:spcPct val="0"/>
              </a:spcAft>
              <a:defRPr>
                <a:solidFill>
                  <a:schemeClr val="tx1"/>
                </a:solidFill>
                <a:latin typeface="Arial" pitchFamily="34" charset="0"/>
              </a:defRPr>
            </a:lvl6pPr>
            <a:lvl7pPr marL="2863679" indent="-220284" eaLnBrk="0" fontAlgn="base" hangingPunct="0">
              <a:spcBef>
                <a:spcPct val="0"/>
              </a:spcBef>
              <a:spcAft>
                <a:spcPct val="0"/>
              </a:spcAft>
              <a:defRPr>
                <a:solidFill>
                  <a:schemeClr val="tx1"/>
                </a:solidFill>
                <a:latin typeface="Arial" pitchFamily="34" charset="0"/>
              </a:defRPr>
            </a:lvl7pPr>
            <a:lvl8pPr marL="3304243" indent="-220284" eaLnBrk="0" fontAlgn="base" hangingPunct="0">
              <a:spcBef>
                <a:spcPct val="0"/>
              </a:spcBef>
              <a:spcAft>
                <a:spcPct val="0"/>
              </a:spcAft>
              <a:defRPr>
                <a:solidFill>
                  <a:schemeClr val="tx1"/>
                </a:solidFill>
                <a:latin typeface="Arial" pitchFamily="34" charset="0"/>
              </a:defRPr>
            </a:lvl8pPr>
            <a:lvl9pPr marL="3744810" indent="-220284" eaLnBrk="0" fontAlgn="base" hangingPunct="0">
              <a:spcBef>
                <a:spcPct val="0"/>
              </a:spcBef>
              <a:spcAft>
                <a:spcPct val="0"/>
              </a:spcAft>
              <a:defRPr>
                <a:solidFill>
                  <a:schemeClr val="tx1"/>
                </a:solidFill>
                <a:latin typeface="Arial" pitchFamily="34" charset="0"/>
              </a:defRPr>
            </a:lvl9pPr>
          </a:lstStyle>
          <a:p>
            <a:pPr eaLnBrk="1" hangingPunct="1"/>
            <a:fld id="{68AC2BE8-010D-4ECF-B940-29D3FA08A386}" type="slidenum">
              <a:rPr lang="en-US" altLang="en-US" smtClean="0"/>
              <a:pPr eaLnBrk="1" hangingPunct="1"/>
              <a:t>49</a:t>
            </a:fld>
            <a:endParaRPr lang="en-US" altLang="en-US" smtClean="0"/>
          </a:p>
        </p:txBody>
      </p:sp>
    </p:spTree>
    <p:extLst>
      <p:ext uri="{BB962C8B-B14F-4D97-AF65-F5344CB8AC3E}">
        <p14:creationId xmlns:p14="http://schemas.microsoft.com/office/powerpoint/2010/main" xmlns="" val="358982386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8500"/>
            <a:ext cx="4648200" cy="3486150"/>
          </a:xfrm>
          <a:prstGeom prst="rect">
            <a:avLst/>
          </a:prstGeom>
        </p:spPr>
      </p:sp>
      <p:sp>
        <p:nvSpPr>
          <p:cNvPr id="3" name="Notes Placeholder 2"/>
          <p:cNvSpPr>
            <a:spLocks noGrp="1"/>
          </p:cNvSpPr>
          <p:nvPr>
            <p:ph type="body" idx="1"/>
          </p:nvPr>
        </p:nvSpPr>
        <p:spPr/>
        <p:txBody>
          <a:bodyPr>
            <a:normAutofit/>
          </a:bodyPr>
          <a:lstStyle/>
          <a:p>
            <a:pPr>
              <a:spcBef>
                <a:spcPts val="0"/>
              </a:spcBef>
            </a:pPr>
            <a:r>
              <a:rPr lang="en-US" sz="1100" dirty="0" smtClean="0">
                <a:latin typeface="+mn-lt"/>
              </a:rPr>
              <a:t>If </a:t>
            </a:r>
            <a:r>
              <a:rPr lang="en-US" sz="1100" baseline="0" dirty="0" smtClean="0">
                <a:latin typeface="+mn-lt"/>
              </a:rPr>
              <a:t>board members are struggling with embracing the role they play in your CAA’s fundraising efforts, we recommend directing them to these resources. All of the organizations listed above focus on providing resources to board members to help them better understand the vital part they play in a nonprofit’s financial survival.</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50</a:t>
            </a:fld>
            <a:endParaRPr lang="en-US"/>
          </a:p>
        </p:txBody>
      </p:sp>
    </p:spTree>
    <p:extLst>
      <p:ext uri="{BB962C8B-B14F-4D97-AF65-F5344CB8AC3E}">
        <p14:creationId xmlns:p14="http://schemas.microsoft.com/office/powerpoint/2010/main" xmlns="" val="243831571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381001" y="4416099"/>
            <a:ext cx="5928056" cy="4182457"/>
          </a:xfrm>
        </p:spPr>
        <p:txBody>
          <a:bodyPr>
            <a:noAutofit/>
          </a:bodyPr>
          <a:lstStyle/>
          <a:p>
            <a:pPr>
              <a:spcBef>
                <a:spcPts val="0"/>
              </a:spcBef>
            </a:pPr>
            <a:r>
              <a:rPr lang="en-US" sz="1100" dirty="0" smtClean="0">
                <a:latin typeface="+mn-lt"/>
              </a:rPr>
              <a:t>While</a:t>
            </a:r>
            <a:r>
              <a:rPr lang="en-US" sz="1100" baseline="0" dirty="0" smtClean="0">
                <a:latin typeface="+mn-lt"/>
              </a:rPr>
              <a:t> there are legal rules that apply to a nonprofit tax-exempt organization’s fundraising activities, these rules are in no way intended to discourage organizations from engaging in fundraising.  The legal takeaway</a:t>
            </a:r>
            <a:r>
              <a:rPr lang="en-US" sz="1100" dirty="0" smtClean="0">
                <a:latin typeface="+mn-lt"/>
              </a:rPr>
              <a:t> for boards i</a:t>
            </a:r>
            <a:r>
              <a:rPr lang="en-US" sz="1100" baseline="0" dirty="0" smtClean="0">
                <a:latin typeface="+mn-lt"/>
              </a:rPr>
              <a:t>s that organizations </a:t>
            </a:r>
            <a:r>
              <a:rPr lang="en-US" sz="1100" dirty="0" smtClean="0">
                <a:latin typeface="+mn-lt"/>
              </a:rPr>
              <a:t>must </a:t>
            </a:r>
            <a:r>
              <a:rPr lang="en-US" sz="1100" baseline="0" dirty="0" smtClean="0">
                <a:latin typeface="+mn-lt"/>
              </a:rPr>
              <a:t>approach fundraising like any other new program or project they begin – get acquainted with the legal framework and parameters and work with legal counsel to develop policies and procedures that will assist with compliance. </a:t>
            </a:r>
          </a:p>
          <a:p>
            <a:pPr>
              <a:spcBef>
                <a:spcPts val="0"/>
              </a:spcBef>
            </a:pPr>
            <a:endParaRPr lang="en-US" sz="1100" baseline="0" dirty="0" smtClean="0">
              <a:latin typeface="+mn-lt"/>
            </a:endParaRPr>
          </a:p>
          <a:p>
            <a:pPr>
              <a:spcBef>
                <a:spcPts val="0"/>
              </a:spcBef>
            </a:pPr>
            <a:r>
              <a:rPr lang="en-US" sz="1100" baseline="0" dirty="0" smtClean="0">
                <a:latin typeface="+mn-lt"/>
              </a:rPr>
              <a:t>Some of the more notable legal requirements that apply to fundraising activities by CAAs include one</a:t>
            </a:r>
            <a:r>
              <a:rPr lang="en-US" sz="1100" dirty="0" smtClean="0">
                <a:latin typeface="+mn-lt"/>
              </a:rPr>
              <a:t> that</a:t>
            </a:r>
            <a:r>
              <a:rPr lang="en-US" sz="1100" baseline="0" dirty="0" smtClean="0">
                <a:latin typeface="+mn-lt"/>
              </a:rPr>
              <a:t> we have already discussed.  This is the federal grant law restrictions which generally require federal grantees to obtain</a:t>
            </a:r>
            <a:r>
              <a:rPr lang="en-US" sz="1100" dirty="0" smtClean="0">
                <a:latin typeface="+mn-lt"/>
              </a:rPr>
              <a:t> prior written approval from its federal agency before using federal funds to fundraise.</a:t>
            </a:r>
            <a:r>
              <a:rPr lang="en-US" sz="1100" baseline="0" dirty="0" smtClean="0">
                <a:latin typeface="+mn-lt"/>
              </a:rPr>
              <a:t> Another set of requirements apply to nonprofit CAAs as tax-exempt organizations – these are </a:t>
            </a:r>
            <a:r>
              <a:rPr lang="en-US" sz="1100" dirty="0" smtClean="0">
                <a:latin typeface="+mn-lt"/>
              </a:rPr>
              <a:t>Internal Revenue Service (IRS) rules that generally require donor acknowledgements and disclosures. The rules also may impose a tax on</a:t>
            </a:r>
            <a:r>
              <a:rPr lang="en-US" sz="1100" baseline="0" dirty="0" smtClean="0">
                <a:latin typeface="+mn-lt"/>
              </a:rPr>
              <a:t> the organization </a:t>
            </a:r>
            <a:r>
              <a:rPr lang="en-US" sz="1100" dirty="0" smtClean="0">
                <a:latin typeface="+mn-lt"/>
              </a:rPr>
              <a:t>depending on the type of fundraising</a:t>
            </a:r>
            <a:r>
              <a:rPr lang="en-US" sz="1100" baseline="0" dirty="0" smtClean="0">
                <a:latin typeface="+mn-lt"/>
              </a:rPr>
              <a:t> </a:t>
            </a:r>
            <a:r>
              <a:rPr lang="en-US" sz="1100" dirty="0" smtClean="0">
                <a:latin typeface="+mn-lt"/>
              </a:rPr>
              <a:t>activity the organization engages in.  The</a:t>
            </a:r>
            <a:r>
              <a:rPr lang="en-US" sz="1100" baseline="0" dirty="0" smtClean="0">
                <a:latin typeface="+mn-lt"/>
              </a:rPr>
              <a:t> federal </a:t>
            </a:r>
            <a:r>
              <a:rPr lang="en-US" sz="1100" dirty="0" smtClean="0">
                <a:latin typeface="+mn-lt"/>
              </a:rPr>
              <a:t>Fair Labor Standards Act (wage and</a:t>
            </a:r>
            <a:r>
              <a:rPr lang="en-US" sz="1100" baseline="0" dirty="0" smtClean="0">
                <a:latin typeface="+mn-lt"/>
              </a:rPr>
              <a:t> hour laws</a:t>
            </a:r>
            <a:r>
              <a:rPr lang="en-US" sz="1100" dirty="0" smtClean="0">
                <a:latin typeface="+mn-lt"/>
              </a:rPr>
              <a:t>)</a:t>
            </a:r>
            <a:r>
              <a:rPr lang="en-US" sz="1100" baseline="0" dirty="0" smtClean="0">
                <a:latin typeface="+mn-lt"/>
              </a:rPr>
              <a:t> mostly apply when employers seek to have n</a:t>
            </a:r>
            <a:r>
              <a:rPr lang="en-US" sz="1100" dirty="0" smtClean="0">
                <a:latin typeface="+mn-lt"/>
              </a:rPr>
              <a:t>on-exempt employees “volunteer” for fundraising</a:t>
            </a:r>
            <a:r>
              <a:rPr lang="en-US" sz="1100" baseline="0" dirty="0" smtClean="0">
                <a:latin typeface="+mn-lt"/>
              </a:rPr>
              <a:t> activities. Non-exempt employees must be paid for all hours worked and overtime if they work over 40 hours a week.</a:t>
            </a:r>
            <a:r>
              <a:rPr lang="en-US" sz="1100" dirty="0" smtClean="0">
                <a:latin typeface="+mn-lt"/>
              </a:rPr>
              <a:t> An employer must show the existence of </a:t>
            </a:r>
            <a:r>
              <a:rPr lang="en-US" sz="1100" baseline="0" dirty="0" smtClean="0">
                <a:latin typeface="+mn-lt"/>
              </a:rPr>
              <a:t>certain factors for a non-exempt employee to be viewed under the law as a “volunteer.” Lastly, every state imposes its own requirements around charitable solicitations and gaming activities</a:t>
            </a:r>
            <a:r>
              <a:rPr lang="en-US" sz="1100" dirty="0" smtClean="0">
                <a:latin typeface="+mn-lt"/>
              </a:rPr>
              <a:t>.  T</a:t>
            </a:r>
            <a:r>
              <a:rPr lang="en-US" sz="1100" baseline="0" dirty="0" smtClean="0">
                <a:latin typeface="+mn-lt"/>
              </a:rPr>
              <a:t>hese requirements usually involve organizations submitting filings, paying fees and/or obtaining licenses to operate such activities, even if they are for charitable purposes.  </a:t>
            </a:r>
            <a:endParaRPr lang="en-US" sz="1100" dirty="0" smtClean="0">
              <a:latin typeface="+mn-lt"/>
            </a:endParaRPr>
          </a:p>
          <a:p>
            <a:pPr>
              <a:spcBef>
                <a:spcPts val="0"/>
              </a:spcBef>
            </a:pPr>
            <a:endParaRPr lang="en-US" sz="1100" dirty="0" smtClean="0">
              <a:latin typeface="+mn-lt"/>
            </a:endParaRPr>
          </a:p>
          <a:p>
            <a:pPr>
              <a:spcBef>
                <a:spcPts val="0"/>
              </a:spcBef>
            </a:pPr>
            <a:endParaRPr lang="en-US" sz="1100" dirty="0" smtClean="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51</a:t>
            </a:fld>
            <a:endParaRPr lang="en-US"/>
          </a:p>
        </p:txBody>
      </p:sp>
    </p:spTree>
    <p:extLst>
      <p:ext uri="{BB962C8B-B14F-4D97-AF65-F5344CB8AC3E}">
        <p14:creationId xmlns:p14="http://schemas.microsoft.com/office/powerpoint/2010/main" xmlns="" val="23018196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dirty="0" smtClean="0">
                <a:latin typeface="+mn-lt"/>
              </a:rPr>
              <a:t>We</a:t>
            </a:r>
            <a:r>
              <a:rPr lang="en-US" sz="1100" baseline="0" dirty="0" smtClean="0">
                <a:latin typeface="+mn-lt"/>
              </a:rPr>
              <a:t> now live in a data-driven society.  Being able to show that a program is producing results is often the key to sustaining and attracting funding.  In this section, we will talk about the role a tripartite board plays with respect to overseeing the performance of a CAA’s programs. </a:t>
            </a:r>
          </a:p>
          <a:p>
            <a:pPr>
              <a:spcBef>
                <a:spcPts val="0"/>
              </a:spcBef>
            </a:pPr>
            <a:endParaRPr lang="en-US" sz="1100" baseline="0" dirty="0" smtClean="0">
              <a:latin typeface="+mn-lt"/>
            </a:endParaRPr>
          </a:p>
          <a:p>
            <a:pPr>
              <a:spcBef>
                <a:spcPts val="0"/>
              </a:spcBef>
            </a:pPr>
            <a:r>
              <a:rPr lang="en-US" sz="1100" b="1" baseline="0" dirty="0" smtClean="0">
                <a:latin typeface="+mn-lt"/>
              </a:rPr>
              <a:t>Note to Presenter</a:t>
            </a:r>
            <a:r>
              <a:rPr lang="en-US" sz="1100" baseline="0" dirty="0" smtClean="0">
                <a:latin typeface="+mn-lt"/>
              </a:rPr>
              <a:t>: While this presentation does not refer to ROMA, this section of the presentation is where information about ROMA would likely be included. We encourage presenters with knowledge of the ROMA principles to include information about them as applicable. </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52</a:t>
            </a:fld>
            <a:endParaRPr lang="en-US"/>
          </a:p>
        </p:txBody>
      </p:sp>
    </p:spTree>
    <p:extLst>
      <p:ext uri="{BB962C8B-B14F-4D97-AF65-F5344CB8AC3E}">
        <p14:creationId xmlns:p14="http://schemas.microsoft.com/office/powerpoint/2010/main" xmlns="" val="343342216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b="1" dirty="0" smtClean="0">
                <a:latin typeface="+mn-lt"/>
              </a:rPr>
              <a:t>Note to presenter</a:t>
            </a:r>
            <a:r>
              <a:rPr lang="en-US" sz="1100" dirty="0" smtClean="0">
                <a:latin typeface="+mn-lt"/>
              </a:rPr>
              <a:t>: Ask workshop participants</a:t>
            </a:r>
            <a:r>
              <a:rPr lang="en-US" sz="1100" baseline="0" dirty="0" smtClean="0">
                <a:latin typeface="+mn-lt"/>
              </a:rPr>
              <a:t> to take a moment to jot down three reasons why a tripartite board should have a framework in place for reviewing the performance of a CAA’s programs. This slide is animated so after asking for volunteers to report their answers, reveal the three reasons on the slide.  It is likely that the workshop participants mentioned all three of the reasons listed.  </a:t>
            </a:r>
          </a:p>
          <a:p>
            <a:pPr>
              <a:spcBef>
                <a:spcPts val="0"/>
              </a:spcBef>
            </a:pPr>
            <a:endParaRPr lang="en-US" sz="1100" baseline="0" dirty="0" smtClean="0">
              <a:latin typeface="+mn-lt"/>
            </a:endParaRPr>
          </a:p>
          <a:p>
            <a:pPr>
              <a:spcBef>
                <a:spcPts val="0"/>
              </a:spcBef>
            </a:pPr>
            <a:endParaRPr lang="en-US" sz="1100" baseline="0" dirty="0" smtClean="0">
              <a:latin typeface="+mn-lt"/>
            </a:endParaRPr>
          </a:p>
          <a:p>
            <a:pPr>
              <a:spcBef>
                <a:spcPts val="0"/>
              </a:spcBef>
            </a:pP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53</a:t>
            </a:fld>
            <a:endParaRPr lang="en-US"/>
          </a:p>
        </p:txBody>
      </p:sp>
    </p:spTree>
    <p:extLst>
      <p:ext uri="{BB962C8B-B14F-4D97-AF65-F5344CB8AC3E}">
        <p14:creationId xmlns:p14="http://schemas.microsoft.com/office/powerpoint/2010/main" xmlns="" val="256591724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57203" y="4416428"/>
            <a:ext cx="6172199" cy="4181475"/>
          </a:xfrm>
        </p:spPr>
        <p:txBody>
          <a:bodyPr>
            <a:noAutofit/>
          </a:bodyPr>
          <a:lstStyle/>
          <a:p>
            <a:pPr defTabSz="913998">
              <a:spcBef>
                <a:spcPts val="0"/>
              </a:spcBef>
              <a:buFontTx/>
              <a:buNone/>
              <a:defRPr/>
            </a:pPr>
            <a:r>
              <a:rPr lang="en-US" sz="1100" b="0" dirty="0" smtClean="0">
                <a:latin typeface="+mn-lt"/>
              </a:rPr>
              <a:t>A board oversees</a:t>
            </a:r>
            <a:r>
              <a:rPr lang="en-US" sz="1100" b="0" baseline="0" dirty="0" smtClean="0">
                <a:latin typeface="+mn-lt"/>
              </a:rPr>
              <a:t> program performance by reviewing the goals it has set in comparison to the progress made in meeting those goals by the executive director and his or her staff.  Reviewing programmatic goals and progress is not unique to CAAs and is usually required by non-federal funding sources as well.  What is unique is that the CSBG Organizational Standards require CAAs to engage in organization-wide reviews, not just reviews of programs funded by CSBG.  At</a:t>
            </a:r>
            <a:r>
              <a:rPr lang="en-US" sz="1100" b="0" dirty="0" smtClean="0">
                <a:latin typeface="+mn-lt"/>
              </a:rPr>
              <a:t> every meeting</a:t>
            </a:r>
            <a:r>
              <a:rPr lang="en-US" sz="1100" b="0" baseline="0" dirty="0" smtClean="0">
                <a:latin typeface="+mn-lt"/>
              </a:rPr>
              <a:t>, the board is tasked with receiving updates on the CAA’s programs. The board is not required to hear about every program at every meeting and they may decide what is the best, most effective way to receive the updates. For example, r</a:t>
            </a:r>
            <a:r>
              <a:rPr lang="en-US" sz="1100" dirty="0" smtClean="0">
                <a:latin typeface="+mn-lt"/>
              </a:rPr>
              <a:t>ather than having program directors or other members of the management team present detailed reports on CAA programs at each meeting, the board may have them prepare </a:t>
            </a:r>
            <a:r>
              <a:rPr lang="en-US" sz="1100" u="sng" dirty="0" smtClean="0">
                <a:latin typeface="+mn-lt"/>
              </a:rPr>
              <a:t>concise written reports that highlight recent developments</a:t>
            </a:r>
            <a:r>
              <a:rPr lang="en-US" sz="1100" dirty="0" smtClean="0">
                <a:latin typeface="+mn-lt"/>
              </a:rPr>
              <a:t>. These reports can be included in the board packets sent to directors prior to the meeting.</a:t>
            </a:r>
            <a:r>
              <a:rPr lang="en-US" sz="1100" baseline="0" dirty="0" smtClean="0">
                <a:latin typeface="+mn-lt"/>
              </a:rPr>
              <a:t> </a:t>
            </a:r>
            <a:r>
              <a:rPr lang="en-US" sz="1100" dirty="0" smtClean="0">
                <a:latin typeface="+mn-lt"/>
              </a:rPr>
              <a:t>At the meeting, the executive director can summarize the developments and issues outlined in the reports and board members can ask questions about the reports.  </a:t>
            </a:r>
          </a:p>
          <a:p>
            <a:pPr defTabSz="913998">
              <a:spcBef>
                <a:spcPts val="0"/>
              </a:spcBef>
              <a:buFontTx/>
              <a:buNone/>
              <a:defRPr/>
            </a:pPr>
            <a:endParaRPr lang="en-US" sz="1100" dirty="0" smtClean="0">
              <a:latin typeface="+mn-lt"/>
            </a:endParaRPr>
          </a:p>
          <a:p>
            <a:pPr defTabSz="913998">
              <a:spcBef>
                <a:spcPts val="0"/>
              </a:spcBef>
              <a:buFontTx/>
              <a:buNone/>
              <a:defRPr/>
            </a:pPr>
            <a:r>
              <a:rPr lang="en-US" sz="1100" dirty="0" smtClean="0">
                <a:latin typeface="+mn-lt"/>
              </a:rPr>
              <a:t>The</a:t>
            </a:r>
            <a:r>
              <a:rPr lang="en-US" sz="1100" baseline="0" dirty="0" smtClean="0">
                <a:latin typeface="+mn-lt"/>
              </a:rPr>
              <a:t>  annual review will also</a:t>
            </a:r>
            <a:r>
              <a:rPr lang="en-US" sz="1100" dirty="0" smtClean="0">
                <a:latin typeface="+mn-lt"/>
              </a:rPr>
              <a:t> i</a:t>
            </a:r>
            <a:r>
              <a:rPr lang="en-US" sz="1100" baseline="0" dirty="0" smtClean="0">
                <a:latin typeface="+mn-lt"/>
              </a:rPr>
              <a:t>nvolve assessments of certain</a:t>
            </a:r>
            <a:r>
              <a:rPr lang="en-US" sz="1100" dirty="0" smtClean="0">
                <a:latin typeface="+mn-lt"/>
              </a:rPr>
              <a:t> </a:t>
            </a:r>
            <a:r>
              <a:rPr lang="en-US" sz="1100" baseline="0" dirty="0" smtClean="0">
                <a:latin typeface="+mn-lt"/>
              </a:rPr>
              <a:t>programs</a:t>
            </a:r>
            <a:r>
              <a:rPr lang="en-US" sz="1100" dirty="0" smtClean="0">
                <a:latin typeface="+mn-lt"/>
              </a:rPr>
              <a:t>, and in particular, those programs for which </a:t>
            </a:r>
            <a:r>
              <a:rPr lang="en-US" sz="1100" baseline="0" dirty="0" smtClean="0">
                <a:latin typeface="+mn-lt"/>
              </a:rPr>
              <a:t>decisions regarding the operations supporting the programs need to be made. </a:t>
            </a:r>
            <a:r>
              <a:rPr lang="en-US" sz="1100" dirty="0" smtClean="0">
                <a:latin typeface="+mn-lt"/>
              </a:rPr>
              <a:t>Nevertheless, the </a:t>
            </a:r>
            <a:r>
              <a:rPr lang="en-US" sz="1100" baseline="0" dirty="0" smtClean="0">
                <a:latin typeface="+mn-lt"/>
              </a:rPr>
              <a:t>focus of the annual review is to assess the progress the CAA has made towards meeting the goals set forth in its strategic plan. </a:t>
            </a:r>
          </a:p>
          <a:p>
            <a:pPr defTabSz="913998">
              <a:spcBef>
                <a:spcPts val="0"/>
              </a:spcBef>
              <a:buFontTx/>
              <a:buNone/>
              <a:defRPr/>
            </a:pPr>
            <a:endParaRPr lang="en-US" sz="1100" baseline="0" dirty="0" smtClean="0">
              <a:latin typeface="+mn-lt"/>
            </a:endParaRPr>
          </a:p>
          <a:p>
            <a:pPr defTabSz="913998">
              <a:spcBef>
                <a:spcPts val="0"/>
              </a:spcBef>
              <a:buFontTx/>
              <a:buNone/>
              <a:defRPr/>
            </a:pPr>
            <a:r>
              <a:rPr lang="en-US" sz="1100" baseline="0" dirty="0" smtClean="0">
                <a:latin typeface="+mn-lt"/>
              </a:rPr>
              <a:t>The strategic review will be closely tied with the revision or further development of the CAA’s 5-year strategic plan.  As with the annual review, programmatic and strategic goals and achievements will be assessed, and this information will be used by the board to inform its efforts in planning the future direction of the CAA.</a:t>
            </a:r>
            <a:endParaRPr lang="en-US" sz="1100" dirty="0" smtClean="0">
              <a:latin typeface="+mn-lt"/>
            </a:endParaRPr>
          </a:p>
        </p:txBody>
      </p:sp>
      <p:sp>
        <p:nvSpPr>
          <p:cNvPr id="4" name="Slide Number Placeholder 3"/>
          <p:cNvSpPr>
            <a:spLocks noGrp="1"/>
          </p:cNvSpPr>
          <p:nvPr>
            <p:ph type="sldNum" sz="quarter" idx="10"/>
          </p:nvPr>
        </p:nvSpPr>
        <p:spPr/>
        <p:txBody>
          <a:bodyPr/>
          <a:lstStyle/>
          <a:p>
            <a:pPr>
              <a:defRPr/>
            </a:pPr>
            <a:fld id="{EFEB5041-944C-4410-AAF3-10B86D79719E}" type="slidenum">
              <a:rPr lang="en-US" smtClean="0"/>
              <a:pPr>
                <a:defRPr/>
              </a:pPr>
              <a:t>54</a:t>
            </a:fld>
            <a:endParaRPr lang="en-US" dirty="0"/>
          </a:p>
        </p:txBody>
      </p:sp>
    </p:spTree>
    <p:extLst>
      <p:ext uri="{BB962C8B-B14F-4D97-AF65-F5344CB8AC3E}">
        <p14:creationId xmlns:p14="http://schemas.microsoft.com/office/powerpoint/2010/main" xmlns="" val="343343947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13998">
              <a:spcBef>
                <a:spcPts val="0"/>
              </a:spcBef>
              <a:defRPr/>
            </a:pPr>
            <a:r>
              <a:rPr lang="en-US" sz="1100" b="0" dirty="0" smtClean="0">
                <a:latin typeface="+mn-lt"/>
              </a:rPr>
              <a:t>The</a:t>
            </a:r>
            <a:r>
              <a:rPr lang="en-US" sz="1100" b="0" baseline="0" dirty="0" smtClean="0">
                <a:latin typeface="+mn-lt"/>
              </a:rPr>
              <a:t> CSBG Organization Standards establish the framework for a CAA’s program and strategy review. The board’s role is specifically outlined as one that approves plans, monitors progress, and receives updates. </a:t>
            </a:r>
            <a:endParaRPr lang="en-US" sz="1100" b="0" dirty="0" smtClean="0">
              <a:latin typeface="+mn-lt"/>
            </a:endParaRPr>
          </a:p>
        </p:txBody>
      </p:sp>
      <p:sp>
        <p:nvSpPr>
          <p:cNvPr id="4" name="Slide Number Placeholder 3"/>
          <p:cNvSpPr>
            <a:spLocks noGrp="1"/>
          </p:cNvSpPr>
          <p:nvPr>
            <p:ph type="sldNum" sz="quarter" idx="10"/>
          </p:nvPr>
        </p:nvSpPr>
        <p:spPr/>
        <p:txBody>
          <a:bodyPr/>
          <a:lstStyle/>
          <a:p>
            <a:pPr>
              <a:defRPr/>
            </a:pPr>
            <a:fld id="{EFEB5041-944C-4410-AAF3-10B86D79719E}" type="slidenum">
              <a:rPr lang="en-US" smtClean="0"/>
              <a:pPr>
                <a:defRPr/>
              </a:pPr>
              <a:t>55</a:t>
            </a:fld>
            <a:endParaRPr lang="en-US" dirty="0"/>
          </a:p>
        </p:txBody>
      </p:sp>
    </p:spTree>
    <p:extLst>
      <p:ext uri="{BB962C8B-B14F-4D97-AF65-F5344CB8AC3E}">
        <p14:creationId xmlns:p14="http://schemas.microsoft.com/office/powerpoint/2010/main" xmlns="" val="36396046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base" latinLnBrk="0" hangingPunct="1">
              <a:lnSpc>
                <a:spcPct val="100000"/>
              </a:lnSpc>
              <a:spcBef>
                <a:spcPts val="0"/>
              </a:spcBef>
              <a:spcAft>
                <a:spcPct val="0"/>
              </a:spcAft>
              <a:buClrTx/>
              <a:buSzTx/>
              <a:buFontTx/>
              <a:buNone/>
              <a:tabLst/>
              <a:defRPr/>
            </a:pPr>
            <a:r>
              <a:rPr lang="en-US" altLang="en-US" sz="1100" dirty="0" smtClean="0">
                <a:latin typeface="+mn-lt"/>
                <a:cs typeface="Arial" pitchFamily="34" charset="0"/>
              </a:rPr>
              <a:t>In</a:t>
            </a:r>
            <a:r>
              <a:rPr lang="en-US" altLang="en-US" sz="1100" baseline="0" dirty="0" smtClean="0">
                <a:latin typeface="+mn-lt"/>
                <a:cs typeface="Arial" pitchFamily="34" charset="0"/>
              </a:rPr>
              <a:t> practical terms, </a:t>
            </a:r>
            <a:r>
              <a:rPr lang="en-US" altLang="en-US" sz="1100" dirty="0" smtClean="0">
                <a:latin typeface="+mn-lt"/>
                <a:cs typeface="Arial" pitchFamily="34" charset="0"/>
              </a:rPr>
              <a:t>a board’s role with regards to performance</a:t>
            </a:r>
            <a:r>
              <a:rPr lang="en-US" altLang="en-US" sz="1100" baseline="0" dirty="0" smtClean="0">
                <a:latin typeface="+mn-lt"/>
                <a:cs typeface="Arial" pitchFamily="34" charset="0"/>
              </a:rPr>
              <a:t> measurement involves e</a:t>
            </a:r>
            <a:r>
              <a:rPr lang="en-US" altLang="en-US" sz="1100" dirty="0" smtClean="0">
                <a:latin typeface="+mn-lt"/>
                <a:cs typeface="Arial" pitchFamily="34" charset="0"/>
              </a:rPr>
              <a:t>stablishing a culture of using data to make decisions. The graphic on this slide shows a somewhat simplistic view of what that means. A</a:t>
            </a:r>
            <a:r>
              <a:rPr lang="en-US" altLang="en-US" sz="1100" baseline="0" dirty="0" smtClean="0">
                <a:latin typeface="+mn-lt"/>
                <a:cs typeface="Arial" pitchFamily="34" charset="0"/>
              </a:rPr>
              <a:t> board that oversees the implementation of a constant feedback and response loop focused on improving program performance will strengthen its organization.  </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56</a:t>
            </a:fld>
            <a:endParaRPr lang="en-US"/>
          </a:p>
        </p:txBody>
      </p:sp>
    </p:spTree>
    <p:extLst>
      <p:ext uri="{BB962C8B-B14F-4D97-AF65-F5344CB8AC3E}">
        <p14:creationId xmlns:p14="http://schemas.microsoft.com/office/powerpoint/2010/main" xmlns="" val="198147183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eaLnBrk="1" hangingPunct="1">
              <a:spcBef>
                <a:spcPts val="0"/>
              </a:spcBef>
            </a:pPr>
            <a:r>
              <a:rPr lang="en-US" altLang="en-US" sz="1100" baseline="0" dirty="0" smtClean="0">
                <a:latin typeface="+mn-lt"/>
                <a:cs typeface="Arial" pitchFamily="34" charset="0"/>
              </a:rPr>
              <a:t>Part of developing a successful feedback and response loop requires inputting measures that assess the relevancy of the data received and the metrics used. </a:t>
            </a:r>
            <a:r>
              <a:rPr lang="en-US" altLang="en-US" sz="1100" b="0" dirty="0" smtClean="0">
                <a:latin typeface="+mn-lt"/>
                <a:cs typeface="Arial" pitchFamily="34" charset="0"/>
              </a:rPr>
              <a:t>The board is trying</a:t>
            </a:r>
            <a:r>
              <a:rPr lang="en-US" altLang="en-US" sz="1100" b="0" baseline="0" dirty="0" smtClean="0">
                <a:latin typeface="+mn-lt"/>
                <a:cs typeface="Arial" pitchFamily="34" charset="0"/>
              </a:rPr>
              <a:t> to answer the question, “How will we know if we are meeting the community needs we’ve prioritized?” and to properly do so it must work with the executive director and staff to determine what data should be collected and what metrics will serve as the best guides for future decisions.</a:t>
            </a:r>
          </a:p>
        </p:txBody>
      </p:sp>
      <p:sp>
        <p:nvSpPr>
          <p:cNvPr id="4" name="Slide Number Placeholder 3"/>
          <p:cNvSpPr>
            <a:spLocks noGrp="1"/>
          </p:cNvSpPr>
          <p:nvPr>
            <p:ph type="sldNum" sz="quarter" idx="10"/>
          </p:nvPr>
        </p:nvSpPr>
        <p:spPr/>
        <p:txBody>
          <a:bodyPr/>
          <a:lstStyle/>
          <a:p>
            <a:fld id="{F80D25CD-9EE0-4373-9CC2-1D15654FDF97}" type="slidenum">
              <a:rPr lang="en-US" smtClean="0"/>
              <a:pPr/>
              <a:t>57</a:t>
            </a:fld>
            <a:endParaRPr lang="en-US"/>
          </a:p>
        </p:txBody>
      </p:sp>
    </p:spTree>
    <p:extLst>
      <p:ext uri="{BB962C8B-B14F-4D97-AF65-F5344CB8AC3E}">
        <p14:creationId xmlns:p14="http://schemas.microsoft.com/office/powerpoint/2010/main" xmlns="" val="93840123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dirty="0" smtClean="0">
                <a:latin typeface="+mn-lt"/>
              </a:rPr>
              <a:t>The tripartite board</a:t>
            </a:r>
            <a:r>
              <a:rPr lang="en-US" sz="1100" baseline="0" dirty="0" smtClean="0">
                <a:latin typeface="+mn-lt"/>
              </a:rPr>
              <a:t> plays an instrumental role in ensuring that a CAA is accountable, i.e., fiscally strong, legally complaint and operationally sound. Maintaining accountability requires the implementation of systems, policies and procedures that the board oversees, reviews and approves.  To gain and maintain public trust, a CAA must be able to show that it has a strong commitment to ethical principles, transparency and accountability.</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58</a:t>
            </a:fld>
            <a:endParaRPr lang="en-US"/>
          </a:p>
        </p:txBody>
      </p:sp>
    </p:spTree>
    <p:extLst>
      <p:ext uri="{BB962C8B-B14F-4D97-AF65-F5344CB8AC3E}">
        <p14:creationId xmlns:p14="http://schemas.microsoft.com/office/powerpoint/2010/main" xmlns="" val="235091737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dirty="0" smtClean="0">
                <a:latin typeface="+mn-lt"/>
              </a:rPr>
              <a:t>When we talk about accountability, we will be looking at actions</a:t>
            </a:r>
            <a:r>
              <a:rPr lang="en-US" sz="1100" baseline="0" dirty="0" smtClean="0">
                <a:latin typeface="+mn-lt"/>
              </a:rPr>
              <a:t> boards can take in three overlapping areas – legal, financial and operational – to support a CAA’s efforts to either maintain or grow into a high-performing organization.</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59</a:t>
            </a:fld>
            <a:endParaRPr lang="en-US"/>
          </a:p>
        </p:txBody>
      </p:sp>
    </p:spTree>
    <p:extLst>
      <p:ext uri="{BB962C8B-B14F-4D97-AF65-F5344CB8AC3E}">
        <p14:creationId xmlns:p14="http://schemas.microsoft.com/office/powerpoint/2010/main" xmlns="" val="326277429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dirty="0" smtClean="0">
                <a:latin typeface="+mn-lt"/>
              </a:rPr>
              <a:t>As previously discussed, th</a:t>
            </a:r>
            <a:r>
              <a:rPr lang="en-US" sz="1100" baseline="0" dirty="0" smtClean="0">
                <a:latin typeface="+mn-lt"/>
              </a:rPr>
              <a:t>e executive director is the sole employee of the board and is authorized by the board to hire, fire and manage staff.  Board members generally communicate with other staff about organizational business through its one employee, the executive director.  A key board responsibility that is essential to maintaining an accountable organization is to effectively oversee, evaluate and compensate the executive director.</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60</a:t>
            </a:fld>
            <a:endParaRPr lang="en-US"/>
          </a:p>
        </p:txBody>
      </p:sp>
    </p:spTree>
    <p:extLst>
      <p:ext uri="{BB962C8B-B14F-4D97-AF65-F5344CB8AC3E}">
        <p14:creationId xmlns:p14="http://schemas.microsoft.com/office/powerpoint/2010/main" xmlns="" val="258986672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828800" y="228600"/>
            <a:ext cx="3243263" cy="2432050"/>
          </a:xfrm>
        </p:spPr>
      </p:sp>
      <p:sp>
        <p:nvSpPr>
          <p:cNvPr id="3" name="Notes Placeholder 2"/>
          <p:cNvSpPr>
            <a:spLocks noGrp="1"/>
          </p:cNvSpPr>
          <p:nvPr>
            <p:ph type="body" idx="1"/>
          </p:nvPr>
        </p:nvSpPr>
        <p:spPr>
          <a:xfrm>
            <a:off x="228600" y="2710400"/>
            <a:ext cx="6629400" cy="6357400"/>
          </a:xfrm>
        </p:spPr>
        <p:txBody>
          <a:bodyPr>
            <a:noAutofit/>
          </a:bodyPr>
          <a:lstStyle/>
          <a:p>
            <a:pPr>
              <a:lnSpc>
                <a:spcPct val="90000"/>
              </a:lnSpc>
              <a:spcBef>
                <a:spcPts val="0"/>
              </a:spcBef>
            </a:pPr>
            <a:r>
              <a:rPr lang="en-US" sz="1000" b="1" u="none" dirty="0" smtClean="0">
                <a:latin typeface="+mn-lt"/>
              </a:rPr>
              <a:t>Oversee</a:t>
            </a:r>
          </a:p>
          <a:p>
            <a:pPr>
              <a:lnSpc>
                <a:spcPct val="90000"/>
              </a:lnSpc>
              <a:spcBef>
                <a:spcPts val="0"/>
              </a:spcBef>
            </a:pPr>
            <a:r>
              <a:rPr lang="en-US" sz="1000" dirty="0" smtClean="0">
                <a:latin typeface="+mn-lt"/>
              </a:rPr>
              <a:t>In a smoothly running organization, the board</a:t>
            </a:r>
            <a:r>
              <a:rPr lang="en-US" sz="1000" baseline="0" dirty="0" smtClean="0">
                <a:latin typeface="+mn-lt"/>
              </a:rPr>
              <a:t> regularly communicates with the executive director via the board chair who </a:t>
            </a:r>
            <a:r>
              <a:rPr lang="en-US" sz="1000" dirty="0" smtClean="0">
                <a:latin typeface="+mn-lt"/>
              </a:rPr>
              <a:t>will often meet or schedule regular calls with the executive director to discuss new or ongoing concerns. Meeting regularly establishes an opportunity for the board chair to let the executive director know what the board believes</a:t>
            </a:r>
            <a:r>
              <a:rPr lang="en-US" sz="1000" baseline="0" dirty="0" smtClean="0">
                <a:latin typeface="+mn-lt"/>
              </a:rPr>
              <a:t> the </a:t>
            </a:r>
            <a:r>
              <a:rPr lang="en-US" sz="1000" dirty="0" smtClean="0">
                <a:latin typeface="+mn-lt"/>
              </a:rPr>
              <a:t>executive director is doing well and provide appreciation for his or her daily efforts on behalf of the organization. At the same time, it is a way to spot problems between evaluations, before they become critical. </a:t>
            </a:r>
            <a:endParaRPr lang="en-US" sz="1000" baseline="0" dirty="0" smtClean="0">
              <a:latin typeface="+mn-lt"/>
            </a:endParaRPr>
          </a:p>
          <a:p>
            <a:pPr>
              <a:lnSpc>
                <a:spcPct val="90000"/>
              </a:lnSpc>
              <a:spcBef>
                <a:spcPts val="0"/>
              </a:spcBef>
            </a:pPr>
            <a:endParaRPr lang="en-US" sz="1000" dirty="0" smtClean="0">
              <a:latin typeface="+mn-lt"/>
            </a:endParaRPr>
          </a:p>
          <a:p>
            <a:pPr>
              <a:lnSpc>
                <a:spcPct val="90000"/>
              </a:lnSpc>
              <a:spcBef>
                <a:spcPts val="0"/>
              </a:spcBef>
            </a:pPr>
            <a:r>
              <a:rPr lang="en-US" sz="1000" dirty="0" smtClean="0">
                <a:latin typeface="+mn-lt"/>
              </a:rPr>
              <a:t>Being an executive director is a tremendously complex job with many pressures and expectations. If the executive director has been struggling with specific problems such as time management, lack of expertise, or feeling overwhelmed, the board should work to help him/her obtain the needed assistance. For most boards, the board chair will likely be the one to discuss such issues with the executive director and then work with either the full board or a board committee to identify possible solutions such as training in specific subjects, finding an external mentor or considering executive coaching.</a:t>
            </a:r>
          </a:p>
          <a:p>
            <a:pPr>
              <a:lnSpc>
                <a:spcPct val="90000"/>
              </a:lnSpc>
              <a:spcBef>
                <a:spcPts val="0"/>
              </a:spcBef>
            </a:pPr>
            <a:endParaRPr lang="en-US" sz="1000" dirty="0" smtClean="0">
              <a:latin typeface="+mn-lt"/>
            </a:endParaRPr>
          </a:p>
          <a:p>
            <a:pPr>
              <a:lnSpc>
                <a:spcPct val="90000"/>
              </a:lnSpc>
              <a:spcBef>
                <a:spcPts val="0"/>
              </a:spcBef>
            </a:pPr>
            <a:r>
              <a:rPr lang="en-US" sz="1000" b="1" dirty="0" smtClean="0">
                <a:latin typeface="+mn-lt"/>
              </a:rPr>
              <a:t>Evaluate</a:t>
            </a:r>
          </a:p>
          <a:p>
            <a:pPr>
              <a:lnSpc>
                <a:spcPct val="90000"/>
              </a:lnSpc>
              <a:spcBef>
                <a:spcPts val="0"/>
              </a:spcBef>
            </a:pPr>
            <a:r>
              <a:rPr lang="en-US" sz="1000" dirty="0" smtClean="0">
                <a:latin typeface="+mn-lt"/>
              </a:rPr>
              <a:t>The executive director is typically central to the success (or failure) of an organization. One of the board’s most critical roles is to perform an annual, written evaluation of the executive director. This evaluation will document both achievements and shortcomings so that the executive director’s performance can be improved to benefit the entire organization as well as his/her own personal growth. </a:t>
            </a:r>
          </a:p>
          <a:p>
            <a:pPr>
              <a:lnSpc>
                <a:spcPct val="90000"/>
              </a:lnSpc>
              <a:spcBef>
                <a:spcPts val="0"/>
              </a:spcBef>
            </a:pPr>
            <a:endParaRPr lang="en-US" sz="1000" dirty="0" smtClean="0">
              <a:latin typeface="+mn-lt"/>
            </a:endParaRPr>
          </a:p>
          <a:p>
            <a:pPr>
              <a:lnSpc>
                <a:spcPct val="90000"/>
              </a:lnSpc>
              <a:spcBef>
                <a:spcPts val="0"/>
              </a:spcBef>
            </a:pPr>
            <a:r>
              <a:rPr lang="en-US" sz="1000" dirty="0" smtClean="0">
                <a:latin typeface="+mn-lt"/>
              </a:rPr>
              <a:t>The evaluation of the executive director actually begins when the board and the executive director agree upon goals and objectives for the coming year. Tying these goals to the strategic plan of the organization is a good way to structure a meaningful performance review for the executive director. The evaluation process often helps align and clarify the goals and expectations of the executive director and provides firm support for executive compensation decisions. While the size and complexity of the board and the organization will dictate what procedures and tools are appropriate for the evaluation, there are some</a:t>
            </a:r>
            <a:r>
              <a:rPr lang="en-US" sz="1000" baseline="0" dirty="0" smtClean="0">
                <a:latin typeface="+mn-lt"/>
              </a:rPr>
              <a:t> general guidelines boards may find useful, which include</a:t>
            </a:r>
            <a:r>
              <a:rPr lang="en-US" sz="1000" dirty="0" smtClean="0">
                <a:latin typeface="+mn-lt"/>
              </a:rPr>
              <a:t>: </a:t>
            </a:r>
          </a:p>
          <a:p>
            <a:pPr>
              <a:lnSpc>
                <a:spcPct val="90000"/>
              </a:lnSpc>
              <a:spcBef>
                <a:spcPts val="0"/>
              </a:spcBef>
            </a:pPr>
            <a:endParaRPr lang="en-US" sz="1000" dirty="0" smtClean="0">
              <a:latin typeface="+mn-lt"/>
            </a:endParaRPr>
          </a:p>
          <a:p>
            <a:pPr>
              <a:lnSpc>
                <a:spcPct val="90000"/>
              </a:lnSpc>
              <a:spcBef>
                <a:spcPts val="0"/>
              </a:spcBef>
            </a:pPr>
            <a:r>
              <a:rPr lang="en-US" sz="1000" b="1" dirty="0" smtClean="0">
                <a:latin typeface="+mn-lt"/>
              </a:rPr>
              <a:t>Use a board committee </a:t>
            </a:r>
            <a:r>
              <a:rPr lang="en-US" sz="1000" dirty="0" smtClean="0">
                <a:latin typeface="+mn-lt"/>
              </a:rPr>
              <a:t>that could be either a subgroup of the executive, governance or compensation committee (if applicable) or perhaps an ad hoc committee that will handle the logistics, research and written documentation. </a:t>
            </a:r>
          </a:p>
          <a:p>
            <a:pPr>
              <a:lnSpc>
                <a:spcPct val="90000"/>
              </a:lnSpc>
              <a:spcBef>
                <a:spcPts val="0"/>
              </a:spcBef>
            </a:pPr>
            <a:endParaRPr lang="en-US" sz="1000" dirty="0" smtClean="0">
              <a:latin typeface="+mn-lt"/>
            </a:endParaRPr>
          </a:p>
          <a:p>
            <a:pPr>
              <a:lnSpc>
                <a:spcPct val="90000"/>
              </a:lnSpc>
              <a:spcBef>
                <a:spcPts val="0"/>
              </a:spcBef>
            </a:pPr>
            <a:r>
              <a:rPr lang="en-US" sz="1000" b="1" dirty="0" smtClean="0">
                <a:latin typeface="+mn-lt"/>
              </a:rPr>
              <a:t>Decide on an evaluation tool and the criteria for the review</a:t>
            </a:r>
            <a:r>
              <a:rPr lang="en-US" sz="1000" dirty="0" smtClean="0">
                <a:latin typeface="+mn-lt"/>
              </a:rPr>
              <a:t>.  Many types of evaluation tools are available,</a:t>
            </a:r>
            <a:r>
              <a:rPr lang="en-US" sz="1000" baseline="0" dirty="0" smtClean="0">
                <a:latin typeface="+mn-lt"/>
              </a:rPr>
              <a:t> </a:t>
            </a:r>
            <a:r>
              <a:rPr lang="en-US" sz="1000" dirty="0" smtClean="0">
                <a:latin typeface="+mn-lt"/>
              </a:rPr>
              <a:t>ranging from a checklist of skills and abilities that enable others to “rate” the executive director, to more open-ended tools that allow for individual comments. The executive director and the committee should meet to review the process and the tool.</a:t>
            </a:r>
          </a:p>
          <a:p>
            <a:pPr>
              <a:lnSpc>
                <a:spcPct val="90000"/>
              </a:lnSpc>
              <a:spcBef>
                <a:spcPts val="0"/>
              </a:spcBef>
            </a:pPr>
            <a:endParaRPr lang="en-US" sz="1000" dirty="0" smtClean="0">
              <a:latin typeface="+mn-lt"/>
            </a:endParaRPr>
          </a:p>
          <a:p>
            <a:pPr>
              <a:lnSpc>
                <a:spcPct val="90000"/>
              </a:lnSpc>
              <a:spcBef>
                <a:spcPts val="0"/>
              </a:spcBef>
            </a:pPr>
            <a:r>
              <a:rPr lang="en-US" sz="1000" b="1" dirty="0" smtClean="0">
                <a:latin typeface="+mn-lt"/>
              </a:rPr>
              <a:t>Gather input from a variety of sources. </a:t>
            </a:r>
            <a:r>
              <a:rPr lang="en-US" sz="1000" dirty="0" smtClean="0">
                <a:latin typeface="+mn-lt"/>
              </a:rPr>
              <a:t>Include board and staff members, and key partners of the CAA (consider clients, volunteers, donors, community members, etc.) as part of the evaluation. Obtaining input from non-board members may be difficult without anonymity so a board may consider using online surveys that protect confidentiality.</a:t>
            </a:r>
          </a:p>
          <a:p>
            <a:pPr>
              <a:lnSpc>
                <a:spcPct val="90000"/>
              </a:lnSpc>
              <a:spcBef>
                <a:spcPts val="0"/>
              </a:spcBef>
            </a:pPr>
            <a:endParaRPr lang="en-US" sz="1000" dirty="0" smtClean="0">
              <a:latin typeface="+mn-lt"/>
            </a:endParaRPr>
          </a:p>
          <a:p>
            <a:pPr>
              <a:lnSpc>
                <a:spcPct val="90000"/>
              </a:lnSpc>
              <a:spcBef>
                <a:spcPts val="0"/>
              </a:spcBef>
            </a:pPr>
            <a:r>
              <a:rPr lang="en-US" sz="1000" b="1" dirty="0" smtClean="0">
                <a:latin typeface="+mn-lt"/>
              </a:rPr>
              <a:t>Set up a face-to-face evaluation meeting</a:t>
            </a:r>
            <a:r>
              <a:rPr lang="en-US" sz="1000" dirty="0" smtClean="0">
                <a:latin typeface="+mn-lt"/>
              </a:rPr>
              <a:t>. Consider having either the board chair, or the chair and one other committee member, meet with the executive director to discuss the evaluation. Such a meeting would typically cover the executive director’s achievements, the areas where he/she might need improvement, and goals for the executive director to focus on in the coming year. It is also a good opportunity to discuss professional development goals for the executive director. If compensation is discussed, the committee should keep a record of that discussion.</a:t>
            </a:r>
          </a:p>
          <a:p>
            <a:pPr>
              <a:lnSpc>
                <a:spcPct val="90000"/>
              </a:lnSpc>
              <a:spcBef>
                <a:spcPts val="0"/>
              </a:spcBef>
            </a:pPr>
            <a:endParaRPr lang="en-US" sz="1000" dirty="0" smtClean="0">
              <a:latin typeface="+mn-lt"/>
            </a:endParaRPr>
          </a:p>
          <a:p>
            <a:pPr>
              <a:lnSpc>
                <a:spcPct val="90000"/>
              </a:lnSpc>
              <a:spcBef>
                <a:spcPts val="0"/>
              </a:spcBef>
            </a:pPr>
            <a:r>
              <a:rPr lang="en-US" sz="1000" b="1" dirty="0" smtClean="0">
                <a:latin typeface="+mn-lt"/>
              </a:rPr>
              <a:t>Create a written review and summary</a:t>
            </a:r>
            <a:r>
              <a:rPr lang="en-US" sz="1000" dirty="0" smtClean="0">
                <a:latin typeface="+mn-lt"/>
              </a:rPr>
              <a:t>. Documentation is important because it serves as a point of reference for the board and executive director with respect to those areas where the executive director has been successful, as well as those where he/she can improve performance. </a:t>
            </a:r>
            <a:endParaRPr lang="en-US" sz="10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61</a:t>
            </a:fld>
            <a:endParaRPr lang="en-US"/>
          </a:p>
        </p:txBody>
      </p:sp>
    </p:spTree>
    <p:extLst>
      <p:ext uri="{BB962C8B-B14F-4D97-AF65-F5344CB8AC3E}">
        <p14:creationId xmlns:p14="http://schemas.microsoft.com/office/powerpoint/2010/main" xmlns="" val="60241231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kern="1200" dirty="0" smtClean="0">
                <a:solidFill>
                  <a:schemeClr val="tx1"/>
                </a:solidFill>
                <a:latin typeface="+mn-lt"/>
                <a:ea typeface="+mn-ea"/>
                <a:cs typeface="+mn-cs"/>
              </a:rPr>
              <a:t>While</a:t>
            </a:r>
            <a:r>
              <a:rPr lang="en-US" sz="1100" kern="1200" baseline="0" dirty="0" smtClean="0">
                <a:solidFill>
                  <a:schemeClr val="tx1"/>
                </a:solidFill>
                <a:latin typeface="+mn-lt"/>
                <a:ea typeface="+mn-ea"/>
                <a:cs typeface="+mn-cs"/>
              </a:rPr>
              <a:t> performing an annual review of the executive director is a standard practice for nonprofit organizations, CAAs are required to do so under the CSBG Organizational Standards. While t</a:t>
            </a:r>
            <a:r>
              <a:rPr lang="en-US" sz="1100" kern="1200" dirty="0" smtClean="0">
                <a:solidFill>
                  <a:schemeClr val="tx1"/>
                </a:solidFill>
                <a:latin typeface="+mn-lt"/>
                <a:ea typeface="+mn-ea"/>
                <a:cs typeface="+mn-cs"/>
              </a:rPr>
              <a:t>he Standards require that the board conduct a performance appraisal of the executive director within each calendar year,</a:t>
            </a:r>
            <a:r>
              <a:rPr lang="en-US" sz="1100" kern="1200" baseline="0" dirty="0" smtClean="0">
                <a:solidFill>
                  <a:schemeClr val="tx1"/>
                </a:solidFill>
                <a:latin typeface="+mn-lt"/>
                <a:ea typeface="+mn-ea"/>
                <a:cs typeface="+mn-cs"/>
              </a:rPr>
              <a:t> they leave the specific process and procedures for doing so up to the board.</a:t>
            </a:r>
          </a:p>
          <a:p>
            <a:pPr>
              <a:spcBef>
                <a:spcPts val="0"/>
              </a:spcBef>
            </a:pPr>
            <a:endParaRPr lang="en-US" sz="1100" kern="1200" baseline="0" dirty="0" smtClean="0">
              <a:solidFill>
                <a:schemeClr val="tx1"/>
              </a:solidFill>
              <a:latin typeface="+mn-lt"/>
              <a:ea typeface="+mn-ea"/>
              <a:cs typeface="+mn-cs"/>
            </a:endParaRPr>
          </a:p>
          <a:p>
            <a:pPr>
              <a:spcBef>
                <a:spcPts val="0"/>
              </a:spcBef>
            </a:pPr>
            <a:r>
              <a:rPr lang="en-US" sz="1100" kern="1200" baseline="0" dirty="0" smtClean="0">
                <a:solidFill>
                  <a:schemeClr val="tx1"/>
                </a:solidFill>
                <a:latin typeface="+mn-lt"/>
                <a:ea typeface="+mn-ea"/>
                <a:cs typeface="+mn-cs"/>
              </a:rPr>
              <a:t>The CAPLAW publication, </a:t>
            </a:r>
            <a:r>
              <a:rPr lang="en-US" sz="1100" i="1" kern="1200" baseline="0" dirty="0" smtClean="0">
                <a:solidFill>
                  <a:schemeClr val="tx1"/>
                </a:solidFill>
                <a:latin typeface="+mn-lt"/>
                <a:ea typeface="+mn-ea"/>
                <a:cs typeface="+mn-cs"/>
              </a:rPr>
              <a:t>Dynamic Duo: A Guide to Enhancing the Board &amp; Executive Director Partnership</a:t>
            </a:r>
            <a:r>
              <a:rPr lang="en-US" sz="1100" kern="1200" baseline="0" dirty="0" smtClean="0">
                <a:solidFill>
                  <a:schemeClr val="tx1"/>
                </a:solidFill>
                <a:latin typeface="+mn-lt"/>
                <a:ea typeface="+mn-ea"/>
                <a:cs typeface="+mn-cs"/>
              </a:rPr>
              <a:t>, offers further information and links to other resources that can help boards with conducting a performance appraisal of the executive director.</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62</a:t>
            </a:fld>
            <a:endParaRPr lang="en-US"/>
          </a:p>
        </p:txBody>
      </p:sp>
    </p:spTree>
    <p:extLst>
      <p:ext uri="{BB962C8B-B14F-4D97-AF65-F5344CB8AC3E}">
        <p14:creationId xmlns:p14="http://schemas.microsoft.com/office/powerpoint/2010/main" xmlns="" val="166505023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base" latinLnBrk="0" hangingPunct="1">
              <a:lnSpc>
                <a:spcPct val="100000"/>
              </a:lnSpc>
              <a:spcBef>
                <a:spcPts val="0"/>
              </a:spcBef>
              <a:spcAft>
                <a:spcPct val="0"/>
              </a:spcAft>
              <a:buClrTx/>
              <a:buSzTx/>
              <a:buFontTx/>
              <a:buNone/>
              <a:tabLst/>
              <a:defRPr/>
            </a:pPr>
            <a:r>
              <a:rPr lang="en-US" sz="1100" kern="1200" dirty="0" smtClean="0">
                <a:solidFill>
                  <a:schemeClr val="tx1"/>
                </a:solidFill>
                <a:latin typeface="+mn-lt"/>
                <a:ea typeface="+mn-ea"/>
                <a:cs typeface="+mn-cs"/>
              </a:rPr>
              <a:t>Succession planning is key to the sustainability of organizational leadership. The CSBG Organizational Standards specifically require nonprofit CAAs to have in place a written succession plan, approved by the board, for the executive director position. The plan must contain procedures for covering an emergency/unplanned departure and a short-term absence of three months or less, as well as the process for filling a permanent vacancy. </a:t>
            </a:r>
          </a:p>
          <a:p>
            <a:pPr marL="0" marR="0" indent="0" algn="l" defTabSz="914400" rtl="0" eaLnBrk="1" fontAlgn="base" latinLnBrk="0" hangingPunct="1">
              <a:lnSpc>
                <a:spcPct val="100000"/>
              </a:lnSpc>
              <a:spcBef>
                <a:spcPts val="0"/>
              </a:spcBef>
              <a:spcAft>
                <a:spcPct val="0"/>
              </a:spcAft>
              <a:buClrTx/>
              <a:buSzTx/>
              <a:buFontTx/>
              <a:buNone/>
              <a:tabLst/>
              <a:defRPr/>
            </a:pPr>
            <a:endParaRPr lang="en-US" sz="1100" kern="1200" dirty="0" smtClean="0">
              <a:solidFill>
                <a:schemeClr val="tx1"/>
              </a:solidFill>
              <a:latin typeface="+mn-lt"/>
              <a:ea typeface="+mn-ea"/>
              <a:cs typeface="+mn-cs"/>
            </a:endParaRPr>
          </a:p>
          <a:p>
            <a:pPr marL="0" marR="0" indent="0" algn="l" defTabSz="914400" rtl="0" eaLnBrk="1" fontAlgn="base" latinLnBrk="0" hangingPunct="1">
              <a:lnSpc>
                <a:spcPct val="100000"/>
              </a:lnSpc>
              <a:spcBef>
                <a:spcPts val="0"/>
              </a:spcBef>
              <a:spcAft>
                <a:spcPct val="0"/>
              </a:spcAft>
              <a:buClrTx/>
              <a:buSzTx/>
              <a:buFontTx/>
              <a:buNone/>
              <a:tabLst/>
              <a:defRPr/>
            </a:pPr>
            <a:r>
              <a:rPr lang="en-US" sz="1100" kern="1200" dirty="0" smtClean="0">
                <a:solidFill>
                  <a:schemeClr val="tx1"/>
                </a:solidFill>
                <a:latin typeface="+mn-lt"/>
                <a:ea typeface="+mn-ea"/>
                <a:cs typeface="+mn-cs"/>
              </a:rPr>
              <a:t>The national Community Action Partnership has developed a number</a:t>
            </a:r>
            <a:r>
              <a:rPr lang="en-US" sz="1100" kern="1200" baseline="0" dirty="0" smtClean="0">
                <a:solidFill>
                  <a:schemeClr val="tx1"/>
                </a:solidFill>
                <a:latin typeface="+mn-lt"/>
                <a:ea typeface="+mn-ea"/>
                <a:cs typeface="+mn-cs"/>
              </a:rPr>
              <a:t> of </a:t>
            </a:r>
            <a:r>
              <a:rPr lang="en-US" sz="1100" kern="1200" dirty="0" smtClean="0">
                <a:solidFill>
                  <a:schemeClr val="tx1"/>
                </a:solidFill>
                <a:latin typeface="+mn-lt"/>
                <a:ea typeface="+mn-ea"/>
                <a:cs typeface="+mn-cs"/>
              </a:rPr>
              <a:t>executive transition resources that are available on its website.</a:t>
            </a:r>
            <a:r>
              <a:rPr lang="en-US" sz="1100" kern="1200" baseline="0" dirty="0" smtClean="0">
                <a:solidFill>
                  <a:schemeClr val="tx1"/>
                </a:solidFill>
                <a:latin typeface="+mn-lt"/>
                <a:ea typeface="+mn-ea"/>
                <a:cs typeface="+mn-cs"/>
              </a:rPr>
              <a:t> The one referenced on this slide, </a:t>
            </a:r>
            <a:r>
              <a:rPr lang="en-US" sz="1100" i="1" kern="1200" baseline="0" dirty="0" smtClean="0">
                <a:solidFill>
                  <a:schemeClr val="tx1"/>
                </a:solidFill>
                <a:latin typeface="+mn-lt"/>
                <a:ea typeface="+mn-ea"/>
                <a:cs typeface="+mn-cs"/>
              </a:rPr>
              <a:t>Part 2: Executive Succession Planning Guide</a:t>
            </a:r>
            <a:r>
              <a:rPr lang="en-US" sz="1100" kern="1200" baseline="0" dirty="0" smtClean="0">
                <a:solidFill>
                  <a:schemeClr val="tx1"/>
                </a:solidFill>
                <a:latin typeface="+mn-lt"/>
                <a:ea typeface="+mn-ea"/>
                <a:cs typeface="+mn-cs"/>
              </a:rPr>
              <a:t>, specifically discusses ways a tripartite board may develop a plan that is right for its organization. </a:t>
            </a:r>
            <a:endParaRPr lang="en-US" sz="1100" dirty="0" smtClean="0">
              <a:latin typeface="+mn-lt"/>
            </a:endParaRPr>
          </a:p>
        </p:txBody>
      </p:sp>
      <p:sp>
        <p:nvSpPr>
          <p:cNvPr id="4" name="Slide Number Placeholder 3"/>
          <p:cNvSpPr>
            <a:spLocks noGrp="1"/>
          </p:cNvSpPr>
          <p:nvPr>
            <p:ph type="sldNum" sz="quarter" idx="10"/>
          </p:nvPr>
        </p:nvSpPr>
        <p:spPr/>
        <p:txBody>
          <a:bodyPr/>
          <a:lstStyle/>
          <a:p>
            <a:pPr>
              <a:defRPr/>
            </a:pPr>
            <a:fld id="{EFEB5041-944C-4410-AAF3-10B86D79719E}" type="slidenum">
              <a:rPr lang="en-US" smtClean="0"/>
              <a:pPr>
                <a:defRPr/>
              </a:pPr>
              <a:t>63</a:t>
            </a:fld>
            <a:endParaRPr lang="en-US" dirty="0"/>
          </a:p>
        </p:txBody>
      </p:sp>
    </p:spTree>
    <p:extLst>
      <p:ext uri="{BB962C8B-B14F-4D97-AF65-F5344CB8AC3E}">
        <p14:creationId xmlns:p14="http://schemas.microsoft.com/office/powerpoint/2010/main" xmlns="" val="271879804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381001" y="4416099"/>
            <a:ext cx="6324600" cy="4575501"/>
          </a:xfrm>
        </p:spPr>
        <p:txBody>
          <a:bodyPr>
            <a:noAutofit/>
          </a:bodyPr>
          <a:lstStyle/>
          <a:p>
            <a:pPr>
              <a:spcBef>
                <a:spcPts val="0"/>
              </a:spcBef>
            </a:pPr>
            <a:r>
              <a:rPr lang="en-US" sz="1100" dirty="0" smtClean="0">
                <a:latin typeface="+mn-lt"/>
              </a:rPr>
              <a:t>Boards</a:t>
            </a:r>
            <a:r>
              <a:rPr lang="en-US" sz="1100" baseline="0" dirty="0" smtClean="0">
                <a:latin typeface="+mn-lt"/>
              </a:rPr>
              <a:t> oversee the implementation of policies by the CAA and there are a number implicated by this scenario that would have helped to protect this CAA.  These polices include:</a:t>
            </a:r>
          </a:p>
          <a:p>
            <a:pPr>
              <a:spcBef>
                <a:spcPts val="0"/>
              </a:spcBef>
            </a:pPr>
            <a:endParaRPr lang="en-US" sz="1100" baseline="0" dirty="0" smtClean="0">
              <a:latin typeface="+mn-lt"/>
            </a:endParaRPr>
          </a:p>
          <a:p>
            <a:pPr marL="115888" indent="-115888">
              <a:spcBef>
                <a:spcPts val="0"/>
              </a:spcBef>
              <a:buFont typeface="Arial" pitchFamily="34" charset="0"/>
              <a:buChar char="•"/>
            </a:pPr>
            <a:r>
              <a:rPr lang="en-US" sz="1100" dirty="0" smtClean="0">
                <a:latin typeface="+mn-lt"/>
              </a:rPr>
              <a:t>Personnel policies which would establish the </a:t>
            </a:r>
            <a:r>
              <a:rPr lang="en-US" sz="1100" baseline="0" dirty="0" smtClean="0">
                <a:latin typeface="+mn-lt"/>
              </a:rPr>
              <a:t>process to follow</a:t>
            </a:r>
            <a:r>
              <a:rPr lang="en-US" sz="1100" dirty="0" smtClean="0">
                <a:latin typeface="+mn-lt"/>
              </a:rPr>
              <a:t> </a:t>
            </a:r>
            <a:r>
              <a:rPr lang="en-US" sz="1100" baseline="0" dirty="0" smtClean="0">
                <a:latin typeface="+mn-lt"/>
              </a:rPr>
              <a:t>before an employee is terminated.  The policies would detail information about performance reviews, disciplinary measures and employee actions that may result in immediate terminations. The policies would also outline how staff handle employee complaints, especially ones of a serious nature like sexual harassment. The policies would establish the investigation and response required to effectively manage such claims.  </a:t>
            </a:r>
          </a:p>
          <a:p>
            <a:pPr marL="115888" indent="-115888">
              <a:spcBef>
                <a:spcPts val="0"/>
              </a:spcBef>
              <a:buFont typeface="Arial" pitchFamily="34" charset="0"/>
              <a:buNone/>
            </a:pPr>
            <a:endParaRPr lang="en-US" sz="1100" baseline="0" dirty="0" smtClean="0">
              <a:latin typeface="+mn-lt"/>
            </a:endParaRPr>
          </a:p>
          <a:p>
            <a:pPr marL="115888" indent="-115888">
              <a:spcBef>
                <a:spcPts val="0"/>
              </a:spcBef>
              <a:buFont typeface="Arial" pitchFamily="34" charset="0"/>
              <a:buChar char="•"/>
            </a:pPr>
            <a:r>
              <a:rPr lang="en-US" sz="1100" dirty="0" smtClean="0">
                <a:latin typeface="+mn-lt"/>
              </a:rPr>
              <a:t>A whistleblower policy would have instructed Ann on how to report her sexual harassment claims if they were not being properly addressed.  Also, the policy would have provided Ann with one way to report her concerns about the Program</a:t>
            </a:r>
            <a:r>
              <a:rPr lang="en-US" sz="1100" baseline="0" dirty="0" smtClean="0">
                <a:latin typeface="+mn-lt"/>
              </a:rPr>
              <a:t> Director paying</a:t>
            </a:r>
            <a:r>
              <a:rPr lang="en-US" sz="1100" dirty="0" smtClean="0">
                <a:latin typeface="+mn-lt"/>
              </a:rPr>
              <a:t> CAA vendors for personal services using program funds. </a:t>
            </a:r>
          </a:p>
          <a:p>
            <a:pPr marL="115888" indent="-115888">
              <a:spcBef>
                <a:spcPts val="0"/>
              </a:spcBef>
              <a:buFont typeface="Arial" pitchFamily="34" charset="0"/>
              <a:buNone/>
            </a:pPr>
            <a:endParaRPr lang="en-US" sz="1100" dirty="0" smtClean="0">
              <a:latin typeface="+mn-lt"/>
            </a:endParaRPr>
          </a:p>
          <a:p>
            <a:pPr marL="115888" indent="-115888">
              <a:spcBef>
                <a:spcPts val="0"/>
              </a:spcBef>
              <a:buFont typeface="Arial" pitchFamily="34" charset="0"/>
              <a:buChar char="•"/>
            </a:pPr>
            <a:r>
              <a:rPr lang="en-US" sz="1100" dirty="0" smtClean="0">
                <a:latin typeface="+mn-lt"/>
              </a:rPr>
              <a:t>A conflicts of interest policy</a:t>
            </a:r>
            <a:r>
              <a:rPr lang="en-US" sz="1100" baseline="0" dirty="0" smtClean="0">
                <a:latin typeface="+mn-lt"/>
              </a:rPr>
              <a:t> is necessary to educate board members,</a:t>
            </a:r>
            <a:r>
              <a:rPr lang="en-US" sz="1100" dirty="0" smtClean="0">
                <a:latin typeface="+mn-lt"/>
              </a:rPr>
              <a:t> like Jackie,</a:t>
            </a:r>
            <a:r>
              <a:rPr lang="en-US" sz="1100" baseline="0" dirty="0" smtClean="0">
                <a:latin typeface="+mn-lt"/>
              </a:rPr>
              <a:t> about situations that may rise to the level of an apparent or real conflict of interest with the organization and how to manage that conflict.  Funding sources impose conflict of interest governance requirements on grantees and, if this CAA has a Head Start program, then either Jackie would not be able to serve as a board member, or Ann would have to resign. The Head Start Act specifically prohibits the immediate family of board members from working for a Head Start grantee, even if the relative is not working for the Head Start program. Prior Head Start guidance indicates that “sister-in-law” is considered an immediate family member for purposes of compliance with the Head Start conflict of interest requirements.</a:t>
            </a:r>
            <a:endParaRPr lang="en-US" sz="1100" dirty="0" smtClean="0">
              <a:latin typeface="+mn-lt"/>
            </a:endParaRPr>
          </a:p>
          <a:p>
            <a:pPr marL="115888" indent="-115888">
              <a:spcBef>
                <a:spcPts val="0"/>
              </a:spcBef>
              <a:buFont typeface="Arial" pitchFamily="34" charset="0"/>
              <a:buNone/>
            </a:pPr>
            <a:endParaRPr lang="en-US" sz="1100" dirty="0" smtClean="0">
              <a:latin typeface="+mn-lt"/>
            </a:endParaRPr>
          </a:p>
          <a:p>
            <a:pPr>
              <a:spcBef>
                <a:spcPts val="0"/>
              </a:spcBef>
              <a:buFont typeface="Arial" pitchFamily="34" charset="0"/>
              <a:buNone/>
            </a:pPr>
            <a:r>
              <a:rPr lang="en-US" sz="1100" dirty="0" smtClean="0">
                <a:latin typeface="+mn-lt"/>
              </a:rPr>
              <a:t>Boards should remember that policies are most </a:t>
            </a:r>
            <a:r>
              <a:rPr lang="en-US" sz="1100" baseline="0" dirty="0" smtClean="0">
                <a:latin typeface="+mn-lt"/>
              </a:rPr>
              <a:t>successful when those who are subject to them are trained on how to comply with them and understand what will result from noncompliance.  </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64</a:t>
            </a:fld>
            <a:endParaRPr lang="en-US"/>
          </a:p>
        </p:txBody>
      </p:sp>
    </p:spTree>
    <p:extLst>
      <p:ext uri="{BB962C8B-B14F-4D97-AF65-F5344CB8AC3E}">
        <p14:creationId xmlns:p14="http://schemas.microsoft.com/office/powerpoint/2010/main" xmlns="" val="91960599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57201" y="4416099"/>
            <a:ext cx="5851856" cy="4182457"/>
          </a:xfrm>
        </p:spPr>
        <p:txBody>
          <a:bodyPr>
            <a:normAutofit/>
          </a:bodyPr>
          <a:lstStyle/>
          <a:p>
            <a:pPr>
              <a:spcBef>
                <a:spcPts val="0"/>
              </a:spcBef>
            </a:pPr>
            <a:r>
              <a:rPr lang="en-US" sz="1100" dirty="0" smtClean="0">
                <a:latin typeface="+mn-lt"/>
              </a:rPr>
              <a:t>Generally, a conflict of interest exists whenever an individual who has authority to make or influen</a:t>
            </a:r>
            <a:r>
              <a:rPr lang="en-US" sz="1100" baseline="0" dirty="0" smtClean="0">
                <a:latin typeface="+mn-lt"/>
              </a:rPr>
              <a:t>ce decisions affecting the CAA, such as a board member or the person who makes procurement decisions, has a personal incentive (often financial) to influence the CAA to take or not take a particular action.</a:t>
            </a:r>
            <a:endParaRPr lang="en-US" sz="1100" dirty="0" smtClean="0">
              <a:latin typeface="+mn-lt"/>
            </a:endParaRPr>
          </a:p>
          <a:p>
            <a:pPr>
              <a:spcBef>
                <a:spcPts val="0"/>
              </a:spcBef>
              <a:buFont typeface="Arial" pitchFamily="34" charset="0"/>
              <a:buNone/>
            </a:pPr>
            <a:endParaRPr lang="en-US" sz="1100" dirty="0" smtClean="0">
              <a:latin typeface="+mn-lt"/>
            </a:endParaRPr>
          </a:p>
          <a:p>
            <a:pPr>
              <a:spcBef>
                <a:spcPts val="0"/>
              </a:spcBef>
              <a:buFont typeface="Arial" pitchFamily="34" charset="0"/>
              <a:buNone/>
            </a:pPr>
            <a:r>
              <a:rPr lang="en-US" sz="1100" dirty="0" smtClean="0">
                <a:latin typeface="+mn-lt"/>
              </a:rPr>
              <a:t>The prior scenario highlighted</a:t>
            </a:r>
            <a:r>
              <a:rPr lang="en-US" sz="1100" baseline="0" dirty="0" smtClean="0">
                <a:latin typeface="+mn-lt"/>
              </a:rPr>
              <a:t> one </a:t>
            </a:r>
            <a:r>
              <a:rPr lang="en-US" sz="1100" dirty="0" smtClean="0">
                <a:latin typeface="+mn-lt"/>
              </a:rPr>
              <a:t>reason board members are tasked with managing conflicts of interest  --  funding sources require them to do so.  In addition to the various Head Start conflict of interest requirements that apply to CAAs receiving Head Start funds, the CSBG Organizational Standards specifically require board members to sign a conflict</a:t>
            </a:r>
            <a:r>
              <a:rPr lang="en-US" sz="1100" baseline="0" dirty="0" smtClean="0">
                <a:latin typeface="+mn-lt"/>
              </a:rPr>
              <a:t> of interest policy within the past two years. A robust conflict of interest policy can help protect the organization from losing its tax-exempt status (e.g., because assets or funding is used for the personal benefit of those who exercise influence over the organization) and from negative public perceptions that damage the CAA’s reputation in the community.</a:t>
            </a:r>
          </a:p>
          <a:p>
            <a:pPr lvl="0">
              <a:spcBef>
                <a:spcPts val="0"/>
              </a:spcBef>
              <a:buFont typeface="Arial" pitchFamily="34" charset="0"/>
              <a:buNone/>
            </a:pPr>
            <a:endParaRPr lang="en-US" sz="1100" baseline="0" dirty="0" smtClean="0">
              <a:latin typeface="+mn-lt"/>
            </a:endParaRPr>
          </a:p>
          <a:p>
            <a:pPr lvl="0">
              <a:spcBef>
                <a:spcPts val="0"/>
              </a:spcBef>
              <a:buFont typeface="Arial" pitchFamily="34" charset="0"/>
              <a:buNone/>
            </a:pPr>
            <a:r>
              <a:rPr lang="en-US" sz="1100" baseline="0" dirty="0" smtClean="0">
                <a:latin typeface="+mn-lt"/>
              </a:rPr>
              <a:t>It is important to remember that not all conflicts of interest are objectionable. The goal is to develop a clear process to define conflicts, establish mechanisms to disclose potential conflicts and outline a process and criteria to determine whether a transaction involving a conflict is acceptable and permissible.</a:t>
            </a:r>
          </a:p>
          <a:p>
            <a:pPr lvl="0">
              <a:spcBef>
                <a:spcPts val="0"/>
              </a:spcBef>
              <a:buFont typeface="Arial" pitchFamily="34" charset="0"/>
              <a:buNone/>
            </a:pPr>
            <a:endParaRPr lang="en-US" sz="1100" baseline="0" dirty="0" smtClean="0">
              <a:latin typeface="+mn-lt"/>
            </a:endParaRPr>
          </a:p>
          <a:p>
            <a:pPr lvl="0">
              <a:spcBef>
                <a:spcPts val="0"/>
              </a:spcBef>
              <a:buFont typeface="Arial" pitchFamily="34" charset="0"/>
              <a:buNone/>
            </a:pPr>
            <a:r>
              <a:rPr lang="en-US" sz="1100" baseline="0" dirty="0" smtClean="0">
                <a:latin typeface="+mn-lt"/>
              </a:rPr>
              <a:t>CAPLAW offers sample conflicts of interest policies for CAAs with and without Head Start programs, webinars discussing different conflicts of interest scenarios CAAs may face, and its resource, </a:t>
            </a:r>
            <a:r>
              <a:rPr lang="en-US" sz="1100" i="1" baseline="0" dirty="0" smtClean="0">
                <a:latin typeface="+mn-lt"/>
              </a:rPr>
              <a:t>Tools for Top-Notch CAAs,</a:t>
            </a:r>
            <a:r>
              <a:rPr lang="en-US" sz="1100" baseline="0" dirty="0" smtClean="0">
                <a:latin typeface="+mn-lt"/>
              </a:rPr>
              <a:t> which includes a section that specifically discusses how board members can deal with conflicts of interest. </a:t>
            </a:r>
            <a:endParaRPr lang="en-US" sz="1100" dirty="0" smtClean="0">
              <a:latin typeface="+mn-lt"/>
            </a:endParaRPr>
          </a:p>
        </p:txBody>
      </p:sp>
      <p:sp>
        <p:nvSpPr>
          <p:cNvPr id="4" name="Slide Number Placeholder 3"/>
          <p:cNvSpPr>
            <a:spLocks noGrp="1"/>
          </p:cNvSpPr>
          <p:nvPr>
            <p:ph type="sldNum" sz="quarter" idx="10"/>
          </p:nvPr>
        </p:nvSpPr>
        <p:spPr/>
        <p:txBody>
          <a:bodyPr/>
          <a:lstStyle/>
          <a:p>
            <a:pPr>
              <a:defRPr/>
            </a:pPr>
            <a:fld id="{EFEB5041-944C-4410-AAF3-10B86D79719E}" type="slidenum">
              <a:rPr lang="en-US" smtClean="0"/>
              <a:pPr>
                <a:defRPr/>
              </a:pPr>
              <a:t>65</a:t>
            </a:fld>
            <a:endParaRPr lang="en-US" dirty="0"/>
          </a:p>
        </p:txBody>
      </p:sp>
    </p:spTree>
    <p:extLst>
      <p:ext uri="{BB962C8B-B14F-4D97-AF65-F5344CB8AC3E}">
        <p14:creationId xmlns:p14="http://schemas.microsoft.com/office/powerpoint/2010/main" xmlns="" val="278854473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100" kern="1200" dirty="0" smtClean="0">
                <a:solidFill>
                  <a:schemeClr val="tx1"/>
                </a:solidFill>
                <a:latin typeface="+mn-lt"/>
                <a:ea typeface="+mn-ea"/>
                <a:cs typeface="+mn-cs"/>
              </a:rPr>
              <a:t>A whistleblower policy is one that encourages an organization’s employees, volunteers and other stakeholders to notify designated individuals within the CAA when they have concerns and suspicions regarding fraud, illegal activity and other wrongdoing, and in turn, protects the whistleblower from retaliation.  The earlier scenario</a:t>
            </a:r>
            <a:r>
              <a:rPr lang="en-US" sz="1100" kern="1200" baseline="0" dirty="0" smtClean="0">
                <a:solidFill>
                  <a:schemeClr val="tx1"/>
                </a:solidFill>
                <a:latin typeface="+mn-lt"/>
                <a:ea typeface="+mn-ea"/>
                <a:cs typeface="+mn-cs"/>
              </a:rPr>
              <a:t> highlighted a situation where a whistleblower policy would have helped to protect the CAA. The CSBG Organizational Standards also makes clear that </a:t>
            </a:r>
            <a:r>
              <a:rPr lang="en-US" sz="1100" kern="1200" dirty="0" smtClean="0">
                <a:solidFill>
                  <a:schemeClr val="tx1"/>
                </a:solidFill>
                <a:latin typeface="+mn-lt"/>
                <a:ea typeface="+mn-ea"/>
                <a:cs typeface="+mn-cs"/>
              </a:rPr>
              <a:t>CAAs must have such a policy in place that has been approved by the board. </a:t>
            </a:r>
          </a:p>
          <a:p>
            <a:pPr>
              <a:spcBef>
                <a:spcPts val="0"/>
              </a:spcBef>
            </a:pPr>
            <a:endParaRPr lang="en-US" sz="1100" dirty="0" smtClean="0">
              <a:latin typeface="+mn-lt"/>
            </a:endParaRPr>
          </a:p>
          <a:p>
            <a:pPr lvl="0">
              <a:spcBef>
                <a:spcPts val="0"/>
              </a:spcBef>
              <a:buFont typeface="Arial" pitchFamily="34" charset="0"/>
              <a:buNone/>
            </a:pPr>
            <a:r>
              <a:rPr lang="en-US" sz="1100" kern="1200" baseline="0" dirty="0" smtClean="0">
                <a:solidFill>
                  <a:schemeClr val="tx1"/>
                </a:solidFill>
                <a:latin typeface="+mn-lt"/>
                <a:ea typeface="+mn-ea"/>
                <a:cs typeface="+mn-cs"/>
              </a:rPr>
              <a:t>CAPLAW offers on its website a sample whistleblower policy for CAAs, webinars discussing different whistleblower scenarios CAAs may face, and its resource, </a:t>
            </a:r>
            <a:r>
              <a:rPr lang="en-US" sz="1100" i="1" kern="1200" baseline="0" dirty="0" smtClean="0">
                <a:solidFill>
                  <a:schemeClr val="tx1"/>
                </a:solidFill>
                <a:latin typeface="+mn-lt"/>
                <a:ea typeface="+mn-ea"/>
                <a:cs typeface="+mn-cs"/>
              </a:rPr>
              <a:t>Tools for Top-Notch CAAs,</a:t>
            </a:r>
            <a:r>
              <a:rPr lang="en-US" sz="1100" kern="1200" baseline="0" dirty="0" smtClean="0">
                <a:solidFill>
                  <a:schemeClr val="tx1"/>
                </a:solidFill>
                <a:latin typeface="+mn-lt"/>
                <a:ea typeface="+mn-ea"/>
                <a:cs typeface="+mn-cs"/>
              </a:rPr>
              <a:t> which includes a section that specifically discusses adopting a whistleblower policy. </a:t>
            </a:r>
            <a:endParaRPr lang="en-US" sz="1100" kern="1200" dirty="0" smtClean="0">
              <a:solidFill>
                <a:schemeClr val="tx1"/>
              </a:solidFill>
              <a:latin typeface="+mn-lt"/>
              <a:ea typeface="+mn-ea"/>
              <a:cs typeface="+mn-cs"/>
            </a:endParaRPr>
          </a:p>
          <a:p>
            <a:endParaRPr lang="en-US" sz="1100" dirty="0" smtClean="0">
              <a:latin typeface="+mn-lt"/>
            </a:endParaRPr>
          </a:p>
        </p:txBody>
      </p:sp>
      <p:sp>
        <p:nvSpPr>
          <p:cNvPr id="4" name="Slide Number Placeholder 3"/>
          <p:cNvSpPr>
            <a:spLocks noGrp="1"/>
          </p:cNvSpPr>
          <p:nvPr>
            <p:ph type="sldNum" sz="quarter" idx="10"/>
          </p:nvPr>
        </p:nvSpPr>
        <p:spPr/>
        <p:txBody>
          <a:bodyPr/>
          <a:lstStyle/>
          <a:p>
            <a:pPr>
              <a:defRPr/>
            </a:pPr>
            <a:fld id="{EFEB5041-944C-4410-AAF3-10B86D79719E}" type="slidenum">
              <a:rPr lang="en-US" smtClean="0"/>
              <a:pPr>
                <a:defRPr/>
              </a:pPr>
              <a:t>66</a:t>
            </a:fld>
            <a:endParaRPr lang="en-US" dirty="0"/>
          </a:p>
        </p:txBody>
      </p:sp>
    </p:spTree>
    <p:extLst>
      <p:ext uri="{BB962C8B-B14F-4D97-AF65-F5344CB8AC3E}">
        <p14:creationId xmlns:p14="http://schemas.microsoft.com/office/powerpoint/2010/main" xmlns="" val="263125967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b="0" dirty="0" smtClean="0">
                <a:latin typeface="+mn-lt"/>
              </a:rPr>
              <a:t>The CSBG</a:t>
            </a:r>
            <a:r>
              <a:rPr lang="en-US" sz="1100" b="0" baseline="0" dirty="0" smtClean="0">
                <a:latin typeface="+mn-lt"/>
              </a:rPr>
              <a:t> Organizational Standards also require the board to approve a number of other policies that support an organization’s operations. These policies include:</a:t>
            </a:r>
          </a:p>
          <a:p>
            <a:pPr>
              <a:spcBef>
                <a:spcPts val="0"/>
              </a:spcBef>
            </a:pPr>
            <a:endParaRPr lang="en-US" sz="1100" b="0" baseline="0" dirty="0" smtClean="0">
              <a:latin typeface="+mn-lt"/>
            </a:endParaRPr>
          </a:p>
          <a:p>
            <a:pPr marL="115888" indent="-115888">
              <a:spcBef>
                <a:spcPts val="0"/>
              </a:spcBef>
              <a:buFont typeface="Arial" pitchFamily="34" charset="0"/>
              <a:buChar char="•"/>
            </a:pPr>
            <a:r>
              <a:rPr lang="en-US" sz="1100" b="0" baseline="0" dirty="0" smtClean="0">
                <a:latin typeface="+mn-lt"/>
              </a:rPr>
              <a:t>Fiscal polices that must be updated within the past two years with changes approved by the board; </a:t>
            </a:r>
          </a:p>
          <a:p>
            <a:pPr marL="115888" indent="-115888">
              <a:spcBef>
                <a:spcPts val="0"/>
              </a:spcBef>
              <a:buFont typeface="Arial" pitchFamily="34" charset="0"/>
              <a:buChar char="•"/>
            </a:pPr>
            <a:r>
              <a:rPr lang="en-US" sz="1100" b="0" baseline="0" dirty="0" smtClean="0">
                <a:latin typeface="+mn-lt"/>
              </a:rPr>
              <a:t>Written p</a:t>
            </a:r>
            <a:r>
              <a:rPr lang="en-US" sz="1100" b="0" dirty="0" smtClean="0">
                <a:latin typeface="+mn-lt"/>
              </a:rPr>
              <a:t>ersonnel</a:t>
            </a:r>
            <a:r>
              <a:rPr lang="en-US" sz="1100" b="0" baseline="0" dirty="0" smtClean="0">
                <a:latin typeface="+mn-lt"/>
              </a:rPr>
              <a:t> policies, which must be reviewed by an attorney and approved by the board within the past 5 years. Human resources is an area where CAAs face a fair amount of liability and where CAPLAW receives many questions.  </a:t>
            </a:r>
            <a:r>
              <a:rPr lang="en-US" sz="1100" dirty="0" smtClean="0">
                <a:latin typeface="+mn-lt"/>
              </a:rPr>
              <a:t>Also, the law in this area is constantly evolving, making</a:t>
            </a:r>
            <a:r>
              <a:rPr lang="en-US" sz="1100" baseline="0" dirty="0" smtClean="0">
                <a:latin typeface="+mn-lt"/>
              </a:rPr>
              <a:t> it even more critical</a:t>
            </a:r>
            <a:r>
              <a:rPr lang="en-US" sz="1100" b="0" baseline="0" dirty="0" smtClean="0">
                <a:latin typeface="+mn-lt"/>
              </a:rPr>
              <a:t> that the policies be up-to-date; and</a:t>
            </a:r>
          </a:p>
          <a:p>
            <a:pPr marL="115888" indent="-115888">
              <a:spcBef>
                <a:spcPts val="0"/>
              </a:spcBef>
              <a:buFont typeface="Arial" pitchFamily="34" charset="0"/>
              <a:buChar char="•"/>
            </a:pPr>
            <a:r>
              <a:rPr lang="en-US" sz="1100" b="0" baseline="0" dirty="0" smtClean="0">
                <a:latin typeface="+mn-lt"/>
              </a:rPr>
              <a:t>A written procurement policy, which must be reviewed by the board within the past 5 years. </a:t>
            </a:r>
          </a:p>
          <a:p>
            <a:pPr marL="115888" indent="-115888">
              <a:spcBef>
                <a:spcPts val="0"/>
              </a:spcBef>
            </a:pPr>
            <a:endParaRPr lang="en-US" sz="1100" b="0" baseline="0" dirty="0" smtClean="0">
              <a:latin typeface="+mn-lt"/>
            </a:endParaRPr>
          </a:p>
          <a:p>
            <a:pPr>
              <a:spcBef>
                <a:spcPts val="0"/>
              </a:spcBef>
            </a:pPr>
            <a:r>
              <a:rPr lang="en-US" sz="1100" b="0" baseline="0" dirty="0" smtClean="0">
                <a:latin typeface="+mn-lt"/>
              </a:rPr>
              <a:t>While the Standards only require the board to review and approve the policies, such policies are ineffective if staff are not be trained on them and are not following them.  </a:t>
            </a:r>
            <a:endParaRPr lang="en-US" sz="1100" b="0" dirty="0" smtClean="0">
              <a:latin typeface="+mn-lt"/>
            </a:endParaRPr>
          </a:p>
        </p:txBody>
      </p:sp>
      <p:sp>
        <p:nvSpPr>
          <p:cNvPr id="4" name="Slide Number Placeholder 3"/>
          <p:cNvSpPr>
            <a:spLocks noGrp="1"/>
          </p:cNvSpPr>
          <p:nvPr>
            <p:ph type="sldNum" sz="quarter" idx="10"/>
          </p:nvPr>
        </p:nvSpPr>
        <p:spPr/>
        <p:txBody>
          <a:bodyPr/>
          <a:lstStyle/>
          <a:p>
            <a:pPr>
              <a:defRPr/>
            </a:pPr>
            <a:fld id="{EFEB5041-944C-4410-AAF3-10B86D79719E}" type="slidenum">
              <a:rPr lang="en-US" smtClean="0"/>
              <a:pPr>
                <a:defRPr/>
              </a:pPr>
              <a:t>67</a:t>
            </a:fld>
            <a:endParaRPr lang="en-US" dirty="0"/>
          </a:p>
        </p:txBody>
      </p:sp>
    </p:spTree>
    <p:extLst>
      <p:ext uri="{BB962C8B-B14F-4D97-AF65-F5344CB8AC3E}">
        <p14:creationId xmlns:p14="http://schemas.microsoft.com/office/powerpoint/2010/main" xmlns="" val="152852170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dirty="0" smtClean="0">
                <a:latin typeface="+mn-lt"/>
              </a:rPr>
              <a:t>Board</a:t>
            </a:r>
            <a:r>
              <a:rPr lang="en-US" sz="1100" baseline="0" dirty="0" smtClean="0">
                <a:latin typeface="+mn-lt"/>
              </a:rPr>
              <a:t>s should also be aware of other filings that the CAA is required to submit under the Uniform Guidance.</a:t>
            </a:r>
            <a:r>
              <a:rPr lang="en-US" sz="1100" dirty="0" smtClean="0">
                <a:latin typeface="+mn-lt"/>
              </a:rPr>
              <a:t>  Board members could face personal liability if payroll taxes are not paid,</a:t>
            </a:r>
            <a:r>
              <a:rPr lang="en-US" sz="1100" baseline="0" dirty="0" smtClean="0">
                <a:latin typeface="+mn-lt"/>
              </a:rPr>
              <a:t> and thus boards should ensure these are being paid on a timely basis</a:t>
            </a:r>
            <a:r>
              <a:rPr lang="en-US" sz="1100" dirty="0" smtClean="0">
                <a:latin typeface="+mn-lt"/>
              </a:rPr>
              <a:t>.  Further, a CAA, as a tax-exempt organization, is required to report on its Form 990 that the board received a copy of the informational filing—this requirement is reflected in the CSBG Organizational Standards, which require that the CAA’s Form 990 be made available to the board for its review.</a:t>
            </a:r>
            <a:endParaRPr lang="en-US" sz="1100" dirty="0">
              <a:latin typeface="+mn-lt"/>
            </a:endParaRPr>
          </a:p>
        </p:txBody>
      </p:sp>
      <p:sp>
        <p:nvSpPr>
          <p:cNvPr id="4" name="Slide Number Placeholder 3"/>
          <p:cNvSpPr>
            <a:spLocks noGrp="1"/>
          </p:cNvSpPr>
          <p:nvPr>
            <p:ph type="sldNum" sz="quarter" idx="10"/>
          </p:nvPr>
        </p:nvSpPr>
        <p:spPr/>
        <p:txBody>
          <a:bodyPr/>
          <a:lstStyle/>
          <a:p>
            <a:pPr>
              <a:defRPr/>
            </a:pPr>
            <a:fld id="{EFEB5041-944C-4410-AAF3-10B86D79719E}" type="slidenum">
              <a:rPr lang="en-US" smtClean="0"/>
              <a:pPr>
                <a:defRPr/>
              </a:pPr>
              <a:t>68</a:t>
            </a:fld>
            <a:endParaRPr lang="en-US" dirty="0"/>
          </a:p>
        </p:txBody>
      </p:sp>
    </p:spTree>
    <p:extLst>
      <p:ext uri="{BB962C8B-B14F-4D97-AF65-F5344CB8AC3E}">
        <p14:creationId xmlns:p14="http://schemas.microsoft.com/office/powerpoint/2010/main" xmlns="" val="106173778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57199" y="4416099"/>
            <a:ext cx="6096001" cy="4182457"/>
          </a:xfrm>
        </p:spPr>
        <p:txBody>
          <a:bodyPr>
            <a:noAutofit/>
          </a:bodyPr>
          <a:lstStyle/>
          <a:p>
            <a:pPr>
              <a:spcBef>
                <a:spcPts val="0"/>
              </a:spcBef>
            </a:pPr>
            <a:r>
              <a:rPr lang="en-US" sz="1100" dirty="0" smtClean="0">
                <a:latin typeface="+mn-lt"/>
              </a:rPr>
              <a:t>One of the board’s primary functions is to oversee</a:t>
            </a:r>
            <a:r>
              <a:rPr lang="en-US" sz="1100" baseline="0" dirty="0" smtClean="0">
                <a:latin typeface="+mn-lt"/>
              </a:rPr>
              <a:t> a CAA’s finances, to determine how to allocate its resources and to protect </a:t>
            </a:r>
            <a:r>
              <a:rPr lang="en-US" sz="1100" dirty="0" smtClean="0">
                <a:latin typeface="+mn-lt"/>
              </a:rPr>
              <a:t>its funds and resources</a:t>
            </a:r>
            <a:r>
              <a:rPr lang="en-US" sz="1100" baseline="0" dirty="0" smtClean="0">
                <a:latin typeface="+mn-lt"/>
              </a:rPr>
              <a:t> from misuse or mismanagement.  The board meets</a:t>
            </a:r>
            <a:r>
              <a:rPr lang="en-US" sz="1100" dirty="0" smtClean="0">
                <a:latin typeface="+mn-lt"/>
              </a:rPr>
              <a:t> this responsibility  by:</a:t>
            </a:r>
          </a:p>
          <a:p>
            <a:pPr>
              <a:spcBef>
                <a:spcPts val="0"/>
              </a:spcBef>
            </a:pPr>
            <a:endParaRPr lang="en-US" sz="1100" dirty="0" smtClean="0">
              <a:latin typeface="+mn-lt"/>
            </a:endParaRPr>
          </a:p>
          <a:p>
            <a:pPr>
              <a:spcBef>
                <a:spcPts val="0"/>
              </a:spcBef>
              <a:buFont typeface="Arial" pitchFamily="34" charset="0"/>
              <a:buChar char="•"/>
            </a:pPr>
            <a:r>
              <a:rPr lang="en-US" sz="1100" dirty="0" smtClean="0">
                <a:latin typeface="+mn-lt"/>
              </a:rPr>
              <a:t>Regularly reviewing financial statements </a:t>
            </a:r>
          </a:p>
          <a:p>
            <a:pPr>
              <a:spcBef>
                <a:spcPts val="0"/>
              </a:spcBef>
              <a:buFont typeface="Arial" pitchFamily="34" charset="0"/>
              <a:buChar char="•"/>
            </a:pPr>
            <a:r>
              <a:rPr lang="en-US" sz="1100" dirty="0" smtClean="0">
                <a:latin typeface="+mn-lt"/>
              </a:rPr>
              <a:t>Approving and monitoring the annual budget. </a:t>
            </a:r>
          </a:p>
          <a:p>
            <a:pPr>
              <a:spcBef>
                <a:spcPts val="0"/>
              </a:spcBef>
              <a:buFont typeface="Arial" pitchFamily="34" charset="0"/>
              <a:buChar char="•"/>
            </a:pPr>
            <a:r>
              <a:rPr lang="en-US" sz="1100" dirty="0" smtClean="0">
                <a:latin typeface="+mn-lt"/>
              </a:rPr>
              <a:t>Setting and revisiting the executive director’s/CEO’s compensation and</a:t>
            </a:r>
          </a:p>
          <a:p>
            <a:pPr>
              <a:spcBef>
                <a:spcPts val="0"/>
              </a:spcBef>
              <a:buFont typeface="Arial" pitchFamily="34" charset="0"/>
              <a:buChar char="•"/>
            </a:pPr>
            <a:r>
              <a:rPr lang="en-US" sz="1100" dirty="0" smtClean="0">
                <a:latin typeface="+mn-lt"/>
              </a:rPr>
              <a:t>Selecting and monitoring the auditor.  </a:t>
            </a:r>
          </a:p>
          <a:p>
            <a:pPr>
              <a:spcBef>
                <a:spcPts val="0"/>
              </a:spcBef>
            </a:pPr>
            <a:endParaRPr lang="en-US" sz="1100" dirty="0" smtClean="0">
              <a:latin typeface="+mn-lt"/>
            </a:endParaRPr>
          </a:p>
          <a:p>
            <a:pPr>
              <a:spcBef>
                <a:spcPts val="0"/>
              </a:spcBef>
            </a:pPr>
            <a:r>
              <a:rPr lang="en-US" sz="1100" dirty="0" smtClean="0">
                <a:latin typeface="+mn-lt"/>
              </a:rPr>
              <a:t>We will discuss in greater detail the board’s role with regards to each of these tasks in the following slides. </a:t>
            </a:r>
            <a:endParaRPr lang="en-US" sz="1100" baseline="0" dirty="0" smtClean="0">
              <a:latin typeface="+mn-lt"/>
            </a:endParaRPr>
          </a:p>
        </p:txBody>
      </p:sp>
      <p:sp>
        <p:nvSpPr>
          <p:cNvPr id="4" name="Slide Number Placeholder 3"/>
          <p:cNvSpPr>
            <a:spLocks noGrp="1"/>
          </p:cNvSpPr>
          <p:nvPr>
            <p:ph type="sldNum" sz="quarter" idx="10"/>
          </p:nvPr>
        </p:nvSpPr>
        <p:spPr/>
        <p:txBody>
          <a:bodyPr/>
          <a:lstStyle/>
          <a:p>
            <a:pPr>
              <a:defRPr/>
            </a:pPr>
            <a:fld id="{EFEB5041-944C-4410-AAF3-10B86D79719E}" type="slidenum">
              <a:rPr lang="en-US" smtClean="0"/>
              <a:pPr>
                <a:defRPr/>
              </a:pPr>
              <a:t>69</a:t>
            </a:fld>
            <a:endParaRPr lang="en-US" dirty="0"/>
          </a:p>
        </p:txBody>
      </p:sp>
    </p:spTree>
    <p:extLst>
      <p:ext uri="{BB962C8B-B14F-4D97-AF65-F5344CB8AC3E}">
        <p14:creationId xmlns:p14="http://schemas.microsoft.com/office/powerpoint/2010/main" xmlns="" val="226164948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381000"/>
            <a:ext cx="4648200" cy="3486150"/>
          </a:xfrm>
        </p:spPr>
      </p:sp>
      <p:sp>
        <p:nvSpPr>
          <p:cNvPr id="3" name="Notes Placeholder 2"/>
          <p:cNvSpPr>
            <a:spLocks noGrp="1"/>
          </p:cNvSpPr>
          <p:nvPr>
            <p:ph type="body" idx="1"/>
          </p:nvPr>
        </p:nvSpPr>
        <p:spPr>
          <a:xfrm>
            <a:off x="304801" y="4038600"/>
            <a:ext cx="6477000" cy="5029200"/>
          </a:xfrm>
        </p:spPr>
        <p:txBody>
          <a:bodyPr>
            <a:noAutofit/>
          </a:bodyPr>
          <a:lstStyle/>
          <a:p>
            <a:pPr>
              <a:spcBef>
                <a:spcPts val="0"/>
              </a:spcBef>
            </a:pPr>
            <a:r>
              <a:rPr lang="en-US" sz="1100" dirty="0" smtClean="0">
                <a:latin typeface="+mn-lt"/>
              </a:rPr>
              <a:t>While </a:t>
            </a:r>
            <a:r>
              <a:rPr lang="en-US" sz="1100" dirty="0" err="1" smtClean="0">
                <a:latin typeface="+mn-lt"/>
              </a:rPr>
              <a:t>Moneypenny</a:t>
            </a:r>
            <a:r>
              <a:rPr lang="en-US" sz="1100" dirty="0" smtClean="0">
                <a:latin typeface="+mn-lt"/>
              </a:rPr>
              <a:t> is providing the board with useful information, she is ignoring the value of entity-level financial statements. External stakeholders</a:t>
            </a:r>
            <a:r>
              <a:rPr lang="en-US" sz="1100" baseline="0" dirty="0" smtClean="0">
                <a:latin typeface="+mn-lt"/>
              </a:rPr>
              <a:t> often require financial information that reflects the entity as a whole. For example, i</a:t>
            </a:r>
            <a:r>
              <a:rPr lang="en-US" sz="1100" dirty="0" smtClean="0">
                <a:latin typeface="+mn-lt"/>
              </a:rPr>
              <a:t>f a CAA had a revolving line of credit to finance, the bank, in administering</a:t>
            </a:r>
            <a:r>
              <a:rPr lang="en-US" sz="1100" baseline="0" dirty="0" smtClean="0">
                <a:latin typeface="+mn-lt"/>
              </a:rPr>
              <a:t> the loan, would</a:t>
            </a:r>
            <a:r>
              <a:rPr lang="en-US" sz="1100" dirty="0" smtClean="0">
                <a:latin typeface="+mn-lt"/>
              </a:rPr>
              <a:t> look to the CAA as a whole. This means the board needs to also look at the entity as a whole to make sure that there is sufficient liquidity to satisfy the bank. In other words, the board should be looking at the CAA through the eyes of an</a:t>
            </a:r>
            <a:r>
              <a:rPr lang="en-US" sz="1100" baseline="0" dirty="0" smtClean="0">
                <a:latin typeface="+mn-lt"/>
              </a:rPr>
              <a:t> external stakeholder</a:t>
            </a:r>
            <a:r>
              <a:rPr lang="en-US" sz="1100" dirty="0" smtClean="0">
                <a:latin typeface="+mn-lt"/>
              </a:rPr>
              <a:t>. Moreover, not all assets are restricted to a particular program. CAAs</a:t>
            </a:r>
            <a:r>
              <a:rPr lang="en-US" sz="1100" baseline="0" dirty="0" smtClean="0">
                <a:latin typeface="+mn-lt"/>
              </a:rPr>
              <a:t> may </a:t>
            </a:r>
            <a:r>
              <a:rPr lang="en-US" sz="1100" dirty="0" smtClean="0">
                <a:latin typeface="+mn-lt"/>
              </a:rPr>
              <a:t>have unrestricted cash, receivables, and fixed assets (equipment and buildings). The board should be monitoring these on an ongoing basis. Finally, if the board wants to expand into new areas, it needs to understand the resources available for expansion. </a:t>
            </a:r>
          </a:p>
          <a:p>
            <a:pPr>
              <a:spcBef>
                <a:spcPts val="0"/>
              </a:spcBef>
            </a:pPr>
            <a:endParaRPr lang="en-US" sz="1100" dirty="0" smtClean="0">
              <a:latin typeface="+mn-lt"/>
            </a:endParaRPr>
          </a:p>
          <a:p>
            <a:pPr>
              <a:spcBef>
                <a:spcPts val="0"/>
              </a:spcBef>
            </a:pPr>
            <a:r>
              <a:rPr lang="en-US" sz="1100" dirty="0" smtClean="0">
                <a:latin typeface="+mn-lt"/>
              </a:rPr>
              <a:t>Although </a:t>
            </a:r>
            <a:r>
              <a:rPr lang="en-US" sz="1100" dirty="0" err="1" smtClean="0">
                <a:latin typeface="+mn-lt"/>
              </a:rPr>
              <a:t>Moneypenny</a:t>
            </a:r>
            <a:r>
              <a:rPr lang="en-US" sz="1100" dirty="0" smtClean="0">
                <a:latin typeface="+mn-lt"/>
              </a:rPr>
              <a:t> may have legitimate reasons for disagreeing with the whole-entity approach, she should keep one fact squarely in mind: providing the board with a complete set of financial statements does not preclude her from supplementing the financial statements with schedules that show operations on a program-by-program basis. In fact, providing these supplemental</a:t>
            </a:r>
            <a:r>
              <a:rPr lang="en-US" sz="1100" baseline="0" dirty="0" smtClean="0">
                <a:latin typeface="+mn-lt"/>
              </a:rPr>
              <a:t> schedules </a:t>
            </a:r>
            <a:r>
              <a:rPr lang="en-US" sz="1100" dirty="0" smtClean="0">
                <a:latin typeface="+mn-lt"/>
              </a:rPr>
              <a:t>is an encouraged</a:t>
            </a:r>
            <a:r>
              <a:rPr lang="en-US" sz="1100" baseline="0" dirty="0" smtClean="0">
                <a:latin typeface="+mn-lt"/>
              </a:rPr>
              <a:t> practice and enable the board to assess the financial health of individual programs.</a:t>
            </a:r>
            <a:endParaRPr lang="en-US" sz="1100" dirty="0" smtClean="0">
              <a:latin typeface="+mn-lt"/>
            </a:endParaRPr>
          </a:p>
          <a:p>
            <a:pPr>
              <a:spcBef>
                <a:spcPts val="0"/>
              </a:spcBef>
            </a:pPr>
            <a:endParaRPr lang="en-US" sz="1100" dirty="0" smtClean="0">
              <a:latin typeface="+mn-lt"/>
            </a:endParaRPr>
          </a:p>
          <a:p>
            <a:pPr>
              <a:spcBef>
                <a:spcPts val="0"/>
              </a:spcBef>
            </a:pPr>
            <a:r>
              <a:rPr lang="en-US" sz="1100" b="1" dirty="0" smtClean="0">
                <a:latin typeface="+mn-lt"/>
              </a:rPr>
              <a:t>Lesson</a:t>
            </a:r>
            <a:r>
              <a:rPr lang="en-US" sz="1100" dirty="0" smtClean="0">
                <a:latin typeface="+mn-lt"/>
              </a:rPr>
              <a:t>: A board member who does not receive a complete set of financial statements, including the balance sheet, should demand them. Those who think board members won’t understand them or will be hopelessly confused are doing everyone a disservice, including themselves.</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70</a:t>
            </a:fld>
            <a:endParaRPr lang="en-US"/>
          </a:p>
        </p:txBody>
      </p:sp>
    </p:spTree>
    <p:extLst>
      <p:ext uri="{BB962C8B-B14F-4D97-AF65-F5344CB8AC3E}">
        <p14:creationId xmlns:p14="http://schemas.microsoft.com/office/powerpoint/2010/main" xmlns="" val="278131272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152400"/>
            <a:ext cx="3225800" cy="2419350"/>
          </a:xfrm>
        </p:spPr>
      </p:sp>
      <p:sp>
        <p:nvSpPr>
          <p:cNvPr id="3" name="Notes Placeholder 2"/>
          <p:cNvSpPr>
            <a:spLocks noGrp="1"/>
          </p:cNvSpPr>
          <p:nvPr>
            <p:ph type="body" idx="1"/>
          </p:nvPr>
        </p:nvSpPr>
        <p:spPr>
          <a:xfrm>
            <a:off x="228600" y="2667000"/>
            <a:ext cx="6477000" cy="6400800"/>
          </a:xfrm>
        </p:spPr>
        <p:txBody>
          <a:bodyPr>
            <a:noAutofit/>
          </a:bodyPr>
          <a:lstStyle/>
          <a:p>
            <a:pPr>
              <a:spcBef>
                <a:spcPts val="0"/>
              </a:spcBef>
            </a:pPr>
            <a:r>
              <a:rPr lang="en-US" sz="1050" dirty="0" smtClean="0">
                <a:latin typeface="+mn-lt"/>
              </a:rPr>
              <a:t>Every regular board meeting should include a review of the CAA’s financial statements, be they the year-end audited statements or interim statements. Typically the interim statements are less formal than the audited ones, but if the CAA’s accounting system is a good one, these statements should be relatively accurate. CAPLAW recommends a five-step approach to the periodic review:</a:t>
            </a:r>
          </a:p>
          <a:p>
            <a:pPr>
              <a:spcBef>
                <a:spcPts val="0"/>
              </a:spcBef>
            </a:pPr>
            <a:endParaRPr lang="en-US" sz="1050" dirty="0" smtClean="0">
              <a:latin typeface="+mn-lt"/>
            </a:endParaRPr>
          </a:p>
          <a:p>
            <a:pPr>
              <a:spcBef>
                <a:spcPts val="0"/>
              </a:spcBef>
            </a:pPr>
            <a:r>
              <a:rPr lang="en-US" sz="1050" b="1" dirty="0" smtClean="0">
                <a:latin typeface="+mn-lt"/>
              </a:rPr>
              <a:t>Step 1: Preliminary Review by the Finance Committee</a:t>
            </a:r>
          </a:p>
          <a:p>
            <a:pPr>
              <a:spcBef>
                <a:spcPts val="0"/>
              </a:spcBef>
            </a:pPr>
            <a:r>
              <a:rPr lang="en-US" sz="1050" dirty="0" smtClean="0">
                <a:latin typeface="+mn-lt"/>
              </a:rPr>
              <a:t>The CAA should have a finance committee. One of the committee’s tasks should be to review the financial statements in advance of the board meeting and report on the statements at the meeting. If the CAA does not have a finance committee, someone should be designated to review the statements in advance of the meeting and lead the discussion. This person could be a board member or the CAA’s CFO or treasurer, depending on the CAA’s resources and circumstances. Even if a non-board member leads the discussion, CAPLAW recommends that the staff member review the statements ahead of time with a board member, such as the treasurer, so that at least one board member will have a more detailed understanding of the statements.</a:t>
            </a:r>
          </a:p>
          <a:p>
            <a:pPr>
              <a:spcBef>
                <a:spcPts val="0"/>
              </a:spcBef>
            </a:pPr>
            <a:endParaRPr lang="en-US" sz="1050" dirty="0" smtClean="0">
              <a:latin typeface="+mn-lt"/>
            </a:endParaRPr>
          </a:p>
          <a:p>
            <a:pPr>
              <a:spcBef>
                <a:spcPts val="0"/>
              </a:spcBef>
            </a:pPr>
            <a:r>
              <a:rPr lang="en-US" sz="1050" b="1" dirty="0" smtClean="0">
                <a:latin typeface="+mn-lt"/>
              </a:rPr>
              <a:t>Step 2: Review by Every Board Member</a:t>
            </a:r>
          </a:p>
          <a:p>
            <a:pPr>
              <a:spcBef>
                <a:spcPts val="0"/>
              </a:spcBef>
            </a:pPr>
            <a:r>
              <a:rPr lang="en-US" sz="1050" dirty="0" smtClean="0">
                <a:latin typeface="+mn-lt"/>
              </a:rPr>
              <a:t>Every board member should receive a packet of financial information at least one week in advance of the scheduled board meeting. The packet should include a complete set of financial statements, and if possible, an analysis of the statements from the board’s finance committee or the CAA’s CFO or treasurer. Each board member—no matter how financially illiterate—should review the financial statements before the meeting.</a:t>
            </a:r>
          </a:p>
          <a:p>
            <a:pPr>
              <a:spcBef>
                <a:spcPts val="0"/>
              </a:spcBef>
            </a:pPr>
            <a:endParaRPr lang="en-US" sz="1050" dirty="0" smtClean="0">
              <a:latin typeface="+mn-lt"/>
            </a:endParaRPr>
          </a:p>
          <a:p>
            <a:pPr>
              <a:spcBef>
                <a:spcPts val="0"/>
              </a:spcBef>
            </a:pPr>
            <a:r>
              <a:rPr lang="en-US" sz="1050" b="1" dirty="0" smtClean="0">
                <a:latin typeface="+mn-lt"/>
              </a:rPr>
              <a:t>Step 3: Regular Discussion of the Financial Statements</a:t>
            </a:r>
          </a:p>
          <a:p>
            <a:pPr>
              <a:spcBef>
                <a:spcPts val="0"/>
              </a:spcBef>
            </a:pPr>
            <a:r>
              <a:rPr lang="en-US" sz="1050" dirty="0" smtClean="0">
                <a:latin typeface="+mn-lt"/>
              </a:rPr>
              <a:t>The meeting agenda should set aside sufficient time to permit a thorough discussion of the financial statements. The discussion should include a review of:</a:t>
            </a:r>
          </a:p>
          <a:p>
            <a:pPr marL="115888" indent="-115888">
              <a:spcBef>
                <a:spcPts val="0"/>
              </a:spcBef>
              <a:buFont typeface="Arial" pitchFamily="34" charset="0"/>
              <a:buChar char="•"/>
            </a:pPr>
            <a:r>
              <a:rPr lang="en-US" sz="1050" dirty="0" smtClean="0">
                <a:latin typeface="+mn-lt"/>
              </a:rPr>
              <a:t> Variances from budget—comparing what actually happened with the annual plan</a:t>
            </a:r>
          </a:p>
          <a:p>
            <a:pPr marL="115888" indent="-115888">
              <a:spcBef>
                <a:spcPts val="0"/>
              </a:spcBef>
              <a:buFont typeface="Arial" pitchFamily="34" charset="0"/>
              <a:buChar char="•"/>
            </a:pPr>
            <a:r>
              <a:rPr lang="en-US" sz="1050" dirty="0" smtClean="0">
                <a:latin typeface="+mn-lt"/>
              </a:rPr>
              <a:t> Liquidity—the CAA’s ability to meet its obligations as they become due</a:t>
            </a:r>
          </a:p>
          <a:p>
            <a:pPr marL="115888" indent="-115888">
              <a:spcBef>
                <a:spcPts val="0"/>
              </a:spcBef>
              <a:buFont typeface="Arial" pitchFamily="34" charset="0"/>
              <a:buChar char="•"/>
            </a:pPr>
            <a:r>
              <a:rPr lang="en-US" sz="1050" dirty="0" smtClean="0">
                <a:latin typeface="+mn-lt"/>
              </a:rPr>
              <a:t> Unrestricted net assets available for operations</a:t>
            </a:r>
          </a:p>
          <a:p>
            <a:pPr marL="115888" indent="-115888">
              <a:spcBef>
                <a:spcPts val="0"/>
              </a:spcBef>
              <a:buFont typeface="Arial" pitchFamily="34" charset="0"/>
              <a:buChar char="•"/>
            </a:pPr>
            <a:r>
              <a:rPr lang="en-US" sz="1050" dirty="0" smtClean="0">
                <a:latin typeface="+mn-lt"/>
              </a:rPr>
              <a:t> Program-by-program analysis of revenue and expenses</a:t>
            </a:r>
          </a:p>
          <a:p>
            <a:pPr marL="115888" indent="-115888">
              <a:spcBef>
                <a:spcPts val="0"/>
              </a:spcBef>
              <a:buFont typeface="Arial" pitchFamily="34" charset="0"/>
              <a:buChar char="•"/>
            </a:pPr>
            <a:r>
              <a:rPr lang="en-US" sz="1050" dirty="0" smtClean="0">
                <a:latin typeface="+mn-lt"/>
              </a:rPr>
              <a:t> Key financial metrics</a:t>
            </a:r>
          </a:p>
          <a:p>
            <a:pPr marL="115888" indent="-115888">
              <a:spcBef>
                <a:spcPts val="0"/>
              </a:spcBef>
              <a:buFont typeface="Arial" pitchFamily="34" charset="0"/>
              <a:buChar char="•"/>
            </a:pPr>
            <a:r>
              <a:rPr lang="en-US" sz="1050" dirty="0" smtClean="0">
                <a:latin typeface="+mn-lt"/>
              </a:rPr>
              <a:t> Stability of the CAA’s grants and other revenue sources</a:t>
            </a:r>
          </a:p>
          <a:p>
            <a:pPr marL="115888" indent="-115888">
              <a:spcBef>
                <a:spcPts val="0"/>
              </a:spcBef>
              <a:buFont typeface="Arial" pitchFamily="34" charset="0"/>
              <a:buChar char="•"/>
            </a:pPr>
            <a:r>
              <a:rPr lang="en-US" sz="1050" dirty="0" smtClean="0">
                <a:latin typeface="+mn-lt"/>
              </a:rPr>
              <a:t> Any other matters involving finances warranting discussion</a:t>
            </a:r>
          </a:p>
          <a:p>
            <a:pPr marL="115888" indent="-115888">
              <a:spcBef>
                <a:spcPts val="0"/>
              </a:spcBef>
            </a:pPr>
            <a:endParaRPr lang="en-US" sz="1050" b="1" dirty="0" smtClean="0">
              <a:latin typeface="+mn-lt"/>
            </a:endParaRPr>
          </a:p>
          <a:p>
            <a:pPr marL="115888" indent="-115888">
              <a:spcBef>
                <a:spcPts val="0"/>
              </a:spcBef>
            </a:pPr>
            <a:r>
              <a:rPr lang="en-US" sz="1050" b="1" dirty="0" smtClean="0">
                <a:latin typeface="+mn-lt"/>
              </a:rPr>
              <a:t>Step 4: Once-a-Year Discussions</a:t>
            </a:r>
          </a:p>
          <a:p>
            <a:pPr>
              <a:spcBef>
                <a:spcPts val="0"/>
              </a:spcBef>
            </a:pPr>
            <a:r>
              <a:rPr lang="en-US" sz="1050" dirty="0" smtClean="0">
                <a:latin typeface="+mn-lt"/>
              </a:rPr>
              <a:t>At least once a year, the board should discuss the following matters in detail: auditor’s annual report and management letter; CAA’s annual organization-wide budget; CAA’s system of internal controls; CAA’s overall financial health, including its liquidity and unrestricted net assets; CAA’s long-term financial plans and needs. The board need not address all of these topics at the same meeting.</a:t>
            </a:r>
          </a:p>
          <a:p>
            <a:pPr marL="115888" indent="-115888">
              <a:spcBef>
                <a:spcPts val="0"/>
              </a:spcBef>
            </a:pPr>
            <a:endParaRPr lang="en-US" sz="1050" b="1" dirty="0" smtClean="0">
              <a:latin typeface="+mn-lt"/>
            </a:endParaRPr>
          </a:p>
          <a:p>
            <a:pPr marL="115888" indent="-115888">
              <a:spcBef>
                <a:spcPts val="0"/>
              </a:spcBef>
            </a:pPr>
            <a:r>
              <a:rPr lang="en-US" sz="1050" b="1" dirty="0" smtClean="0">
                <a:latin typeface="+mn-lt"/>
              </a:rPr>
              <a:t>Step 5: Questions and Answers</a:t>
            </a:r>
          </a:p>
          <a:p>
            <a:pPr>
              <a:spcBef>
                <a:spcPts val="0"/>
              </a:spcBef>
            </a:pPr>
            <a:r>
              <a:rPr lang="en-US" sz="1050" dirty="0" smtClean="0">
                <a:latin typeface="+mn-lt"/>
              </a:rPr>
              <a:t>Time should be set aside during each discussion of the CAA’s finances for a robust Q &amp; A session. Questions should be encouraged.</a:t>
            </a:r>
            <a:endParaRPr lang="en-US" sz="105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71</a:t>
            </a:fld>
            <a:endParaRPr lang="en-US"/>
          </a:p>
        </p:txBody>
      </p:sp>
    </p:spTree>
    <p:extLst>
      <p:ext uri="{BB962C8B-B14F-4D97-AF65-F5344CB8AC3E}">
        <p14:creationId xmlns:p14="http://schemas.microsoft.com/office/powerpoint/2010/main" xmlns="" val="100156637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dirty="0" smtClean="0">
                <a:latin typeface="+mn-lt"/>
              </a:rPr>
              <a:t>If board members are struggling to read</a:t>
            </a:r>
            <a:r>
              <a:rPr lang="en-US" sz="1100" baseline="0" dirty="0" smtClean="0">
                <a:latin typeface="+mn-lt"/>
              </a:rPr>
              <a:t> and understand the CAA’s financial statements, encourage them to review the section from CAPLAW’s </a:t>
            </a:r>
            <a:r>
              <a:rPr lang="en-US" sz="1100" i="1" baseline="0" dirty="0" smtClean="0">
                <a:latin typeface="+mn-lt"/>
              </a:rPr>
              <a:t>Tools for Top-Notch CAAs</a:t>
            </a:r>
            <a:r>
              <a:rPr lang="en-US" sz="1100" baseline="0" dirty="0" smtClean="0">
                <a:latin typeface="+mn-lt"/>
              </a:rPr>
              <a:t>, which walks through each of the financial statements and offers tips on what boards should be focusing on with regards to each of the statements.</a:t>
            </a:r>
            <a:endParaRPr lang="en-US" sz="1100" dirty="0">
              <a:latin typeface="+mn-lt"/>
            </a:endParaRPr>
          </a:p>
        </p:txBody>
      </p:sp>
      <p:sp>
        <p:nvSpPr>
          <p:cNvPr id="4" name="Slide Number Placeholder 3"/>
          <p:cNvSpPr>
            <a:spLocks noGrp="1"/>
          </p:cNvSpPr>
          <p:nvPr>
            <p:ph type="sldNum" sz="quarter" idx="10"/>
          </p:nvPr>
        </p:nvSpPr>
        <p:spPr/>
        <p:txBody>
          <a:bodyPr/>
          <a:lstStyle/>
          <a:p>
            <a:pPr>
              <a:defRPr/>
            </a:pPr>
            <a:fld id="{EFEB5041-944C-4410-AAF3-10B86D79719E}" type="slidenum">
              <a:rPr lang="en-US" smtClean="0"/>
              <a:pPr>
                <a:defRPr/>
              </a:pPr>
              <a:t>72</a:t>
            </a:fld>
            <a:endParaRPr lang="en-US" dirty="0"/>
          </a:p>
        </p:txBody>
      </p:sp>
    </p:spTree>
    <p:extLst>
      <p:ext uri="{BB962C8B-B14F-4D97-AF65-F5344CB8AC3E}">
        <p14:creationId xmlns:p14="http://schemas.microsoft.com/office/powerpoint/2010/main" xmlns="" val="60500948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ts val="0"/>
              </a:spcBef>
              <a:spcAft>
                <a:spcPct val="0"/>
              </a:spcAft>
              <a:buClrTx/>
              <a:buSzTx/>
              <a:buFontTx/>
              <a:buNone/>
              <a:tabLst/>
              <a:defRPr/>
            </a:pPr>
            <a:r>
              <a:rPr lang="en-US" sz="1100" dirty="0" smtClean="0">
                <a:latin typeface="+mn-lt"/>
              </a:rPr>
              <a:t>As previously noted, the CSBG Organizational</a:t>
            </a:r>
            <a:r>
              <a:rPr lang="en-US" sz="1100" baseline="0" dirty="0" smtClean="0">
                <a:latin typeface="+mn-lt"/>
              </a:rPr>
              <a:t> Standards require that boards receive financial statements at every meeting.</a:t>
            </a:r>
            <a:endParaRPr lang="en-US" sz="1100" dirty="0" smtClean="0">
              <a:latin typeface="+mn-lt"/>
            </a:endParaRPr>
          </a:p>
          <a:p>
            <a:pPr>
              <a:spcBef>
                <a:spcPts val="0"/>
              </a:spcBef>
            </a:pPr>
            <a:endParaRPr lang="en-US" sz="1100" dirty="0">
              <a:latin typeface="+mn-lt"/>
            </a:endParaRPr>
          </a:p>
        </p:txBody>
      </p:sp>
      <p:sp>
        <p:nvSpPr>
          <p:cNvPr id="4" name="Slide Number Placeholder 3"/>
          <p:cNvSpPr>
            <a:spLocks noGrp="1"/>
          </p:cNvSpPr>
          <p:nvPr>
            <p:ph type="sldNum" sz="quarter" idx="10"/>
          </p:nvPr>
        </p:nvSpPr>
        <p:spPr/>
        <p:txBody>
          <a:bodyPr/>
          <a:lstStyle/>
          <a:p>
            <a:pPr>
              <a:defRPr/>
            </a:pPr>
            <a:fld id="{EFEB5041-944C-4410-AAF3-10B86D79719E}" type="slidenum">
              <a:rPr lang="en-US" smtClean="0"/>
              <a:pPr>
                <a:defRPr/>
              </a:pPr>
              <a:t>73</a:t>
            </a:fld>
            <a:endParaRPr lang="en-US" dirty="0"/>
          </a:p>
        </p:txBody>
      </p:sp>
    </p:spTree>
    <p:extLst>
      <p:ext uri="{BB962C8B-B14F-4D97-AF65-F5344CB8AC3E}">
        <p14:creationId xmlns:p14="http://schemas.microsoft.com/office/powerpoint/2010/main" xmlns="" val="351418882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24000" y="304800"/>
            <a:ext cx="3848100" cy="2886075"/>
          </a:xfrm>
        </p:spPr>
      </p:sp>
      <p:sp>
        <p:nvSpPr>
          <p:cNvPr id="3" name="Notes Placeholder 2"/>
          <p:cNvSpPr>
            <a:spLocks noGrp="1"/>
          </p:cNvSpPr>
          <p:nvPr>
            <p:ph type="body" idx="1"/>
          </p:nvPr>
        </p:nvSpPr>
        <p:spPr>
          <a:xfrm>
            <a:off x="304800" y="3276600"/>
            <a:ext cx="6477000" cy="5638800"/>
          </a:xfrm>
        </p:spPr>
        <p:txBody>
          <a:bodyPr>
            <a:noAutofit/>
          </a:bodyPr>
          <a:lstStyle/>
          <a:p>
            <a:pPr>
              <a:spcBef>
                <a:spcPts val="0"/>
              </a:spcBef>
            </a:pPr>
            <a:r>
              <a:rPr lang="en-US" sz="1100" b="0" dirty="0" smtClean="0">
                <a:latin typeface="+mn-lt"/>
              </a:rPr>
              <a:t>The</a:t>
            </a:r>
            <a:r>
              <a:rPr lang="en-US" sz="1100" b="0" baseline="0" dirty="0" smtClean="0">
                <a:latin typeface="+mn-lt"/>
              </a:rPr>
              <a:t> annual budget is one of the most useful tools the board will use to monitor the CAA’s performance throughout the year. To ensure that the budget is effectively used, the board should assist its members with developing a high-level understanding of the following:</a:t>
            </a:r>
          </a:p>
          <a:p>
            <a:pPr>
              <a:spcBef>
                <a:spcPts val="0"/>
              </a:spcBef>
            </a:pPr>
            <a:endParaRPr lang="en-US" sz="1100" b="1" dirty="0" smtClean="0">
              <a:latin typeface="+mn-lt"/>
            </a:endParaRPr>
          </a:p>
          <a:p>
            <a:pPr>
              <a:spcBef>
                <a:spcPts val="0"/>
              </a:spcBef>
            </a:pPr>
            <a:r>
              <a:rPr lang="en-US" sz="1100" b="1" dirty="0" smtClean="0">
                <a:latin typeface="+mn-lt"/>
              </a:rPr>
              <a:t>Budget</a:t>
            </a:r>
            <a:r>
              <a:rPr lang="en-US" sz="1100" b="1" baseline="0" dirty="0" smtClean="0">
                <a:latin typeface="+mn-lt"/>
              </a:rPr>
              <a:t> Goals: </a:t>
            </a:r>
            <a:r>
              <a:rPr lang="en-US" sz="1100" dirty="0" smtClean="0">
                <a:latin typeface="+mn-lt"/>
              </a:rPr>
              <a:t>Each board must determine its overall financial goals for the year covered by the annual operating budget. CAAs are encouraged to work toward long-term sustainability, which requires building both cash reserves and net assets (the nonprofit term for equity or net worth). To achieve these sustainability goals, the CAA must budget to have overall income exceed overall expenses in the annual budget. Unfortunately, many governmental funding agreements are structured on a “use it or lose it” cost reimbursement basis. Budgeting to generate income that is greater than expenses requires the CAA to develop additional strategies to overcome the limitations of cost reimbursement contracts.</a:t>
            </a:r>
          </a:p>
          <a:p>
            <a:pPr>
              <a:spcBef>
                <a:spcPts val="0"/>
              </a:spcBef>
            </a:pPr>
            <a:endParaRPr lang="en-US" sz="1100" dirty="0" smtClean="0">
              <a:latin typeface="+mn-lt"/>
            </a:endParaRPr>
          </a:p>
          <a:p>
            <a:pPr>
              <a:spcBef>
                <a:spcPts val="0"/>
              </a:spcBef>
            </a:pPr>
            <a:r>
              <a:rPr lang="en-US" sz="1100" b="1" dirty="0" smtClean="0">
                <a:latin typeface="+mn-lt"/>
              </a:rPr>
              <a:t>Assumptions:</a:t>
            </a:r>
            <a:r>
              <a:rPr lang="en-US" sz="1100" b="1" baseline="0" dirty="0" smtClean="0">
                <a:latin typeface="+mn-lt"/>
              </a:rPr>
              <a:t> </a:t>
            </a:r>
            <a:r>
              <a:rPr lang="en-US" sz="1100" dirty="0" smtClean="0">
                <a:latin typeface="+mn-lt"/>
              </a:rPr>
              <a:t>The annual operating budget represents the CAA’s best estimate or projection of income and expenses for the upcoming fiscal year. Sound budgeting requires systematic recording of the assumptions that are the basis of the projections. Clear documentation of assumptions will make it much easier to calculate the impact on the overall budget that will occur when</a:t>
            </a:r>
            <a:r>
              <a:rPr lang="en-US" sz="1100" baseline="0" dirty="0" smtClean="0">
                <a:latin typeface="+mn-lt"/>
              </a:rPr>
              <a:t> </a:t>
            </a:r>
            <a:r>
              <a:rPr lang="en-US" sz="1100" dirty="0" smtClean="0">
                <a:latin typeface="+mn-lt"/>
              </a:rPr>
              <a:t>assumptions change.</a:t>
            </a:r>
          </a:p>
          <a:p>
            <a:pPr>
              <a:spcBef>
                <a:spcPts val="0"/>
              </a:spcBef>
            </a:pPr>
            <a:endParaRPr lang="en-US" sz="1100" dirty="0" smtClean="0">
              <a:latin typeface="+mn-lt"/>
            </a:endParaRPr>
          </a:p>
          <a:p>
            <a:pPr>
              <a:spcBef>
                <a:spcPts val="0"/>
              </a:spcBef>
            </a:pPr>
            <a:r>
              <a:rPr lang="en-US" sz="1100" b="1" dirty="0" smtClean="0">
                <a:latin typeface="+mn-lt"/>
              </a:rPr>
              <a:t>Cost</a:t>
            </a:r>
            <a:r>
              <a:rPr lang="en-US" sz="1100" b="1" baseline="0" dirty="0" smtClean="0">
                <a:latin typeface="+mn-lt"/>
              </a:rPr>
              <a:t> centers</a:t>
            </a:r>
            <a:r>
              <a:rPr lang="en-US" sz="1100" baseline="0" dirty="0" smtClean="0">
                <a:latin typeface="+mn-lt"/>
              </a:rPr>
              <a:t>. </a:t>
            </a:r>
            <a:r>
              <a:rPr lang="en-US" sz="1100" dirty="0" smtClean="0">
                <a:latin typeface="+mn-lt"/>
              </a:rPr>
              <a:t>CAAs frequently operate multiple programs and in many instances, each program is supported through the use of resources from multiple sources. The use of a cost center budget structure facilitates describing how various programs will be supported and how various funding sources will be used in accordance with the requirements of specific funders. Budgets for all cost centers must be integrated into the comprehensive annual budget document. For example, a CAA with a Head Start, weatherization, and energy assistance programs should develop budgets for each program. It should also develop cost centers for general administration and fundraising.</a:t>
            </a:r>
          </a:p>
          <a:p>
            <a:pPr>
              <a:spcBef>
                <a:spcPts val="0"/>
              </a:spcBef>
            </a:pPr>
            <a:endParaRPr lang="en-US" sz="1100" dirty="0" smtClean="0">
              <a:latin typeface="+mn-lt"/>
            </a:endParaRPr>
          </a:p>
          <a:p>
            <a:pPr>
              <a:spcBef>
                <a:spcPts val="0"/>
              </a:spcBef>
            </a:pPr>
            <a:r>
              <a:rPr lang="en-US" sz="1100" b="1" dirty="0" smtClean="0">
                <a:latin typeface="+mn-lt"/>
              </a:rPr>
              <a:t>Grant requirements</a:t>
            </a:r>
            <a:r>
              <a:rPr lang="en-US" sz="1100" dirty="0" smtClean="0">
                <a:latin typeface="+mn-lt"/>
              </a:rPr>
              <a:t>. B</a:t>
            </a:r>
            <a:r>
              <a:rPr lang="en-US" sz="1100" baseline="0" dirty="0" smtClean="0">
                <a:latin typeface="+mn-lt"/>
              </a:rPr>
              <a:t>oard members should have a high-level understanding of the goals of the financial</a:t>
            </a:r>
            <a:r>
              <a:rPr lang="en-US" sz="1100" dirty="0" smtClean="0">
                <a:latin typeface="+mn-lt"/>
              </a:rPr>
              <a:t> requirements that apply to federal grants</a:t>
            </a:r>
            <a:r>
              <a:rPr lang="en-US" sz="1100" baseline="0" dirty="0" smtClean="0">
                <a:latin typeface="+mn-lt"/>
              </a:rPr>
              <a:t> so they understand the need for strong financial systems and processes and are able to effectively</a:t>
            </a:r>
            <a:r>
              <a:rPr lang="en-US" sz="1100" dirty="0" smtClean="0">
                <a:latin typeface="+mn-lt"/>
              </a:rPr>
              <a:t> oversee the CAA’s financial compliance</a:t>
            </a:r>
            <a:r>
              <a:rPr lang="en-US" sz="1100" baseline="0" dirty="0" smtClean="0">
                <a:latin typeface="+mn-lt"/>
              </a:rPr>
              <a:t>.</a:t>
            </a:r>
          </a:p>
          <a:p>
            <a:pPr>
              <a:spcBef>
                <a:spcPts val="0"/>
              </a:spcBef>
            </a:pPr>
            <a:endParaRPr lang="en-US" sz="1100" dirty="0" smtClean="0">
              <a:latin typeface="+mn-lt"/>
            </a:endParaRPr>
          </a:p>
          <a:p>
            <a:pPr>
              <a:spcBef>
                <a:spcPts val="0"/>
              </a:spcBef>
            </a:pP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74</a:t>
            </a:fld>
            <a:endParaRPr lang="en-US"/>
          </a:p>
        </p:txBody>
      </p:sp>
    </p:spTree>
    <p:extLst>
      <p:ext uri="{BB962C8B-B14F-4D97-AF65-F5344CB8AC3E}">
        <p14:creationId xmlns:p14="http://schemas.microsoft.com/office/powerpoint/2010/main" xmlns="" val="259571201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dirty="0" smtClean="0">
                <a:latin typeface="+mn-lt"/>
              </a:rPr>
              <a:t>This section from CAPLAW’s </a:t>
            </a:r>
            <a:r>
              <a:rPr lang="en-US" sz="1100" i="1" dirty="0" smtClean="0">
                <a:latin typeface="+mn-lt"/>
              </a:rPr>
              <a:t>Tools for Top-Notch CAA’s </a:t>
            </a:r>
            <a:r>
              <a:rPr lang="en-US" sz="1100" dirty="0" smtClean="0">
                <a:latin typeface="+mn-lt"/>
              </a:rPr>
              <a:t>will help tripartite boards understand how annual budgets are developed, the purpose they serve and the federal requirements that apply to the budgeting process.</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75</a:t>
            </a:fld>
            <a:endParaRPr lang="en-US"/>
          </a:p>
        </p:txBody>
      </p:sp>
    </p:spTree>
    <p:extLst>
      <p:ext uri="{BB962C8B-B14F-4D97-AF65-F5344CB8AC3E}">
        <p14:creationId xmlns:p14="http://schemas.microsoft.com/office/powerpoint/2010/main" xmlns="" val="55280449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baseline="0" dirty="0" smtClean="0">
                <a:latin typeface="+mn-lt"/>
              </a:rPr>
              <a:t>The CSBG Organizational Standards require boards to approve an organization-wide budget on an annual basis.</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76</a:t>
            </a:fld>
            <a:endParaRPr lang="en-US"/>
          </a:p>
        </p:txBody>
      </p:sp>
    </p:spTree>
    <p:extLst>
      <p:ext uri="{BB962C8B-B14F-4D97-AF65-F5344CB8AC3E}">
        <p14:creationId xmlns:p14="http://schemas.microsoft.com/office/powerpoint/2010/main" xmlns="" val="342538961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100" dirty="0" smtClean="0">
                <a:latin typeface="+mn-lt"/>
              </a:rPr>
              <a:t>See </a:t>
            </a:r>
            <a:r>
              <a:rPr lang="en-US" sz="1100" baseline="0" dirty="0" smtClean="0">
                <a:latin typeface="+mn-lt"/>
              </a:rPr>
              <a:t> </a:t>
            </a:r>
            <a:r>
              <a:rPr lang="en-US" sz="1100" dirty="0" smtClean="0">
                <a:latin typeface="+mn-lt"/>
              </a:rPr>
              <a:t>answer in notes on next slide.  </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77</a:t>
            </a:fld>
            <a:endParaRPr lang="en-US"/>
          </a:p>
        </p:txBody>
      </p:sp>
    </p:spTree>
    <p:extLst>
      <p:ext uri="{BB962C8B-B14F-4D97-AF65-F5344CB8AC3E}">
        <p14:creationId xmlns:p14="http://schemas.microsoft.com/office/powerpoint/2010/main" xmlns="" val="262799845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81200" y="152400"/>
            <a:ext cx="2895600" cy="2171700"/>
          </a:xfrm>
        </p:spPr>
      </p:sp>
      <p:sp>
        <p:nvSpPr>
          <p:cNvPr id="3" name="Notes Placeholder 2"/>
          <p:cNvSpPr>
            <a:spLocks noGrp="1"/>
          </p:cNvSpPr>
          <p:nvPr>
            <p:ph type="body" idx="1"/>
          </p:nvPr>
        </p:nvSpPr>
        <p:spPr>
          <a:xfrm>
            <a:off x="357850" y="2375700"/>
            <a:ext cx="6400800" cy="6615900"/>
          </a:xfrm>
        </p:spPr>
        <p:txBody>
          <a:bodyPr>
            <a:noAutofit/>
          </a:bodyPr>
          <a:lstStyle/>
          <a:p>
            <a:pPr marL="0" marR="0" indent="0" algn="l" defTabSz="914400" rtl="0" eaLnBrk="1" fontAlgn="base" latinLnBrk="0" hangingPunct="1">
              <a:spcBef>
                <a:spcPts val="0"/>
              </a:spcBef>
              <a:spcAft>
                <a:spcPct val="0"/>
              </a:spcAft>
              <a:buClrTx/>
              <a:buSzTx/>
              <a:buFontTx/>
              <a:buNone/>
              <a:tabLst/>
              <a:defRPr/>
            </a:pPr>
            <a:r>
              <a:rPr lang="en-US" sz="1000" dirty="0" smtClean="0">
                <a:latin typeface="+mn-lt"/>
              </a:rPr>
              <a:t>Another important responsibility of a board is to set the compensation it pays to the executive director. Nonprofit CAAs, as tax-exempt organizations, must comply with Internal Revenue Services (IRS) rules when setting an</a:t>
            </a:r>
            <a:r>
              <a:rPr lang="en-US" sz="1000" baseline="0" dirty="0" smtClean="0">
                <a:latin typeface="+mn-lt"/>
              </a:rPr>
              <a:t> executive director’s compensation. The rules require the board to ensure that the </a:t>
            </a:r>
            <a:r>
              <a:rPr lang="en-US" sz="1000" dirty="0" smtClean="0">
                <a:latin typeface="+mn-lt"/>
              </a:rPr>
              <a:t>compensation is reasonable and not excessive.</a:t>
            </a:r>
            <a:r>
              <a:rPr lang="en-US" sz="1000" baseline="0" dirty="0" smtClean="0">
                <a:latin typeface="+mn-lt"/>
              </a:rPr>
              <a:t> The IRS has also established a process for setting executive compensation that, when followed, create a presumption that the compensation is reasonable. If the CAA had followed the IRS’s process, it would have shifted the burden to the IRS to prove that that the compensation paid was excessive and not reasonable.  </a:t>
            </a:r>
          </a:p>
          <a:p>
            <a:pPr marL="0" marR="0" indent="0" algn="l" defTabSz="914400" rtl="0" eaLnBrk="1" fontAlgn="base" latinLnBrk="0" hangingPunct="1">
              <a:spcBef>
                <a:spcPts val="0"/>
              </a:spcBef>
              <a:spcAft>
                <a:spcPct val="0"/>
              </a:spcAft>
              <a:buClrTx/>
              <a:buSzTx/>
              <a:buFontTx/>
              <a:buNone/>
              <a:tabLst/>
              <a:defRPr/>
            </a:pPr>
            <a:endParaRPr lang="en-US" sz="1000" dirty="0" smtClean="0">
              <a:latin typeface="+mn-lt"/>
            </a:endParaRPr>
          </a:p>
          <a:p>
            <a:pPr>
              <a:spcBef>
                <a:spcPts val="0"/>
              </a:spcBef>
            </a:pPr>
            <a:r>
              <a:rPr lang="en-US" sz="1000" dirty="0" smtClean="0">
                <a:latin typeface="+mn-lt"/>
              </a:rPr>
              <a:t>The IRS requirements around executive director compensation are in place to prevent a tax-exempt organization, like a nonprofit CAA, from giving an executive director what may be viewed as excessive compensation. The IRS rules impose taxes on transactions where an individual with substantial influence over an organization receives an excessive economic benefit from the organization. If the compensation is not reasonable, the IRS will invoke “intermediate sanctions”, requiring the individual who received excessive compensation to return the unreasonable portion to the organization and to pay a penalty tax to the IRS. In addition, board members who approved the compensation knowing that it was excessive may also owe penalty taxes. </a:t>
            </a:r>
          </a:p>
          <a:p>
            <a:pPr>
              <a:spcBef>
                <a:spcPts val="0"/>
              </a:spcBef>
            </a:pPr>
            <a:endParaRPr lang="en-US" sz="1000" dirty="0" smtClean="0">
              <a:latin typeface="+mn-lt"/>
            </a:endParaRPr>
          </a:p>
          <a:p>
            <a:pPr>
              <a:spcBef>
                <a:spcPts val="0"/>
              </a:spcBef>
            </a:pPr>
            <a:r>
              <a:rPr lang="en-US" sz="1000" dirty="0" smtClean="0">
                <a:latin typeface="+mn-lt"/>
              </a:rPr>
              <a:t>In</a:t>
            </a:r>
            <a:r>
              <a:rPr lang="en-US" sz="1000" baseline="0" dirty="0" smtClean="0">
                <a:latin typeface="+mn-lt"/>
              </a:rPr>
              <a:t> an effort to establish the reasonableness of an executive director’s compensation, a boards should consider adopting the following approach:</a:t>
            </a:r>
          </a:p>
          <a:p>
            <a:pPr>
              <a:spcBef>
                <a:spcPts val="0"/>
              </a:spcBef>
            </a:pPr>
            <a:endParaRPr lang="en-US" sz="1000" dirty="0" smtClean="0">
              <a:latin typeface="+mn-lt"/>
            </a:endParaRPr>
          </a:p>
          <a:p>
            <a:pPr>
              <a:spcBef>
                <a:spcPts val="0"/>
              </a:spcBef>
            </a:pPr>
            <a:r>
              <a:rPr lang="en-US" sz="1000" b="1" dirty="0" smtClean="0">
                <a:latin typeface="+mn-lt"/>
              </a:rPr>
              <a:t>Use a Board Committee</a:t>
            </a:r>
            <a:r>
              <a:rPr lang="en-US" sz="1000" dirty="0" smtClean="0">
                <a:latin typeface="+mn-lt"/>
              </a:rPr>
              <a:t>: A committee of the board (such as the executive committee or the personnel committee) usually undertakes the responsibility to ensure that the proper compensation analysis is conducted, such as researching comparables, to show that salary ranges and compensations are reasonable.</a:t>
            </a:r>
          </a:p>
          <a:p>
            <a:pPr>
              <a:spcBef>
                <a:spcPts val="0"/>
              </a:spcBef>
            </a:pPr>
            <a:endParaRPr lang="en-US" sz="1000" dirty="0" smtClean="0">
              <a:latin typeface="+mn-lt"/>
            </a:endParaRPr>
          </a:p>
          <a:p>
            <a:pPr>
              <a:spcBef>
                <a:spcPts val="0"/>
              </a:spcBef>
            </a:pPr>
            <a:r>
              <a:rPr lang="en-US" sz="1000" b="1" dirty="0" smtClean="0">
                <a:latin typeface="+mn-lt"/>
              </a:rPr>
              <a:t>Assure Board Independence</a:t>
            </a:r>
            <a:r>
              <a:rPr lang="en-US" sz="1000" dirty="0" smtClean="0">
                <a:latin typeface="+mn-lt"/>
              </a:rPr>
              <a:t>: Any board members who have a conflict of interest with respect to the transaction should </a:t>
            </a:r>
            <a:r>
              <a:rPr lang="en-US" sz="1000" dirty="0" err="1" smtClean="0">
                <a:latin typeface="+mn-lt"/>
              </a:rPr>
              <a:t>recuse</a:t>
            </a:r>
            <a:r>
              <a:rPr lang="en-US" sz="1000" dirty="0" smtClean="0">
                <a:latin typeface="+mn-lt"/>
              </a:rPr>
              <a:t> themselves from discussions and voting on the matter.</a:t>
            </a:r>
          </a:p>
          <a:p>
            <a:pPr>
              <a:spcBef>
                <a:spcPts val="0"/>
              </a:spcBef>
            </a:pPr>
            <a:endParaRPr lang="en-US" sz="1000" dirty="0" smtClean="0">
              <a:latin typeface="+mn-lt"/>
            </a:endParaRPr>
          </a:p>
          <a:p>
            <a:pPr>
              <a:spcBef>
                <a:spcPts val="0"/>
              </a:spcBef>
            </a:pPr>
            <a:r>
              <a:rPr lang="en-US" sz="1000" b="1" dirty="0" smtClean="0">
                <a:latin typeface="+mn-lt"/>
              </a:rPr>
              <a:t>Link Pay to Performance: </a:t>
            </a:r>
            <a:r>
              <a:rPr lang="en-US" sz="1000" dirty="0" smtClean="0">
                <a:latin typeface="+mn-lt"/>
              </a:rPr>
              <a:t>Compensation levels and any bonuses should be linked to performance. Establishing compensation goes hand in hand with evaluating performance and setting goals. While cost-of-living increases and incentive compensation under a written plan may</a:t>
            </a:r>
            <a:r>
              <a:rPr lang="en-US" sz="1000" baseline="0" dirty="0" smtClean="0">
                <a:latin typeface="+mn-lt"/>
              </a:rPr>
              <a:t> be</a:t>
            </a:r>
            <a:r>
              <a:rPr lang="en-US" sz="1000" dirty="0" smtClean="0">
                <a:latin typeface="+mn-lt"/>
              </a:rPr>
              <a:t> permissible, boards should avoid increasing compensation levels based on non-performance related factors such as seniority. CAPLAW recommends caution when considering awarding bonuses and incentive compensation because IRS rules that apply to written plans for executive compensation are complex, and many organizations have had costs associated with such compensation disallowed under federal grant rules for either not having a plan or failing to follow their plan.</a:t>
            </a:r>
          </a:p>
          <a:p>
            <a:pPr>
              <a:spcBef>
                <a:spcPts val="0"/>
              </a:spcBef>
            </a:pPr>
            <a:endParaRPr lang="en-US" sz="1000" dirty="0" smtClean="0">
              <a:latin typeface="+mn-lt"/>
            </a:endParaRPr>
          </a:p>
          <a:p>
            <a:pPr>
              <a:spcBef>
                <a:spcPts val="0"/>
              </a:spcBef>
            </a:pPr>
            <a:r>
              <a:rPr lang="en-US" sz="1000" b="1" u="none" dirty="0" smtClean="0">
                <a:latin typeface="+mn-lt"/>
              </a:rPr>
              <a:t>Rely on Meaningful Comparables</a:t>
            </a:r>
            <a:r>
              <a:rPr lang="en-US" sz="1000" dirty="0" smtClean="0">
                <a:latin typeface="+mn-lt"/>
              </a:rPr>
              <a:t>: Use organizations for comparison that are similar to your CAA. To be considered comparable, an organization should conduct similar programs, be relatively equal in size, and have a similar workforce. </a:t>
            </a:r>
          </a:p>
          <a:p>
            <a:pPr>
              <a:spcBef>
                <a:spcPts val="0"/>
              </a:spcBef>
            </a:pPr>
            <a:endParaRPr lang="en-US" sz="1000" dirty="0" smtClean="0">
              <a:latin typeface="+mn-lt"/>
            </a:endParaRPr>
          </a:p>
          <a:p>
            <a:pPr>
              <a:spcBef>
                <a:spcPts val="0"/>
              </a:spcBef>
            </a:pPr>
            <a:r>
              <a:rPr lang="en-US" sz="1000" b="1" dirty="0" smtClean="0">
                <a:latin typeface="+mn-lt"/>
              </a:rPr>
              <a:t>Document the Process</a:t>
            </a:r>
            <a:r>
              <a:rPr lang="en-US" sz="1000" dirty="0" smtClean="0">
                <a:latin typeface="+mn-lt"/>
              </a:rPr>
              <a:t>. In setting the executive director’s compensation, the board should rely on a clearly-defined deliberative process that is documented. The board must adequately document the basis for its determination concurrently with making that determination. </a:t>
            </a:r>
          </a:p>
          <a:p>
            <a:pPr>
              <a:spcBef>
                <a:spcPts val="0"/>
              </a:spcBef>
            </a:pPr>
            <a:endParaRPr lang="en-US" sz="1000" dirty="0" smtClean="0">
              <a:latin typeface="+mn-lt"/>
            </a:endParaRPr>
          </a:p>
          <a:p>
            <a:pPr>
              <a:spcBef>
                <a:spcPts val="0"/>
              </a:spcBef>
            </a:pPr>
            <a:r>
              <a:rPr lang="en-US" sz="1000" dirty="0" smtClean="0">
                <a:latin typeface="+mn-lt"/>
              </a:rPr>
              <a:t>When setting the executive director’s compensation, the board should be aware of funding source requirements that apply to the federal funds that may be used to pay the compensation. For example, typically the federal appropriations</a:t>
            </a:r>
            <a:r>
              <a:rPr lang="en-US" sz="1000" baseline="0" dirty="0" smtClean="0">
                <a:latin typeface="+mn-lt"/>
              </a:rPr>
              <a:t> act which funds all of a CAA’s federal grants impose </a:t>
            </a:r>
            <a:r>
              <a:rPr lang="en-US" sz="1000" dirty="0" smtClean="0">
                <a:latin typeface="+mn-lt"/>
              </a:rPr>
              <a:t>salary caps for an applicable year. </a:t>
            </a:r>
            <a:endParaRPr lang="en-US" sz="10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78</a:t>
            </a:fld>
            <a:endParaRPr lang="en-US"/>
          </a:p>
        </p:txBody>
      </p:sp>
    </p:spTree>
    <p:extLst>
      <p:ext uri="{BB962C8B-B14F-4D97-AF65-F5344CB8AC3E}">
        <p14:creationId xmlns:p14="http://schemas.microsoft.com/office/powerpoint/2010/main" xmlns="" val="212316392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base" latinLnBrk="0" hangingPunct="1">
              <a:lnSpc>
                <a:spcPct val="100000"/>
              </a:lnSpc>
              <a:spcBef>
                <a:spcPts val="0"/>
              </a:spcBef>
              <a:spcAft>
                <a:spcPct val="0"/>
              </a:spcAft>
              <a:buClrTx/>
              <a:buSzTx/>
              <a:buFontTx/>
              <a:buNone/>
              <a:tabLst/>
              <a:defRPr/>
            </a:pPr>
            <a:r>
              <a:rPr lang="en-US" sz="1100" kern="1200" dirty="0" smtClean="0">
                <a:solidFill>
                  <a:schemeClr val="tx1"/>
                </a:solidFill>
                <a:latin typeface="+mn-lt"/>
                <a:ea typeface="+mn-ea"/>
                <a:cs typeface="+mn-cs"/>
              </a:rPr>
              <a:t>The </a:t>
            </a:r>
            <a:r>
              <a:rPr lang="en-US" sz="1100" kern="1200" baseline="0" dirty="0" smtClean="0">
                <a:solidFill>
                  <a:schemeClr val="tx1"/>
                </a:solidFill>
                <a:latin typeface="+mn-lt"/>
                <a:ea typeface="+mn-ea"/>
                <a:cs typeface="+mn-cs"/>
              </a:rPr>
              <a:t>CSBG Organizational Standards require the board to review and approve the CEO/executive director’s salary on an annual basis. </a:t>
            </a:r>
            <a:r>
              <a:rPr lang="en-US" sz="1100" kern="1200" dirty="0" smtClean="0">
                <a:solidFill>
                  <a:schemeClr val="tx1"/>
                </a:solidFill>
                <a:latin typeface="+mn-lt"/>
                <a:ea typeface="+mn-ea"/>
                <a:cs typeface="+mn-cs"/>
              </a:rPr>
              <a:t>For more information about the board’s role in setting the compensation</a:t>
            </a:r>
            <a:r>
              <a:rPr lang="en-US" sz="1100" kern="1200" baseline="0" dirty="0" smtClean="0">
                <a:solidFill>
                  <a:schemeClr val="tx1"/>
                </a:solidFill>
                <a:latin typeface="+mn-lt"/>
                <a:ea typeface="+mn-ea"/>
                <a:cs typeface="+mn-cs"/>
              </a:rPr>
              <a:t> </a:t>
            </a:r>
            <a:r>
              <a:rPr lang="en-US" sz="1100" kern="1200" dirty="0" smtClean="0">
                <a:solidFill>
                  <a:schemeClr val="tx1"/>
                </a:solidFill>
                <a:latin typeface="+mn-lt"/>
                <a:ea typeface="+mn-ea"/>
                <a:cs typeface="+mn-cs"/>
              </a:rPr>
              <a:t>for the executive director and the applicable legal requirements, see CAPLAW’s </a:t>
            </a:r>
            <a:r>
              <a:rPr lang="en-US" sz="1100" i="1" kern="1200" dirty="0" smtClean="0">
                <a:solidFill>
                  <a:schemeClr val="tx1"/>
                </a:solidFill>
                <a:latin typeface="+mn-lt"/>
                <a:ea typeface="+mn-ea"/>
                <a:cs typeface="+mn-cs"/>
              </a:rPr>
              <a:t>Dynamic Duo: A Guide to Enhancing the Board &amp; Executive Director Partnership</a:t>
            </a:r>
            <a:r>
              <a:rPr lang="en-US" sz="1100" kern="1200" dirty="0" smtClean="0">
                <a:solidFill>
                  <a:schemeClr val="tx1"/>
                </a:solidFill>
                <a:latin typeface="+mn-lt"/>
                <a:ea typeface="+mn-ea"/>
                <a:cs typeface="+mn-cs"/>
              </a:rPr>
              <a:t>. </a:t>
            </a:r>
          </a:p>
          <a:p>
            <a:pPr>
              <a:spcBef>
                <a:spcPts val="0"/>
              </a:spcBef>
            </a:pP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79</a:t>
            </a:fld>
            <a:endParaRPr lang="en-US"/>
          </a:p>
        </p:txBody>
      </p:sp>
    </p:spTree>
    <p:extLst>
      <p:ext uri="{BB962C8B-B14F-4D97-AF65-F5344CB8AC3E}">
        <p14:creationId xmlns:p14="http://schemas.microsoft.com/office/powerpoint/2010/main" xmlns="" val="280568698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381000"/>
            <a:ext cx="4076700" cy="3057525"/>
          </a:xfrm>
        </p:spPr>
      </p:sp>
      <p:sp>
        <p:nvSpPr>
          <p:cNvPr id="3" name="Notes Placeholder 2"/>
          <p:cNvSpPr>
            <a:spLocks noGrp="1"/>
          </p:cNvSpPr>
          <p:nvPr>
            <p:ph type="body" idx="1"/>
          </p:nvPr>
        </p:nvSpPr>
        <p:spPr>
          <a:xfrm>
            <a:off x="381001" y="3657601"/>
            <a:ext cx="6324600" cy="5334000"/>
          </a:xfrm>
        </p:spPr>
        <p:txBody>
          <a:bodyPr>
            <a:normAutofit fontScale="85000" lnSpcReduction="20000"/>
          </a:bodyPr>
          <a:lstStyle/>
          <a:p>
            <a:pPr>
              <a:lnSpc>
                <a:spcPct val="120000"/>
              </a:lnSpc>
              <a:spcBef>
                <a:spcPts val="0"/>
              </a:spcBef>
            </a:pPr>
            <a:r>
              <a:rPr lang="en-US" b="1" dirty="0" smtClean="0">
                <a:latin typeface="+mn-lt"/>
              </a:rPr>
              <a:t>False</a:t>
            </a:r>
            <a:r>
              <a:rPr lang="en-US" dirty="0" smtClean="0">
                <a:latin typeface="+mn-lt"/>
              </a:rPr>
              <a:t>.</a:t>
            </a:r>
            <a:r>
              <a:rPr lang="en-US" baseline="0" dirty="0" smtClean="0">
                <a:latin typeface="+mn-lt"/>
              </a:rPr>
              <a:t> </a:t>
            </a:r>
            <a:r>
              <a:rPr lang="en-US" dirty="0" smtClean="0">
                <a:latin typeface="+mn-lt"/>
              </a:rPr>
              <a:t>The financial statements are management’s responsibility. The auditors are prohibited by professional standards from preparing the financial statements. During the course of an audit, the auditors may demand that the financial statements be adjusted because an accounting principle was incorrectly applied or because errors have been uncovered, but by and large, this is (and should be) the extent of the auditor’s involvement in the preparation of the financial statements.</a:t>
            </a:r>
          </a:p>
          <a:p>
            <a:pPr>
              <a:lnSpc>
                <a:spcPct val="120000"/>
              </a:lnSpc>
              <a:spcBef>
                <a:spcPts val="0"/>
              </a:spcBef>
            </a:pPr>
            <a:endParaRPr lang="en-US" dirty="0" smtClean="0">
              <a:latin typeface="+mn-lt"/>
            </a:endParaRPr>
          </a:p>
          <a:p>
            <a:pPr>
              <a:lnSpc>
                <a:spcPct val="120000"/>
              </a:lnSpc>
              <a:spcBef>
                <a:spcPts val="0"/>
              </a:spcBef>
            </a:pPr>
            <a:r>
              <a:rPr lang="en-US" b="1" dirty="0" smtClean="0">
                <a:latin typeface="+mn-lt"/>
              </a:rPr>
              <a:t>True. </a:t>
            </a:r>
            <a:r>
              <a:rPr lang="en-US" dirty="0" smtClean="0">
                <a:latin typeface="+mn-lt"/>
              </a:rPr>
              <a:t>Many think that an audit’s primary purpose is detecting fraud. However,</a:t>
            </a:r>
            <a:r>
              <a:rPr lang="en-US" baseline="0" dirty="0" smtClean="0">
                <a:latin typeface="+mn-lt"/>
              </a:rPr>
              <a:t> t</a:t>
            </a:r>
            <a:r>
              <a:rPr lang="en-US" dirty="0" smtClean="0">
                <a:latin typeface="+mn-lt"/>
              </a:rPr>
              <a:t>he primary purpose of a financial statement audit is to certify the fairness of the financial statements. The professional standards applicable to financial statement audits require an auditor to consider the possibility of fraud to the extent it bears on the fairness of the financial statements, but detection of fraud is not the audit’s primary objective. Management is responsible for detecting and preventing fraud. Management discharges this responsibility by putting in place and continuously improving the CAA’s system of internal controls. Moreover, the audit</a:t>
            </a:r>
            <a:r>
              <a:rPr lang="en-US" baseline="0" dirty="0" smtClean="0">
                <a:latin typeface="+mn-lt"/>
              </a:rPr>
              <a:t> cycle makes the detection of fraud less likely.  D</a:t>
            </a:r>
            <a:r>
              <a:rPr lang="en-US" dirty="0" smtClean="0">
                <a:latin typeface="+mn-lt"/>
              </a:rPr>
              <a:t>epending on the CAA’s size, the auditors conduct an audit over a several week or month period following the close of the CAA’s fiscal year. Even if the auditor shared responsibility for detecting fraud, the fraudster has ten or eleven months following the close of an audit to embezzle, steal, or otherwise defraud a CAA. That is more than enough time to do inflict significant harm.</a:t>
            </a:r>
          </a:p>
          <a:p>
            <a:pPr>
              <a:lnSpc>
                <a:spcPct val="120000"/>
              </a:lnSpc>
              <a:spcBef>
                <a:spcPts val="0"/>
              </a:spcBef>
            </a:pPr>
            <a:endParaRPr lang="en-US" dirty="0" smtClean="0">
              <a:latin typeface="+mn-lt"/>
            </a:endParaRPr>
          </a:p>
          <a:p>
            <a:pPr>
              <a:lnSpc>
                <a:spcPct val="120000"/>
              </a:lnSpc>
              <a:spcBef>
                <a:spcPts val="0"/>
              </a:spcBef>
            </a:pPr>
            <a:r>
              <a:rPr lang="en-US" b="1" dirty="0" smtClean="0">
                <a:latin typeface="+mn-lt"/>
              </a:rPr>
              <a:t>False. </a:t>
            </a:r>
            <a:r>
              <a:rPr lang="en-US" dirty="0" smtClean="0">
                <a:latin typeface="+mn-lt"/>
              </a:rPr>
              <a:t>Of course, management does benefit from an audit. The mere act of preparing for an audit requires the accounting staff to tie up loose ends and engage in a self-assessment. However, the board is the intended and primary beneficiary of an audit. The audit is an integral part of good internal control and oversight system. The board relies on the financial statements to allocate financial resources, evaluate management, and shape mission. The board looks to the auditor for assurance that it is prudent to rely on management’s financial statements.</a:t>
            </a:r>
          </a:p>
          <a:p>
            <a:pPr>
              <a:lnSpc>
                <a:spcPct val="120000"/>
              </a:lnSpc>
              <a:spcBef>
                <a:spcPts val="0"/>
              </a:spcBef>
            </a:pPr>
            <a:endParaRPr lang="en-US" dirty="0" smtClean="0">
              <a:latin typeface="+mn-lt"/>
            </a:endParaRPr>
          </a:p>
          <a:p>
            <a:pPr>
              <a:lnSpc>
                <a:spcPct val="120000"/>
              </a:lnSpc>
              <a:spcBef>
                <a:spcPts val="0"/>
              </a:spcBef>
            </a:pPr>
            <a:r>
              <a:rPr lang="en-US" b="1" dirty="0" smtClean="0">
                <a:latin typeface="+mn-lt"/>
              </a:rPr>
              <a:t>False. </a:t>
            </a:r>
            <a:r>
              <a:rPr lang="en-US" dirty="0" smtClean="0">
                <a:latin typeface="+mn-lt"/>
              </a:rPr>
              <a:t>There are two fallacies embedded in this statement. Mission and administration are inextricably linked. Any effort to distinguish between money spent on mission and money spent on administration is artificial. No entity can deliver goods or services without an administrative infrastructure. Without solid administration, money that is spent on mission will go to waste. The challenge is to strike the right balance between direct and indirect expenditures on mission.</a:t>
            </a:r>
          </a:p>
          <a:p>
            <a:pPr>
              <a:lnSpc>
                <a:spcPct val="120000"/>
              </a:lnSpc>
              <a:spcBef>
                <a:spcPts val="0"/>
              </a:spcBef>
            </a:pPr>
            <a:endParaRPr lang="en-US" dirty="0" smtClean="0">
              <a:latin typeface="+mn-lt"/>
            </a:endParaRPr>
          </a:p>
          <a:p>
            <a:pPr>
              <a:lnSpc>
                <a:spcPct val="120000"/>
              </a:lnSpc>
              <a:spcBef>
                <a:spcPts val="0"/>
              </a:spcBef>
            </a:pPr>
            <a:r>
              <a:rPr lang="en-US" dirty="0" smtClean="0">
                <a:latin typeface="+mn-lt"/>
              </a:rPr>
              <a:t>An audit provides concrete benefits. The culminating step in the audit is the issuance of an audit opinion, also referred to as an audit report. Although that piece of paper may provide little or no insight into the audit or the CAA’s</a:t>
            </a:r>
            <a:r>
              <a:rPr lang="en-US" baseline="0" dirty="0" smtClean="0">
                <a:latin typeface="+mn-lt"/>
              </a:rPr>
              <a:t> </a:t>
            </a:r>
            <a:r>
              <a:rPr lang="en-US" dirty="0" smtClean="0">
                <a:latin typeface="+mn-lt"/>
              </a:rPr>
              <a:t>finances, a well-done audit nevertheless has great value to the CAA. As we will see, management and the board must be willing to work and communicate with the auditor to extract that value.</a:t>
            </a:r>
          </a:p>
          <a:p>
            <a:pPr>
              <a:lnSpc>
                <a:spcPct val="120000"/>
              </a:lnSpc>
              <a:spcBef>
                <a:spcPts val="0"/>
              </a:spcBef>
            </a:pPr>
            <a:endParaRPr lang="en-US"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80</a:t>
            </a:fld>
            <a:endParaRPr lang="en-US"/>
          </a:p>
        </p:txBody>
      </p:sp>
    </p:spTree>
    <p:extLst>
      <p:ext uri="{BB962C8B-B14F-4D97-AF65-F5344CB8AC3E}">
        <p14:creationId xmlns:p14="http://schemas.microsoft.com/office/powerpoint/2010/main" xmlns="" val="78696085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600200" y="304800"/>
            <a:ext cx="3751263" cy="2813050"/>
          </a:xfrm>
        </p:spPr>
      </p:sp>
      <p:sp>
        <p:nvSpPr>
          <p:cNvPr id="3" name="Notes Placeholder 2"/>
          <p:cNvSpPr>
            <a:spLocks noGrp="1"/>
          </p:cNvSpPr>
          <p:nvPr>
            <p:ph type="body" idx="1"/>
          </p:nvPr>
        </p:nvSpPr>
        <p:spPr>
          <a:xfrm>
            <a:off x="304801" y="3352801"/>
            <a:ext cx="6400800" cy="5638800"/>
          </a:xfrm>
        </p:spPr>
        <p:txBody>
          <a:bodyPr>
            <a:normAutofit/>
          </a:bodyPr>
          <a:lstStyle/>
          <a:p>
            <a:pPr>
              <a:spcBef>
                <a:spcPts val="0"/>
              </a:spcBef>
            </a:pPr>
            <a:r>
              <a:rPr lang="en-US" sz="1100" dirty="0" smtClean="0">
                <a:latin typeface="+mn-lt"/>
              </a:rPr>
              <a:t>An audit is a multi-step process whose goal is to assess whether the financial statements prepared by management present an accurate and fair portrayal of the agency’s financial condition, cash flows and operating results. Since the primary purpose of the audit is to provide the board with comfort that management has produced financial statements that present the CAA’s financial results and position accurately in all material respects, the board, not management, should retain the auditor. </a:t>
            </a:r>
          </a:p>
          <a:p>
            <a:pPr>
              <a:spcBef>
                <a:spcPts val="0"/>
              </a:spcBef>
            </a:pPr>
            <a:endParaRPr lang="en-US" sz="1100" dirty="0" smtClean="0">
              <a:latin typeface="+mn-lt"/>
            </a:endParaRPr>
          </a:p>
          <a:p>
            <a:pPr>
              <a:spcBef>
                <a:spcPts val="0"/>
              </a:spcBef>
            </a:pPr>
            <a:r>
              <a:rPr lang="en-US" sz="1100" dirty="0" smtClean="0">
                <a:latin typeface="+mn-lt"/>
              </a:rPr>
              <a:t>The audit committee should assess the auditor’s independence and communicate with the auditor. The auditor is required to communicate to the board: (</a:t>
            </a:r>
            <a:r>
              <a:rPr lang="en-US" sz="1100" dirty="0" err="1" smtClean="0">
                <a:latin typeface="+mn-lt"/>
              </a:rPr>
              <a:t>i</a:t>
            </a:r>
            <a:r>
              <a:rPr lang="en-US" sz="1100" dirty="0" smtClean="0">
                <a:latin typeface="+mn-lt"/>
              </a:rPr>
              <a:t>) the auditor’s responsibilities under Generally Accepted Accounting Standards (GAAS); (ii) an overview of the planned scope and timing of the audit; and (iii) significant findings from the audit. The auditing standards contemplate a formal communication process, specifying which communications are written or oral. Auditing standards require the auditor to communicate to the board significant control deficiencies and material weaknesses in the system of internal controls. The audit committee should have members capable of facilitating the committee’s role in the discussions. These members must understand the implications of the communications and be in a position to demand that management respond appropriately.</a:t>
            </a:r>
          </a:p>
          <a:p>
            <a:pPr>
              <a:spcBef>
                <a:spcPts val="0"/>
              </a:spcBef>
            </a:pPr>
            <a:endParaRPr lang="en-US" sz="1100" dirty="0" smtClean="0">
              <a:latin typeface="+mn-lt"/>
            </a:endParaRPr>
          </a:p>
          <a:p>
            <a:pPr>
              <a:spcBef>
                <a:spcPts val="0"/>
              </a:spcBef>
            </a:pPr>
            <a:r>
              <a:rPr lang="en-US" sz="1100" dirty="0" smtClean="0">
                <a:latin typeface="+mn-lt"/>
              </a:rPr>
              <a:t>The audit committee receives the results of the audit from the auditor and must address any issues raised by the audit. To address these issues, the committee should review the auditor’s written communication regarding control deficiencies, engage in a discussion with management about the deficiencies and the need to make changes in systems, and require periodic progress reports from management. Auditors are required to start their auditing procedures the next year by examining whether previous deficiencies were resolved and how the board handled the audit findings</a:t>
            </a:r>
          </a:p>
          <a:p>
            <a:pPr>
              <a:spcBef>
                <a:spcPts val="0"/>
              </a:spcBef>
            </a:pPr>
            <a:endParaRPr lang="en-US" sz="1100" dirty="0" smtClean="0">
              <a:latin typeface="+mn-lt"/>
            </a:endParaRPr>
          </a:p>
          <a:p>
            <a:pPr>
              <a:spcBef>
                <a:spcPts val="0"/>
              </a:spcBef>
            </a:pPr>
            <a:r>
              <a:rPr lang="en-US" sz="1100" dirty="0" smtClean="0">
                <a:latin typeface="+mn-lt"/>
              </a:rPr>
              <a:t>The audit committee will also work with the auditor to conduct the Single Audit review which is the review required by the federal government for</a:t>
            </a:r>
            <a:r>
              <a:rPr lang="en-US" sz="1100" baseline="0" dirty="0" smtClean="0">
                <a:latin typeface="+mn-lt"/>
              </a:rPr>
              <a:t> organizations that expend a certain amount of federal dollars. The audit focuses on financial and program compliance.</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81</a:t>
            </a:fld>
            <a:endParaRPr lang="en-US"/>
          </a:p>
        </p:txBody>
      </p:sp>
    </p:spTree>
    <p:extLst>
      <p:ext uri="{BB962C8B-B14F-4D97-AF65-F5344CB8AC3E}">
        <p14:creationId xmlns:p14="http://schemas.microsoft.com/office/powerpoint/2010/main" xmlns="" val="58011099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33401" y="4416099"/>
            <a:ext cx="5943600" cy="4182457"/>
          </a:xfrm>
        </p:spPr>
        <p:txBody>
          <a:bodyPr>
            <a:noAutofit/>
          </a:bodyPr>
          <a:lstStyle/>
          <a:p>
            <a:pPr>
              <a:lnSpc>
                <a:spcPct val="100000"/>
              </a:lnSpc>
              <a:spcBef>
                <a:spcPts val="0"/>
              </a:spcBef>
              <a:buFont typeface="Arial" pitchFamily="34" charset="0"/>
              <a:buNone/>
            </a:pPr>
            <a:r>
              <a:rPr lang="en-US" sz="1100" dirty="0" smtClean="0">
                <a:latin typeface="+mn-lt"/>
              </a:rPr>
              <a:t>The CSBG Organizational Standards require</a:t>
            </a:r>
            <a:r>
              <a:rPr lang="en-US" sz="1100" baseline="0" dirty="0" smtClean="0">
                <a:latin typeface="+mn-lt"/>
              </a:rPr>
              <a:t> the board to be involved in the CAA’s audit by soliciting bids for its audit every five years, formally receiving and accepting the audit bid,</a:t>
            </a:r>
            <a:r>
              <a:rPr lang="en-US" sz="1100" dirty="0" smtClean="0">
                <a:latin typeface="+mn-lt"/>
              </a:rPr>
              <a:t> receiving the audit</a:t>
            </a:r>
            <a:r>
              <a:rPr lang="en-US" sz="1100" baseline="0" dirty="0" smtClean="0">
                <a:latin typeface="+mn-lt"/>
              </a:rPr>
              <a:t> from the auditor, and addressing all findings from the prior years audit when deemed appropriate.</a:t>
            </a:r>
            <a:endParaRPr lang="en-US" sz="1100" dirty="0" smtClean="0">
              <a:latin typeface="+mn-lt"/>
            </a:endParaRPr>
          </a:p>
          <a:p>
            <a:pPr>
              <a:lnSpc>
                <a:spcPct val="100000"/>
              </a:lnSpc>
              <a:spcBef>
                <a:spcPts val="0"/>
              </a:spcBef>
              <a:buFont typeface="Arial" pitchFamily="34" charset="0"/>
              <a:buChar char="•"/>
            </a:pPr>
            <a:endParaRPr lang="en-US" sz="1100" dirty="0" smtClean="0">
              <a:latin typeface="+mn-lt"/>
            </a:endParaRPr>
          </a:p>
        </p:txBody>
      </p:sp>
      <p:sp>
        <p:nvSpPr>
          <p:cNvPr id="4" name="Slide Number Placeholder 3"/>
          <p:cNvSpPr>
            <a:spLocks noGrp="1"/>
          </p:cNvSpPr>
          <p:nvPr>
            <p:ph type="sldNum" sz="quarter" idx="10"/>
          </p:nvPr>
        </p:nvSpPr>
        <p:spPr/>
        <p:txBody>
          <a:bodyPr/>
          <a:lstStyle/>
          <a:p>
            <a:pPr>
              <a:defRPr/>
            </a:pPr>
            <a:fld id="{EFEB5041-944C-4410-AAF3-10B86D79719E}" type="slidenum">
              <a:rPr lang="en-US" smtClean="0"/>
              <a:pPr>
                <a:defRPr/>
              </a:pPr>
              <a:t>82</a:t>
            </a:fld>
            <a:endParaRPr lang="en-US" dirty="0"/>
          </a:p>
        </p:txBody>
      </p:sp>
    </p:spTree>
    <p:extLst>
      <p:ext uri="{BB962C8B-B14F-4D97-AF65-F5344CB8AC3E}">
        <p14:creationId xmlns:p14="http://schemas.microsoft.com/office/powerpoint/2010/main" xmlns="" val="74019582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Slide Image Placeholder 1"/>
          <p:cNvSpPr>
            <a:spLocks noGrp="1" noRot="1" noChangeAspect="1" noTextEdit="1"/>
          </p:cNvSpPr>
          <p:nvPr>
            <p:ph type="sldImg"/>
          </p:nvPr>
        </p:nvSpPr>
        <p:spPr>
          <a:ln/>
        </p:spPr>
      </p:sp>
      <p:sp>
        <p:nvSpPr>
          <p:cNvPr id="114691"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spcBef>
                <a:spcPts val="0"/>
              </a:spcBef>
            </a:pPr>
            <a:r>
              <a:rPr lang="en-US" altLang="en-US" sz="1100" dirty="0" smtClean="0">
                <a:latin typeface="+mn-lt"/>
              </a:rPr>
              <a:t>For board members who are not familiar with audits,</a:t>
            </a:r>
            <a:r>
              <a:rPr lang="en-US" altLang="en-US" sz="1100" baseline="0" dirty="0" smtClean="0">
                <a:latin typeface="+mn-lt"/>
              </a:rPr>
              <a:t> </a:t>
            </a:r>
            <a:r>
              <a:rPr lang="en-US" altLang="en-US" sz="1100" dirty="0" smtClean="0">
                <a:latin typeface="+mn-lt"/>
              </a:rPr>
              <a:t>CAPLAW’s </a:t>
            </a:r>
            <a:r>
              <a:rPr lang="en-US" altLang="en-US" sz="1100" i="1" dirty="0" smtClean="0">
                <a:latin typeface="+mn-lt"/>
              </a:rPr>
              <a:t>Tools</a:t>
            </a:r>
            <a:r>
              <a:rPr lang="en-US" altLang="en-US" sz="1100" i="1" baseline="0" dirty="0" smtClean="0">
                <a:latin typeface="+mn-lt"/>
              </a:rPr>
              <a:t> for Top-Notch CAAs</a:t>
            </a:r>
            <a:r>
              <a:rPr lang="en-US" altLang="en-US" sz="1100" dirty="0" smtClean="0">
                <a:latin typeface="+mn-lt"/>
              </a:rPr>
              <a:t> explains the role of the board versus management in the audit process as well as the duties of an audit committee and the purpose of management letters received at</a:t>
            </a:r>
            <a:r>
              <a:rPr lang="en-US" altLang="en-US" sz="1100" baseline="0" dirty="0" smtClean="0">
                <a:latin typeface="+mn-lt"/>
              </a:rPr>
              <a:t> the conclusion </a:t>
            </a:r>
            <a:r>
              <a:rPr lang="en-US" altLang="en-US" sz="1100" dirty="0" smtClean="0">
                <a:latin typeface="+mn-lt"/>
              </a:rPr>
              <a:t>of an audit.</a:t>
            </a:r>
          </a:p>
        </p:txBody>
      </p:sp>
      <p:sp>
        <p:nvSpPr>
          <p:cNvPr id="114692"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16130" indent="-275434" eaLnBrk="0" hangingPunct="0">
              <a:defRPr>
                <a:solidFill>
                  <a:schemeClr val="tx1"/>
                </a:solidFill>
                <a:latin typeface="Arial" pitchFamily="34" charset="0"/>
              </a:defRPr>
            </a:lvl2pPr>
            <a:lvl3pPr marL="1101738" indent="-220348" eaLnBrk="0" hangingPunct="0">
              <a:defRPr>
                <a:solidFill>
                  <a:schemeClr val="tx1"/>
                </a:solidFill>
                <a:latin typeface="Arial" pitchFamily="34" charset="0"/>
              </a:defRPr>
            </a:lvl3pPr>
            <a:lvl4pPr marL="1542433" indent="-220348" eaLnBrk="0" hangingPunct="0">
              <a:defRPr>
                <a:solidFill>
                  <a:schemeClr val="tx1"/>
                </a:solidFill>
                <a:latin typeface="Arial" pitchFamily="34" charset="0"/>
              </a:defRPr>
            </a:lvl4pPr>
            <a:lvl5pPr marL="1983128" indent="-220348" eaLnBrk="0" hangingPunct="0">
              <a:defRPr>
                <a:solidFill>
                  <a:schemeClr val="tx1"/>
                </a:solidFill>
                <a:latin typeface="Arial" pitchFamily="34" charset="0"/>
              </a:defRPr>
            </a:lvl5pPr>
            <a:lvl6pPr marL="2423823" indent="-220348" eaLnBrk="0" fontAlgn="base" hangingPunct="0">
              <a:spcBef>
                <a:spcPct val="0"/>
              </a:spcBef>
              <a:spcAft>
                <a:spcPct val="0"/>
              </a:spcAft>
              <a:defRPr>
                <a:solidFill>
                  <a:schemeClr val="tx1"/>
                </a:solidFill>
                <a:latin typeface="Arial" pitchFamily="34" charset="0"/>
              </a:defRPr>
            </a:lvl6pPr>
            <a:lvl7pPr marL="2864518" indent="-220348" eaLnBrk="0" fontAlgn="base" hangingPunct="0">
              <a:spcBef>
                <a:spcPct val="0"/>
              </a:spcBef>
              <a:spcAft>
                <a:spcPct val="0"/>
              </a:spcAft>
              <a:defRPr>
                <a:solidFill>
                  <a:schemeClr val="tx1"/>
                </a:solidFill>
                <a:latin typeface="Arial" pitchFamily="34" charset="0"/>
              </a:defRPr>
            </a:lvl7pPr>
            <a:lvl8pPr marL="3305213" indent="-220348" eaLnBrk="0" fontAlgn="base" hangingPunct="0">
              <a:spcBef>
                <a:spcPct val="0"/>
              </a:spcBef>
              <a:spcAft>
                <a:spcPct val="0"/>
              </a:spcAft>
              <a:defRPr>
                <a:solidFill>
                  <a:schemeClr val="tx1"/>
                </a:solidFill>
                <a:latin typeface="Arial" pitchFamily="34" charset="0"/>
              </a:defRPr>
            </a:lvl8pPr>
            <a:lvl9pPr marL="3745908" indent="-220348" eaLnBrk="0" fontAlgn="base" hangingPunct="0">
              <a:spcBef>
                <a:spcPct val="0"/>
              </a:spcBef>
              <a:spcAft>
                <a:spcPct val="0"/>
              </a:spcAft>
              <a:defRPr>
                <a:solidFill>
                  <a:schemeClr val="tx1"/>
                </a:solidFill>
                <a:latin typeface="Arial" pitchFamily="34" charset="0"/>
              </a:defRPr>
            </a:lvl9pPr>
          </a:lstStyle>
          <a:p>
            <a:pPr eaLnBrk="1" hangingPunct="1"/>
            <a:fld id="{F0EE458A-FBDB-48B2-A1C5-D658C2D3CE3C}" type="slidenum">
              <a:rPr lang="en-US" altLang="en-US" smtClean="0"/>
              <a:pPr eaLnBrk="1" hangingPunct="1"/>
              <a:t>83</a:t>
            </a:fld>
            <a:endParaRPr lang="en-US" altLang="en-US" smtClean="0"/>
          </a:p>
        </p:txBody>
      </p:sp>
    </p:spTree>
    <p:extLst>
      <p:ext uri="{BB962C8B-B14F-4D97-AF65-F5344CB8AC3E}">
        <p14:creationId xmlns:p14="http://schemas.microsoft.com/office/powerpoint/2010/main" xmlns="" val="397393620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nSpc>
                <a:spcPct val="110000"/>
              </a:lnSpc>
              <a:spcBef>
                <a:spcPts val="0"/>
              </a:spcBef>
            </a:pPr>
            <a:r>
              <a:rPr lang="en-US" sz="1100" dirty="0" smtClean="0">
                <a:latin typeface="+mn-lt"/>
              </a:rPr>
              <a:t>The tone at the top is the message about ethics and integrity that organization leaders send through their words and behaviors. Visible commitment by the organization’s board and senior management is essential to cultivating a culture of compliance and high ethical standards.</a:t>
            </a:r>
            <a:r>
              <a:rPr lang="en-US" sz="1100" baseline="0" dirty="0" smtClean="0">
                <a:latin typeface="+mn-lt"/>
              </a:rPr>
              <a:t> </a:t>
            </a:r>
            <a:r>
              <a:rPr lang="en-US" sz="1100" dirty="0" smtClean="0">
                <a:latin typeface="+mn-lt"/>
              </a:rPr>
              <a:t>The tone at the top needs to be one that emphasizes accountability, knowledge of procedures, compliance, and honesty.</a:t>
            </a:r>
          </a:p>
          <a:p>
            <a:pPr>
              <a:lnSpc>
                <a:spcPct val="110000"/>
              </a:lnSpc>
              <a:spcBef>
                <a:spcPts val="0"/>
              </a:spcBef>
            </a:pPr>
            <a:endParaRPr lang="en-US" sz="1100" dirty="0" smtClean="0">
              <a:latin typeface="+mn-lt"/>
            </a:endParaRPr>
          </a:p>
          <a:p>
            <a:pPr>
              <a:lnSpc>
                <a:spcPct val="110000"/>
              </a:lnSpc>
              <a:spcBef>
                <a:spcPts val="0"/>
              </a:spcBef>
            </a:pPr>
            <a:r>
              <a:rPr lang="en-US" sz="1100" dirty="0" smtClean="0">
                <a:latin typeface="+mn-lt"/>
              </a:rPr>
              <a:t>Failure to reinforce these principles will be an open invitation to staff to cut corners for the sake of expediency, to avoid or never learn program requirements, and to be sloppy in their attention to details like reconciling accounts and documentation.  </a:t>
            </a:r>
          </a:p>
          <a:p>
            <a:pPr>
              <a:lnSpc>
                <a:spcPct val="110000"/>
              </a:lnSpc>
              <a:spcBef>
                <a:spcPts val="0"/>
              </a:spcBef>
            </a:pPr>
            <a:endParaRPr lang="en-US" sz="1100" dirty="0" smtClean="0">
              <a:latin typeface="+mn-lt"/>
            </a:endParaRPr>
          </a:p>
          <a:p>
            <a:pPr>
              <a:lnSpc>
                <a:spcPct val="110000"/>
              </a:lnSpc>
              <a:spcBef>
                <a:spcPts val="0"/>
              </a:spcBef>
            </a:pPr>
            <a:r>
              <a:rPr lang="en-US" sz="1100" dirty="0" smtClean="0">
                <a:latin typeface="+mn-lt"/>
              </a:rPr>
              <a:t>In this scenario, the finance manager may approach the</a:t>
            </a:r>
            <a:r>
              <a:rPr lang="en-US" sz="1100" baseline="0" dirty="0" smtClean="0">
                <a:latin typeface="+mn-lt"/>
              </a:rPr>
              <a:t> deputy director’s supervisor, executive director, and express his/her concern with the deputy director’s reimbursement request. The CAA could also ensure that its expense reimbursement policy is clear and educate employ on compliance with it.  The executive director may, pursuant to its personnel policies, decide to discipline the Deputy Director for failure to follow organizational policies, if such is found to be the case.</a:t>
            </a:r>
            <a:endParaRPr lang="en-US" sz="1100" dirty="0" smtClean="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84</a:t>
            </a:fld>
            <a:endParaRPr lang="en-US"/>
          </a:p>
        </p:txBody>
      </p:sp>
    </p:spTree>
    <p:extLst>
      <p:ext uri="{BB962C8B-B14F-4D97-AF65-F5344CB8AC3E}">
        <p14:creationId xmlns:p14="http://schemas.microsoft.com/office/powerpoint/2010/main" xmlns="" val="2920959032"/>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a:ln/>
        </p:spPr>
      </p:sp>
      <p:sp>
        <p:nvSpPr>
          <p:cNvPr id="37891" name="Notes Placeholder 2"/>
          <p:cNvSpPr>
            <a:spLocks noGrp="1"/>
          </p:cNvSpPr>
          <p:nvPr>
            <p:ph type="body" idx="1"/>
          </p:nvPr>
        </p:nvSpPr>
        <p:spPr>
          <a:noFill/>
          <a:ln/>
        </p:spPr>
        <p:txBody>
          <a:bodyPr/>
          <a:lstStyle/>
          <a:p>
            <a:pPr>
              <a:spcBef>
                <a:spcPts val="0"/>
              </a:spcBef>
            </a:pPr>
            <a:r>
              <a:rPr lang="en-US" sz="1100" dirty="0" smtClean="0">
                <a:latin typeface="+mn-lt"/>
              </a:rPr>
              <a:t>CAPLAW offers a resource,</a:t>
            </a:r>
            <a:r>
              <a:rPr lang="en-US" sz="1100" baseline="0" dirty="0" smtClean="0">
                <a:latin typeface="+mn-lt"/>
              </a:rPr>
              <a:t> </a:t>
            </a:r>
            <a:r>
              <a:rPr lang="en-US" sz="1100" i="1" dirty="0" smtClean="0">
                <a:latin typeface="+mn-lt"/>
              </a:rPr>
              <a:t>Exemplary Legal Practices and Policies Guidebook, Part I: Do the Right Thing: How to Cultivate a Culture of Compliance and High Ethical Standards </a:t>
            </a:r>
            <a:r>
              <a:rPr lang="en-US" sz="1100" dirty="0" smtClean="0">
                <a:latin typeface="+mn-lt"/>
              </a:rPr>
              <a:t>that walks CAA leaders through ten steps to help them develop an approach to ensuring</a:t>
            </a:r>
            <a:r>
              <a:rPr lang="en-US" sz="1100" baseline="0" dirty="0" smtClean="0">
                <a:latin typeface="+mn-lt"/>
              </a:rPr>
              <a:t> compliance and ethical behavior at the organization. The Guide includes specific examples of actions CAAs have taken to meet each of the steps listed above. The steps represent a continuous process that should be integrated into the CAA’s existing operations.</a:t>
            </a:r>
            <a:endParaRPr lang="en-US" sz="1100" dirty="0">
              <a:latin typeface="+mn-lt"/>
            </a:endParaRPr>
          </a:p>
        </p:txBody>
      </p:sp>
      <p:sp>
        <p:nvSpPr>
          <p:cNvPr id="37892" name="Slide Number Placeholder 3"/>
          <p:cNvSpPr>
            <a:spLocks noGrp="1"/>
          </p:cNvSpPr>
          <p:nvPr>
            <p:ph type="sldNum" sz="quarter" idx="5"/>
          </p:nvPr>
        </p:nvSpPr>
        <p:spPr>
          <a:noFill/>
        </p:spPr>
        <p:txBody>
          <a:bodyPr/>
          <a:lstStyle/>
          <a:p>
            <a:pPr defTabSz="923381"/>
            <a:fld id="{3B06DABD-D89F-4B54-AFC3-B1FCCD73A6BA}" type="slidenum">
              <a:rPr lang="en-US" smtClean="0"/>
              <a:pPr defTabSz="923381"/>
              <a:t>85</a:t>
            </a:fld>
            <a:endParaRPr lang="en-US" dirty="0" smtClean="0"/>
          </a:p>
        </p:txBody>
      </p:sp>
    </p:spTree>
    <p:extLst>
      <p:ext uri="{BB962C8B-B14F-4D97-AF65-F5344CB8AC3E}">
        <p14:creationId xmlns:p14="http://schemas.microsoft.com/office/powerpoint/2010/main" xmlns="" val="1040072150"/>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dirty="0" smtClean="0">
                <a:latin typeface="+mn-lt"/>
              </a:rPr>
              <a:t>T</a:t>
            </a:r>
            <a:r>
              <a:rPr lang="en-US" sz="1100" baseline="0" dirty="0" smtClean="0">
                <a:latin typeface="+mn-lt"/>
              </a:rPr>
              <a:t>he CSBG Organizational Standards requires that CAAs conduct a comprehensive risk assessment every 2 years. This risk assessment assists boards in developing a culture of compliance by requiring a comprehensive review of the organization’s systems and processes. The results of the assessment must be reported to the board.  While receiving the report is all that is technically required by the Standards, boards may be involved in helping the CAA identify a tool for the assessment.  </a:t>
            </a:r>
          </a:p>
          <a:p>
            <a:pPr>
              <a:spcBef>
                <a:spcPts val="0"/>
              </a:spcBef>
            </a:pPr>
            <a:endParaRPr lang="en-US" sz="1100" baseline="0" dirty="0" smtClean="0">
              <a:latin typeface="+mn-lt"/>
            </a:endParaRPr>
          </a:p>
          <a:p>
            <a:pPr>
              <a:spcBef>
                <a:spcPts val="0"/>
              </a:spcBef>
            </a:pPr>
            <a:r>
              <a:rPr lang="en-US" sz="1100" baseline="0" dirty="0" smtClean="0">
                <a:latin typeface="+mn-lt"/>
              </a:rPr>
              <a:t>The National Community Action Partnership, in collaboration with the Nonprofit Risk Management Center, developed a risk management tool specifically for CAAs, the link to which is featured on the slide.  </a:t>
            </a:r>
          </a:p>
          <a:p>
            <a:pPr>
              <a:spcBef>
                <a:spcPts val="0"/>
              </a:spcBef>
            </a:pPr>
            <a:endParaRPr lang="en-US" sz="1100" baseline="0" dirty="0" smtClean="0">
              <a:latin typeface="+mn-lt"/>
            </a:endParaRPr>
          </a:p>
          <a:p>
            <a:pPr>
              <a:spcBef>
                <a:spcPts val="0"/>
              </a:spcBef>
            </a:pPr>
            <a:r>
              <a:rPr lang="en-US" sz="1100" baseline="0" dirty="0" smtClean="0">
                <a:latin typeface="+mn-lt"/>
              </a:rPr>
              <a:t>The assessment results </a:t>
            </a:r>
            <a:r>
              <a:rPr lang="en-US" sz="1100" dirty="0" smtClean="0">
                <a:latin typeface="+mn-lt"/>
              </a:rPr>
              <a:t>should provide the board with feedback </a:t>
            </a:r>
            <a:r>
              <a:rPr lang="en-US" sz="1100" baseline="0" dirty="0" smtClean="0">
                <a:latin typeface="+mn-lt"/>
              </a:rPr>
              <a:t>as to the effectiveness of the organization’s procedures and policies and where work needs to be done to improve the CAA’s accountability. A board should follow up on any findings from the risk assessment to ensure that the executive director and his/her staff are addressing identified weaknesses in the CAA’s operations. </a:t>
            </a:r>
            <a:endParaRPr lang="en-US" sz="1100" dirty="0">
              <a:latin typeface="+mn-lt"/>
            </a:endParaRPr>
          </a:p>
        </p:txBody>
      </p:sp>
      <p:sp>
        <p:nvSpPr>
          <p:cNvPr id="4" name="Slide Number Placeholder 3"/>
          <p:cNvSpPr>
            <a:spLocks noGrp="1"/>
          </p:cNvSpPr>
          <p:nvPr>
            <p:ph type="sldNum" sz="quarter" idx="10"/>
          </p:nvPr>
        </p:nvSpPr>
        <p:spPr/>
        <p:txBody>
          <a:bodyPr/>
          <a:lstStyle/>
          <a:p>
            <a:pPr>
              <a:defRPr/>
            </a:pPr>
            <a:fld id="{EFEB5041-944C-4410-AAF3-10B86D79719E}" type="slidenum">
              <a:rPr lang="en-US" smtClean="0"/>
              <a:pPr>
                <a:defRPr/>
              </a:pPr>
              <a:t>86</a:t>
            </a:fld>
            <a:endParaRPr lang="en-US" dirty="0"/>
          </a:p>
        </p:txBody>
      </p:sp>
    </p:spTree>
    <p:extLst>
      <p:ext uri="{BB962C8B-B14F-4D97-AF65-F5344CB8AC3E}">
        <p14:creationId xmlns:p14="http://schemas.microsoft.com/office/powerpoint/2010/main" xmlns="" val="13680638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normAutofit/>
          </a:bodyPr>
          <a:lstStyle>
            <a:lvl1pPr>
              <a:defRPr sz="4000" b="1">
                <a:solidFill>
                  <a:schemeClr val="accent2"/>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normAutofit/>
          </a:bodyPr>
          <a:lstStyle>
            <a:lvl1pPr marL="0" indent="0" algn="ctr">
              <a:buNone/>
              <a:defRPr sz="3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cxnSp>
        <p:nvCxnSpPr>
          <p:cNvPr id="8" name="Straight Connector 7"/>
          <p:cNvCxnSpPr/>
          <p:nvPr userDrawn="1"/>
        </p:nvCxnSpPr>
        <p:spPr>
          <a:xfrm>
            <a:off x="0" y="6248400"/>
            <a:ext cx="9144000" cy="0"/>
          </a:xfrm>
          <a:prstGeom prst="line">
            <a:avLst/>
          </a:prstGeom>
          <a:ln w="19050" cap="flat">
            <a:solidFill>
              <a:srgbClr val="4A7DBA"/>
            </a:solidFill>
            <a:prstDash val="sysDot"/>
            <a:beve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8305800" y="6339840"/>
            <a:ext cx="0" cy="36576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0" name="Slide Number Placeholder 5"/>
          <p:cNvSpPr>
            <a:spLocks noGrp="1"/>
          </p:cNvSpPr>
          <p:nvPr>
            <p:ph type="sldNum" sz="quarter" idx="12"/>
          </p:nvPr>
        </p:nvSpPr>
        <p:spPr>
          <a:xfrm>
            <a:off x="8305800" y="6416675"/>
            <a:ext cx="381000" cy="365125"/>
          </a:xfrm>
          <a:prstGeom prst="rect">
            <a:avLst/>
          </a:prstGeom>
        </p:spPr>
        <p:txBody>
          <a:bodyPr/>
          <a:lstStyle>
            <a:lvl1pPr>
              <a:defRPr sz="1200" b="1">
                <a:solidFill>
                  <a:srgbClr val="4A7DBA"/>
                </a:solidFill>
                <a:latin typeface="Arial" panose="020B0604020202020204" pitchFamily="34" charset="0"/>
                <a:cs typeface="Arial" panose="020B0604020202020204" pitchFamily="34" charset="0"/>
              </a:defRPr>
            </a:lvl1pPr>
          </a:lstStyle>
          <a:p>
            <a:fld id="{4A66FE31-C09E-42ED-B4D0-F94965E42B7D}" type="slidenum">
              <a:rPr lang="en-US" smtClean="0"/>
              <a:pPr/>
              <a:t>‹#›</a:t>
            </a:fld>
            <a:endParaRPr lang="en-US" dirty="0"/>
          </a:p>
        </p:txBody>
      </p:sp>
    </p:spTree>
    <p:extLst>
      <p:ext uri="{BB962C8B-B14F-4D97-AF65-F5344CB8AC3E}">
        <p14:creationId xmlns:p14="http://schemas.microsoft.com/office/powerpoint/2010/main" xmlns="" val="263571490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000" b="1">
                <a:solidFill>
                  <a:schemeClr val="accent2"/>
                </a:solidFil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marL="342900" indent="-342900">
              <a:buClr>
                <a:srgbClr val="1F4A7F"/>
              </a:buClr>
              <a:buFont typeface="Wingdings" panose="05000000000000000000" pitchFamily="2" charset="2"/>
              <a:buChar char="§"/>
              <a:defRPr sz="2800" b="1">
                <a:solidFill>
                  <a:srgbClr val="1F4A7F"/>
                </a:solidFill>
              </a:defRPr>
            </a:lvl1pPr>
            <a:lvl2pPr>
              <a:defRPr sz="2400"/>
            </a:lvl2pPr>
            <a:lvl3pPr>
              <a:defRPr sz="2200"/>
            </a:lvl3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12"/>
          </p:nvPr>
        </p:nvSpPr>
        <p:spPr>
          <a:xfrm>
            <a:off x="8305800" y="6416675"/>
            <a:ext cx="381000" cy="365125"/>
          </a:xfrm>
          <a:prstGeom prst="rect">
            <a:avLst/>
          </a:prstGeom>
        </p:spPr>
        <p:txBody>
          <a:bodyPr/>
          <a:lstStyle>
            <a:lvl1pPr>
              <a:defRPr sz="1200" b="1">
                <a:solidFill>
                  <a:srgbClr val="4A7DBA"/>
                </a:solidFill>
                <a:latin typeface="Arial" panose="020B0604020202020204" pitchFamily="34" charset="0"/>
                <a:cs typeface="Arial" panose="020B0604020202020204" pitchFamily="34" charset="0"/>
              </a:defRPr>
            </a:lvl1pPr>
          </a:lstStyle>
          <a:p>
            <a:fld id="{4A66FE31-C09E-42ED-B4D0-F94965E42B7D}" type="slidenum">
              <a:rPr lang="en-US" smtClean="0"/>
              <a:pPr/>
              <a:t>‹#›</a:t>
            </a:fld>
            <a:endParaRPr lang="en-US" dirty="0"/>
          </a:p>
        </p:txBody>
      </p:sp>
      <p:cxnSp>
        <p:nvCxnSpPr>
          <p:cNvPr id="8" name="Straight Connector 7"/>
          <p:cNvCxnSpPr/>
          <p:nvPr userDrawn="1"/>
        </p:nvCxnSpPr>
        <p:spPr>
          <a:xfrm>
            <a:off x="0" y="6248400"/>
            <a:ext cx="9144000" cy="0"/>
          </a:xfrm>
          <a:prstGeom prst="line">
            <a:avLst/>
          </a:prstGeom>
          <a:ln w="19050" cap="flat">
            <a:solidFill>
              <a:srgbClr val="4A7DBA"/>
            </a:solidFill>
            <a:prstDash val="sysDot"/>
            <a:beve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a:off x="8305800" y="6339840"/>
            <a:ext cx="0" cy="36576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94605823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xmlns="" val="1950452262"/>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xmlns="" val="25039880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xmlns="" val="2433420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xmlns="" val="22661960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xmlns="" val="3730133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xmlns="" val="5357894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xmlns="" val="9213208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xmlns="" val="19528448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xmlns="" val="153711726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cxnSp>
        <p:nvCxnSpPr>
          <p:cNvPr id="8" name="Straight Connector 7"/>
          <p:cNvCxnSpPr/>
          <p:nvPr/>
        </p:nvCxnSpPr>
        <p:spPr>
          <a:xfrm>
            <a:off x="0" y="6248400"/>
            <a:ext cx="9144000" cy="0"/>
          </a:xfrm>
          <a:prstGeom prst="line">
            <a:avLst/>
          </a:prstGeom>
          <a:ln w="19050" cap="flat">
            <a:solidFill>
              <a:srgbClr val="4A7DBA"/>
            </a:solidFill>
            <a:prstDash val="sysDot"/>
            <a:beve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8305800" y="6339840"/>
            <a:ext cx="0" cy="36576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Slide Number Placeholder 5"/>
          <p:cNvSpPr>
            <a:spLocks noGrp="1"/>
          </p:cNvSpPr>
          <p:nvPr>
            <p:ph type="sldNum" sz="quarter" idx="4"/>
          </p:nvPr>
        </p:nvSpPr>
        <p:spPr>
          <a:xfrm>
            <a:off x="8305800" y="6416675"/>
            <a:ext cx="381000" cy="365125"/>
          </a:xfrm>
          <a:prstGeom prst="rect">
            <a:avLst/>
          </a:prstGeom>
        </p:spPr>
        <p:txBody>
          <a:bodyPr/>
          <a:lstStyle>
            <a:lvl1pPr>
              <a:defRPr sz="1200" b="1">
                <a:solidFill>
                  <a:srgbClr val="4A7DBA"/>
                </a:solidFill>
                <a:latin typeface="Arial" panose="020B0604020202020204" pitchFamily="34" charset="0"/>
                <a:cs typeface="Arial" panose="020B0604020202020204" pitchFamily="34" charset="0"/>
              </a:defRPr>
            </a:lvl1pPr>
          </a:lstStyle>
          <a:p>
            <a:pPr fontAlgn="auto">
              <a:spcBef>
                <a:spcPts val="0"/>
              </a:spcBef>
              <a:spcAft>
                <a:spcPts val="0"/>
              </a:spcAft>
            </a:pPr>
            <a:fld id="{4A66FE31-C09E-42ED-B4D0-F94965E42B7D}" type="slidenum">
              <a:rPr lang="en-US" smtClean="0"/>
              <a:pPr fontAlgn="auto">
                <a:spcBef>
                  <a:spcPts val="0"/>
                </a:spcBef>
                <a:spcAft>
                  <a:spcPts val="0"/>
                </a:spcAft>
              </a:pPr>
              <a:t>‹#›</a:t>
            </a:fld>
            <a:endParaRPr lang="en-US" dirty="0"/>
          </a:p>
        </p:txBody>
      </p:sp>
    </p:spTree>
    <p:extLst>
      <p:ext uri="{BB962C8B-B14F-4D97-AF65-F5344CB8AC3E}">
        <p14:creationId xmlns:p14="http://schemas.microsoft.com/office/powerpoint/2010/main" xmlns="" val="185743070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caplaw.org/resources/articlesbytopic/Governance/CAPLAW_EffectiveMissionStatement_Fall2010.pdf"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diagramData" Target="../diagrams/data3.xml"/><Relationship Id="rId3" Type="http://schemas.openxmlformats.org/officeDocument/2006/relationships/diagramData" Target="../diagrams/data2.xml"/><Relationship Id="rId7" Type="http://schemas.microsoft.com/office/2007/relationships/diagramDrawing" Target="../diagrams/drawing2.xml"/><Relationship Id="rId12" Type="http://schemas.microsoft.com/office/2007/relationships/diagramDrawing" Target="../diagrams/drawing3.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2.xml"/><Relationship Id="rId11" Type="http://schemas.openxmlformats.org/officeDocument/2006/relationships/diagramColors" Target="../diagrams/colors3.xml"/><Relationship Id="rId5" Type="http://schemas.openxmlformats.org/officeDocument/2006/relationships/diagramQuickStyle" Target="../diagrams/quickStyle2.xml"/><Relationship Id="rId10" Type="http://schemas.openxmlformats.org/officeDocument/2006/relationships/diagramQuickStyle" Target="../diagrams/quickStyle3.xml"/><Relationship Id="rId4" Type="http://schemas.openxmlformats.org/officeDocument/2006/relationships/diagramLayout" Target="../diagrams/layout2.xml"/><Relationship Id="rId9" Type="http://schemas.openxmlformats.org/officeDocument/2006/relationships/diagramLayout" Target="../diagrams/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7.xml.rels><?xml version="1.0" encoding="UTF-8" standalone="yes"?>
<Relationships xmlns="http://schemas.openxmlformats.org/package/2006/relationships"><Relationship Id="rId3" Type="http://schemas.openxmlformats.org/officeDocument/2006/relationships/hyperlink" Target="https://communityactionpartnership.com/publication_toolkit/a-comprehensive-guide-to-community-action-strategic-planning-final-5/"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3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hyperlink" Target="http://www.caplaw.org/resources/SelfAssessmentDocuments/CAPLAW_BoardComposition%20Matrix_April2012.xls" TargetMode="External"/><Relationship Id="rId5" Type="http://schemas.openxmlformats.org/officeDocument/2006/relationships/image" Target="../media/image6.png"/><Relationship Id="rId4" Type="http://schemas.openxmlformats.org/officeDocument/2006/relationships/hyperlink" Target="https://boardsource.org/board-recruitment-matrix/" TargetMode="Externa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36.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hyperlink" Target="http://www.nhnonprofits.org/view/member-benefits/256" TargetMode="External"/><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hyperlink" Target="https://nonprofitoregon.org/helpline_resources/Board-Assessment-Tool" TargetMode="External"/><Relationship Id="rId5" Type="http://schemas.openxmlformats.org/officeDocument/2006/relationships/hyperlink" Target="http://www.virtualcap.com/downloads/MPI/IN-CAA-Board-Self-Assessment.pdf" TargetMode="External"/><Relationship Id="rId4" Type="http://schemas.openxmlformats.org/officeDocument/2006/relationships/hyperlink" Target="http://www.councilofnonprofits.org/resources/resources-topic/boards-governance/board-member-self-assessment" TargetMode="Externa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44.xml"/><Relationship Id="rId1" Type="http://schemas.openxmlformats.org/officeDocument/2006/relationships/slideLayout" Target="../slideLayouts/slideLayout2.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49.xml"/><Relationship Id="rId1" Type="http://schemas.openxmlformats.org/officeDocument/2006/relationships/slideLayout" Target="../slideLayouts/slideLayout2.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50.xml.rels><?xml version="1.0" encoding="UTF-8" standalone="yes"?>
<Relationships xmlns="http://schemas.openxmlformats.org/package/2006/relationships"><Relationship Id="rId3" Type="http://schemas.openxmlformats.org/officeDocument/2006/relationships/hyperlink" Target="https://grantspace.org/resources/knowledge-base/boards-and-fundraising/" TargetMode="External"/><Relationship Id="rId2" Type="http://schemas.openxmlformats.org/officeDocument/2006/relationships/notesSlide" Target="../notesSlides/notesSlide50.xml"/><Relationship Id="rId1" Type="http://schemas.openxmlformats.org/officeDocument/2006/relationships/slideLayout" Target="../slideLayouts/slideLayout2.xml"/><Relationship Id="rId5" Type="http://schemas.openxmlformats.org/officeDocument/2006/relationships/hyperlink" Target="https://boardsource.org/fundamental-topics-of-nonprofit-board-service/fundraising/" TargetMode="External"/><Relationship Id="rId4" Type="http://schemas.openxmlformats.org/officeDocument/2006/relationships/hyperlink" Target="http://www.grassrootsfundraising.org/" TargetMode="Externa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notesSlide" Target="../notesSlides/notesSlide54.xml"/><Relationship Id="rId1" Type="http://schemas.openxmlformats.org/officeDocument/2006/relationships/slideLayout" Target="../slideLayouts/slideLayout2.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55.xml.rels><?xml version="1.0" encoding="UTF-8" standalone="yes"?>
<Relationships xmlns="http://schemas.openxmlformats.org/package/2006/relationships"><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notesSlide" Target="../notesSlides/notesSlide55.xml"/><Relationship Id="rId1" Type="http://schemas.openxmlformats.org/officeDocument/2006/relationships/slideLayout" Target="../slideLayouts/slideLayout2.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s>
</file>

<file path=ppt/slides/_rels/slide56.xml.rels><?xml version="1.0" encoding="UTF-8" standalone="yes"?>
<Relationships xmlns="http://schemas.openxmlformats.org/package/2006/relationships"><Relationship Id="rId3" Type="http://schemas.openxmlformats.org/officeDocument/2006/relationships/diagramData" Target="../diagrams/data16.xml"/><Relationship Id="rId7" Type="http://schemas.microsoft.com/office/2007/relationships/diagramDrawing" Target="../diagrams/drawing16.xml"/><Relationship Id="rId2" Type="http://schemas.openxmlformats.org/officeDocument/2006/relationships/notesSlide" Target="../notesSlides/notesSlide56.xml"/><Relationship Id="rId1" Type="http://schemas.openxmlformats.org/officeDocument/2006/relationships/slideLayout" Target="../slideLayouts/slideLayout2.xml"/><Relationship Id="rId6" Type="http://schemas.openxmlformats.org/officeDocument/2006/relationships/diagramColors" Target="../diagrams/colors16.xml"/><Relationship Id="rId5" Type="http://schemas.openxmlformats.org/officeDocument/2006/relationships/diagramQuickStyle" Target="../diagrams/quickStyle16.xml"/><Relationship Id="rId4" Type="http://schemas.openxmlformats.org/officeDocument/2006/relationships/diagramLayout" Target="../diagrams/layout16.xml"/></Relationships>
</file>

<file path=ppt/slides/_rels/slide57.xml.rels><?xml version="1.0" encoding="UTF-8" standalone="yes"?>
<Relationships xmlns="http://schemas.openxmlformats.org/package/2006/relationships"><Relationship Id="rId3" Type="http://schemas.openxmlformats.org/officeDocument/2006/relationships/diagramData" Target="../diagrams/data17.xml"/><Relationship Id="rId7" Type="http://schemas.microsoft.com/office/2007/relationships/diagramDrawing" Target="../diagrams/drawing17.xml"/><Relationship Id="rId2" Type="http://schemas.openxmlformats.org/officeDocument/2006/relationships/notesSlide" Target="../notesSlides/notesSlide57.xml"/><Relationship Id="rId1" Type="http://schemas.openxmlformats.org/officeDocument/2006/relationships/slideLayout" Target="../slideLayouts/slideLayout2.xml"/><Relationship Id="rId6" Type="http://schemas.openxmlformats.org/officeDocument/2006/relationships/diagramColors" Target="../diagrams/colors17.xml"/><Relationship Id="rId5" Type="http://schemas.openxmlformats.org/officeDocument/2006/relationships/diagramQuickStyle" Target="../diagrams/quickStyle17.xml"/><Relationship Id="rId4" Type="http://schemas.openxmlformats.org/officeDocument/2006/relationships/diagramLayout" Target="../diagrams/layout1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diagramData" Target="../diagrams/data18.xml"/><Relationship Id="rId7" Type="http://schemas.microsoft.com/office/2007/relationships/diagramDrawing" Target="../diagrams/drawing18.xml"/><Relationship Id="rId2" Type="http://schemas.openxmlformats.org/officeDocument/2006/relationships/notesSlide" Target="../notesSlides/notesSlide59.xml"/><Relationship Id="rId1" Type="http://schemas.openxmlformats.org/officeDocument/2006/relationships/slideLayout" Target="../slideLayouts/slideLayout2.xml"/><Relationship Id="rId6" Type="http://schemas.openxmlformats.org/officeDocument/2006/relationships/diagramColors" Target="../diagrams/colors18.xml"/><Relationship Id="rId5" Type="http://schemas.openxmlformats.org/officeDocument/2006/relationships/diagramQuickStyle" Target="../diagrams/quickStyle18.xml"/><Relationship Id="rId4" Type="http://schemas.openxmlformats.org/officeDocument/2006/relationships/diagramLayout" Target="../diagrams/layout18.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diagramData" Target="../diagrams/data19.xml"/><Relationship Id="rId7" Type="http://schemas.microsoft.com/office/2007/relationships/diagramDrawing" Target="../diagrams/drawing19.xml"/><Relationship Id="rId2" Type="http://schemas.openxmlformats.org/officeDocument/2006/relationships/notesSlide" Target="../notesSlides/notesSlide61.xml"/><Relationship Id="rId1" Type="http://schemas.openxmlformats.org/officeDocument/2006/relationships/slideLayout" Target="../slideLayouts/slideLayout2.xml"/><Relationship Id="rId6" Type="http://schemas.openxmlformats.org/officeDocument/2006/relationships/diagramColors" Target="../diagrams/colors19.xml"/><Relationship Id="rId5" Type="http://schemas.openxmlformats.org/officeDocument/2006/relationships/diagramQuickStyle" Target="../diagrams/quickStyle19.xml"/><Relationship Id="rId4" Type="http://schemas.openxmlformats.org/officeDocument/2006/relationships/diagramLayout" Target="../diagrams/layout19.xml"/></Relationships>
</file>

<file path=ppt/slides/_rels/slide62.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diagramData" Target="../diagrams/data20.xml"/><Relationship Id="rId7" Type="http://schemas.microsoft.com/office/2007/relationships/diagramDrawing" Target="../diagrams/drawing20.xml"/><Relationship Id="rId2" Type="http://schemas.openxmlformats.org/officeDocument/2006/relationships/notesSlide" Target="../notesSlides/notesSlide62.xml"/><Relationship Id="rId1" Type="http://schemas.openxmlformats.org/officeDocument/2006/relationships/slideLayout" Target="../slideLayouts/slideLayout2.xml"/><Relationship Id="rId6" Type="http://schemas.openxmlformats.org/officeDocument/2006/relationships/diagramColors" Target="../diagrams/colors20.xml"/><Relationship Id="rId5" Type="http://schemas.openxmlformats.org/officeDocument/2006/relationships/diagramQuickStyle" Target="../diagrams/quickStyle20.xml"/><Relationship Id="rId4" Type="http://schemas.openxmlformats.org/officeDocument/2006/relationships/diagramLayout" Target="../diagrams/layout20.xml"/></Relationships>
</file>

<file path=ppt/slides/_rels/slide63.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diagramData" Target="../diagrams/data21.xml"/><Relationship Id="rId7" Type="http://schemas.microsoft.com/office/2007/relationships/diagramDrawing" Target="../diagrams/drawing21.xml"/><Relationship Id="rId2" Type="http://schemas.openxmlformats.org/officeDocument/2006/relationships/notesSlide" Target="../notesSlides/notesSlide63.xml"/><Relationship Id="rId1" Type="http://schemas.openxmlformats.org/officeDocument/2006/relationships/slideLayout" Target="../slideLayouts/slideLayout2.xml"/><Relationship Id="rId6" Type="http://schemas.openxmlformats.org/officeDocument/2006/relationships/diagramColors" Target="../diagrams/colors21.xml"/><Relationship Id="rId5" Type="http://schemas.openxmlformats.org/officeDocument/2006/relationships/diagramQuickStyle" Target="../diagrams/quickStyle21.xml"/><Relationship Id="rId4" Type="http://schemas.openxmlformats.org/officeDocument/2006/relationships/diagramLayout" Target="../diagrams/layout2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diagramData" Target="../diagrams/data22.xml"/><Relationship Id="rId7" Type="http://schemas.microsoft.com/office/2007/relationships/diagramDrawing" Target="../diagrams/drawing22.xml"/><Relationship Id="rId2" Type="http://schemas.openxmlformats.org/officeDocument/2006/relationships/notesSlide" Target="../notesSlides/notesSlide65.xml"/><Relationship Id="rId1" Type="http://schemas.openxmlformats.org/officeDocument/2006/relationships/slideLayout" Target="../slideLayouts/slideLayout2.xml"/><Relationship Id="rId6" Type="http://schemas.openxmlformats.org/officeDocument/2006/relationships/diagramColors" Target="../diagrams/colors22.xml"/><Relationship Id="rId5" Type="http://schemas.openxmlformats.org/officeDocument/2006/relationships/diagramQuickStyle" Target="../diagrams/quickStyle22.xml"/><Relationship Id="rId4" Type="http://schemas.openxmlformats.org/officeDocument/2006/relationships/diagramLayout" Target="../diagrams/layout22.xml"/><Relationship Id="rId9" Type="http://schemas.openxmlformats.org/officeDocument/2006/relationships/hyperlink" Target="http://www.caplaw.org/" TargetMode="External"/></Relationships>
</file>

<file path=ppt/slides/_rels/slide66.xml.rels><?xml version="1.0" encoding="UTF-8" standalone="yes"?>
<Relationships xmlns="http://schemas.openxmlformats.org/package/2006/relationships"><Relationship Id="rId8" Type="http://schemas.microsoft.com/office/2007/relationships/diagramDrawing" Target="../diagrams/drawing23.xml"/><Relationship Id="rId3" Type="http://schemas.openxmlformats.org/officeDocument/2006/relationships/hyperlink" Target="http://www.caplaw.org/" TargetMode="External"/><Relationship Id="rId7" Type="http://schemas.openxmlformats.org/officeDocument/2006/relationships/diagramColors" Target="../diagrams/colors23.xml"/><Relationship Id="rId2" Type="http://schemas.openxmlformats.org/officeDocument/2006/relationships/notesSlide" Target="../notesSlides/notesSlide66.xml"/><Relationship Id="rId1" Type="http://schemas.openxmlformats.org/officeDocument/2006/relationships/slideLayout" Target="../slideLayouts/slideLayout2.xml"/><Relationship Id="rId6" Type="http://schemas.openxmlformats.org/officeDocument/2006/relationships/diagramQuickStyle" Target="../diagrams/quickStyle23.xml"/><Relationship Id="rId5" Type="http://schemas.openxmlformats.org/officeDocument/2006/relationships/diagramLayout" Target="../diagrams/layout23.xml"/><Relationship Id="rId4" Type="http://schemas.openxmlformats.org/officeDocument/2006/relationships/diagramData" Target="../diagrams/data23.xml"/><Relationship Id="rId9" Type="http://schemas.openxmlformats.org/officeDocument/2006/relationships/image" Target="../media/image11.png"/></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diagramData" Target="../diagrams/data24.xml"/><Relationship Id="rId7" Type="http://schemas.microsoft.com/office/2007/relationships/diagramDrawing" Target="../diagrams/drawing24.xml"/><Relationship Id="rId2" Type="http://schemas.openxmlformats.org/officeDocument/2006/relationships/notesSlide" Target="../notesSlides/notesSlide68.xml"/><Relationship Id="rId1" Type="http://schemas.openxmlformats.org/officeDocument/2006/relationships/slideLayout" Target="../slideLayouts/slideLayout2.xml"/><Relationship Id="rId6" Type="http://schemas.openxmlformats.org/officeDocument/2006/relationships/diagramColors" Target="../diagrams/colors24.xml"/><Relationship Id="rId5" Type="http://schemas.openxmlformats.org/officeDocument/2006/relationships/diagramQuickStyle" Target="../diagrams/quickStyle24.xml"/><Relationship Id="rId4" Type="http://schemas.openxmlformats.org/officeDocument/2006/relationships/diagramLayout" Target="../diagrams/layout24.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2.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73.xml.rels><?xml version="1.0" encoding="UTF-8" standalone="yes"?>
<Relationships xmlns="http://schemas.openxmlformats.org/package/2006/relationships"><Relationship Id="rId3" Type="http://schemas.openxmlformats.org/officeDocument/2006/relationships/diagramData" Target="../diagrams/data25.xml"/><Relationship Id="rId7" Type="http://schemas.microsoft.com/office/2007/relationships/diagramDrawing" Target="../diagrams/drawing25.xml"/><Relationship Id="rId2" Type="http://schemas.openxmlformats.org/officeDocument/2006/relationships/notesSlide" Target="../notesSlides/notesSlide73.xml"/><Relationship Id="rId1" Type="http://schemas.openxmlformats.org/officeDocument/2006/relationships/slideLayout" Target="../slideLayouts/slideLayout2.xml"/><Relationship Id="rId6" Type="http://schemas.openxmlformats.org/officeDocument/2006/relationships/diagramColors" Target="../diagrams/colors25.xml"/><Relationship Id="rId5" Type="http://schemas.openxmlformats.org/officeDocument/2006/relationships/diagramQuickStyle" Target="../diagrams/quickStyle25.xml"/><Relationship Id="rId4" Type="http://schemas.openxmlformats.org/officeDocument/2006/relationships/diagramLayout" Target="../diagrams/layout25.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75.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76.xml.rels><?xml version="1.0" encoding="UTF-8" standalone="yes"?>
<Relationships xmlns="http://schemas.openxmlformats.org/package/2006/relationships"><Relationship Id="rId3" Type="http://schemas.openxmlformats.org/officeDocument/2006/relationships/diagramData" Target="../diagrams/data26.xml"/><Relationship Id="rId7" Type="http://schemas.microsoft.com/office/2007/relationships/diagramDrawing" Target="../diagrams/drawing26.xml"/><Relationship Id="rId2" Type="http://schemas.openxmlformats.org/officeDocument/2006/relationships/notesSlide" Target="../notesSlides/notesSlide76.xml"/><Relationship Id="rId1" Type="http://schemas.openxmlformats.org/officeDocument/2006/relationships/slideLayout" Target="../slideLayouts/slideLayout2.xml"/><Relationship Id="rId6" Type="http://schemas.openxmlformats.org/officeDocument/2006/relationships/diagramColors" Target="../diagrams/colors26.xml"/><Relationship Id="rId5" Type="http://schemas.openxmlformats.org/officeDocument/2006/relationships/diagramQuickStyle" Target="../diagrams/quickStyle26.xml"/><Relationship Id="rId4" Type="http://schemas.openxmlformats.org/officeDocument/2006/relationships/diagramLayout" Target="../diagrams/layout26.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diagramData" Target="../diagrams/data27.xml"/><Relationship Id="rId7" Type="http://schemas.microsoft.com/office/2007/relationships/diagramDrawing" Target="../diagrams/drawing27.xml"/><Relationship Id="rId2" Type="http://schemas.openxmlformats.org/officeDocument/2006/relationships/notesSlide" Target="../notesSlides/notesSlide79.xml"/><Relationship Id="rId1" Type="http://schemas.openxmlformats.org/officeDocument/2006/relationships/slideLayout" Target="../slideLayouts/slideLayout2.xml"/><Relationship Id="rId6" Type="http://schemas.openxmlformats.org/officeDocument/2006/relationships/diagramColors" Target="../diagrams/colors27.xml"/><Relationship Id="rId5" Type="http://schemas.openxmlformats.org/officeDocument/2006/relationships/diagramQuickStyle" Target="../diagrams/quickStyle27.xml"/><Relationship Id="rId4" Type="http://schemas.openxmlformats.org/officeDocument/2006/relationships/diagramLayout" Target="../diagrams/layout27.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3.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5.xml"/><Relationship Id="rId1" Type="http://schemas.openxmlformats.org/officeDocument/2006/relationships/slideLayout" Target="../slideLayouts/slideLayout2.xml"/><Relationship Id="rId4" Type="http://schemas.openxmlformats.org/officeDocument/2006/relationships/hyperlink" Target="http://caplaw.org/resources/PublicationDocuments/DotheRightThing.html" TargetMode="External"/></Relationships>
</file>

<file path=ppt/slides/_rels/slide86.xml.rels><?xml version="1.0" encoding="UTF-8" standalone="yes"?>
<Relationships xmlns="http://schemas.openxmlformats.org/package/2006/relationships"><Relationship Id="rId8" Type="http://schemas.microsoft.com/office/2007/relationships/diagramDrawing" Target="../diagrams/drawing28.xml"/><Relationship Id="rId3" Type="http://schemas.openxmlformats.org/officeDocument/2006/relationships/hyperlink" Target="https://communityactionpartnership.com/online_tools/risk-management-portal/" TargetMode="External"/><Relationship Id="rId7" Type="http://schemas.openxmlformats.org/officeDocument/2006/relationships/diagramColors" Target="../diagrams/colors28.xml"/><Relationship Id="rId2" Type="http://schemas.openxmlformats.org/officeDocument/2006/relationships/notesSlide" Target="../notesSlides/notesSlide86.xml"/><Relationship Id="rId1" Type="http://schemas.openxmlformats.org/officeDocument/2006/relationships/slideLayout" Target="../slideLayouts/slideLayout2.xml"/><Relationship Id="rId6" Type="http://schemas.openxmlformats.org/officeDocument/2006/relationships/diagramQuickStyle" Target="../diagrams/quickStyle28.xml"/><Relationship Id="rId5" Type="http://schemas.openxmlformats.org/officeDocument/2006/relationships/diagramLayout" Target="../diagrams/layout28.xml"/><Relationship Id="rId4" Type="http://schemas.openxmlformats.org/officeDocument/2006/relationships/diagramData" Target="../diagrams/data28.xml"/><Relationship Id="rId9" Type="http://schemas.openxmlformats.org/officeDocument/2006/relationships/image" Target="../media/image1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1" name="Picture 7" descr="L:\MARKETING\Images\Stock Photos\By Category\Community\crowd-2045499_1920.jpg"/>
          <p:cNvPicPr>
            <a:picLocks noChangeAspect="1" noChangeArrowheads="1"/>
          </p:cNvPicPr>
          <p:nvPr/>
        </p:nvPicPr>
        <p:blipFill>
          <a:blip r:embed="rId3" cstate="print">
            <a:lum bright="33000"/>
          </a:blip>
          <a:srcRect t="35697"/>
          <a:stretch>
            <a:fillRect/>
          </a:stretch>
        </p:blipFill>
        <p:spPr bwMode="auto">
          <a:xfrm>
            <a:off x="0" y="2175028"/>
            <a:ext cx="9144000" cy="3920972"/>
          </a:xfrm>
          <a:prstGeom prst="rect">
            <a:avLst/>
          </a:prstGeom>
          <a:noFill/>
        </p:spPr>
      </p:pic>
      <p:sp>
        <p:nvSpPr>
          <p:cNvPr id="10" name="Rectangle 9"/>
          <p:cNvSpPr/>
          <p:nvPr/>
        </p:nvSpPr>
        <p:spPr>
          <a:xfrm>
            <a:off x="-12193" y="4343400"/>
            <a:ext cx="9156193" cy="1569661"/>
          </a:xfrm>
          <a:prstGeom prst="rect">
            <a:avLst/>
          </a:prstGeom>
          <a:solidFill>
            <a:srgbClr val="1F4A7F">
              <a:alpha val="5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0" name="Rectangle 2"/>
          <p:cNvSpPr>
            <a:spLocks noGrp="1" noChangeArrowheads="1"/>
          </p:cNvSpPr>
          <p:nvPr>
            <p:ph type="ctrTitle"/>
          </p:nvPr>
        </p:nvSpPr>
        <p:spPr>
          <a:xfrm>
            <a:off x="228600" y="1066800"/>
            <a:ext cx="8763000" cy="990600"/>
          </a:xfrm>
        </p:spPr>
        <p:txBody>
          <a:bodyPr>
            <a:noAutofit/>
          </a:bodyPr>
          <a:lstStyle/>
          <a:p>
            <a:pPr>
              <a:lnSpc>
                <a:spcPct val="90000"/>
              </a:lnSpc>
            </a:pPr>
            <a:r>
              <a:rPr lang="en-US" b="0" dirty="0">
                <a:solidFill>
                  <a:schemeClr val="accent1"/>
                </a:solidFill>
              </a:rPr>
              <a:t/>
            </a:r>
            <a:br>
              <a:rPr lang="en-US" b="0" dirty="0">
                <a:solidFill>
                  <a:schemeClr val="accent1"/>
                </a:solidFill>
              </a:rPr>
            </a:br>
            <a:r>
              <a:rPr lang="en-US" b="0" dirty="0" smtClean="0">
                <a:solidFill>
                  <a:schemeClr val="accent1"/>
                </a:solidFill>
              </a:rPr>
              <a:t/>
            </a:r>
            <a:br>
              <a:rPr lang="en-US" b="0" dirty="0" smtClean="0">
                <a:solidFill>
                  <a:schemeClr val="accent1"/>
                </a:solidFill>
              </a:rPr>
            </a:br>
            <a:r>
              <a:rPr lang="en-US" dirty="0" smtClean="0">
                <a:solidFill>
                  <a:schemeClr val="accent1"/>
                </a:solidFill>
              </a:rPr>
              <a:t>Board Roles &amp; Responsibilities: </a:t>
            </a:r>
            <a:br>
              <a:rPr lang="en-US" dirty="0" smtClean="0">
                <a:solidFill>
                  <a:schemeClr val="accent1"/>
                </a:solidFill>
              </a:rPr>
            </a:br>
            <a:r>
              <a:rPr lang="en-US" sz="3000" dirty="0" smtClean="0">
                <a:solidFill>
                  <a:srgbClr val="C00000"/>
                </a:solidFill>
              </a:rPr>
              <a:t>Nonprofit Community Action Agencies</a:t>
            </a:r>
            <a:r>
              <a:rPr lang="en-US" dirty="0" smtClean="0">
                <a:solidFill>
                  <a:schemeClr val="accent1"/>
                </a:solidFill>
              </a:rPr>
              <a:t/>
            </a:r>
            <a:br>
              <a:rPr lang="en-US" dirty="0" smtClean="0">
                <a:solidFill>
                  <a:schemeClr val="accent1"/>
                </a:solidFill>
              </a:rPr>
            </a:br>
            <a:r>
              <a:rPr lang="en-US" b="0" dirty="0">
                <a:solidFill>
                  <a:schemeClr val="accent1"/>
                </a:solidFill>
              </a:rPr>
              <a:t/>
            </a:r>
            <a:br>
              <a:rPr lang="en-US" b="0" dirty="0">
                <a:solidFill>
                  <a:schemeClr val="accent1"/>
                </a:solidFill>
              </a:rPr>
            </a:br>
            <a:endParaRPr lang="en-US" b="0" dirty="0">
              <a:solidFill>
                <a:schemeClr val="accent1"/>
              </a:solidFill>
            </a:endParaRPr>
          </a:p>
        </p:txBody>
      </p:sp>
      <p:sp>
        <p:nvSpPr>
          <p:cNvPr id="5" name="Rectangle 4"/>
          <p:cNvSpPr/>
          <p:nvPr/>
        </p:nvSpPr>
        <p:spPr>
          <a:xfrm>
            <a:off x="0" y="0"/>
            <a:ext cx="9144000" cy="838200"/>
          </a:xfrm>
          <a:prstGeom prst="rect">
            <a:avLst/>
          </a:prstGeom>
          <a:solidFill>
            <a:srgbClr val="30698C"/>
          </a:solidFill>
          <a:ln>
            <a:solidFill>
              <a:srgbClr val="30698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Oval 5"/>
          <p:cNvSpPr/>
          <p:nvPr/>
        </p:nvSpPr>
        <p:spPr>
          <a:xfrm>
            <a:off x="6574536" y="0"/>
            <a:ext cx="838200" cy="838200"/>
          </a:xfrm>
          <a:prstGeom prst="ellipse">
            <a:avLst/>
          </a:prstGeom>
          <a:solidFill>
            <a:schemeClr val="accent1">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Oval 6"/>
          <p:cNvSpPr/>
          <p:nvPr/>
        </p:nvSpPr>
        <p:spPr>
          <a:xfrm>
            <a:off x="7434072" y="0"/>
            <a:ext cx="838200" cy="838200"/>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l 7"/>
          <p:cNvSpPr/>
          <p:nvPr/>
        </p:nvSpPr>
        <p:spPr>
          <a:xfrm>
            <a:off x="8293608" y="0"/>
            <a:ext cx="838200" cy="838200"/>
          </a:xfrm>
          <a:prstGeom prst="ellipse">
            <a:avLst/>
          </a:prstGeom>
          <a:solidFill>
            <a:srgbClr val="7DA1CD"/>
          </a:solidFill>
          <a:ln>
            <a:solidFill>
              <a:srgbClr val="7DA1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p:nvSpPr>
        <p:spPr>
          <a:xfrm>
            <a:off x="228600" y="4724400"/>
            <a:ext cx="4419600" cy="800219"/>
          </a:xfrm>
          <a:prstGeom prst="rect">
            <a:avLst/>
          </a:prstGeom>
        </p:spPr>
        <p:txBody>
          <a:bodyPr wrap="square">
            <a:spAutoFit/>
          </a:bodyPr>
          <a:lstStyle/>
          <a:p>
            <a:pPr lvl="0"/>
            <a:r>
              <a:rPr lang="en-US" sz="2400" b="1" dirty="0" smtClean="0">
                <a:solidFill>
                  <a:schemeClr val="bg2">
                    <a:lumMod val="90000"/>
                  </a:schemeClr>
                </a:solidFill>
                <a:latin typeface="Corbel"/>
              </a:rPr>
              <a:t>[Training]</a:t>
            </a:r>
          </a:p>
          <a:p>
            <a:pPr lvl="0"/>
            <a:r>
              <a:rPr lang="en-US" sz="2200" b="1" dirty="0" smtClean="0">
                <a:solidFill>
                  <a:schemeClr val="bg1"/>
                </a:solidFill>
                <a:latin typeface="+mj-lt"/>
              </a:rPr>
              <a:t>[Date]</a:t>
            </a:r>
          </a:p>
        </p:txBody>
      </p:sp>
      <p:sp>
        <p:nvSpPr>
          <p:cNvPr id="12" name="TextBox 11"/>
          <p:cNvSpPr txBox="1"/>
          <p:nvPr/>
        </p:nvSpPr>
        <p:spPr>
          <a:xfrm>
            <a:off x="6324600" y="4572000"/>
            <a:ext cx="2667000" cy="1077218"/>
          </a:xfrm>
          <a:prstGeom prst="rect">
            <a:avLst/>
          </a:prstGeom>
          <a:noFill/>
        </p:spPr>
        <p:txBody>
          <a:bodyPr wrap="square" rtlCol="0">
            <a:spAutoFit/>
          </a:bodyPr>
          <a:lstStyle/>
          <a:p>
            <a:pPr algn="r"/>
            <a:r>
              <a:rPr lang="en-US" sz="1600" b="1" dirty="0" smtClean="0">
                <a:solidFill>
                  <a:srgbClr val="C00000"/>
                </a:solidFill>
                <a:latin typeface="+mj-lt"/>
              </a:rPr>
              <a:t>PRESENTED BY:</a:t>
            </a:r>
          </a:p>
          <a:p>
            <a:pPr algn="r"/>
            <a:r>
              <a:rPr lang="en-US" sz="1600" b="1" dirty="0" smtClean="0">
                <a:solidFill>
                  <a:schemeClr val="bg1"/>
                </a:solidFill>
                <a:latin typeface="+mj-lt"/>
              </a:rPr>
              <a:t>[Trainer Name]</a:t>
            </a:r>
          </a:p>
          <a:p>
            <a:pPr algn="r"/>
            <a:r>
              <a:rPr lang="en-US" sz="1600" b="1" u="sng" dirty="0" smtClean="0">
                <a:solidFill>
                  <a:schemeClr val="bg1"/>
                </a:solidFill>
                <a:latin typeface="+mj-lt"/>
              </a:rPr>
              <a:t>[Trainer Website or Email] </a:t>
            </a:r>
            <a:endParaRPr lang="en-US" sz="1600" b="1" u="sng" dirty="0" smtClean="0">
              <a:solidFill>
                <a:schemeClr val="bg2">
                  <a:lumMod val="90000"/>
                </a:schemeClr>
              </a:solidFill>
              <a:latin typeface="+mj-lt"/>
            </a:endParaRPr>
          </a:p>
          <a:p>
            <a:pPr algn="r"/>
            <a:r>
              <a:rPr lang="en-US" sz="1600" dirty="0" smtClean="0">
                <a:solidFill>
                  <a:schemeClr val="accent5">
                    <a:lumMod val="75000"/>
                  </a:schemeClr>
                </a:solidFill>
                <a:latin typeface="+mj-lt"/>
              </a:rPr>
              <a:t>[Trainer Phone Number]</a:t>
            </a:r>
          </a:p>
        </p:txBody>
      </p:sp>
      <p:sp>
        <p:nvSpPr>
          <p:cNvPr id="18" name="TextBox 17"/>
          <p:cNvSpPr txBox="1"/>
          <p:nvPr/>
        </p:nvSpPr>
        <p:spPr>
          <a:xfrm>
            <a:off x="228600" y="6324600"/>
            <a:ext cx="1612364" cy="369332"/>
          </a:xfrm>
          <a:prstGeom prst="rect">
            <a:avLst/>
          </a:prstGeom>
          <a:noFill/>
        </p:spPr>
        <p:txBody>
          <a:bodyPr wrap="none" rtlCol="0">
            <a:spAutoFit/>
          </a:bodyPr>
          <a:lstStyle/>
          <a:p>
            <a:r>
              <a:rPr lang="en-US" dirty="0" smtClean="0">
                <a:solidFill>
                  <a:schemeClr val="tx1">
                    <a:lumMod val="85000"/>
                    <a:lumOff val="15000"/>
                  </a:schemeClr>
                </a:solidFill>
              </a:rPr>
              <a:t>[Trainer Logo]</a:t>
            </a:r>
            <a:endParaRPr lang="en-US" dirty="0">
              <a:solidFill>
                <a:schemeClr val="tx1">
                  <a:lumMod val="85000"/>
                  <a:lumOff val="15000"/>
                </a:schemeClr>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762000"/>
            <a:ext cx="8229600" cy="5181600"/>
          </a:xfrm>
        </p:spPr>
        <p:txBody>
          <a:bodyPr>
            <a:normAutofit/>
          </a:bodyPr>
          <a:lstStyle/>
          <a:p>
            <a:pPr marL="0" indent="0" algn="ctr">
              <a:buNone/>
            </a:pPr>
            <a:r>
              <a:rPr lang="en-US" sz="2400" i="1" dirty="0" smtClean="0"/>
              <a:t>This training material was created in collaboration with Community Action Program Legal Services, Inc. (CAPLAW) and the Community Action Partnership (Partnership). The publication was created by National Association of Community Action Agencies - Community Action Partnership in the performance of the U.S. Department of Human Services, Administration for Children and Families, Office of Community Services Grant Number 90ET0465.  Any opinion, findings, and conclusions, or recommendations expressed in this material are those of the authors and do not necessarily reflect the views of the U.S. Department of Health and Human Services, Administration for Children and Families.</a:t>
            </a:r>
            <a:endParaRPr lang="en-US" sz="2400" i="1"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2</a:t>
            </a:fld>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6866" y="2331204"/>
            <a:ext cx="7696200" cy="2209800"/>
          </a:xfrm>
        </p:spPr>
        <p:txBody>
          <a:bodyPr>
            <a:normAutofit/>
          </a:bodyPr>
          <a:lstStyle/>
          <a:p>
            <a:r>
              <a:rPr lang="en-US" dirty="0" smtClean="0">
                <a:solidFill>
                  <a:srgbClr val="C00000"/>
                </a:solidFill>
              </a:rPr>
              <a:t>Key Responsibilities of  the Tripartite Board</a:t>
            </a:r>
            <a:endParaRPr lang="en-US" dirty="0">
              <a:solidFill>
                <a:srgbClr val="C00000"/>
              </a:solidFill>
            </a:endParaRPr>
          </a:p>
        </p:txBody>
      </p:sp>
      <p:sp>
        <p:nvSpPr>
          <p:cNvPr id="4" name="Slide Number Placeholder 3"/>
          <p:cNvSpPr>
            <a:spLocks noGrp="1"/>
          </p:cNvSpPr>
          <p:nvPr>
            <p:ph type="sldNum" sz="quarter" idx="12"/>
          </p:nvPr>
        </p:nvSpPr>
        <p:spPr/>
        <p:txBody>
          <a:bodyPr/>
          <a:lstStyle/>
          <a:p>
            <a:fld id="{4A66FE31-C09E-42ED-B4D0-F94965E42B7D}" type="slidenum">
              <a:rPr lang="en-US" smtClean="0"/>
              <a:pPr/>
              <a:t>3</a:t>
            </a:fld>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Key Board Responsibilities</a:t>
            </a:r>
            <a:endParaRPr lang="en-US" dirty="0">
              <a:solidFill>
                <a:srgbClr val="C00000"/>
              </a:solidFill>
            </a:endParaRPr>
          </a:p>
        </p:txBody>
      </p:sp>
      <p:sp>
        <p:nvSpPr>
          <p:cNvPr id="4" name="Slide Number Placeholder 3"/>
          <p:cNvSpPr>
            <a:spLocks noGrp="1"/>
          </p:cNvSpPr>
          <p:nvPr>
            <p:ph type="sldNum" sz="quarter" idx="12"/>
          </p:nvPr>
        </p:nvSpPr>
        <p:spPr/>
        <p:txBody>
          <a:bodyPr/>
          <a:lstStyle/>
          <a:p>
            <a:fld id="{4A66FE31-C09E-42ED-B4D0-F94965E42B7D}" type="slidenum">
              <a:rPr lang="en-US" smtClean="0"/>
              <a:pPr/>
              <a:t>4</a:t>
            </a:fld>
            <a:endParaRPr lang="en-US" dirty="0"/>
          </a:p>
        </p:txBody>
      </p:sp>
      <p:sp>
        <p:nvSpPr>
          <p:cNvPr id="5" name="Freeform 4"/>
          <p:cNvSpPr/>
          <p:nvPr/>
        </p:nvSpPr>
        <p:spPr>
          <a:xfrm>
            <a:off x="573088" y="2206228"/>
            <a:ext cx="2547937" cy="1528762"/>
          </a:xfrm>
          <a:custGeom>
            <a:avLst/>
            <a:gdLst>
              <a:gd name="connsiteX0" fmla="*/ 0 w 2547937"/>
              <a:gd name="connsiteY0" fmla="*/ 0 h 1528762"/>
              <a:gd name="connsiteX1" fmla="*/ 2547937 w 2547937"/>
              <a:gd name="connsiteY1" fmla="*/ 0 h 1528762"/>
              <a:gd name="connsiteX2" fmla="*/ 2547937 w 2547937"/>
              <a:gd name="connsiteY2" fmla="*/ 1528762 h 1528762"/>
              <a:gd name="connsiteX3" fmla="*/ 0 w 2547937"/>
              <a:gd name="connsiteY3" fmla="*/ 1528762 h 1528762"/>
              <a:gd name="connsiteX4" fmla="*/ 0 w 2547937"/>
              <a:gd name="connsiteY4" fmla="*/ 0 h 15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7937" h="1528762">
                <a:moveTo>
                  <a:pt x="0" y="0"/>
                </a:moveTo>
                <a:lnTo>
                  <a:pt x="2547937" y="0"/>
                </a:lnTo>
                <a:lnTo>
                  <a:pt x="2547937" y="1528762"/>
                </a:lnTo>
                <a:lnTo>
                  <a:pt x="0" y="1528762"/>
                </a:lnTo>
                <a:lnTo>
                  <a:pt x="0" y="0"/>
                </a:lnTo>
                <a:close/>
              </a:path>
            </a:pathLst>
          </a:cu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80010" tIns="80010" rIns="80010" bIns="80010" numCol="1" spcCol="1270" anchor="ctr" anchorCtr="0">
            <a:noAutofit/>
          </a:bodyPr>
          <a:lstStyle/>
          <a:p>
            <a:pPr lvl="0" algn="ctr" defTabSz="933450" rtl="0">
              <a:lnSpc>
                <a:spcPct val="90000"/>
              </a:lnSpc>
              <a:spcBef>
                <a:spcPct val="0"/>
              </a:spcBef>
              <a:spcAft>
                <a:spcPct val="35000"/>
              </a:spcAft>
            </a:pPr>
            <a:r>
              <a:rPr lang="en-US" sz="2400" b="1" dirty="0" smtClean="0"/>
              <a:t>Mission</a:t>
            </a:r>
            <a:endParaRPr lang="en-US" sz="2400" kern="1200" dirty="0"/>
          </a:p>
        </p:txBody>
      </p:sp>
      <p:sp>
        <p:nvSpPr>
          <p:cNvPr id="6" name="Freeform 5"/>
          <p:cNvSpPr/>
          <p:nvPr/>
        </p:nvSpPr>
        <p:spPr>
          <a:xfrm>
            <a:off x="3375819" y="2206228"/>
            <a:ext cx="2547937" cy="1528762"/>
          </a:xfrm>
          <a:custGeom>
            <a:avLst/>
            <a:gdLst>
              <a:gd name="connsiteX0" fmla="*/ 0 w 2547937"/>
              <a:gd name="connsiteY0" fmla="*/ 0 h 1528762"/>
              <a:gd name="connsiteX1" fmla="*/ 2547937 w 2547937"/>
              <a:gd name="connsiteY1" fmla="*/ 0 h 1528762"/>
              <a:gd name="connsiteX2" fmla="*/ 2547937 w 2547937"/>
              <a:gd name="connsiteY2" fmla="*/ 1528762 h 1528762"/>
              <a:gd name="connsiteX3" fmla="*/ 0 w 2547937"/>
              <a:gd name="connsiteY3" fmla="*/ 1528762 h 1528762"/>
              <a:gd name="connsiteX4" fmla="*/ 0 w 2547937"/>
              <a:gd name="connsiteY4" fmla="*/ 0 h 15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7937" h="1528762">
                <a:moveTo>
                  <a:pt x="0" y="0"/>
                </a:moveTo>
                <a:lnTo>
                  <a:pt x="2547937" y="0"/>
                </a:lnTo>
                <a:lnTo>
                  <a:pt x="2547937" y="1528762"/>
                </a:lnTo>
                <a:lnTo>
                  <a:pt x="0" y="1528762"/>
                </a:lnTo>
                <a:lnTo>
                  <a:pt x="0" y="0"/>
                </a:lnTo>
                <a:close/>
              </a:path>
            </a:pathLst>
          </a:custGeom>
        </p:spPr>
        <p:style>
          <a:lnRef idx="2">
            <a:schemeClr val="lt1">
              <a:hueOff val="0"/>
              <a:satOff val="0"/>
              <a:lumOff val="0"/>
              <a:alphaOff val="0"/>
            </a:schemeClr>
          </a:lnRef>
          <a:fillRef idx="1">
            <a:schemeClr val="accent4">
              <a:hueOff val="-892954"/>
              <a:satOff val="5380"/>
              <a:lumOff val="431"/>
              <a:alphaOff val="0"/>
            </a:schemeClr>
          </a:fillRef>
          <a:effectRef idx="0">
            <a:schemeClr val="accent4">
              <a:hueOff val="-892954"/>
              <a:satOff val="5380"/>
              <a:lumOff val="431"/>
              <a:alphaOff val="0"/>
            </a:schemeClr>
          </a:effectRef>
          <a:fontRef idx="minor">
            <a:schemeClr val="lt1"/>
          </a:fontRef>
        </p:style>
        <p:txBody>
          <a:bodyPr spcFirstLastPara="0" vert="horz" wrap="square" lIns="80010" tIns="80010" rIns="80010" bIns="80010" numCol="1" spcCol="1270" anchor="ctr" anchorCtr="0">
            <a:noAutofit/>
          </a:bodyPr>
          <a:lstStyle/>
          <a:p>
            <a:pPr lvl="0" algn="ctr" defTabSz="933450" rtl="0">
              <a:lnSpc>
                <a:spcPct val="90000"/>
              </a:lnSpc>
              <a:spcBef>
                <a:spcPct val="0"/>
              </a:spcBef>
              <a:spcAft>
                <a:spcPct val="35000"/>
              </a:spcAft>
            </a:pPr>
            <a:r>
              <a:rPr lang="en-US" sz="2400" b="1" dirty="0" smtClean="0"/>
              <a:t>P</a:t>
            </a:r>
            <a:r>
              <a:rPr lang="en-US" sz="2400" b="1" kern="1200" dirty="0" smtClean="0"/>
              <a:t>lanning</a:t>
            </a:r>
            <a:endParaRPr lang="en-US" sz="2400" b="1" kern="1200" dirty="0"/>
          </a:p>
        </p:txBody>
      </p:sp>
      <p:sp>
        <p:nvSpPr>
          <p:cNvPr id="7" name="Freeform 6"/>
          <p:cNvSpPr/>
          <p:nvPr/>
        </p:nvSpPr>
        <p:spPr>
          <a:xfrm>
            <a:off x="6178550" y="2206228"/>
            <a:ext cx="2547937" cy="1528762"/>
          </a:xfrm>
          <a:custGeom>
            <a:avLst/>
            <a:gdLst>
              <a:gd name="connsiteX0" fmla="*/ 0 w 2547937"/>
              <a:gd name="connsiteY0" fmla="*/ 0 h 1528762"/>
              <a:gd name="connsiteX1" fmla="*/ 2547937 w 2547937"/>
              <a:gd name="connsiteY1" fmla="*/ 0 h 1528762"/>
              <a:gd name="connsiteX2" fmla="*/ 2547937 w 2547937"/>
              <a:gd name="connsiteY2" fmla="*/ 1528762 h 1528762"/>
              <a:gd name="connsiteX3" fmla="*/ 0 w 2547937"/>
              <a:gd name="connsiteY3" fmla="*/ 1528762 h 1528762"/>
              <a:gd name="connsiteX4" fmla="*/ 0 w 2547937"/>
              <a:gd name="connsiteY4" fmla="*/ 0 h 15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7937" h="1528762">
                <a:moveTo>
                  <a:pt x="0" y="0"/>
                </a:moveTo>
                <a:lnTo>
                  <a:pt x="2547937" y="0"/>
                </a:lnTo>
                <a:lnTo>
                  <a:pt x="2547937" y="1528762"/>
                </a:lnTo>
                <a:lnTo>
                  <a:pt x="0" y="1528762"/>
                </a:lnTo>
                <a:lnTo>
                  <a:pt x="0" y="0"/>
                </a:lnTo>
                <a:close/>
              </a:path>
            </a:pathLst>
          </a:custGeom>
        </p:spPr>
        <p:style>
          <a:lnRef idx="2">
            <a:schemeClr val="lt1">
              <a:hueOff val="0"/>
              <a:satOff val="0"/>
              <a:lumOff val="0"/>
              <a:alphaOff val="0"/>
            </a:schemeClr>
          </a:lnRef>
          <a:fillRef idx="1">
            <a:schemeClr val="accent4">
              <a:hueOff val="-1785908"/>
              <a:satOff val="10760"/>
              <a:lumOff val="862"/>
              <a:alphaOff val="0"/>
            </a:schemeClr>
          </a:fillRef>
          <a:effectRef idx="0">
            <a:schemeClr val="accent4">
              <a:hueOff val="-1785908"/>
              <a:satOff val="10760"/>
              <a:lumOff val="862"/>
              <a:alphaOff val="0"/>
            </a:schemeClr>
          </a:effectRef>
          <a:fontRef idx="minor">
            <a:schemeClr val="lt1"/>
          </a:fontRef>
        </p:style>
        <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US" sz="2400" b="1" kern="1200" dirty="0" smtClean="0"/>
              <a:t>Engagement</a:t>
            </a:r>
            <a:endParaRPr lang="en-US" sz="2400" kern="1200" dirty="0"/>
          </a:p>
        </p:txBody>
      </p:sp>
      <p:sp>
        <p:nvSpPr>
          <p:cNvPr id="8" name="Freeform 7"/>
          <p:cNvSpPr/>
          <p:nvPr/>
        </p:nvSpPr>
        <p:spPr>
          <a:xfrm>
            <a:off x="573088" y="3989784"/>
            <a:ext cx="2547937" cy="1528762"/>
          </a:xfrm>
          <a:custGeom>
            <a:avLst/>
            <a:gdLst>
              <a:gd name="connsiteX0" fmla="*/ 0 w 2547937"/>
              <a:gd name="connsiteY0" fmla="*/ 0 h 1528762"/>
              <a:gd name="connsiteX1" fmla="*/ 2547937 w 2547937"/>
              <a:gd name="connsiteY1" fmla="*/ 0 h 1528762"/>
              <a:gd name="connsiteX2" fmla="*/ 2547937 w 2547937"/>
              <a:gd name="connsiteY2" fmla="*/ 1528762 h 1528762"/>
              <a:gd name="connsiteX3" fmla="*/ 0 w 2547937"/>
              <a:gd name="connsiteY3" fmla="*/ 1528762 h 1528762"/>
              <a:gd name="connsiteX4" fmla="*/ 0 w 2547937"/>
              <a:gd name="connsiteY4" fmla="*/ 0 h 15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7937" h="1528762">
                <a:moveTo>
                  <a:pt x="0" y="0"/>
                </a:moveTo>
                <a:lnTo>
                  <a:pt x="2547937" y="0"/>
                </a:lnTo>
                <a:lnTo>
                  <a:pt x="2547937" y="1528762"/>
                </a:lnTo>
                <a:lnTo>
                  <a:pt x="0" y="1528762"/>
                </a:lnTo>
                <a:lnTo>
                  <a:pt x="0" y="0"/>
                </a:lnTo>
                <a:close/>
              </a:path>
            </a:pathLst>
          </a:custGeom>
        </p:spPr>
        <p:style>
          <a:lnRef idx="2">
            <a:schemeClr val="lt1">
              <a:hueOff val="0"/>
              <a:satOff val="0"/>
              <a:lumOff val="0"/>
              <a:alphaOff val="0"/>
            </a:schemeClr>
          </a:lnRef>
          <a:fillRef idx="1">
            <a:schemeClr val="accent4">
              <a:hueOff val="-2678862"/>
              <a:satOff val="16139"/>
              <a:lumOff val="1294"/>
              <a:alphaOff val="0"/>
            </a:schemeClr>
          </a:fillRef>
          <a:effectRef idx="0">
            <a:schemeClr val="accent4">
              <a:hueOff val="-2678862"/>
              <a:satOff val="16139"/>
              <a:lumOff val="1294"/>
              <a:alphaOff val="0"/>
            </a:schemeClr>
          </a:effectRef>
          <a:fontRef idx="minor">
            <a:schemeClr val="lt1"/>
          </a:fontRef>
        </p:style>
        <p:txBody>
          <a:bodyPr spcFirstLastPara="0" vert="horz" wrap="square" lIns="91440" tIns="91440" rIns="91440" bIns="91440" numCol="1" spcCol="1270" anchor="ctr" anchorCtr="0">
            <a:noAutofit/>
          </a:bodyPr>
          <a:lstStyle/>
          <a:p>
            <a:pPr algn="ctr" defTabSz="1066800">
              <a:lnSpc>
                <a:spcPct val="90000"/>
              </a:lnSpc>
              <a:spcAft>
                <a:spcPct val="35000"/>
              </a:spcAft>
            </a:pPr>
            <a:r>
              <a:rPr lang="en-US" sz="2400" b="1" dirty="0" smtClean="0"/>
              <a:t>Generating Funds</a:t>
            </a:r>
            <a:endParaRPr lang="en-US" sz="2400" dirty="0" smtClean="0"/>
          </a:p>
        </p:txBody>
      </p:sp>
      <p:sp>
        <p:nvSpPr>
          <p:cNvPr id="9" name="Freeform 8"/>
          <p:cNvSpPr/>
          <p:nvPr/>
        </p:nvSpPr>
        <p:spPr>
          <a:xfrm>
            <a:off x="3375819" y="3989784"/>
            <a:ext cx="2547937" cy="1528762"/>
          </a:xfrm>
          <a:custGeom>
            <a:avLst/>
            <a:gdLst>
              <a:gd name="connsiteX0" fmla="*/ 0 w 2547937"/>
              <a:gd name="connsiteY0" fmla="*/ 0 h 1528762"/>
              <a:gd name="connsiteX1" fmla="*/ 2547937 w 2547937"/>
              <a:gd name="connsiteY1" fmla="*/ 0 h 1528762"/>
              <a:gd name="connsiteX2" fmla="*/ 2547937 w 2547937"/>
              <a:gd name="connsiteY2" fmla="*/ 1528762 h 1528762"/>
              <a:gd name="connsiteX3" fmla="*/ 0 w 2547937"/>
              <a:gd name="connsiteY3" fmla="*/ 1528762 h 1528762"/>
              <a:gd name="connsiteX4" fmla="*/ 0 w 2547937"/>
              <a:gd name="connsiteY4" fmla="*/ 0 h 15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7937" h="1528762">
                <a:moveTo>
                  <a:pt x="0" y="0"/>
                </a:moveTo>
                <a:lnTo>
                  <a:pt x="2547937" y="0"/>
                </a:lnTo>
                <a:lnTo>
                  <a:pt x="2547937" y="1528762"/>
                </a:lnTo>
                <a:lnTo>
                  <a:pt x="0" y="1528762"/>
                </a:lnTo>
                <a:lnTo>
                  <a:pt x="0" y="0"/>
                </a:lnTo>
                <a:close/>
              </a:path>
            </a:pathLst>
          </a:custGeom>
        </p:spPr>
        <p:style>
          <a:lnRef idx="2">
            <a:schemeClr val="lt1">
              <a:hueOff val="0"/>
              <a:satOff val="0"/>
              <a:lumOff val="0"/>
              <a:alphaOff val="0"/>
            </a:schemeClr>
          </a:lnRef>
          <a:fillRef idx="1">
            <a:schemeClr val="accent4">
              <a:hueOff val="-3571816"/>
              <a:satOff val="21519"/>
              <a:lumOff val="1725"/>
              <a:alphaOff val="0"/>
            </a:schemeClr>
          </a:fillRef>
          <a:effectRef idx="0">
            <a:schemeClr val="accent4">
              <a:hueOff val="-3571816"/>
              <a:satOff val="21519"/>
              <a:lumOff val="1725"/>
              <a:alphaOff val="0"/>
            </a:schemeClr>
          </a:effectRef>
          <a:fontRef idx="minor">
            <a:schemeClr val="lt1"/>
          </a:fontRef>
        </p:style>
        <p:txBody>
          <a:bodyPr spcFirstLastPara="0" vert="horz" wrap="square" lIns="91440" tIns="91440" rIns="91440" bIns="91440" numCol="1" spcCol="1270" anchor="ctr" anchorCtr="0">
            <a:noAutofit/>
          </a:bodyPr>
          <a:lstStyle/>
          <a:p>
            <a:pPr lvl="0" algn="ctr" defTabSz="1066800" rtl="0">
              <a:lnSpc>
                <a:spcPct val="90000"/>
              </a:lnSpc>
              <a:spcBef>
                <a:spcPct val="0"/>
              </a:spcBef>
              <a:spcAft>
                <a:spcPts val="0"/>
              </a:spcAft>
            </a:pPr>
            <a:r>
              <a:rPr lang="en-US" sz="2400" b="1" dirty="0" smtClean="0"/>
              <a:t>Performance</a:t>
            </a:r>
            <a:endParaRPr lang="en-US" sz="2400" b="1" kern="1200" dirty="0"/>
          </a:p>
        </p:txBody>
      </p:sp>
      <p:sp>
        <p:nvSpPr>
          <p:cNvPr id="10" name="Freeform 9"/>
          <p:cNvSpPr/>
          <p:nvPr/>
        </p:nvSpPr>
        <p:spPr>
          <a:xfrm>
            <a:off x="6178550" y="3989784"/>
            <a:ext cx="2547937" cy="1528762"/>
          </a:xfrm>
          <a:custGeom>
            <a:avLst/>
            <a:gdLst>
              <a:gd name="connsiteX0" fmla="*/ 0 w 2547937"/>
              <a:gd name="connsiteY0" fmla="*/ 0 h 1528762"/>
              <a:gd name="connsiteX1" fmla="*/ 2547937 w 2547937"/>
              <a:gd name="connsiteY1" fmla="*/ 0 h 1528762"/>
              <a:gd name="connsiteX2" fmla="*/ 2547937 w 2547937"/>
              <a:gd name="connsiteY2" fmla="*/ 1528762 h 1528762"/>
              <a:gd name="connsiteX3" fmla="*/ 0 w 2547937"/>
              <a:gd name="connsiteY3" fmla="*/ 1528762 h 1528762"/>
              <a:gd name="connsiteX4" fmla="*/ 0 w 2547937"/>
              <a:gd name="connsiteY4" fmla="*/ 0 h 15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7937" h="1528762">
                <a:moveTo>
                  <a:pt x="0" y="0"/>
                </a:moveTo>
                <a:lnTo>
                  <a:pt x="2547937" y="0"/>
                </a:lnTo>
                <a:lnTo>
                  <a:pt x="2547937" y="1528762"/>
                </a:lnTo>
                <a:lnTo>
                  <a:pt x="0" y="1528762"/>
                </a:lnTo>
                <a:lnTo>
                  <a:pt x="0" y="0"/>
                </a:lnTo>
                <a:close/>
              </a:path>
            </a:pathLst>
          </a:custGeom>
        </p:spPr>
        <p:style>
          <a:lnRef idx="2">
            <a:schemeClr val="lt1">
              <a:hueOff val="0"/>
              <a:satOff val="0"/>
              <a:lumOff val="0"/>
              <a:alphaOff val="0"/>
            </a:schemeClr>
          </a:lnRef>
          <a:fillRef idx="1">
            <a:schemeClr val="accent4">
              <a:hueOff val="-4464770"/>
              <a:satOff val="26899"/>
              <a:lumOff val="2156"/>
              <a:alphaOff val="0"/>
            </a:schemeClr>
          </a:fillRef>
          <a:effectRef idx="0">
            <a:schemeClr val="accent4">
              <a:hueOff val="-4464770"/>
              <a:satOff val="26899"/>
              <a:lumOff val="2156"/>
              <a:alphaOff val="0"/>
            </a:schemeClr>
          </a:effectRef>
          <a:fontRef idx="minor">
            <a:schemeClr val="lt1"/>
          </a:fontRef>
        </p:style>
        <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US" sz="2400" b="1" kern="1200" dirty="0" smtClean="0"/>
              <a:t>Accountability</a:t>
            </a:r>
            <a:endParaRPr lang="en-US" sz="2400" b="1" kern="12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Key Board Responsibility</a:t>
            </a:r>
            <a:endParaRPr lang="en-US" dirty="0">
              <a:solidFill>
                <a:srgbClr val="C00000"/>
              </a:solidFill>
            </a:endParaRPr>
          </a:p>
        </p:txBody>
      </p:sp>
      <p:sp>
        <p:nvSpPr>
          <p:cNvPr id="4" name="Slide Number Placeholder 3"/>
          <p:cNvSpPr>
            <a:spLocks noGrp="1"/>
          </p:cNvSpPr>
          <p:nvPr>
            <p:ph type="sldNum" sz="quarter" idx="12"/>
          </p:nvPr>
        </p:nvSpPr>
        <p:spPr/>
        <p:txBody>
          <a:bodyPr/>
          <a:lstStyle/>
          <a:p>
            <a:fld id="{4A66FE31-C09E-42ED-B4D0-F94965E42B7D}" type="slidenum">
              <a:rPr lang="en-US" smtClean="0"/>
              <a:pPr/>
              <a:t>5</a:t>
            </a:fld>
            <a:endParaRPr lang="en-US" dirty="0"/>
          </a:p>
        </p:txBody>
      </p:sp>
      <p:sp>
        <p:nvSpPr>
          <p:cNvPr id="5" name="Freeform 4"/>
          <p:cNvSpPr/>
          <p:nvPr/>
        </p:nvSpPr>
        <p:spPr>
          <a:xfrm>
            <a:off x="1524000" y="1828800"/>
            <a:ext cx="6437312" cy="3584972"/>
          </a:xfrm>
          <a:custGeom>
            <a:avLst/>
            <a:gdLst>
              <a:gd name="connsiteX0" fmla="*/ 0 w 2547937"/>
              <a:gd name="connsiteY0" fmla="*/ 0 h 1528762"/>
              <a:gd name="connsiteX1" fmla="*/ 2547937 w 2547937"/>
              <a:gd name="connsiteY1" fmla="*/ 0 h 1528762"/>
              <a:gd name="connsiteX2" fmla="*/ 2547937 w 2547937"/>
              <a:gd name="connsiteY2" fmla="*/ 1528762 h 1528762"/>
              <a:gd name="connsiteX3" fmla="*/ 0 w 2547937"/>
              <a:gd name="connsiteY3" fmla="*/ 1528762 h 1528762"/>
              <a:gd name="connsiteX4" fmla="*/ 0 w 2547937"/>
              <a:gd name="connsiteY4" fmla="*/ 0 h 15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7937" h="1528762">
                <a:moveTo>
                  <a:pt x="0" y="0"/>
                </a:moveTo>
                <a:lnTo>
                  <a:pt x="2547937" y="0"/>
                </a:lnTo>
                <a:lnTo>
                  <a:pt x="2547937" y="1528762"/>
                </a:lnTo>
                <a:lnTo>
                  <a:pt x="0" y="1528762"/>
                </a:lnTo>
                <a:lnTo>
                  <a:pt x="0" y="0"/>
                </a:lnTo>
                <a:close/>
              </a:path>
            </a:pathLst>
          </a:cu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80010" tIns="80010" rIns="80010" bIns="80010" numCol="1" spcCol="1270" anchor="ctr" anchorCtr="0">
            <a:noAutofit/>
          </a:bodyPr>
          <a:lstStyle/>
          <a:p>
            <a:pPr lvl="0" algn="ctr" defTabSz="933450" rtl="0">
              <a:lnSpc>
                <a:spcPct val="90000"/>
              </a:lnSpc>
              <a:spcBef>
                <a:spcPct val="0"/>
              </a:spcBef>
              <a:spcAft>
                <a:spcPct val="35000"/>
              </a:spcAft>
            </a:pPr>
            <a:r>
              <a:rPr lang="en-US" sz="4000" b="1" dirty="0" smtClean="0"/>
              <a:t>Mission</a:t>
            </a:r>
            <a:endParaRPr lang="en-US" sz="4000" kern="12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p>
            <a:r>
              <a:rPr lang="en-US" dirty="0" smtClean="0">
                <a:solidFill>
                  <a:srgbClr val="C00000"/>
                </a:solidFill>
              </a:rPr>
              <a:t>Know Your Mission Exercise</a:t>
            </a:r>
            <a:endParaRPr lang="en-US" dirty="0">
              <a:solidFill>
                <a:srgbClr val="C00000"/>
              </a:solidFill>
            </a:endParaRPr>
          </a:p>
        </p:txBody>
      </p:sp>
      <p:sp>
        <p:nvSpPr>
          <p:cNvPr id="3" name="Content Placeholder 2"/>
          <p:cNvSpPr>
            <a:spLocks noGrp="1"/>
          </p:cNvSpPr>
          <p:nvPr>
            <p:ph idx="1"/>
          </p:nvPr>
        </p:nvSpPr>
        <p:spPr>
          <a:xfrm>
            <a:off x="457200" y="1371600"/>
            <a:ext cx="8229600" cy="4724400"/>
          </a:xfrm>
        </p:spPr>
        <p:txBody>
          <a:bodyPr>
            <a:normAutofit/>
          </a:bodyPr>
          <a:lstStyle/>
          <a:p>
            <a:pPr marL="514350" indent="-514350">
              <a:spcBef>
                <a:spcPts val="800"/>
              </a:spcBef>
              <a:spcAft>
                <a:spcPts val="800"/>
              </a:spcAft>
              <a:buFont typeface="+mj-lt"/>
              <a:buAutoNum type="arabicPeriod"/>
            </a:pPr>
            <a:r>
              <a:rPr lang="en-US" dirty="0" smtClean="0"/>
              <a:t>Write down your organization's mission</a:t>
            </a:r>
          </a:p>
          <a:p>
            <a:pPr marL="914400" lvl="1" indent="-514350">
              <a:spcBef>
                <a:spcPts val="800"/>
              </a:spcBef>
              <a:spcAft>
                <a:spcPts val="800"/>
              </a:spcAft>
              <a:buFont typeface="Wingdings" pitchFamily="2" charset="2"/>
              <a:buChar char="Ø"/>
            </a:pPr>
            <a:r>
              <a:rPr lang="en-US" dirty="0" smtClean="0"/>
              <a:t>If you don’t know it exactly, write down the gist</a:t>
            </a:r>
          </a:p>
          <a:p>
            <a:pPr marL="514350" indent="-514350">
              <a:spcBef>
                <a:spcPts val="800"/>
              </a:spcBef>
              <a:spcAft>
                <a:spcPts val="800"/>
              </a:spcAft>
              <a:buFont typeface="+mj-lt"/>
              <a:buAutoNum type="arabicPeriod"/>
            </a:pPr>
            <a:r>
              <a:rPr lang="en-US" dirty="0" smtClean="0"/>
              <a:t>Briefly describe 3 ways in which your board works with your organization's mission</a:t>
            </a:r>
          </a:p>
          <a:p>
            <a:pPr marL="914400" lvl="1" indent="-514350">
              <a:spcBef>
                <a:spcPts val="800"/>
              </a:spcBef>
              <a:spcAft>
                <a:spcPts val="800"/>
              </a:spcAft>
              <a:buFont typeface="Wingdings" pitchFamily="2" charset="2"/>
              <a:buChar char="Ø"/>
            </a:pPr>
            <a:r>
              <a:rPr lang="en-US" dirty="0" smtClean="0"/>
              <a:t>For example, we discuss it in relation to new proposals or recite it at every meeting</a:t>
            </a:r>
          </a:p>
          <a:p>
            <a:pPr marL="514350" indent="-514350">
              <a:spcBef>
                <a:spcPts val="800"/>
              </a:spcBef>
              <a:spcAft>
                <a:spcPts val="800"/>
              </a:spcAft>
              <a:buFont typeface="+mj-lt"/>
              <a:buAutoNum type="arabicPeriod"/>
            </a:pPr>
            <a:r>
              <a:rPr lang="en-US" dirty="0" smtClean="0"/>
              <a:t>Think about 1 way in which your board could better incorporate the CAA’s mission in its board meetings and activities</a:t>
            </a: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6</a:t>
            </a:fld>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Why Mission Matters</a:t>
            </a:r>
            <a:endParaRPr lang="en-US" dirty="0">
              <a:solidFill>
                <a:srgbClr val="C00000"/>
              </a:solidFill>
            </a:endParaRPr>
          </a:p>
        </p:txBody>
      </p:sp>
      <p:sp>
        <p:nvSpPr>
          <p:cNvPr id="3" name="Content Placeholder 2"/>
          <p:cNvSpPr>
            <a:spLocks noGrp="1"/>
          </p:cNvSpPr>
          <p:nvPr>
            <p:ph idx="1"/>
          </p:nvPr>
        </p:nvSpPr>
        <p:spPr>
          <a:xfrm>
            <a:off x="660396" y="1727196"/>
            <a:ext cx="7924800" cy="2362199"/>
          </a:xfrm>
        </p:spPr>
        <p:txBody>
          <a:bodyPr/>
          <a:lstStyle/>
          <a:p>
            <a:pPr>
              <a:spcBef>
                <a:spcPts val="0"/>
              </a:spcBef>
              <a:spcAft>
                <a:spcPts val="1000"/>
              </a:spcAft>
            </a:pPr>
            <a:r>
              <a:rPr lang="en-US" dirty="0" smtClean="0"/>
              <a:t>Why mission matters:</a:t>
            </a:r>
          </a:p>
          <a:p>
            <a:pPr lvl="1">
              <a:spcBef>
                <a:spcPts val="0"/>
              </a:spcBef>
              <a:spcAft>
                <a:spcPts val="1000"/>
              </a:spcAft>
            </a:pPr>
            <a:r>
              <a:rPr lang="en-US" dirty="0" smtClean="0"/>
              <a:t>Provide clarity of purpose to stakeholders</a:t>
            </a:r>
          </a:p>
          <a:p>
            <a:pPr lvl="1">
              <a:spcBef>
                <a:spcPts val="0"/>
              </a:spcBef>
              <a:spcAft>
                <a:spcPts val="1000"/>
              </a:spcAft>
            </a:pPr>
            <a:r>
              <a:rPr lang="en-US" dirty="0" smtClean="0"/>
              <a:t>Guide major decisions</a:t>
            </a:r>
          </a:p>
          <a:p>
            <a:pPr lvl="1">
              <a:spcBef>
                <a:spcPts val="0"/>
              </a:spcBef>
              <a:spcAft>
                <a:spcPts val="1000"/>
              </a:spcAft>
            </a:pPr>
            <a:r>
              <a:rPr lang="en-US" dirty="0" smtClean="0"/>
              <a:t>Prevent “mission creep”</a:t>
            </a:r>
          </a:p>
        </p:txBody>
      </p:sp>
      <p:sp>
        <p:nvSpPr>
          <p:cNvPr id="4" name="Slide Number Placeholder 3"/>
          <p:cNvSpPr>
            <a:spLocks noGrp="1"/>
          </p:cNvSpPr>
          <p:nvPr>
            <p:ph type="sldNum" sz="quarter" idx="12"/>
          </p:nvPr>
        </p:nvSpPr>
        <p:spPr/>
        <p:txBody>
          <a:bodyPr/>
          <a:lstStyle/>
          <a:p>
            <a:fld id="{4A66FE31-C09E-42ED-B4D0-F94965E42B7D}" type="slidenum">
              <a:rPr lang="en-US" smtClean="0"/>
              <a:pPr/>
              <a:t>7</a:t>
            </a:fld>
            <a:endParaRPr lang="en-US" dirty="0"/>
          </a:p>
        </p:txBody>
      </p:sp>
      <p:sp>
        <p:nvSpPr>
          <p:cNvPr id="5" name="Content Placeholder 2"/>
          <p:cNvSpPr txBox="1">
            <a:spLocks/>
          </p:cNvSpPr>
          <p:nvPr/>
        </p:nvSpPr>
        <p:spPr>
          <a:xfrm>
            <a:off x="685800" y="4487332"/>
            <a:ext cx="7924800" cy="9144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
                <a:srgbClr val="1F4A7F"/>
              </a:buClr>
              <a:buSzTx/>
              <a:buFont typeface="Wingdings" panose="05000000000000000000" pitchFamily="2" charset="2"/>
              <a:buChar char="§"/>
              <a:tabLst/>
              <a:defRPr/>
            </a:pPr>
            <a:r>
              <a:rPr kumimoji="0" lang="en-US" sz="2800" b="1" i="0" u="none" strike="noStrike" kern="1200" cap="none" spc="0" normalizeH="0" baseline="0" noProof="0" dirty="0" smtClean="0">
                <a:ln>
                  <a:noFill/>
                </a:ln>
                <a:solidFill>
                  <a:srgbClr val="1F4A7F"/>
                </a:solidFill>
                <a:effectLst/>
                <a:uLnTx/>
                <a:uFillTx/>
                <a:latin typeface="+mn-lt"/>
                <a:ea typeface="+mn-ea"/>
                <a:cs typeface="+mn-cs"/>
              </a:rPr>
              <a:t>Why do you think mission matters?</a:t>
            </a:r>
            <a:endParaRPr kumimoji="0" lang="en-US" sz="2800" b="1" i="0" u="none" strike="noStrike" kern="1200" cap="none" spc="0" normalizeH="0" baseline="0" noProof="0" dirty="0">
              <a:ln>
                <a:noFill/>
              </a:ln>
              <a:solidFill>
                <a:srgbClr val="1F4A7F"/>
              </a:solidFill>
              <a:effectLst/>
              <a:uLnTx/>
              <a:uFillTx/>
              <a:latin typeface="+mn-lt"/>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Board Role and Mission</a:t>
            </a:r>
            <a:endParaRPr lang="en-US" dirty="0">
              <a:solidFill>
                <a:srgbClr val="C00000"/>
              </a:solidFill>
            </a:endParaRPr>
          </a:p>
        </p:txBody>
      </p:sp>
      <p:sp>
        <p:nvSpPr>
          <p:cNvPr id="3" name="Content Placeholder 2"/>
          <p:cNvSpPr>
            <a:spLocks noGrp="1"/>
          </p:cNvSpPr>
          <p:nvPr>
            <p:ph idx="1"/>
          </p:nvPr>
        </p:nvSpPr>
        <p:spPr/>
        <p:txBody>
          <a:bodyPr/>
          <a:lstStyle/>
          <a:p>
            <a:pPr marL="514350" indent="-514350">
              <a:buFont typeface="+mj-lt"/>
              <a:buAutoNum type="arabicPeriod"/>
            </a:pPr>
            <a:endParaRPr lang="en-US" dirty="0" smtClean="0"/>
          </a:p>
          <a:p>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8</a:t>
            </a:fld>
            <a:endParaRPr lang="en-US" dirty="0"/>
          </a:p>
        </p:txBody>
      </p:sp>
      <p:graphicFrame>
        <p:nvGraphicFramePr>
          <p:cNvPr id="5" name="Diagram 4"/>
          <p:cNvGraphicFramePr/>
          <p:nvPr/>
        </p:nvGraphicFramePr>
        <p:xfrm>
          <a:off x="-685800" y="1421964"/>
          <a:ext cx="9829800" cy="5029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Content Placeholder 2"/>
          <p:cNvSpPr>
            <a:spLocks noGrp="1"/>
          </p:cNvSpPr>
          <p:nvPr>
            <p:ph idx="1"/>
          </p:nvPr>
        </p:nvSpPr>
        <p:spPr>
          <a:xfrm>
            <a:off x="609600" y="1676400"/>
            <a:ext cx="8077200" cy="4419600"/>
          </a:xfrm>
        </p:spPr>
        <p:txBody>
          <a:bodyPr>
            <a:normAutofit/>
          </a:bodyPr>
          <a:lstStyle/>
          <a:p>
            <a:pPr>
              <a:spcBef>
                <a:spcPts val="0"/>
              </a:spcBef>
              <a:spcAft>
                <a:spcPts val="1000"/>
              </a:spcAft>
            </a:pPr>
            <a:r>
              <a:rPr lang="en-US" sz="2800" b="1" dirty="0" smtClean="0"/>
              <a:t>A </a:t>
            </a:r>
            <a:r>
              <a:rPr lang="en-US" sz="2800" b="1" dirty="0"/>
              <a:t>good mission statement: </a:t>
            </a:r>
          </a:p>
          <a:p>
            <a:pPr lvl="1">
              <a:spcBef>
                <a:spcPts val="0"/>
              </a:spcBef>
              <a:spcAft>
                <a:spcPts val="1000"/>
              </a:spcAft>
            </a:pPr>
            <a:r>
              <a:rPr lang="en-US" sz="2200" dirty="0" smtClean="0"/>
              <a:t>Is focused </a:t>
            </a:r>
          </a:p>
          <a:p>
            <a:pPr lvl="1">
              <a:spcBef>
                <a:spcPts val="0"/>
              </a:spcBef>
              <a:spcAft>
                <a:spcPts val="1000"/>
              </a:spcAft>
            </a:pPr>
            <a:r>
              <a:rPr lang="en-US" sz="2200" dirty="0" smtClean="0"/>
              <a:t>Solves unmet needs</a:t>
            </a:r>
          </a:p>
          <a:p>
            <a:pPr lvl="1">
              <a:spcBef>
                <a:spcPts val="0"/>
              </a:spcBef>
              <a:spcAft>
                <a:spcPts val="1000"/>
              </a:spcAft>
            </a:pPr>
            <a:r>
              <a:rPr lang="en-US" sz="2200" dirty="0" smtClean="0"/>
              <a:t>Leverages unique skills</a:t>
            </a:r>
          </a:p>
          <a:p>
            <a:pPr lvl="1">
              <a:spcBef>
                <a:spcPts val="0"/>
              </a:spcBef>
              <a:spcAft>
                <a:spcPts val="1000"/>
              </a:spcAft>
            </a:pPr>
            <a:r>
              <a:rPr lang="en-US" sz="2200" dirty="0" smtClean="0"/>
              <a:t>Inspires key stakeholders / is memorable</a:t>
            </a:r>
            <a:endParaRPr lang="en-US" sz="1600" dirty="0" smtClean="0"/>
          </a:p>
        </p:txBody>
      </p:sp>
      <p:sp>
        <p:nvSpPr>
          <p:cNvPr id="5" name="Title 1"/>
          <p:cNvSpPr txBox="1">
            <a:spLocks/>
          </p:cNvSpPr>
          <p:nvPr/>
        </p:nvSpPr>
        <p:spPr>
          <a:xfrm>
            <a:off x="228600" y="381000"/>
            <a:ext cx="8686800" cy="11430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4000" b="1" i="0" u="none" strike="noStrike" kern="1200" cap="none" spc="0" normalizeH="0" baseline="0" noProof="0" dirty="0" smtClean="0">
                <a:ln>
                  <a:noFill/>
                </a:ln>
                <a:solidFill>
                  <a:srgbClr val="C00000"/>
                </a:solidFill>
                <a:effectLst/>
                <a:uLnTx/>
                <a:uFillTx/>
                <a:latin typeface="+mj-lt"/>
                <a:ea typeface="+mj-ea"/>
                <a:cs typeface="+mj-cs"/>
              </a:rPr>
              <a:t>Review</a:t>
            </a:r>
            <a:r>
              <a:rPr kumimoji="0" lang="en-US" altLang="en-US" sz="4000" b="1" i="0" u="none" strike="noStrike" kern="1200" cap="none" spc="0" normalizeH="0" noProof="0" dirty="0" smtClean="0">
                <a:ln>
                  <a:noFill/>
                </a:ln>
                <a:solidFill>
                  <a:srgbClr val="C00000"/>
                </a:solidFill>
                <a:effectLst/>
                <a:uLnTx/>
                <a:uFillTx/>
                <a:latin typeface="+mj-lt"/>
                <a:ea typeface="+mj-ea"/>
                <a:cs typeface="+mj-cs"/>
              </a:rPr>
              <a:t> </a:t>
            </a:r>
            <a:r>
              <a:rPr kumimoji="0" lang="en-US" altLang="en-US" sz="4000" b="1" i="0" u="none" strike="noStrike" kern="1200" cap="none" spc="0" normalizeH="0" baseline="0" noProof="0" dirty="0" smtClean="0">
                <a:ln>
                  <a:noFill/>
                </a:ln>
                <a:solidFill>
                  <a:srgbClr val="C00000"/>
                </a:solidFill>
                <a:effectLst/>
                <a:uLnTx/>
                <a:uFillTx/>
                <a:latin typeface="+mj-lt"/>
                <a:ea typeface="+mj-ea"/>
                <a:cs typeface="+mj-cs"/>
              </a:rPr>
              <a:t>Mission</a:t>
            </a:r>
            <a:br>
              <a:rPr kumimoji="0" lang="en-US" altLang="en-US" sz="4000" b="1" i="0" u="none" strike="noStrike" kern="1200" cap="none" spc="0" normalizeH="0" baseline="0" noProof="0" dirty="0" smtClean="0">
                <a:ln>
                  <a:noFill/>
                </a:ln>
                <a:solidFill>
                  <a:srgbClr val="C00000"/>
                </a:solidFill>
                <a:effectLst/>
                <a:uLnTx/>
                <a:uFillTx/>
                <a:latin typeface="+mj-lt"/>
                <a:ea typeface="+mj-ea"/>
                <a:cs typeface="+mj-cs"/>
              </a:rPr>
            </a:br>
            <a:endParaRPr kumimoji="0" lang="en-US" sz="2000" b="1" i="0" u="none" strike="noStrike" kern="1200" cap="none" spc="0" normalizeH="0" baseline="0" noProof="0" dirty="0">
              <a:ln>
                <a:noFill/>
              </a:ln>
              <a:solidFill>
                <a:srgbClr val="C00000"/>
              </a:solidFill>
              <a:effectLst/>
              <a:uLnTx/>
              <a:uFillTx/>
              <a:latin typeface="+mj-lt"/>
              <a:ea typeface="+mj-ea"/>
              <a:cs typeface="+mj-cs"/>
            </a:endParaRPr>
          </a:p>
        </p:txBody>
      </p:sp>
    </p:spTree>
    <p:extLst>
      <p:ext uri="{BB962C8B-B14F-4D97-AF65-F5344CB8AC3E}">
        <p14:creationId xmlns:p14="http://schemas.microsoft.com/office/powerpoint/2010/main" xmlns="" val="2256825062"/>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Update Mission</a:t>
            </a:r>
            <a:endParaRPr lang="en-US" dirty="0">
              <a:solidFill>
                <a:srgbClr val="C00000"/>
              </a:solidFill>
            </a:endParaRPr>
          </a:p>
        </p:txBody>
      </p:sp>
      <p:sp>
        <p:nvSpPr>
          <p:cNvPr id="3" name="Content Placeholder 2"/>
          <p:cNvSpPr>
            <a:spLocks noGrp="1"/>
          </p:cNvSpPr>
          <p:nvPr>
            <p:ph idx="1"/>
          </p:nvPr>
        </p:nvSpPr>
        <p:spPr>
          <a:xfrm>
            <a:off x="304800" y="1524000"/>
            <a:ext cx="5486400" cy="4800600"/>
          </a:xfrm>
        </p:spPr>
        <p:txBody>
          <a:bodyPr>
            <a:normAutofit/>
          </a:bodyPr>
          <a:lstStyle/>
          <a:p>
            <a:pPr>
              <a:spcBef>
                <a:spcPts val="800"/>
              </a:spcBef>
              <a:spcAft>
                <a:spcPts val="800"/>
              </a:spcAft>
            </a:pPr>
            <a:r>
              <a:rPr lang="en-US" dirty="0" smtClean="0"/>
              <a:t>Producing an effective mission statement often involves:</a:t>
            </a:r>
          </a:p>
          <a:p>
            <a:pPr lvl="1">
              <a:spcBef>
                <a:spcPts val="800"/>
              </a:spcBef>
              <a:spcAft>
                <a:spcPts val="800"/>
              </a:spcAft>
            </a:pPr>
            <a:r>
              <a:rPr lang="en-US" dirty="0" smtClean="0"/>
              <a:t>Commitment from the top</a:t>
            </a:r>
          </a:p>
          <a:p>
            <a:pPr lvl="1">
              <a:spcBef>
                <a:spcPts val="800"/>
              </a:spcBef>
              <a:spcAft>
                <a:spcPts val="800"/>
              </a:spcAft>
            </a:pPr>
            <a:r>
              <a:rPr lang="en-US" dirty="0" smtClean="0"/>
              <a:t>Participation by a wide range of stakeholders</a:t>
            </a:r>
          </a:p>
          <a:p>
            <a:pPr lvl="1">
              <a:spcBef>
                <a:spcPts val="800"/>
              </a:spcBef>
              <a:spcAft>
                <a:spcPts val="800"/>
              </a:spcAft>
            </a:pPr>
            <a:r>
              <a:rPr lang="en-US" dirty="0" smtClean="0"/>
              <a:t>A well defined revision process</a:t>
            </a:r>
          </a:p>
          <a:p>
            <a:pPr lvl="1">
              <a:spcBef>
                <a:spcPts val="800"/>
              </a:spcBef>
              <a:spcAft>
                <a:spcPts val="800"/>
              </a:spcAft>
            </a:pPr>
            <a:r>
              <a:rPr lang="en-US" dirty="0" smtClean="0"/>
              <a:t>Determination of key components</a:t>
            </a:r>
          </a:p>
          <a:p>
            <a:pPr lvl="1">
              <a:spcBef>
                <a:spcPts val="800"/>
              </a:spcBef>
              <a:spcAft>
                <a:spcPts val="800"/>
              </a:spcAft>
            </a:pPr>
            <a:r>
              <a:rPr lang="en-US" dirty="0" smtClean="0"/>
              <a:t>Careful crafting – active, concise, specific</a:t>
            </a:r>
          </a:p>
          <a:p>
            <a:pPr lvl="1">
              <a:spcBef>
                <a:spcPts val="800"/>
              </a:spcBef>
              <a:spcAft>
                <a:spcPts val="800"/>
              </a:spcAft>
              <a:buNone/>
            </a:pPr>
            <a:endParaRPr lang="en-US" dirty="0" smtClean="0"/>
          </a:p>
          <a:p>
            <a:pPr lvl="1">
              <a:spcBef>
                <a:spcPts val="800"/>
              </a:spcBef>
              <a:spcAft>
                <a:spcPts val="800"/>
              </a:spcAft>
            </a:pP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10</a:t>
            </a:fld>
            <a:endParaRPr lang="en-US" dirty="0"/>
          </a:p>
        </p:txBody>
      </p:sp>
      <p:sp>
        <p:nvSpPr>
          <p:cNvPr id="5" name="Rectangular Callout 4"/>
          <p:cNvSpPr/>
          <p:nvPr/>
        </p:nvSpPr>
        <p:spPr>
          <a:xfrm>
            <a:off x="5791200" y="2057400"/>
            <a:ext cx="2971800" cy="3200400"/>
          </a:xfrm>
          <a:prstGeom prst="wedgeRectCallout">
            <a:avLst>
              <a:gd name="adj1" fmla="val -53618"/>
              <a:gd name="adj2" fmla="val 70739"/>
            </a:avLst>
          </a:prstGeom>
          <a:solidFill>
            <a:schemeClr val="accent3">
              <a:lumMod val="20000"/>
              <a:lumOff val="80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chemeClr val="accent1">
                    <a:lumMod val="75000"/>
                  </a:schemeClr>
                </a:solidFill>
              </a:rPr>
              <a:t>CAPLAW Article</a:t>
            </a:r>
          </a:p>
          <a:p>
            <a:pPr algn="ctr"/>
            <a:r>
              <a:rPr lang="en-US" sz="2200" i="1" dirty="0" smtClean="0">
                <a:solidFill>
                  <a:schemeClr val="tx1">
                    <a:lumMod val="85000"/>
                    <a:lumOff val="15000"/>
                  </a:schemeClr>
                </a:solidFill>
              </a:rPr>
              <a:t>Mission Possible: Understanding &amp; Developing an Effective Mission Statement</a:t>
            </a:r>
          </a:p>
          <a:p>
            <a:pPr algn="ctr"/>
            <a:r>
              <a:rPr lang="en-US" b="1" i="1" dirty="0" smtClean="0">
                <a:hlinkClick r:id="rId3"/>
              </a:rPr>
              <a:t>http://caplaw.org/resources/articlesbytopic/Governance/CAPLAW_EffectiveMissionStatement_Fall2010.pdf</a:t>
            </a:r>
            <a:r>
              <a:rPr lang="en-US" b="1" i="1" dirty="0" smtClean="0"/>
              <a:t> </a:t>
            </a:r>
            <a:endParaRPr lang="en-US" b="1" i="1"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Mission Revision Exercise</a:t>
            </a:r>
            <a:endParaRPr lang="en-US" dirty="0">
              <a:solidFill>
                <a:srgbClr val="C00000"/>
              </a:solidFill>
            </a:endParaRPr>
          </a:p>
        </p:txBody>
      </p:sp>
      <p:sp>
        <p:nvSpPr>
          <p:cNvPr id="3" name="Content Placeholder 2"/>
          <p:cNvSpPr>
            <a:spLocks noGrp="1"/>
          </p:cNvSpPr>
          <p:nvPr>
            <p:ph idx="1"/>
          </p:nvPr>
        </p:nvSpPr>
        <p:spPr>
          <a:xfrm>
            <a:off x="457200" y="1524000"/>
            <a:ext cx="8229600" cy="4724401"/>
          </a:xfrm>
        </p:spPr>
        <p:txBody>
          <a:bodyPr>
            <a:normAutofit/>
          </a:bodyPr>
          <a:lstStyle/>
          <a:p>
            <a:pPr marL="0" indent="0">
              <a:spcBef>
                <a:spcPts val="0"/>
              </a:spcBef>
              <a:buNone/>
            </a:pPr>
            <a:r>
              <a:rPr lang="en-US" sz="3200" dirty="0" smtClean="0"/>
              <a:t>Your organization has died and at the memorial service for the organization with all of its stakeholders present, a spiritual leader states:</a:t>
            </a:r>
          </a:p>
          <a:p>
            <a:pPr marL="400050" lvl="1" indent="0">
              <a:spcBef>
                <a:spcPts val="0"/>
              </a:spcBef>
              <a:buNone/>
            </a:pPr>
            <a:endParaRPr lang="en-US" dirty="0" smtClean="0"/>
          </a:p>
          <a:p>
            <a:pPr marL="400050" lvl="1" indent="0">
              <a:spcBef>
                <a:spcPts val="0"/>
              </a:spcBef>
              <a:buNone/>
            </a:pPr>
            <a:r>
              <a:rPr lang="en-US" sz="2800" b="1" dirty="0" smtClean="0"/>
              <a:t>Here lies [</a:t>
            </a:r>
            <a:r>
              <a:rPr lang="en-US" sz="2800" b="1" i="1" dirty="0" smtClean="0">
                <a:solidFill>
                  <a:schemeClr val="accent3"/>
                </a:solidFill>
              </a:rPr>
              <a:t>fill in the organization’s name</a:t>
            </a:r>
            <a:r>
              <a:rPr lang="en-US" sz="2800" b="1" dirty="0" smtClean="0"/>
              <a:t>]. It is an organization that was loved and will be missed. It will be remembered forever for:______________.</a:t>
            </a:r>
          </a:p>
          <a:p>
            <a:pPr marL="400050" lvl="1" indent="0">
              <a:spcBef>
                <a:spcPts val="0"/>
              </a:spcBef>
              <a:buNone/>
            </a:pPr>
            <a:endParaRPr lang="en-US" sz="2600" b="1" dirty="0" smtClean="0"/>
          </a:p>
          <a:p>
            <a:pPr algn="r">
              <a:spcBef>
                <a:spcPts val="0"/>
              </a:spcBef>
              <a:buNone/>
            </a:pPr>
            <a:r>
              <a:rPr lang="en-US" sz="2200" dirty="0" smtClean="0"/>
              <a:t>- Dr. Lisa </a:t>
            </a:r>
            <a:r>
              <a:rPr lang="en-US" sz="2200" dirty="0" err="1" smtClean="0"/>
              <a:t>McNary</a:t>
            </a:r>
            <a:r>
              <a:rPr lang="en-US" sz="2200" dirty="0" smtClean="0"/>
              <a:t>, NCSU</a:t>
            </a:r>
            <a:endParaRPr lang="en-US" sz="2200"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11</a:t>
            </a:fld>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Use Mission</a:t>
            </a:r>
            <a:endParaRPr lang="en-US" dirty="0">
              <a:solidFill>
                <a:srgbClr val="C00000"/>
              </a:solidFill>
            </a:endParaRPr>
          </a:p>
        </p:txBody>
      </p:sp>
      <p:sp>
        <p:nvSpPr>
          <p:cNvPr id="3" name="Content Placeholder 2"/>
          <p:cNvSpPr>
            <a:spLocks noGrp="1"/>
          </p:cNvSpPr>
          <p:nvPr>
            <p:ph idx="1"/>
          </p:nvPr>
        </p:nvSpPr>
        <p:spPr/>
        <p:txBody>
          <a:bodyPr/>
          <a:lstStyle/>
          <a:p>
            <a:pPr>
              <a:spcBef>
                <a:spcPts val="800"/>
              </a:spcBef>
              <a:spcAft>
                <a:spcPts val="800"/>
              </a:spcAft>
            </a:pPr>
            <a:r>
              <a:rPr lang="en-US" dirty="0" smtClean="0"/>
              <a:t>Ways boards highlight and use the mission:</a:t>
            </a:r>
          </a:p>
          <a:p>
            <a:pPr lvl="1">
              <a:spcBef>
                <a:spcPts val="800"/>
              </a:spcBef>
              <a:spcAft>
                <a:spcPts val="800"/>
              </a:spcAft>
            </a:pPr>
            <a:r>
              <a:rPr lang="en-US" dirty="0" smtClean="0"/>
              <a:t>Recite at board meetings</a:t>
            </a:r>
          </a:p>
          <a:p>
            <a:pPr lvl="1">
              <a:spcBef>
                <a:spcPts val="800"/>
              </a:spcBef>
              <a:spcAft>
                <a:spcPts val="800"/>
              </a:spcAft>
            </a:pPr>
            <a:r>
              <a:rPr lang="en-US" dirty="0" smtClean="0"/>
              <a:t>Reference in meeting agenda </a:t>
            </a:r>
          </a:p>
          <a:p>
            <a:pPr lvl="1">
              <a:spcBef>
                <a:spcPts val="800"/>
              </a:spcBef>
              <a:spcAft>
                <a:spcPts val="800"/>
              </a:spcAft>
            </a:pPr>
            <a:r>
              <a:rPr lang="en-US" dirty="0" smtClean="0"/>
              <a:t>Include on business cards</a:t>
            </a:r>
          </a:p>
          <a:p>
            <a:pPr lvl="1">
              <a:spcBef>
                <a:spcPts val="800"/>
              </a:spcBef>
              <a:spcAft>
                <a:spcPts val="800"/>
              </a:spcAft>
            </a:pPr>
            <a:r>
              <a:rPr lang="en-US" dirty="0" smtClean="0"/>
              <a:t>Discuss in relation to all board actions</a:t>
            </a:r>
          </a:p>
          <a:p>
            <a:pPr lvl="1">
              <a:spcBef>
                <a:spcPts val="800"/>
              </a:spcBef>
              <a:spcAft>
                <a:spcPts val="800"/>
              </a:spcAft>
            </a:pPr>
            <a:endParaRPr lang="en-US" dirty="0" smtClean="0"/>
          </a:p>
          <a:p>
            <a:pPr lvl="1">
              <a:spcBef>
                <a:spcPts val="800"/>
              </a:spcBef>
              <a:spcAft>
                <a:spcPts val="800"/>
              </a:spcAft>
            </a:pP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12</a:t>
            </a:fld>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ontent Placeholder 4"/>
          <p:cNvGraphicFramePr>
            <a:graphicFrameLocks noGrp="1"/>
          </p:cNvGraphicFramePr>
          <p:nvPr>
            <p:ph idx="1"/>
            <p:extLst>
              <p:ext uri="{D42A27DB-BD31-4B8C-83A1-F6EECF244321}">
                <p14:modId xmlns:p14="http://schemas.microsoft.com/office/powerpoint/2010/main" xmlns="" val="2679905773"/>
              </p:ext>
            </p:extLst>
          </p:nvPr>
        </p:nvGraphicFramePr>
        <p:xfrm>
          <a:off x="533400" y="1338006"/>
          <a:ext cx="8153400" cy="209099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4" name="Content Placeholder 4"/>
          <p:cNvGraphicFramePr>
            <a:graphicFrameLocks/>
          </p:cNvGraphicFramePr>
          <p:nvPr>
            <p:extLst>
              <p:ext uri="{D42A27DB-BD31-4B8C-83A1-F6EECF244321}">
                <p14:modId xmlns:p14="http://schemas.microsoft.com/office/powerpoint/2010/main" xmlns="" val="2679905773"/>
              </p:ext>
            </p:extLst>
          </p:nvPr>
        </p:nvGraphicFramePr>
        <p:xfrm>
          <a:off x="537270" y="3581400"/>
          <a:ext cx="8153400" cy="289560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5" name="Slide Number Placeholder 3"/>
          <p:cNvSpPr>
            <a:spLocks noGrp="1"/>
          </p:cNvSpPr>
          <p:nvPr>
            <p:ph type="sldNum" sz="quarter" idx="12"/>
          </p:nvPr>
        </p:nvSpPr>
        <p:spPr>
          <a:xfrm>
            <a:off x="8305800" y="6416675"/>
            <a:ext cx="381000" cy="365125"/>
          </a:xfrm>
        </p:spPr>
        <p:txBody>
          <a:bodyPr/>
          <a:lstStyle/>
          <a:p>
            <a:fld id="{4A66FE31-C09E-42ED-B4D0-F94965E42B7D}" type="slidenum">
              <a:rPr lang="en-US" smtClean="0"/>
              <a:pPr/>
              <a:t>13</a:t>
            </a:fld>
            <a:endParaRPr lang="en-US" dirty="0"/>
          </a:p>
        </p:txBody>
      </p:sp>
      <p:sp>
        <p:nvSpPr>
          <p:cNvPr id="7" name="Title 1"/>
          <p:cNvSpPr>
            <a:spLocks noGrp="1"/>
          </p:cNvSpPr>
          <p:nvPr>
            <p:ph type="title"/>
          </p:nvPr>
        </p:nvSpPr>
        <p:spPr>
          <a:xfrm>
            <a:off x="457200" y="228600"/>
            <a:ext cx="8229600" cy="1143000"/>
          </a:xfrm>
        </p:spPr>
        <p:txBody>
          <a:bodyPr>
            <a:normAutofit/>
          </a:bodyPr>
          <a:lstStyle/>
          <a:p>
            <a:pPr>
              <a:lnSpc>
                <a:spcPct val="90000"/>
              </a:lnSpc>
            </a:pPr>
            <a:r>
              <a:rPr lang="en-US" dirty="0" smtClean="0">
                <a:solidFill>
                  <a:srgbClr val="C00000"/>
                </a:solidFill>
              </a:rPr>
              <a:t>CSBG Organizational Standards</a:t>
            </a:r>
            <a:br>
              <a:rPr lang="en-US" dirty="0" smtClean="0">
                <a:solidFill>
                  <a:srgbClr val="C00000"/>
                </a:solidFill>
              </a:rPr>
            </a:br>
            <a:r>
              <a:rPr lang="en-US" sz="2900" dirty="0" smtClean="0">
                <a:solidFill>
                  <a:schemeClr val="accent1"/>
                </a:solidFill>
              </a:rPr>
              <a:t>Mission</a:t>
            </a:r>
            <a:endParaRPr lang="en-US" sz="2900" dirty="0">
              <a:solidFill>
                <a:schemeClr val="accent1"/>
              </a:solidFill>
            </a:endParaRPr>
          </a:p>
        </p:txBody>
      </p:sp>
    </p:spTree>
    <p:extLst>
      <p:ext uri="{BB962C8B-B14F-4D97-AF65-F5344CB8AC3E}">
        <p14:creationId xmlns:p14="http://schemas.microsoft.com/office/powerpoint/2010/main" xmlns="" val="114037854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Key Board Responsibility </a:t>
            </a:r>
            <a:endParaRPr lang="en-US" dirty="0">
              <a:solidFill>
                <a:srgbClr val="C00000"/>
              </a:solidFill>
            </a:endParaRPr>
          </a:p>
        </p:txBody>
      </p:sp>
      <p:sp>
        <p:nvSpPr>
          <p:cNvPr id="4" name="Slide Number Placeholder 3"/>
          <p:cNvSpPr>
            <a:spLocks noGrp="1"/>
          </p:cNvSpPr>
          <p:nvPr>
            <p:ph type="sldNum" sz="quarter" idx="12"/>
          </p:nvPr>
        </p:nvSpPr>
        <p:spPr/>
        <p:txBody>
          <a:bodyPr/>
          <a:lstStyle/>
          <a:p>
            <a:fld id="{4A66FE31-C09E-42ED-B4D0-F94965E42B7D}" type="slidenum">
              <a:rPr lang="en-US" smtClean="0"/>
              <a:pPr/>
              <a:t>14</a:t>
            </a:fld>
            <a:endParaRPr lang="en-US" dirty="0"/>
          </a:p>
        </p:txBody>
      </p:sp>
      <p:sp>
        <p:nvSpPr>
          <p:cNvPr id="5" name="Freeform 4"/>
          <p:cNvSpPr/>
          <p:nvPr/>
        </p:nvSpPr>
        <p:spPr>
          <a:xfrm>
            <a:off x="1295400" y="1676400"/>
            <a:ext cx="6705600" cy="4114800"/>
          </a:xfrm>
          <a:custGeom>
            <a:avLst/>
            <a:gdLst>
              <a:gd name="connsiteX0" fmla="*/ 0 w 2547937"/>
              <a:gd name="connsiteY0" fmla="*/ 0 h 1528762"/>
              <a:gd name="connsiteX1" fmla="*/ 2547937 w 2547937"/>
              <a:gd name="connsiteY1" fmla="*/ 0 h 1528762"/>
              <a:gd name="connsiteX2" fmla="*/ 2547937 w 2547937"/>
              <a:gd name="connsiteY2" fmla="*/ 1528762 h 1528762"/>
              <a:gd name="connsiteX3" fmla="*/ 0 w 2547937"/>
              <a:gd name="connsiteY3" fmla="*/ 1528762 h 1528762"/>
              <a:gd name="connsiteX4" fmla="*/ 0 w 2547937"/>
              <a:gd name="connsiteY4" fmla="*/ 0 h 15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7937" h="1528762">
                <a:moveTo>
                  <a:pt x="0" y="0"/>
                </a:moveTo>
                <a:lnTo>
                  <a:pt x="2547937" y="0"/>
                </a:lnTo>
                <a:lnTo>
                  <a:pt x="2547937" y="1528762"/>
                </a:lnTo>
                <a:lnTo>
                  <a:pt x="0" y="1528762"/>
                </a:lnTo>
                <a:lnTo>
                  <a:pt x="0" y="0"/>
                </a:lnTo>
                <a:close/>
              </a:path>
            </a:pathLst>
          </a:custGeom>
        </p:spPr>
        <p:style>
          <a:lnRef idx="2">
            <a:schemeClr val="lt1">
              <a:hueOff val="0"/>
              <a:satOff val="0"/>
              <a:lumOff val="0"/>
              <a:alphaOff val="0"/>
            </a:schemeClr>
          </a:lnRef>
          <a:fillRef idx="1">
            <a:schemeClr val="accent4">
              <a:hueOff val="-892954"/>
              <a:satOff val="5380"/>
              <a:lumOff val="431"/>
              <a:alphaOff val="0"/>
            </a:schemeClr>
          </a:fillRef>
          <a:effectRef idx="0">
            <a:schemeClr val="accent4">
              <a:hueOff val="-892954"/>
              <a:satOff val="5380"/>
              <a:lumOff val="431"/>
              <a:alphaOff val="0"/>
            </a:schemeClr>
          </a:effectRef>
          <a:fontRef idx="minor">
            <a:schemeClr val="lt1"/>
          </a:fontRef>
        </p:style>
        <p:txBody>
          <a:bodyPr spcFirstLastPara="0" vert="horz" wrap="square" lIns="80010" tIns="80010" rIns="80010" bIns="80010" numCol="1" spcCol="1270" anchor="ctr" anchorCtr="0">
            <a:noAutofit/>
          </a:bodyPr>
          <a:lstStyle/>
          <a:p>
            <a:pPr lvl="0" algn="ctr" defTabSz="933450" rtl="0">
              <a:lnSpc>
                <a:spcPct val="90000"/>
              </a:lnSpc>
              <a:spcBef>
                <a:spcPct val="0"/>
              </a:spcBef>
              <a:spcAft>
                <a:spcPct val="35000"/>
              </a:spcAft>
            </a:pPr>
            <a:r>
              <a:rPr lang="en-US" sz="4000" b="1" dirty="0" smtClean="0"/>
              <a:t>P</a:t>
            </a:r>
            <a:r>
              <a:rPr lang="en-US" sz="4000" b="1" kern="1200" dirty="0" smtClean="0"/>
              <a:t>lanning</a:t>
            </a:r>
            <a:endParaRPr lang="en-US" sz="4000" b="1" kern="12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Planning Exercise</a:t>
            </a:r>
            <a:endParaRPr lang="en-US" dirty="0">
              <a:solidFill>
                <a:srgbClr val="C00000"/>
              </a:solidFill>
            </a:endParaRPr>
          </a:p>
        </p:txBody>
      </p:sp>
      <p:sp>
        <p:nvSpPr>
          <p:cNvPr id="3" name="Content Placeholder 2"/>
          <p:cNvSpPr>
            <a:spLocks noGrp="1"/>
          </p:cNvSpPr>
          <p:nvPr>
            <p:ph idx="1"/>
          </p:nvPr>
        </p:nvSpPr>
        <p:spPr>
          <a:xfrm>
            <a:off x="457200" y="1524000"/>
            <a:ext cx="8229600" cy="4602163"/>
          </a:xfrm>
        </p:spPr>
        <p:txBody>
          <a:bodyPr/>
          <a:lstStyle/>
          <a:p>
            <a:pPr>
              <a:spcBef>
                <a:spcPts val="800"/>
              </a:spcBef>
              <a:spcAft>
                <a:spcPts val="800"/>
              </a:spcAft>
            </a:pPr>
            <a:r>
              <a:rPr lang="en-US" dirty="0" smtClean="0"/>
              <a:t>Name at least one of each of the following in relation to your CAA:</a:t>
            </a:r>
          </a:p>
          <a:p>
            <a:pPr lvl="1">
              <a:spcBef>
                <a:spcPts val="800"/>
              </a:spcBef>
              <a:spcAft>
                <a:spcPts val="800"/>
              </a:spcAft>
            </a:pPr>
            <a:r>
              <a:rPr lang="en-US" sz="3600" b="1" dirty="0" smtClean="0"/>
              <a:t>S</a:t>
            </a:r>
            <a:r>
              <a:rPr lang="en-US" sz="2600" dirty="0" smtClean="0"/>
              <a:t>trength</a:t>
            </a:r>
          </a:p>
          <a:p>
            <a:pPr lvl="1">
              <a:spcBef>
                <a:spcPts val="800"/>
              </a:spcBef>
              <a:spcAft>
                <a:spcPts val="800"/>
              </a:spcAft>
            </a:pPr>
            <a:r>
              <a:rPr lang="en-US" sz="3600" b="1" dirty="0" smtClean="0"/>
              <a:t>W</a:t>
            </a:r>
            <a:r>
              <a:rPr lang="en-US" sz="2600" dirty="0" smtClean="0"/>
              <a:t>eakness</a:t>
            </a:r>
          </a:p>
          <a:p>
            <a:pPr lvl="1">
              <a:spcBef>
                <a:spcPts val="800"/>
              </a:spcBef>
              <a:spcAft>
                <a:spcPts val="800"/>
              </a:spcAft>
            </a:pPr>
            <a:r>
              <a:rPr lang="en-US" sz="3600" b="1" dirty="0" smtClean="0"/>
              <a:t>O</a:t>
            </a:r>
            <a:r>
              <a:rPr lang="en-US" sz="2600" dirty="0" smtClean="0"/>
              <a:t>pportunity</a:t>
            </a:r>
          </a:p>
          <a:p>
            <a:pPr lvl="1">
              <a:spcBef>
                <a:spcPts val="800"/>
              </a:spcBef>
              <a:spcAft>
                <a:spcPts val="800"/>
              </a:spcAft>
            </a:pPr>
            <a:r>
              <a:rPr lang="en-US" sz="3600" b="1" dirty="0" smtClean="0"/>
              <a:t>T</a:t>
            </a:r>
            <a:r>
              <a:rPr lang="en-US" sz="2600" dirty="0" smtClean="0"/>
              <a:t>hreat</a:t>
            </a:r>
          </a:p>
          <a:p>
            <a:pPr>
              <a:spcBef>
                <a:spcPts val="800"/>
              </a:spcBef>
              <a:spcAft>
                <a:spcPts val="800"/>
              </a:spcAft>
            </a:pP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15</a:t>
            </a:fld>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Planning Under CSBG</a:t>
            </a:r>
            <a:endParaRPr lang="en-US" dirty="0">
              <a:solidFill>
                <a:srgbClr val="C00000"/>
              </a:solidFill>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xmlns="" val="776516247"/>
              </p:ext>
            </p:extLst>
          </p:nvPr>
        </p:nvGraphicFramePr>
        <p:xfrm>
          <a:off x="457200" y="1676400"/>
          <a:ext cx="84582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p:cNvSpPr>
            <a:spLocks noGrp="1"/>
          </p:cNvSpPr>
          <p:nvPr>
            <p:ph type="sldNum" sz="quarter" idx="12"/>
          </p:nvPr>
        </p:nvSpPr>
        <p:spPr/>
        <p:txBody>
          <a:bodyPr/>
          <a:lstStyle/>
          <a:p>
            <a:fld id="{4A66FE31-C09E-42ED-B4D0-F94965E42B7D}" type="slidenum">
              <a:rPr lang="en-US" smtClean="0"/>
              <a:pPr/>
              <a:t>16</a:t>
            </a:fld>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p>
            <a:r>
              <a:rPr lang="en-US" dirty="0" smtClean="0">
                <a:solidFill>
                  <a:srgbClr val="C00000"/>
                </a:solidFill>
              </a:rPr>
              <a:t>Development of Strategic Plan</a:t>
            </a:r>
            <a:endParaRPr lang="en-US" dirty="0">
              <a:solidFill>
                <a:srgbClr val="C00000"/>
              </a:solidFill>
            </a:endParaRPr>
          </a:p>
        </p:txBody>
      </p:sp>
      <p:sp>
        <p:nvSpPr>
          <p:cNvPr id="3" name="Content Placeholder 2"/>
          <p:cNvSpPr>
            <a:spLocks noGrp="1"/>
          </p:cNvSpPr>
          <p:nvPr>
            <p:ph idx="1"/>
          </p:nvPr>
        </p:nvSpPr>
        <p:spPr>
          <a:xfrm>
            <a:off x="4876800" y="2057401"/>
            <a:ext cx="3810000" cy="2819400"/>
          </a:xfrm>
        </p:spPr>
        <p:txBody>
          <a:bodyPr>
            <a:normAutofit/>
          </a:bodyPr>
          <a:lstStyle/>
          <a:p>
            <a:pPr marL="0" indent="0">
              <a:buNone/>
            </a:pPr>
            <a:r>
              <a:rPr lang="en-US" sz="2400" dirty="0" smtClean="0"/>
              <a:t>Community Action Partnership &amp; </a:t>
            </a:r>
            <a:r>
              <a:rPr lang="en-US" sz="2400" dirty="0" err="1" smtClean="0"/>
              <a:t>CalCAPA</a:t>
            </a:r>
            <a:r>
              <a:rPr lang="en-US" sz="2400" dirty="0" smtClean="0"/>
              <a:t> resource available at: </a:t>
            </a:r>
            <a:r>
              <a:rPr lang="en-US" sz="2000" dirty="0" smtClean="0">
                <a:hlinkClick r:id="rId3"/>
              </a:rPr>
              <a:t>https://communityactionpartnership.com/publication_toolkit/a-comprehensive-guide-to-community-action-strategic-planning-final-5/</a:t>
            </a:r>
            <a:r>
              <a:rPr lang="en-US" sz="2000" dirty="0" smtClean="0"/>
              <a:t> </a:t>
            </a:r>
            <a:endParaRPr lang="en-US" sz="2000"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17</a:t>
            </a:fld>
            <a:endParaRPr lang="en-US" dirty="0"/>
          </a:p>
        </p:txBody>
      </p:sp>
      <p:pic>
        <p:nvPicPr>
          <p:cNvPr id="5" name="Picture 4" descr="Strategic Plan Guide.JPG"/>
          <p:cNvPicPr>
            <a:picLocks noChangeAspect="1"/>
          </p:cNvPicPr>
          <p:nvPr/>
        </p:nvPicPr>
        <p:blipFill>
          <a:blip r:embed="rId4" cstate="print"/>
          <a:srcRect b="1423"/>
          <a:stretch>
            <a:fillRect/>
          </a:stretch>
        </p:blipFill>
        <p:spPr>
          <a:xfrm>
            <a:off x="609600" y="1295400"/>
            <a:ext cx="4038600" cy="5192486"/>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a:xfrm>
            <a:off x="457200" y="105308"/>
            <a:ext cx="8229600" cy="1143000"/>
          </a:xfrm>
        </p:spPr>
        <p:txBody>
          <a:bodyPr>
            <a:noAutofit/>
          </a:bodyPr>
          <a:lstStyle/>
          <a:p>
            <a:pPr algn="ctr">
              <a:lnSpc>
                <a:spcPct val="90000"/>
              </a:lnSpc>
            </a:pPr>
            <a:r>
              <a:rPr lang="en-US" altLang="en-US" sz="4000" dirty="0" smtClean="0"/>
              <a:t>A Dual Bottom Line:</a:t>
            </a:r>
            <a:br>
              <a:rPr lang="en-US" altLang="en-US" sz="4000" dirty="0" smtClean="0"/>
            </a:br>
            <a:r>
              <a:rPr lang="en-US" altLang="en-US" sz="2800" dirty="0" smtClean="0">
                <a:solidFill>
                  <a:srgbClr val="1F4A7F"/>
                </a:solidFill>
              </a:rPr>
              <a:t>Mission Impact and Financial Return</a:t>
            </a:r>
          </a:p>
        </p:txBody>
      </p:sp>
      <p:sp>
        <p:nvSpPr>
          <p:cNvPr id="14" name="Quad Arrow 13"/>
          <p:cNvSpPr/>
          <p:nvPr/>
        </p:nvSpPr>
        <p:spPr>
          <a:xfrm>
            <a:off x="2309018" y="1540939"/>
            <a:ext cx="4525963" cy="4525963"/>
          </a:xfrm>
          <a:prstGeom prst="quadArrow">
            <a:avLst>
              <a:gd name="adj1" fmla="val 2000"/>
              <a:gd name="adj2" fmla="val 4000"/>
              <a:gd name="adj3" fmla="val 5000"/>
            </a:avLst>
          </a:prstGeom>
          <a:scene3d>
            <a:camera prst="orthographicFront"/>
            <a:lightRig rig="flat" dir="t"/>
          </a:scene3d>
          <a:sp3d z="-190500" extrusionH="12700" prstMaterial="plastic">
            <a:bevelT w="50800" h="50800"/>
          </a:sp3d>
        </p:spPr>
        <p:style>
          <a:lnRef idx="0">
            <a:schemeClr val="accent2">
              <a:hueOff val="0"/>
              <a:satOff val="0"/>
              <a:lumOff val="0"/>
              <a:alphaOff val="0"/>
            </a:schemeClr>
          </a:lnRef>
          <a:fillRef idx="3">
            <a:schemeClr val="accent2">
              <a:tint val="40000"/>
              <a:hueOff val="0"/>
              <a:satOff val="0"/>
              <a:lumOff val="0"/>
              <a:alphaOff val="0"/>
            </a:schemeClr>
          </a:fillRef>
          <a:effectRef idx="0">
            <a:schemeClr val="accent2">
              <a:tint val="40000"/>
              <a:hueOff val="0"/>
              <a:satOff val="0"/>
              <a:lumOff val="0"/>
              <a:alphaOff val="0"/>
            </a:schemeClr>
          </a:effectRef>
          <a:fontRef idx="minor">
            <a:schemeClr val="dk1">
              <a:hueOff val="0"/>
              <a:satOff val="0"/>
              <a:lumOff val="0"/>
              <a:alphaOff val="0"/>
            </a:schemeClr>
          </a:fontRef>
        </p:style>
      </p:sp>
      <p:sp>
        <p:nvSpPr>
          <p:cNvPr id="15" name="Freeform 14"/>
          <p:cNvSpPr/>
          <p:nvPr/>
        </p:nvSpPr>
        <p:spPr>
          <a:xfrm>
            <a:off x="2603206" y="1835126"/>
            <a:ext cx="1810385" cy="1810385"/>
          </a:xfrm>
          <a:custGeom>
            <a:avLst/>
            <a:gdLst>
              <a:gd name="connsiteX0" fmla="*/ 0 w 1810385"/>
              <a:gd name="connsiteY0" fmla="*/ 301737 h 1810385"/>
              <a:gd name="connsiteX1" fmla="*/ 88377 w 1810385"/>
              <a:gd name="connsiteY1" fmla="*/ 88377 h 1810385"/>
              <a:gd name="connsiteX2" fmla="*/ 301737 w 1810385"/>
              <a:gd name="connsiteY2" fmla="*/ 1 h 1810385"/>
              <a:gd name="connsiteX3" fmla="*/ 1508648 w 1810385"/>
              <a:gd name="connsiteY3" fmla="*/ 0 h 1810385"/>
              <a:gd name="connsiteX4" fmla="*/ 1722008 w 1810385"/>
              <a:gd name="connsiteY4" fmla="*/ 88377 h 1810385"/>
              <a:gd name="connsiteX5" fmla="*/ 1810384 w 1810385"/>
              <a:gd name="connsiteY5" fmla="*/ 301737 h 1810385"/>
              <a:gd name="connsiteX6" fmla="*/ 1810385 w 1810385"/>
              <a:gd name="connsiteY6" fmla="*/ 1508648 h 1810385"/>
              <a:gd name="connsiteX7" fmla="*/ 1722008 w 1810385"/>
              <a:gd name="connsiteY7" fmla="*/ 1722008 h 1810385"/>
              <a:gd name="connsiteX8" fmla="*/ 1508648 w 1810385"/>
              <a:gd name="connsiteY8" fmla="*/ 1810385 h 1810385"/>
              <a:gd name="connsiteX9" fmla="*/ 301737 w 1810385"/>
              <a:gd name="connsiteY9" fmla="*/ 1810385 h 1810385"/>
              <a:gd name="connsiteX10" fmla="*/ 88377 w 1810385"/>
              <a:gd name="connsiteY10" fmla="*/ 1722008 h 1810385"/>
              <a:gd name="connsiteX11" fmla="*/ 0 w 1810385"/>
              <a:gd name="connsiteY11" fmla="*/ 1508648 h 1810385"/>
              <a:gd name="connsiteX12" fmla="*/ 0 w 1810385"/>
              <a:gd name="connsiteY12" fmla="*/ 301737 h 1810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10385" h="1810385">
                <a:moveTo>
                  <a:pt x="0" y="301737"/>
                </a:moveTo>
                <a:cubicBezTo>
                  <a:pt x="0" y="221711"/>
                  <a:pt x="31790" y="144963"/>
                  <a:pt x="88377" y="88377"/>
                </a:cubicBezTo>
                <a:cubicBezTo>
                  <a:pt x="144964" y="31790"/>
                  <a:pt x="221712" y="0"/>
                  <a:pt x="301737" y="1"/>
                </a:cubicBezTo>
                <a:lnTo>
                  <a:pt x="1508648" y="0"/>
                </a:lnTo>
                <a:cubicBezTo>
                  <a:pt x="1588674" y="0"/>
                  <a:pt x="1665422" y="31790"/>
                  <a:pt x="1722008" y="88377"/>
                </a:cubicBezTo>
                <a:cubicBezTo>
                  <a:pt x="1778595" y="144964"/>
                  <a:pt x="1810385" y="221712"/>
                  <a:pt x="1810384" y="301737"/>
                </a:cubicBezTo>
                <a:cubicBezTo>
                  <a:pt x="1810384" y="704041"/>
                  <a:pt x="1810385" y="1106344"/>
                  <a:pt x="1810385" y="1508648"/>
                </a:cubicBezTo>
                <a:cubicBezTo>
                  <a:pt x="1810385" y="1588674"/>
                  <a:pt x="1778595" y="1665422"/>
                  <a:pt x="1722008" y="1722008"/>
                </a:cubicBezTo>
                <a:cubicBezTo>
                  <a:pt x="1665421" y="1778595"/>
                  <a:pt x="1588673" y="1810385"/>
                  <a:pt x="1508648" y="1810385"/>
                </a:cubicBezTo>
                <a:lnTo>
                  <a:pt x="301737" y="1810385"/>
                </a:lnTo>
                <a:cubicBezTo>
                  <a:pt x="221711" y="1810385"/>
                  <a:pt x="144963" y="1778595"/>
                  <a:pt x="88377" y="1722008"/>
                </a:cubicBezTo>
                <a:cubicBezTo>
                  <a:pt x="31790" y="1665421"/>
                  <a:pt x="0" y="1588673"/>
                  <a:pt x="0" y="1508648"/>
                </a:cubicBezTo>
                <a:lnTo>
                  <a:pt x="0" y="301737"/>
                </a:lnTo>
                <a:close/>
              </a:path>
            </a:pathLst>
          </a:custGeom>
          <a:solidFill>
            <a:srgbClr val="0070C0"/>
          </a:solidFill>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2">
              <a:hueOff val="0"/>
              <a:satOff val="0"/>
              <a:lumOff val="0"/>
              <a:alphaOff val="0"/>
            </a:schemeClr>
          </a:effectRef>
          <a:fontRef idx="minor">
            <a:schemeClr val="lt1"/>
          </a:fontRef>
        </p:style>
        <p:txBody>
          <a:bodyPr spcFirstLastPara="0" vert="horz" wrap="square" lIns="172196" tIns="172196" rIns="172196" bIns="172196" numCol="1" spcCol="1270" anchor="ctr" anchorCtr="0">
            <a:noAutofit/>
          </a:bodyPr>
          <a:lstStyle/>
          <a:p>
            <a:pPr lvl="0" algn="ctr" defTabSz="977900">
              <a:lnSpc>
                <a:spcPct val="90000"/>
              </a:lnSpc>
              <a:spcBef>
                <a:spcPct val="0"/>
              </a:spcBef>
              <a:spcAft>
                <a:spcPct val="35000"/>
              </a:spcAft>
            </a:pPr>
            <a:r>
              <a:rPr lang="en-US" sz="2200" kern="1200" dirty="0" smtClean="0"/>
              <a:t>High Mission Impact </a:t>
            </a:r>
          </a:p>
          <a:p>
            <a:pPr lvl="0" algn="ctr" defTabSz="977900">
              <a:lnSpc>
                <a:spcPct val="90000"/>
              </a:lnSpc>
              <a:spcBef>
                <a:spcPct val="0"/>
              </a:spcBef>
              <a:spcAft>
                <a:spcPct val="35000"/>
              </a:spcAft>
            </a:pPr>
            <a:r>
              <a:rPr lang="en-US" sz="2200" kern="1200" dirty="0" smtClean="0"/>
              <a:t>Low Profitability</a:t>
            </a:r>
            <a:endParaRPr lang="en-US" sz="2200" kern="1200" dirty="0"/>
          </a:p>
        </p:txBody>
      </p:sp>
      <p:sp>
        <p:nvSpPr>
          <p:cNvPr id="16" name="Freeform 15"/>
          <p:cNvSpPr/>
          <p:nvPr/>
        </p:nvSpPr>
        <p:spPr>
          <a:xfrm>
            <a:off x="4730408" y="1835126"/>
            <a:ext cx="1810385" cy="1810385"/>
          </a:xfrm>
          <a:custGeom>
            <a:avLst/>
            <a:gdLst>
              <a:gd name="connsiteX0" fmla="*/ 0 w 1810385"/>
              <a:gd name="connsiteY0" fmla="*/ 301737 h 1810385"/>
              <a:gd name="connsiteX1" fmla="*/ 88377 w 1810385"/>
              <a:gd name="connsiteY1" fmla="*/ 88377 h 1810385"/>
              <a:gd name="connsiteX2" fmla="*/ 301737 w 1810385"/>
              <a:gd name="connsiteY2" fmla="*/ 1 h 1810385"/>
              <a:gd name="connsiteX3" fmla="*/ 1508648 w 1810385"/>
              <a:gd name="connsiteY3" fmla="*/ 0 h 1810385"/>
              <a:gd name="connsiteX4" fmla="*/ 1722008 w 1810385"/>
              <a:gd name="connsiteY4" fmla="*/ 88377 h 1810385"/>
              <a:gd name="connsiteX5" fmla="*/ 1810384 w 1810385"/>
              <a:gd name="connsiteY5" fmla="*/ 301737 h 1810385"/>
              <a:gd name="connsiteX6" fmla="*/ 1810385 w 1810385"/>
              <a:gd name="connsiteY6" fmla="*/ 1508648 h 1810385"/>
              <a:gd name="connsiteX7" fmla="*/ 1722008 w 1810385"/>
              <a:gd name="connsiteY7" fmla="*/ 1722008 h 1810385"/>
              <a:gd name="connsiteX8" fmla="*/ 1508648 w 1810385"/>
              <a:gd name="connsiteY8" fmla="*/ 1810385 h 1810385"/>
              <a:gd name="connsiteX9" fmla="*/ 301737 w 1810385"/>
              <a:gd name="connsiteY9" fmla="*/ 1810385 h 1810385"/>
              <a:gd name="connsiteX10" fmla="*/ 88377 w 1810385"/>
              <a:gd name="connsiteY10" fmla="*/ 1722008 h 1810385"/>
              <a:gd name="connsiteX11" fmla="*/ 0 w 1810385"/>
              <a:gd name="connsiteY11" fmla="*/ 1508648 h 1810385"/>
              <a:gd name="connsiteX12" fmla="*/ 0 w 1810385"/>
              <a:gd name="connsiteY12" fmla="*/ 301737 h 1810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10385" h="1810385">
                <a:moveTo>
                  <a:pt x="0" y="301737"/>
                </a:moveTo>
                <a:cubicBezTo>
                  <a:pt x="0" y="221711"/>
                  <a:pt x="31790" y="144963"/>
                  <a:pt x="88377" y="88377"/>
                </a:cubicBezTo>
                <a:cubicBezTo>
                  <a:pt x="144964" y="31790"/>
                  <a:pt x="221712" y="0"/>
                  <a:pt x="301737" y="1"/>
                </a:cubicBezTo>
                <a:lnTo>
                  <a:pt x="1508648" y="0"/>
                </a:lnTo>
                <a:cubicBezTo>
                  <a:pt x="1588674" y="0"/>
                  <a:pt x="1665422" y="31790"/>
                  <a:pt x="1722008" y="88377"/>
                </a:cubicBezTo>
                <a:cubicBezTo>
                  <a:pt x="1778595" y="144964"/>
                  <a:pt x="1810385" y="221712"/>
                  <a:pt x="1810384" y="301737"/>
                </a:cubicBezTo>
                <a:cubicBezTo>
                  <a:pt x="1810384" y="704041"/>
                  <a:pt x="1810385" y="1106344"/>
                  <a:pt x="1810385" y="1508648"/>
                </a:cubicBezTo>
                <a:cubicBezTo>
                  <a:pt x="1810385" y="1588674"/>
                  <a:pt x="1778595" y="1665422"/>
                  <a:pt x="1722008" y="1722008"/>
                </a:cubicBezTo>
                <a:cubicBezTo>
                  <a:pt x="1665421" y="1778595"/>
                  <a:pt x="1588673" y="1810385"/>
                  <a:pt x="1508648" y="1810385"/>
                </a:cubicBezTo>
                <a:lnTo>
                  <a:pt x="301737" y="1810385"/>
                </a:lnTo>
                <a:cubicBezTo>
                  <a:pt x="221711" y="1810385"/>
                  <a:pt x="144963" y="1778595"/>
                  <a:pt x="88377" y="1722008"/>
                </a:cubicBezTo>
                <a:cubicBezTo>
                  <a:pt x="31790" y="1665421"/>
                  <a:pt x="0" y="1588673"/>
                  <a:pt x="0" y="1508648"/>
                </a:cubicBezTo>
                <a:lnTo>
                  <a:pt x="0" y="301737"/>
                </a:lnTo>
                <a:close/>
              </a:path>
            </a:pathLst>
          </a:custGeom>
          <a:solidFill>
            <a:srgbClr val="0070C0"/>
          </a:solidFill>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2">
              <a:hueOff val="0"/>
              <a:satOff val="0"/>
              <a:lumOff val="0"/>
              <a:alphaOff val="0"/>
            </a:schemeClr>
          </a:effectRef>
          <a:fontRef idx="minor">
            <a:schemeClr val="lt1"/>
          </a:fontRef>
        </p:style>
        <p:txBody>
          <a:bodyPr spcFirstLastPara="0" vert="horz" wrap="square" lIns="172196" tIns="172196" rIns="172196" bIns="172196" numCol="1" spcCol="1270" anchor="ctr" anchorCtr="0">
            <a:noAutofit/>
          </a:bodyPr>
          <a:lstStyle/>
          <a:p>
            <a:pPr lvl="0" algn="ctr" defTabSz="977900">
              <a:lnSpc>
                <a:spcPct val="90000"/>
              </a:lnSpc>
              <a:spcBef>
                <a:spcPct val="0"/>
              </a:spcBef>
              <a:spcAft>
                <a:spcPct val="35000"/>
              </a:spcAft>
            </a:pPr>
            <a:r>
              <a:rPr lang="en-US" sz="2200" kern="1200" dirty="0" smtClean="0"/>
              <a:t>High Mission Impact</a:t>
            </a:r>
          </a:p>
          <a:p>
            <a:pPr lvl="0" algn="ctr" defTabSz="977900">
              <a:lnSpc>
                <a:spcPct val="90000"/>
              </a:lnSpc>
              <a:spcBef>
                <a:spcPct val="0"/>
              </a:spcBef>
              <a:spcAft>
                <a:spcPct val="35000"/>
              </a:spcAft>
            </a:pPr>
            <a:r>
              <a:rPr lang="en-US" sz="2200" kern="1200" dirty="0" smtClean="0"/>
              <a:t>High Profitability</a:t>
            </a:r>
            <a:endParaRPr lang="en-US" sz="2200" kern="1200" dirty="0"/>
          </a:p>
        </p:txBody>
      </p:sp>
      <p:sp>
        <p:nvSpPr>
          <p:cNvPr id="17" name="Freeform 16"/>
          <p:cNvSpPr/>
          <p:nvPr/>
        </p:nvSpPr>
        <p:spPr>
          <a:xfrm>
            <a:off x="2603206" y="3962329"/>
            <a:ext cx="1810385" cy="1810385"/>
          </a:xfrm>
          <a:custGeom>
            <a:avLst/>
            <a:gdLst>
              <a:gd name="connsiteX0" fmla="*/ 0 w 1810385"/>
              <a:gd name="connsiteY0" fmla="*/ 301737 h 1810385"/>
              <a:gd name="connsiteX1" fmla="*/ 88377 w 1810385"/>
              <a:gd name="connsiteY1" fmla="*/ 88377 h 1810385"/>
              <a:gd name="connsiteX2" fmla="*/ 301737 w 1810385"/>
              <a:gd name="connsiteY2" fmla="*/ 1 h 1810385"/>
              <a:gd name="connsiteX3" fmla="*/ 1508648 w 1810385"/>
              <a:gd name="connsiteY3" fmla="*/ 0 h 1810385"/>
              <a:gd name="connsiteX4" fmla="*/ 1722008 w 1810385"/>
              <a:gd name="connsiteY4" fmla="*/ 88377 h 1810385"/>
              <a:gd name="connsiteX5" fmla="*/ 1810384 w 1810385"/>
              <a:gd name="connsiteY5" fmla="*/ 301737 h 1810385"/>
              <a:gd name="connsiteX6" fmla="*/ 1810385 w 1810385"/>
              <a:gd name="connsiteY6" fmla="*/ 1508648 h 1810385"/>
              <a:gd name="connsiteX7" fmla="*/ 1722008 w 1810385"/>
              <a:gd name="connsiteY7" fmla="*/ 1722008 h 1810385"/>
              <a:gd name="connsiteX8" fmla="*/ 1508648 w 1810385"/>
              <a:gd name="connsiteY8" fmla="*/ 1810385 h 1810385"/>
              <a:gd name="connsiteX9" fmla="*/ 301737 w 1810385"/>
              <a:gd name="connsiteY9" fmla="*/ 1810385 h 1810385"/>
              <a:gd name="connsiteX10" fmla="*/ 88377 w 1810385"/>
              <a:gd name="connsiteY10" fmla="*/ 1722008 h 1810385"/>
              <a:gd name="connsiteX11" fmla="*/ 0 w 1810385"/>
              <a:gd name="connsiteY11" fmla="*/ 1508648 h 1810385"/>
              <a:gd name="connsiteX12" fmla="*/ 0 w 1810385"/>
              <a:gd name="connsiteY12" fmla="*/ 301737 h 1810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10385" h="1810385">
                <a:moveTo>
                  <a:pt x="0" y="301737"/>
                </a:moveTo>
                <a:cubicBezTo>
                  <a:pt x="0" y="221711"/>
                  <a:pt x="31790" y="144963"/>
                  <a:pt x="88377" y="88377"/>
                </a:cubicBezTo>
                <a:cubicBezTo>
                  <a:pt x="144964" y="31790"/>
                  <a:pt x="221712" y="0"/>
                  <a:pt x="301737" y="1"/>
                </a:cubicBezTo>
                <a:lnTo>
                  <a:pt x="1508648" y="0"/>
                </a:lnTo>
                <a:cubicBezTo>
                  <a:pt x="1588674" y="0"/>
                  <a:pt x="1665422" y="31790"/>
                  <a:pt x="1722008" y="88377"/>
                </a:cubicBezTo>
                <a:cubicBezTo>
                  <a:pt x="1778595" y="144964"/>
                  <a:pt x="1810385" y="221712"/>
                  <a:pt x="1810384" y="301737"/>
                </a:cubicBezTo>
                <a:cubicBezTo>
                  <a:pt x="1810384" y="704041"/>
                  <a:pt x="1810385" y="1106344"/>
                  <a:pt x="1810385" y="1508648"/>
                </a:cubicBezTo>
                <a:cubicBezTo>
                  <a:pt x="1810385" y="1588674"/>
                  <a:pt x="1778595" y="1665422"/>
                  <a:pt x="1722008" y="1722008"/>
                </a:cubicBezTo>
                <a:cubicBezTo>
                  <a:pt x="1665421" y="1778595"/>
                  <a:pt x="1588673" y="1810385"/>
                  <a:pt x="1508648" y="1810385"/>
                </a:cubicBezTo>
                <a:lnTo>
                  <a:pt x="301737" y="1810385"/>
                </a:lnTo>
                <a:cubicBezTo>
                  <a:pt x="221711" y="1810385"/>
                  <a:pt x="144963" y="1778595"/>
                  <a:pt x="88377" y="1722008"/>
                </a:cubicBezTo>
                <a:cubicBezTo>
                  <a:pt x="31790" y="1665421"/>
                  <a:pt x="0" y="1588673"/>
                  <a:pt x="0" y="1508648"/>
                </a:cubicBezTo>
                <a:lnTo>
                  <a:pt x="0" y="301737"/>
                </a:lnTo>
                <a:close/>
              </a:path>
            </a:pathLst>
          </a:custGeom>
          <a:solidFill>
            <a:srgbClr val="0070C0"/>
          </a:solidFill>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2">
              <a:hueOff val="0"/>
              <a:satOff val="0"/>
              <a:lumOff val="0"/>
              <a:alphaOff val="0"/>
            </a:schemeClr>
          </a:effectRef>
          <a:fontRef idx="minor">
            <a:schemeClr val="lt1"/>
          </a:fontRef>
        </p:style>
        <p:txBody>
          <a:bodyPr spcFirstLastPara="0" vert="horz" wrap="square" lIns="172196" tIns="172196" rIns="172196" bIns="172196" numCol="1" spcCol="1270" anchor="ctr" anchorCtr="0">
            <a:noAutofit/>
          </a:bodyPr>
          <a:lstStyle/>
          <a:p>
            <a:pPr lvl="0" algn="ctr" defTabSz="977900">
              <a:lnSpc>
                <a:spcPct val="90000"/>
              </a:lnSpc>
              <a:spcBef>
                <a:spcPct val="0"/>
              </a:spcBef>
              <a:spcAft>
                <a:spcPct val="35000"/>
              </a:spcAft>
            </a:pPr>
            <a:r>
              <a:rPr lang="en-US" sz="2200" kern="1200" dirty="0" smtClean="0"/>
              <a:t>Low Mission Impact</a:t>
            </a:r>
          </a:p>
          <a:p>
            <a:pPr lvl="0" algn="ctr" defTabSz="977900">
              <a:lnSpc>
                <a:spcPct val="90000"/>
              </a:lnSpc>
              <a:spcBef>
                <a:spcPct val="0"/>
              </a:spcBef>
              <a:spcAft>
                <a:spcPct val="35000"/>
              </a:spcAft>
            </a:pPr>
            <a:r>
              <a:rPr lang="en-US" sz="2200" kern="1200" dirty="0" smtClean="0"/>
              <a:t>Low Profitability</a:t>
            </a:r>
            <a:endParaRPr lang="en-US" sz="2200" kern="1200" dirty="0"/>
          </a:p>
        </p:txBody>
      </p:sp>
      <p:sp>
        <p:nvSpPr>
          <p:cNvPr id="18" name="Freeform 17"/>
          <p:cNvSpPr/>
          <p:nvPr/>
        </p:nvSpPr>
        <p:spPr>
          <a:xfrm>
            <a:off x="4730408" y="3962329"/>
            <a:ext cx="1810385" cy="1810385"/>
          </a:xfrm>
          <a:custGeom>
            <a:avLst/>
            <a:gdLst>
              <a:gd name="connsiteX0" fmla="*/ 0 w 1810385"/>
              <a:gd name="connsiteY0" fmla="*/ 301737 h 1810385"/>
              <a:gd name="connsiteX1" fmla="*/ 88377 w 1810385"/>
              <a:gd name="connsiteY1" fmla="*/ 88377 h 1810385"/>
              <a:gd name="connsiteX2" fmla="*/ 301737 w 1810385"/>
              <a:gd name="connsiteY2" fmla="*/ 1 h 1810385"/>
              <a:gd name="connsiteX3" fmla="*/ 1508648 w 1810385"/>
              <a:gd name="connsiteY3" fmla="*/ 0 h 1810385"/>
              <a:gd name="connsiteX4" fmla="*/ 1722008 w 1810385"/>
              <a:gd name="connsiteY4" fmla="*/ 88377 h 1810385"/>
              <a:gd name="connsiteX5" fmla="*/ 1810384 w 1810385"/>
              <a:gd name="connsiteY5" fmla="*/ 301737 h 1810385"/>
              <a:gd name="connsiteX6" fmla="*/ 1810385 w 1810385"/>
              <a:gd name="connsiteY6" fmla="*/ 1508648 h 1810385"/>
              <a:gd name="connsiteX7" fmla="*/ 1722008 w 1810385"/>
              <a:gd name="connsiteY7" fmla="*/ 1722008 h 1810385"/>
              <a:gd name="connsiteX8" fmla="*/ 1508648 w 1810385"/>
              <a:gd name="connsiteY8" fmla="*/ 1810385 h 1810385"/>
              <a:gd name="connsiteX9" fmla="*/ 301737 w 1810385"/>
              <a:gd name="connsiteY9" fmla="*/ 1810385 h 1810385"/>
              <a:gd name="connsiteX10" fmla="*/ 88377 w 1810385"/>
              <a:gd name="connsiteY10" fmla="*/ 1722008 h 1810385"/>
              <a:gd name="connsiteX11" fmla="*/ 0 w 1810385"/>
              <a:gd name="connsiteY11" fmla="*/ 1508648 h 1810385"/>
              <a:gd name="connsiteX12" fmla="*/ 0 w 1810385"/>
              <a:gd name="connsiteY12" fmla="*/ 301737 h 1810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10385" h="1810385">
                <a:moveTo>
                  <a:pt x="0" y="301737"/>
                </a:moveTo>
                <a:cubicBezTo>
                  <a:pt x="0" y="221711"/>
                  <a:pt x="31790" y="144963"/>
                  <a:pt x="88377" y="88377"/>
                </a:cubicBezTo>
                <a:cubicBezTo>
                  <a:pt x="144964" y="31790"/>
                  <a:pt x="221712" y="0"/>
                  <a:pt x="301737" y="1"/>
                </a:cubicBezTo>
                <a:lnTo>
                  <a:pt x="1508648" y="0"/>
                </a:lnTo>
                <a:cubicBezTo>
                  <a:pt x="1588674" y="0"/>
                  <a:pt x="1665422" y="31790"/>
                  <a:pt x="1722008" y="88377"/>
                </a:cubicBezTo>
                <a:cubicBezTo>
                  <a:pt x="1778595" y="144964"/>
                  <a:pt x="1810385" y="221712"/>
                  <a:pt x="1810384" y="301737"/>
                </a:cubicBezTo>
                <a:cubicBezTo>
                  <a:pt x="1810384" y="704041"/>
                  <a:pt x="1810385" y="1106344"/>
                  <a:pt x="1810385" y="1508648"/>
                </a:cubicBezTo>
                <a:cubicBezTo>
                  <a:pt x="1810385" y="1588674"/>
                  <a:pt x="1778595" y="1665422"/>
                  <a:pt x="1722008" y="1722008"/>
                </a:cubicBezTo>
                <a:cubicBezTo>
                  <a:pt x="1665421" y="1778595"/>
                  <a:pt x="1588673" y="1810385"/>
                  <a:pt x="1508648" y="1810385"/>
                </a:cubicBezTo>
                <a:lnTo>
                  <a:pt x="301737" y="1810385"/>
                </a:lnTo>
                <a:cubicBezTo>
                  <a:pt x="221711" y="1810385"/>
                  <a:pt x="144963" y="1778595"/>
                  <a:pt x="88377" y="1722008"/>
                </a:cubicBezTo>
                <a:cubicBezTo>
                  <a:pt x="31790" y="1665421"/>
                  <a:pt x="0" y="1588673"/>
                  <a:pt x="0" y="1508648"/>
                </a:cubicBezTo>
                <a:lnTo>
                  <a:pt x="0" y="301737"/>
                </a:lnTo>
                <a:close/>
              </a:path>
            </a:pathLst>
          </a:custGeom>
          <a:solidFill>
            <a:srgbClr val="0070C0"/>
          </a:solidFill>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2">
              <a:hueOff val="0"/>
              <a:satOff val="0"/>
              <a:lumOff val="0"/>
              <a:alphaOff val="0"/>
            </a:schemeClr>
          </a:effectRef>
          <a:fontRef idx="minor">
            <a:schemeClr val="lt1"/>
          </a:fontRef>
        </p:style>
        <p:txBody>
          <a:bodyPr spcFirstLastPara="0" vert="horz" wrap="square" lIns="172196" tIns="172196" rIns="172196" bIns="172196" numCol="1" spcCol="1270" anchor="ctr" anchorCtr="0">
            <a:noAutofit/>
          </a:bodyPr>
          <a:lstStyle/>
          <a:p>
            <a:pPr lvl="0" algn="ctr" defTabSz="977900">
              <a:lnSpc>
                <a:spcPct val="90000"/>
              </a:lnSpc>
              <a:spcBef>
                <a:spcPct val="0"/>
              </a:spcBef>
              <a:spcAft>
                <a:spcPct val="35000"/>
              </a:spcAft>
            </a:pPr>
            <a:r>
              <a:rPr lang="en-US" sz="2200" kern="1200" dirty="0" smtClean="0"/>
              <a:t>Low Mission Impact</a:t>
            </a:r>
          </a:p>
          <a:p>
            <a:pPr lvl="0" algn="ctr" defTabSz="977900">
              <a:lnSpc>
                <a:spcPct val="90000"/>
              </a:lnSpc>
              <a:spcBef>
                <a:spcPct val="0"/>
              </a:spcBef>
              <a:spcAft>
                <a:spcPct val="35000"/>
              </a:spcAft>
            </a:pPr>
            <a:r>
              <a:rPr lang="en-US" sz="2200" kern="1200" dirty="0" smtClean="0"/>
              <a:t>High Profitability</a:t>
            </a:r>
            <a:endParaRPr lang="en-US" sz="2200" kern="1200" dirty="0"/>
          </a:p>
        </p:txBody>
      </p:sp>
      <p:sp>
        <p:nvSpPr>
          <p:cNvPr id="38916" name="TextBox 2"/>
          <p:cNvSpPr txBox="1">
            <a:spLocks noChangeArrowheads="1"/>
          </p:cNvSpPr>
          <p:nvPr/>
        </p:nvSpPr>
        <p:spPr bwMode="auto">
          <a:xfrm>
            <a:off x="6705600" y="2081593"/>
            <a:ext cx="2133600"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altLang="en-US" b="1" dirty="0"/>
              <a:t>Invest &amp; Grow</a:t>
            </a:r>
          </a:p>
        </p:txBody>
      </p:sp>
      <p:sp>
        <p:nvSpPr>
          <p:cNvPr id="38917" name="TextBox 4"/>
          <p:cNvSpPr txBox="1">
            <a:spLocks noChangeArrowheads="1"/>
          </p:cNvSpPr>
          <p:nvPr/>
        </p:nvSpPr>
        <p:spPr bwMode="auto">
          <a:xfrm>
            <a:off x="152400" y="3979339"/>
            <a:ext cx="2590800"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altLang="en-US" b="1" dirty="0"/>
              <a:t>Close or Give Away</a:t>
            </a:r>
          </a:p>
        </p:txBody>
      </p:sp>
      <p:sp>
        <p:nvSpPr>
          <p:cNvPr id="38918" name="TextBox 5"/>
          <p:cNvSpPr txBox="1">
            <a:spLocks noChangeArrowheads="1"/>
          </p:cNvSpPr>
          <p:nvPr/>
        </p:nvSpPr>
        <p:spPr bwMode="auto">
          <a:xfrm>
            <a:off x="381000" y="2005393"/>
            <a:ext cx="1752600" cy="647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r>
              <a:rPr lang="en-US" altLang="en-US" b="1" dirty="0"/>
              <a:t>Keep it but contain costs</a:t>
            </a:r>
          </a:p>
        </p:txBody>
      </p:sp>
      <p:sp>
        <p:nvSpPr>
          <p:cNvPr id="38919" name="TextBox 6"/>
          <p:cNvSpPr txBox="1">
            <a:spLocks noChangeArrowheads="1"/>
          </p:cNvSpPr>
          <p:nvPr/>
        </p:nvSpPr>
        <p:spPr bwMode="auto">
          <a:xfrm>
            <a:off x="6629400" y="4443793"/>
            <a:ext cx="1879600" cy="923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r>
              <a:rPr lang="en-US" altLang="en-US" b="1" dirty="0"/>
              <a:t>Water, Harvest, &amp; Increase Impact</a:t>
            </a:r>
          </a:p>
        </p:txBody>
      </p:sp>
      <p:sp>
        <p:nvSpPr>
          <p:cNvPr id="38920" name="TextBox 7"/>
          <p:cNvSpPr txBox="1">
            <a:spLocks noChangeArrowheads="1"/>
          </p:cNvSpPr>
          <p:nvPr/>
        </p:nvSpPr>
        <p:spPr bwMode="auto">
          <a:xfrm>
            <a:off x="406392" y="5943600"/>
            <a:ext cx="850054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r>
              <a:rPr lang="en-US" altLang="en-US" b="1" dirty="0" smtClean="0">
                <a:solidFill>
                  <a:srgbClr val="C00000"/>
                </a:solidFill>
                <a:latin typeface="+mn-lt"/>
              </a:rPr>
              <a:t>Source:</a:t>
            </a:r>
            <a:r>
              <a:rPr lang="en-US" altLang="en-US" b="1" i="1" dirty="0" smtClean="0">
                <a:solidFill>
                  <a:srgbClr val="C00000"/>
                </a:solidFill>
                <a:latin typeface="+mn-lt"/>
              </a:rPr>
              <a:t> </a:t>
            </a:r>
            <a:r>
              <a:rPr lang="en-US" altLang="en-US" b="1" i="1" dirty="0">
                <a:latin typeface="+mn-lt"/>
              </a:rPr>
              <a:t>Nonprofit Sustainability: Making Strategic Decisions for Financial Viability</a:t>
            </a:r>
          </a:p>
        </p:txBody>
      </p:sp>
      <p:sp>
        <p:nvSpPr>
          <p:cNvPr id="9" name="5-Point Star 8"/>
          <p:cNvSpPr/>
          <p:nvPr/>
        </p:nvSpPr>
        <p:spPr>
          <a:xfrm>
            <a:off x="7315200" y="2538793"/>
            <a:ext cx="635000" cy="609600"/>
          </a:xfrm>
          <a:prstGeom prst="star5">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0" name="Heart 9"/>
          <p:cNvSpPr/>
          <p:nvPr/>
        </p:nvSpPr>
        <p:spPr>
          <a:xfrm>
            <a:off x="990600" y="2691193"/>
            <a:ext cx="685800" cy="795338"/>
          </a:xfrm>
          <a:prstGeom prst="hear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pic>
        <p:nvPicPr>
          <p:cNvPr id="38923" name="Picture 2" descr="C:\Users\dharlow\AppData\Local\Microsoft\Windows\Temporary Internet Files\Content.IE5\LV34ZD84\MC900434805[1].pn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838200" y="4748593"/>
            <a:ext cx="914400" cy="9128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2" name="Tree"/>
          <p:cNvSpPr>
            <a:spLocks noEditPoints="1" noChangeArrowheads="1"/>
          </p:cNvSpPr>
          <p:nvPr/>
        </p:nvSpPr>
        <p:spPr bwMode="auto">
          <a:xfrm>
            <a:off x="8153400" y="4977193"/>
            <a:ext cx="493713" cy="833438"/>
          </a:xfrm>
          <a:custGeom>
            <a:avLst/>
            <a:gdLst>
              <a:gd name="G0" fmla="+- 0 0 0"/>
              <a:gd name="G1" fmla="*/ 18900 1 3"/>
              <a:gd name="G2" fmla="*/ 18900 2 3"/>
              <a:gd name="G3" fmla="+- 18900 0 0"/>
              <a:gd name="T0" fmla="*/ 10800 w 21600"/>
              <a:gd name="T1" fmla="*/ 0 h 21600"/>
              <a:gd name="T2" fmla="*/ 6171 w 21600"/>
              <a:gd name="T3" fmla="*/ 6300 h 21600"/>
              <a:gd name="T4" fmla="*/ 3086 w 21600"/>
              <a:gd name="T5" fmla="*/ 12600 h 21600"/>
              <a:gd name="T6" fmla="*/ 0 w 21600"/>
              <a:gd name="T7" fmla="*/ 18900 h 21600"/>
              <a:gd name="T8" fmla="*/ 15429 w 21600"/>
              <a:gd name="T9" fmla="*/ 6300 h 21600"/>
              <a:gd name="T10" fmla="*/ 18514 w 21600"/>
              <a:gd name="T11" fmla="*/ 12600 h 21600"/>
              <a:gd name="T12" fmla="*/ 21600 w 21600"/>
              <a:gd name="T13" fmla="*/ 18900 h 21600"/>
              <a:gd name="T14" fmla="*/ 17694720 60000 65536"/>
              <a:gd name="T15" fmla="*/ 11796480 60000 65536"/>
              <a:gd name="T16" fmla="*/ 11796480 60000 65536"/>
              <a:gd name="T17" fmla="*/ 11796480 60000 65536"/>
              <a:gd name="T18" fmla="*/ 0 60000 65536"/>
              <a:gd name="T19" fmla="*/ 0 60000 65536"/>
              <a:gd name="T20" fmla="*/ 0 60000 65536"/>
              <a:gd name="T21" fmla="*/ 761 w 21600"/>
              <a:gd name="T22" fmla="*/ 22454 h 21600"/>
              <a:gd name="T23" fmla="*/ 21069 w 21600"/>
              <a:gd name="T24" fmla="*/ 28282 h 216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600" h="21600">
                <a:moveTo>
                  <a:pt x="0" y="18900"/>
                </a:moveTo>
                <a:lnTo>
                  <a:pt x="9257" y="18900"/>
                </a:lnTo>
                <a:lnTo>
                  <a:pt x="9257" y="21600"/>
                </a:lnTo>
                <a:lnTo>
                  <a:pt x="12343" y="21600"/>
                </a:lnTo>
                <a:lnTo>
                  <a:pt x="12343" y="18900"/>
                </a:lnTo>
                <a:lnTo>
                  <a:pt x="21600" y="18900"/>
                </a:lnTo>
                <a:lnTo>
                  <a:pt x="12343" y="12600"/>
                </a:lnTo>
                <a:lnTo>
                  <a:pt x="18514" y="12600"/>
                </a:lnTo>
                <a:lnTo>
                  <a:pt x="12343" y="6300"/>
                </a:lnTo>
                <a:lnTo>
                  <a:pt x="15429" y="6300"/>
                </a:lnTo>
                <a:lnTo>
                  <a:pt x="10800" y="0"/>
                </a:lnTo>
                <a:lnTo>
                  <a:pt x="6171" y="6300"/>
                </a:lnTo>
                <a:lnTo>
                  <a:pt x="9257" y="6300"/>
                </a:lnTo>
                <a:lnTo>
                  <a:pt x="3086" y="12600"/>
                </a:lnTo>
                <a:lnTo>
                  <a:pt x="9257" y="12600"/>
                </a:lnTo>
                <a:close/>
              </a:path>
            </a:pathLst>
          </a:custGeom>
          <a:solidFill>
            <a:srgbClr val="0070C0"/>
          </a:solidFill>
          <a:ln>
            <a:headEnd/>
            <a:tailEnd/>
          </a:ln>
        </p:spPr>
        <p:style>
          <a:lnRef idx="2">
            <a:schemeClr val="accent1">
              <a:shade val="50000"/>
            </a:schemeClr>
          </a:lnRef>
          <a:fillRef idx="1">
            <a:schemeClr val="accent1"/>
          </a:fillRef>
          <a:effectRef idx="0">
            <a:schemeClr val="accent1"/>
          </a:effectRef>
          <a:fontRef idx="minor">
            <a:schemeClr val="lt1"/>
          </a:fontRef>
        </p:style>
        <p:txBody>
          <a:bodyPr/>
          <a:lstStyle/>
          <a:p>
            <a:pPr>
              <a:defRPr/>
            </a:pPr>
            <a:r>
              <a:rPr lang="en-US" dirty="0"/>
              <a:t>$</a:t>
            </a:r>
          </a:p>
        </p:txBody>
      </p:sp>
      <p:sp>
        <p:nvSpPr>
          <p:cNvPr id="19" name="TextBox 18"/>
          <p:cNvSpPr txBox="1"/>
          <p:nvPr/>
        </p:nvSpPr>
        <p:spPr>
          <a:xfrm>
            <a:off x="6781800" y="3605593"/>
            <a:ext cx="1600200" cy="369332"/>
          </a:xfrm>
          <a:prstGeom prst="rect">
            <a:avLst/>
          </a:prstGeom>
          <a:noFill/>
        </p:spPr>
        <p:txBody>
          <a:bodyPr wrap="square" rtlCol="0">
            <a:spAutoFit/>
          </a:bodyPr>
          <a:lstStyle/>
          <a:p>
            <a:r>
              <a:rPr lang="en-US" i="1" dirty="0" smtClean="0">
                <a:solidFill>
                  <a:schemeClr val="bg1">
                    <a:lumMod val="50000"/>
                  </a:schemeClr>
                </a:solidFill>
              </a:rPr>
              <a:t>Profitability</a:t>
            </a:r>
            <a:endParaRPr lang="en-US" i="1" dirty="0">
              <a:solidFill>
                <a:schemeClr val="bg1">
                  <a:lumMod val="50000"/>
                </a:schemeClr>
              </a:solidFill>
            </a:endParaRPr>
          </a:p>
        </p:txBody>
      </p:sp>
      <p:sp>
        <p:nvSpPr>
          <p:cNvPr id="20" name="TextBox 19"/>
          <p:cNvSpPr txBox="1"/>
          <p:nvPr/>
        </p:nvSpPr>
        <p:spPr>
          <a:xfrm>
            <a:off x="4648200" y="1295400"/>
            <a:ext cx="1600200" cy="369332"/>
          </a:xfrm>
          <a:prstGeom prst="rect">
            <a:avLst/>
          </a:prstGeom>
          <a:noFill/>
        </p:spPr>
        <p:txBody>
          <a:bodyPr wrap="square" rtlCol="0">
            <a:spAutoFit/>
          </a:bodyPr>
          <a:lstStyle/>
          <a:p>
            <a:r>
              <a:rPr lang="en-US" i="1" dirty="0" smtClean="0">
                <a:solidFill>
                  <a:schemeClr val="bg1">
                    <a:lumMod val="50000"/>
                  </a:schemeClr>
                </a:solidFill>
              </a:rPr>
              <a:t>Impact</a:t>
            </a:r>
            <a:endParaRPr lang="en-US" i="1" dirty="0">
              <a:solidFill>
                <a:schemeClr val="bg1">
                  <a:lumMod val="50000"/>
                </a:schemeClr>
              </a:solidFill>
            </a:endParaRPr>
          </a:p>
        </p:txBody>
      </p:sp>
      <p:sp>
        <p:nvSpPr>
          <p:cNvPr id="21" name="Slide Number Placeholder 3"/>
          <p:cNvSpPr>
            <a:spLocks noGrp="1"/>
          </p:cNvSpPr>
          <p:nvPr>
            <p:ph type="sldNum" sz="quarter" idx="12"/>
          </p:nvPr>
        </p:nvSpPr>
        <p:spPr>
          <a:xfrm>
            <a:off x="8305800" y="6416675"/>
            <a:ext cx="381000" cy="365125"/>
          </a:xfrm>
        </p:spPr>
        <p:txBody>
          <a:bodyPr/>
          <a:lstStyle/>
          <a:p>
            <a:fld id="{4A66FE31-C09E-42ED-B4D0-F94965E42B7D}" type="slidenum">
              <a:rPr lang="en-US" smtClean="0"/>
              <a:pPr/>
              <a:t>18</a:t>
            </a:fld>
            <a:endParaRPr lang="en-US" dirty="0"/>
          </a:p>
        </p:txBody>
      </p:sp>
    </p:spTree>
    <p:extLst>
      <p:ext uri="{BB962C8B-B14F-4D97-AF65-F5344CB8AC3E}">
        <p14:creationId xmlns:p14="http://schemas.microsoft.com/office/powerpoint/2010/main" xmlns="" val="2532903107"/>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Oval 17"/>
          <p:cNvSpPr/>
          <p:nvPr/>
        </p:nvSpPr>
        <p:spPr>
          <a:xfrm>
            <a:off x="3962400" y="3352800"/>
            <a:ext cx="381000" cy="381000"/>
          </a:xfrm>
          <a:prstGeom prst="ellipse">
            <a:avLst/>
          </a:prstGeom>
          <a:solidFill>
            <a:schemeClr val="accent2">
              <a:lumMod val="60000"/>
              <a:lumOff val="4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4495800" y="1219200"/>
            <a:ext cx="1447800" cy="1447800"/>
          </a:xfrm>
          <a:prstGeom prst="ellipse">
            <a:avLst/>
          </a:prstGeom>
          <a:solidFill>
            <a:schemeClr val="accent2">
              <a:lumMod val="60000"/>
              <a:lumOff val="4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938" name="Title 1"/>
          <p:cNvSpPr>
            <a:spLocks noGrp="1"/>
          </p:cNvSpPr>
          <p:nvPr>
            <p:ph type="title"/>
          </p:nvPr>
        </p:nvSpPr>
        <p:spPr>
          <a:xfrm>
            <a:off x="533400" y="76200"/>
            <a:ext cx="8229600" cy="1219200"/>
          </a:xfrm>
        </p:spPr>
        <p:txBody>
          <a:bodyPr>
            <a:normAutofit/>
          </a:bodyPr>
          <a:lstStyle/>
          <a:p>
            <a:r>
              <a:rPr lang="en-US" altLang="en-US" sz="4000" dirty="0" smtClean="0"/>
              <a:t>Matrix Map Exercise</a:t>
            </a:r>
            <a:endParaRPr lang="en-US" altLang="en-US" sz="2200" dirty="0" smtClean="0"/>
          </a:p>
        </p:txBody>
      </p:sp>
      <p:cxnSp>
        <p:nvCxnSpPr>
          <p:cNvPr id="8" name="Straight Arrow Connector 7"/>
          <p:cNvCxnSpPr/>
          <p:nvPr/>
        </p:nvCxnSpPr>
        <p:spPr>
          <a:xfrm>
            <a:off x="762000" y="3657600"/>
            <a:ext cx="7315200" cy="0"/>
          </a:xfrm>
          <a:prstGeom prst="straightConnector1">
            <a:avLst/>
          </a:prstGeom>
          <a:ln w="254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4572000" y="1295400"/>
            <a:ext cx="0" cy="5181600"/>
          </a:xfrm>
          <a:prstGeom prst="straightConnector1">
            <a:avLst/>
          </a:prstGeom>
          <a:ln w="254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7696200" y="3276600"/>
            <a:ext cx="1600200" cy="369332"/>
          </a:xfrm>
          <a:prstGeom prst="rect">
            <a:avLst/>
          </a:prstGeom>
          <a:noFill/>
        </p:spPr>
        <p:txBody>
          <a:bodyPr wrap="square" rtlCol="0">
            <a:spAutoFit/>
          </a:bodyPr>
          <a:lstStyle/>
          <a:p>
            <a:r>
              <a:rPr lang="en-US" i="1" dirty="0" smtClean="0">
                <a:solidFill>
                  <a:schemeClr val="bg1">
                    <a:lumMod val="50000"/>
                  </a:schemeClr>
                </a:solidFill>
              </a:rPr>
              <a:t>Profitability</a:t>
            </a:r>
            <a:endParaRPr lang="en-US" i="1" dirty="0">
              <a:solidFill>
                <a:schemeClr val="bg1">
                  <a:lumMod val="50000"/>
                </a:schemeClr>
              </a:solidFill>
            </a:endParaRPr>
          </a:p>
        </p:txBody>
      </p:sp>
      <p:sp>
        <p:nvSpPr>
          <p:cNvPr id="12" name="TextBox 11"/>
          <p:cNvSpPr txBox="1"/>
          <p:nvPr/>
        </p:nvSpPr>
        <p:spPr>
          <a:xfrm>
            <a:off x="3657600" y="1154668"/>
            <a:ext cx="1600200" cy="369332"/>
          </a:xfrm>
          <a:prstGeom prst="rect">
            <a:avLst/>
          </a:prstGeom>
          <a:noFill/>
        </p:spPr>
        <p:txBody>
          <a:bodyPr wrap="square" rtlCol="0">
            <a:spAutoFit/>
          </a:bodyPr>
          <a:lstStyle/>
          <a:p>
            <a:r>
              <a:rPr lang="en-US" i="1" dirty="0" smtClean="0">
                <a:solidFill>
                  <a:schemeClr val="bg1">
                    <a:lumMod val="50000"/>
                  </a:schemeClr>
                </a:solidFill>
              </a:rPr>
              <a:t>Impact</a:t>
            </a:r>
            <a:endParaRPr lang="en-US" i="1" dirty="0">
              <a:solidFill>
                <a:schemeClr val="bg1">
                  <a:lumMod val="50000"/>
                </a:schemeClr>
              </a:solidFill>
            </a:endParaRPr>
          </a:p>
        </p:txBody>
      </p:sp>
      <p:sp>
        <p:nvSpPr>
          <p:cNvPr id="15" name="Oval 14"/>
          <p:cNvSpPr/>
          <p:nvPr/>
        </p:nvSpPr>
        <p:spPr>
          <a:xfrm>
            <a:off x="2895600" y="1676400"/>
            <a:ext cx="1143000" cy="1143000"/>
          </a:xfrm>
          <a:prstGeom prst="ellipse">
            <a:avLst/>
          </a:prstGeom>
          <a:solidFill>
            <a:schemeClr val="accent2">
              <a:lumMod val="60000"/>
              <a:lumOff val="4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1600200" y="2133600"/>
            <a:ext cx="609600" cy="609600"/>
          </a:xfrm>
          <a:prstGeom prst="ellipse">
            <a:avLst/>
          </a:prstGeom>
          <a:solidFill>
            <a:schemeClr val="accent2">
              <a:lumMod val="60000"/>
              <a:lumOff val="4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4267200" y="4572000"/>
            <a:ext cx="228600" cy="228600"/>
          </a:xfrm>
          <a:prstGeom prst="ellipse">
            <a:avLst/>
          </a:prstGeom>
          <a:solidFill>
            <a:schemeClr val="accent2">
              <a:lumMod val="60000"/>
              <a:lumOff val="4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a:off x="6934200" y="4267200"/>
            <a:ext cx="381000" cy="381000"/>
          </a:xfrm>
          <a:prstGeom prst="ellipse">
            <a:avLst/>
          </a:prstGeom>
          <a:solidFill>
            <a:schemeClr val="accent2">
              <a:lumMod val="60000"/>
              <a:lumOff val="4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p:cNvSpPr txBox="1"/>
          <p:nvPr/>
        </p:nvSpPr>
        <p:spPr>
          <a:xfrm>
            <a:off x="5181600" y="3733800"/>
            <a:ext cx="685800" cy="276999"/>
          </a:xfrm>
          <a:prstGeom prst="rect">
            <a:avLst/>
          </a:prstGeom>
          <a:noFill/>
        </p:spPr>
        <p:txBody>
          <a:bodyPr wrap="square" rtlCol="0">
            <a:spAutoFit/>
          </a:bodyPr>
          <a:lstStyle/>
          <a:p>
            <a:r>
              <a:rPr lang="en-US" sz="1200" dirty="0" smtClean="0"/>
              <a:t>$20K</a:t>
            </a:r>
            <a:endParaRPr lang="en-US" sz="1200" dirty="0"/>
          </a:p>
        </p:txBody>
      </p:sp>
      <p:sp>
        <p:nvSpPr>
          <p:cNvPr id="23" name="TextBox 22"/>
          <p:cNvSpPr txBox="1"/>
          <p:nvPr/>
        </p:nvSpPr>
        <p:spPr>
          <a:xfrm>
            <a:off x="6324600" y="3733800"/>
            <a:ext cx="685800" cy="276999"/>
          </a:xfrm>
          <a:prstGeom prst="rect">
            <a:avLst/>
          </a:prstGeom>
          <a:noFill/>
        </p:spPr>
        <p:txBody>
          <a:bodyPr wrap="square" rtlCol="0">
            <a:spAutoFit/>
          </a:bodyPr>
          <a:lstStyle/>
          <a:p>
            <a:r>
              <a:rPr lang="en-US" sz="1200" dirty="0" smtClean="0"/>
              <a:t>$40K</a:t>
            </a:r>
            <a:endParaRPr lang="en-US" sz="1200" dirty="0"/>
          </a:p>
        </p:txBody>
      </p:sp>
      <p:sp>
        <p:nvSpPr>
          <p:cNvPr id="25" name="TextBox 24"/>
          <p:cNvSpPr txBox="1"/>
          <p:nvPr/>
        </p:nvSpPr>
        <p:spPr>
          <a:xfrm>
            <a:off x="7391400" y="3733800"/>
            <a:ext cx="685800" cy="276999"/>
          </a:xfrm>
          <a:prstGeom prst="rect">
            <a:avLst/>
          </a:prstGeom>
          <a:noFill/>
        </p:spPr>
        <p:txBody>
          <a:bodyPr wrap="square" rtlCol="0">
            <a:spAutoFit/>
          </a:bodyPr>
          <a:lstStyle/>
          <a:p>
            <a:r>
              <a:rPr lang="en-US" sz="1200" dirty="0" smtClean="0"/>
              <a:t>$60K</a:t>
            </a:r>
            <a:endParaRPr lang="en-US" sz="1200" dirty="0"/>
          </a:p>
        </p:txBody>
      </p:sp>
      <p:sp>
        <p:nvSpPr>
          <p:cNvPr id="26" name="TextBox 25"/>
          <p:cNvSpPr txBox="1"/>
          <p:nvPr/>
        </p:nvSpPr>
        <p:spPr>
          <a:xfrm>
            <a:off x="838200" y="3733800"/>
            <a:ext cx="685800" cy="276999"/>
          </a:xfrm>
          <a:prstGeom prst="rect">
            <a:avLst/>
          </a:prstGeom>
          <a:noFill/>
        </p:spPr>
        <p:txBody>
          <a:bodyPr wrap="square" rtlCol="0">
            <a:spAutoFit/>
          </a:bodyPr>
          <a:lstStyle/>
          <a:p>
            <a:r>
              <a:rPr lang="en-US" sz="1200" dirty="0" smtClean="0">
                <a:solidFill>
                  <a:srgbClr val="FF0000"/>
                </a:solidFill>
              </a:rPr>
              <a:t>($60K)</a:t>
            </a:r>
            <a:endParaRPr lang="en-US" sz="1200" dirty="0">
              <a:solidFill>
                <a:srgbClr val="FF0000"/>
              </a:solidFill>
            </a:endParaRPr>
          </a:p>
        </p:txBody>
      </p:sp>
      <p:sp>
        <p:nvSpPr>
          <p:cNvPr id="28" name="TextBox 27"/>
          <p:cNvSpPr txBox="1"/>
          <p:nvPr/>
        </p:nvSpPr>
        <p:spPr>
          <a:xfrm>
            <a:off x="2057400" y="3733800"/>
            <a:ext cx="685800" cy="276999"/>
          </a:xfrm>
          <a:prstGeom prst="rect">
            <a:avLst/>
          </a:prstGeom>
          <a:noFill/>
        </p:spPr>
        <p:txBody>
          <a:bodyPr wrap="square" rtlCol="0">
            <a:spAutoFit/>
          </a:bodyPr>
          <a:lstStyle/>
          <a:p>
            <a:r>
              <a:rPr lang="en-US" sz="1200" dirty="0" smtClean="0">
                <a:solidFill>
                  <a:srgbClr val="FF0000"/>
                </a:solidFill>
              </a:rPr>
              <a:t>($40K)</a:t>
            </a:r>
            <a:endParaRPr lang="en-US" sz="1200" dirty="0">
              <a:solidFill>
                <a:srgbClr val="FF0000"/>
              </a:solidFill>
            </a:endParaRPr>
          </a:p>
        </p:txBody>
      </p:sp>
      <p:sp>
        <p:nvSpPr>
          <p:cNvPr id="30" name="TextBox 29"/>
          <p:cNvSpPr txBox="1"/>
          <p:nvPr/>
        </p:nvSpPr>
        <p:spPr>
          <a:xfrm>
            <a:off x="3276600" y="3733800"/>
            <a:ext cx="685800" cy="276999"/>
          </a:xfrm>
          <a:prstGeom prst="rect">
            <a:avLst/>
          </a:prstGeom>
          <a:noFill/>
        </p:spPr>
        <p:txBody>
          <a:bodyPr wrap="square" rtlCol="0">
            <a:spAutoFit/>
          </a:bodyPr>
          <a:lstStyle/>
          <a:p>
            <a:r>
              <a:rPr lang="en-US" sz="1200" dirty="0" smtClean="0">
                <a:solidFill>
                  <a:srgbClr val="FF0000"/>
                </a:solidFill>
              </a:rPr>
              <a:t>($20K)</a:t>
            </a:r>
            <a:endParaRPr lang="en-US" sz="1200" dirty="0">
              <a:solidFill>
                <a:srgbClr val="FF0000"/>
              </a:solidFill>
            </a:endParaRPr>
          </a:p>
        </p:txBody>
      </p:sp>
      <p:sp>
        <p:nvSpPr>
          <p:cNvPr id="33" name="TextBox 32"/>
          <p:cNvSpPr txBox="1"/>
          <p:nvPr/>
        </p:nvSpPr>
        <p:spPr>
          <a:xfrm>
            <a:off x="990600" y="2814935"/>
            <a:ext cx="1752600" cy="461665"/>
          </a:xfrm>
          <a:prstGeom prst="rect">
            <a:avLst/>
          </a:prstGeom>
          <a:noFill/>
        </p:spPr>
        <p:txBody>
          <a:bodyPr wrap="square" rtlCol="0">
            <a:spAutoFit/>
          </a:bodyPr>
          <a:lstStyle/>
          <a:p>
            <a:pPr algn="ctr"/>
            <a:r>
              <a:rPr lang="en-US" sz="1200" dirty="0" smtClean="0"/>
              <a:t>U.S. citizenship classes</a:t>
            </a:r>
            <a:endParaRPr lang="en-US" sz="1200" dirty="0"/>
          </a:p>
        </p:txBody>
      </p:sp>
      <p:sp>
        <p:nvSpPr>
          <p:cNvPr id="34" name="TextBox 33"/>
          <p:cNvSpPr txBox="1"/>
          <p:nvPr/>
        </p:nvSpPr>
        <p:spPr>
          <a:xfrm>
            <a:off x="1676400" y="1447800"/>
            <a:ext cx="1371600" cy="461665"/>
          </a:xfrm>
          <a:prstGeom prst="rect">
            <a:avLst/>
          </a:prstGeom>
          <a:noFill/>
        </p:spPr>
        <p:txBody>
          <a:bodyPr wrap="square" rtlCol="0">
            <a:spAutoFit/>
          </a:bodyPr>
          <a:lstStyle/>
          <a:p>
            <a:pPr algn="r"/>
            <a:r>
              <a:rPr lang="en-US" sz="1200" dirty="0" smtClean="0"/>
              <a:t>ESL </a:t>
            </a:r>
            <a:br>
              <a:rPr lang="en-US" sz="1200" dirty="0" smtClean="0"/>
            </a:br>
            <a:r>
              <a:rPr lang="en-US" sz="1200" dirty="0" smtClean="0"/>
              <a:t>classes</a:t>
            </a:r>
            <a:endParaRPr lang="en-US" sz="1200" dirty="0"/>
          </a:p>
        </p:txBody>
      </p:sp>
      <p:sp>
        <p:nvSpPr>
          <p:cNvPr id="35" name="TextBox 34"/>
          <p:cNvSpPr txBox="1"/>
          <p:nvPr/>
        </p:nvSpPr>
        <p:spPr>
          <a:xfrm>
            <a:off x="5715000" y="1981200"/>
            <a:ext cx="1371600" cy="461665"/>
          </a:xfrm>
          <a:prstGeom prst="rect">
            <a:avLst/>
          </a:prstGeom>
          <a:noFill/>
        </p:spPr>
        <p:txBody>
          <a:bodyPr wrap="square" rtlCol="0">
            <a:spAutoFit/>
          </a:bodyPr>
          <a:lstStyle/>
          <a:p>
            <a:pPr algn="ctr"/>
            <a:r>
              <a:rPr lang="en-US" sz="1200" dirty="0" smtClean="0"/>
              <a:t>Head Start preschool</a:t>
            </a:r>
            <a:endParaRPr lang="en-US" sz="1200" dirty="0"/>
          </a:p>
        </p:txBody>
      </p:sp>
      <p:sp>
        <p:nvSpPr>
          <p:cNvPr id="37" name="TextBox 36"/>
          <p:cNvSpPr txBox="1"/>
          <p:nvPr/>
        </p:nvSpPr>
        <p:spPr>
          <a:xfrm>
            <a:off x="6477000" y="4724400"/>
            <a:ext cx="1752600" cy="276999"/>
          </a:xfrm>
          <a:prstGeom prst="rect">
            <a:avLst/>
          </a:prstGeom>
          <a:noFill/>
        </p:spPr>
        <p:txBody>
          <a:bodyPr wrap="square" rtlCol="0">
            <a:spAutoFit/>
          </a:bodyPr>
          <a:lstStyle/>
          <a:p>
            <a:pPr algn="ctr"/>
            <a:r>
              <a:rPr lang="en-US" sz="1200" dirty="0" smtClean="0"/>
              <a:t>Annual campaign</a:t>
            </a:r>
            <a:endParaRPr lang="en-US" sz="1200" dirty="0"/>
          </a:p>
        </p:txBody>
      </p:sp>
      <p:sp>
        <p:nvSpPr>
          <p:cNvPr id="38" name="TextBox 37"/>
          <p:cNvSpPr txBox="1"/>
          <p:nvPr/>
        </p:nvSpPr>
        <p:spPr>
          <a:xfrm>
            <a:off x="3276600" y="4800600"/>
            <a:ext cx="1371600" cy="461665"/>
          </a:xfrm>
          <a:prstGeom prst="rect">
            <a:avLst/>
          </a:prstGeom>
          <a:noFill/>
        </p:spPr>
        <p:txBody>
          <a:bodyPr wrap="square" rtlCol="0">
            <a:spAutoFit/>
          </a:bodyPr>
          <a:lstStyle/>
          <a:p>
            <a:pPr algn="ctr"/>
            <a:r>
              <a:rPr lang="en-US" sz="1200" dirty="0" smtClean="0"/>
              <a:t>Quit Smoking classes</a:t>
            </a:r>
            <a:endParaRPr lang="en-US" sz="1200" dirty="0"/>
          </a:p>
        </p:txBody>
      </p:sp>
      <p:sp>
        <p:nvSpPr>
          <p:cNvPr id="39" name="TextBox 38"/>
          <p:cNvSpPr txBox="1"/>
          <p:nvPr/>
        </p:nvSpPr>
        <p:spPr>
          <a:xfrm>
            <a:off x="2667000" y="3124200"/>
            <a:ext cx="1371600" cy="461665"/>
          </a:xfrm>
          <a:prstGeom prst="rect">
            <a:avLst/>
          </a:prstGeom>
          <a:noFill/>
        </p:spPr>
        <p:txBody>
          <a:bodyPr wrap="square" rtlCol="0">
            <a:spAutoFit/>
          </a:bodyPr>
          <a:lstStyle/>
          <a:p>
            <a:pPr algn="r"/>
            <a:r>
              <a:rPr lang="en-US" sz="1200" dirty="0" smtClean="0"/>
              <a:t>Annual street festival</a:t>
            </a:r>
            <a:endParaRPr lang="en-US" sz="1200" dirty="0"/>
          </a:p>
        </p:txBody>
      </p:sp>
      <p:cxnSp>
        <p:nvCxnSpPr>
          <p:cNvPr id="45" name="Straight Connector 44"/>
          <p:cNvCxnSpPr/>
          <p:nvPr/>
        </p:nvCxnSpPr>
        <p:spPr>
          <a:xfrm>
            <a:off x="1143000" y="3581400"/>
            <a:ext cx="0" cy="1524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2438400" y="3581400"/>
            <a:ext cx="0" cy="1524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5486400" y="3581400"/>
            <a:ext cx="0" cy="1524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6629400" y="3581400"/>
            <a:ext cx="0" cy="1524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a:off x="4495800" y="5791200"/>
            <a:ext cx="1524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a:off x="7696200" y="3581400"/>
            <a:ext cx="0" cy="1524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3581400" y="3581400"/>
            <a:ext cx="0" cy="1524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a:off x="4495800" y="4495800"/>
            <a:ext cx="1524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a:off x="4495800" y="3048000"/>
            <a:ext cx="1524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a:off x="4495800" y="1676400"/>
            <a:ext cx="1524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67" name="TextBox 66"/>
          <p:cNvSpPr txBox="1"/>
          <p:nvPr/>
        </p:nvSpPr>
        <p:spPr>
          <a:xfrm>
            <a:off x="4648200" y="5666601"/>
            <a:ext cx="685800" cy="276999"/>
          </a:xfrm>
          <a:prstGeom prst="rect">
            <a:avLst/>
          </a:prstGeom>
          <a:noFill/>
        </p:spPr>
        <p:txBody>
          <a:bodyPr wrap="square" rtlCol="0">
            <a:spAutoFit/>
          </a:bodyPr>
          <a:lstStyle/>
          <a:p>
            <a:r>
              <a:rPr lang="en-US" sz="1200" dirty="0" smtClean="0"/>
              <a:t>1</a:t>
            </a:r>
            <a:endParaRPr lang="en-US" sz="1200" dirty="0"/>
          </a:p>
        </p:txBody>
      </p:sp>
      <p:sp>
        <p:nvSpPr>
          <p:cNvPr id="68" name="TextBox 67"/>
          <p:cNvSpPr txBox="1"/>
          <p:nvPr/>
        </p:nvSpPr>
        <p:spPr>
          <a:xfrm>
            <a:off x="4648200" y="4343400"/>
            <a:ext cx="685800" cy="276999"/>
          </a:xfrm>
          <a:prstGeom prst="rect">
            <a:avLst/>
          </a:prstGeom>
          <a:noFill/>
        </p:spPr>
        <p:txBody>
          <a:bodyPr wrap="square" rtlCol="0">
            <a:spAutoFit/>
          </a:bodyPr>
          <a:lstStyle/>
          <a:p>
            <a:r>
              <a:rPr lang="en-US" sz="1200" dirty="0" smtClean="0"/>
              <a:t>2</a:t>
            </a:r>
            <a:endParaRPr lang="en-US" sz="1200" dirty="0"/>
          </a:p>
        </p:txBody>
      </p:sp>
      <p:sp>
        <p:nvSpPr>
          <p:cNvPr id="69" name="TextBox 68"/>
          <p:cNvSpPr txBox="1"/>
          <p:nvPr/>
        </p:nvSpPr>
        <p:spPr>
          <a:xfrm>
            <a:off x="4648200" y="2923401"/>
            <a:ext cx="685800" cy="276999"/>
          </a:xfrm>
          <a:prstGeom prst="rect">
            <a:avLst/>
          </a:prstGeom>
          <a:noFill/>
        </p:spPr>
        <p:txBody>
          <a:bodyPr wrap="square" rtlCol="0">
            <a:spAutoFit/>
          </a:bodyPr>
          <a:lstStyle/>
          <a:p>
            <a:r>
              <a:rPr lang="en-US" sz="1200" dirty="0" smtClean="0"/>
              <a:t>3</a:t>
            </a:r>
            <a:endParaRPr lang="en-US" sz="1200" dirty="0"/>
          </a:p>
        </p:txBody>
      </p:sp>
      <p:sp>
        <p:nvSpPr>
          <p:cNvPr id="70" name="TextBox 69"/>
          <p:cNvSpPr txBox="1"/>
          <p:nvPr/>
        </p:nvSpPr>
        <p:spPr>
          <a:xfrm>
            <a:off x="4648200" y="1524000"/>
            <a:ext cx="685800" cy="276999"/>
          </a:xfrm>
          <a:prstGeom prst="rect">
            <a:avLst/>
          </a:prstGeom>
          <a:noFill/>
        </p:spPr>
        <p:txBody>
          <a:bodyPr wrap="square" rtlCol="0">
            <a:spAutoFit/>
          </a:bodyPr>
          <a:lstStyle/>
          <a:p>
            <a:r>
              <a:rPr lang="en-US" sz="1200" dirty="0" smtClean="0"/>
              <a:t>4</a:t>
            </a:r>
            <a:endParaRPr lang="en-US" sz="1200" dirty="0"/>
          </a:p>
        </p:txBody>
      </p:sp>
      <p:sp>
        <p:nvSpPr>
          <p:cNvPr id="71" name="TextBox 2"/>
          <p:cNvSpPr txBox="1">
            <a:spLocks noChangeArrowheads="1"/>
          </p:cNvSpPr>
          <p:nvPr/>
        </p:nvSpPr>
        <p:spPr bwMode="auto">
          <a:xfrm>
            <a:off x="7315200" y="1066800"/>
            <a:ext cx="2133600" cy="3231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altLang="en-US" sz="1500" b="1" dirty="0"/>
              <a:t>Invest &amp; Grow</a:t>
            </a:r>
          </a:p>
        </p:txBody>
      </p:sp>
      <p:sp>
        <p:nvSpPr>
          <p:cNvPr id="72" name="TextBox 4"/>
          <p:cNvSpPr txBox="1">
            <a:spLocks noChangeArrowheads="1"/>
          </p:cNvSpPr>
          <p:nvPr/>
        </p:nvSpPr>
        <p:spPr bwMode="auto">
          <a:xfrm>
            <a:off x="228600" y="5257800"/>
            <a:ext cx="2590800" cy="3231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altLang="en-US" sz="1500" b="1" dirty="0"/>
              <a:t>Close or Give Away</a:t>
            </a:r>
          </a:p>
        </p:txBody>
      </p:sp>
      <p:sp>
        <p:nvSpPr>
          <p:cNvPr id="73" name="TextBox 5"/>
          <p:cNvSpPr txBox="1">
            <a:spLocks noChangeArrowheads="1"/>
          </p:cNvSpPr>
          <p:nvPr/>
        </p:nvSpPr>
        <p:spPr bwMode="auto">
          <a:xfrm>
            <a:off x="152400" y="914400"/>
            <a:ext cx="1752600" cy="5539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r>
              <a:rPr lang="en-US" altLang="en-US" sz="1500" b="1" dirty="0"/>
              <a:t>Keep it but contain costs</a:t>
            </a:r>
          </a:p>
        </p:txBody>
      </p:sp>
      <p:sp>
        <p:nvSpPr>
          <p:cNvPr id="74" name="TextBox 6"/>
          <p:cNvSpPr txBox="1">
            <a:spLocks noChangeArrowheads="1"/>
          </p:cNvSpPr>
          <p:nvPr/>
        </p:nvSpPr>
        <p:spPr bwMode="auto">
          <a:xfrm>
            <a:off x="7035800" y="5161002"/>
            <a:ext cx="1879600" cy="5539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r>
              <a:rPr lang="en-US" altLang="en-US" sz="1500" b="1" dirty="0"/>
              <a:t>Water, Harvest, &amp; Increase Impact</a:t>
            </a:r>
          </a:p>
        </p:txBody>
      </p:sp>
      <p:sp>
        <p:nvSpPr>
          <p:cNvPr id="75" name="5-Point Star 74"/>
          <p:cNvSpPr/>
          <p:nvPr/>
        </p:nvSpPr>
        <p:spPr>
          <a:xfrm>
            <a:off x="7848601" y="1389965"/>
            <a:ext cx="317500" cy="304800"/>
          </a:xfrm>
          <a:prstGeom prst="star5">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76" name="Heart 75"/>
          <p:cNvSpPr/>
          <p:nvPr/>
        </p:nvSpPr>
        <p:spPr>
          <a:xfrm>
            <a:off x="824968" y="1524000"/>
            <a:ext cx="394232" cy="381000"/>
          </a:xfrm>
          <a:prstGeom prst="hear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pic>
        <p:nvPicPr>
          <p:cNvPr id="77" name="Picture 2" descr="C:\Users\dharlow\AppData\Local\Microsoft\Windows\Temporary Internet Files\Content.IE5\LV34ZD84\MC900434805[1].pn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62000" y="5564187"/>
            <a:ext cx="685403" cy="6842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8" name="Tree"/>
          <p:cNvSpPr>
            <a:spLocks noEditPoints="1" noChangeArrowheads="1"/>
          </p:cNvSpPr>
          <p:nvPr/>
        </p:nvSpPr>
        <p:spPr bwMode="auto">
          <a:xfrm>
            <a:off x="7874000" y="5715000"/>
            <a:ext cx="313155" cy="528638"/>
          </a:xfrm>
          <a:custGeom>
            <a:avLst/>
            <a:gdLst>
              <a:gd name="G0" fmla="+- 0 0 0"/>
              <a:gd name="G1" fmla="*/ 18900 1 3"/>
              <a:gd name="G2" fmla="*/ 18900 2 3"/>
              <a:gd name="G3" fmla="+- 18900 0 0"/>
              <a:gd name="T0" fmla="*/ 10800 w 21600"/>
              <a:gd name="T1" fmla="*/ 0 h 21600"/>
              <a:gd name="T2" fmla="*/ 6171 w 21600"/>
              <a:gd name="T3" fmla="*/ 6300 h 21600"/>
              <a:gd name="T4" fmla="*/ 3086 w 21600"/>
              <a:gd name="T5" fmla="*/ 12600 h 21600"/>
              <a:gd name="T6" fmla="*/ 0 w 21600"/>
              <a:gd name="T7" fmla="*/ 18900 h 21600"/>
              <a:gd name="T8" fmla="*/ 15429 w 21600"/>
              <a:gd name="T9" fmla="*/ 6300 h 21600"/>
              <a:gd name="T10" fmla="*/ 18514 w 21600"/>
              <a:gd name="T11" fmla="*/ 12600 h 21600"/>
              <a:gd name="T12" fmla="*/ 21600 w 21600"/>
              <a:gd name="T13" fmla="*/ 18900 h 21600"/>
              <a:gd name="T14" fmla="*/ 17694720 60000 65536"/>
              <a:gd name="T15" fmla="*/ 11796480 60000 65536"/>
              <a:gd name="T16" fmla="*/ 11796480 60000 65536"/>
              <a:gd name="T17" fmla="*/ 11796480 60000 65536"/>
              <a:gd name="T18" fmla="*/ 0 60000 65536"/>
              <a:gd name="T19" fmla="*/ 0 60000 65536"/>
              <a:gd name="T20" fmla="*/ 0 60000 65536"/>
              <a:gd name="T21" fmla="*/ 761 w 21600"/>
              <a:gd name="T22" fmla="*/ 22454 h 21600"/>
              <a:gd name="T23" fmla="*/ 21069 w 21600"/>
              <a:gd name="T24" fmla="*/ 28282 h 216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600" h="21600">
                <a:moveTo>
                  <a:pt x="0" y="18900"/>
                </a:moveTo>
                <a:lnTo>
                  <a:pt x="9257" y="18900"/>
                </a:lnTo>
                <a:lnTo>
                  <a:pt x="9257" y="21600"/>
                </a:lnTo>
                <a:lnTo>
                  <a:pt x="12343" y="21600"/>
                </a:lnTo>
                <a:lnTo>
                  <a:pt x="12343" y="18900"/>
                </a:lnTo>
                <a:lnTo>
                  <a:pt x="21600" y="18900"/>
                </a:lnTo>
                <a:lnTo>
                  <a:pt x="12343" y="12600"/>
                </a:lnTo>
                <a:lnTo>
                  <a:pt x="18514" y="12600"/>
                </a:lnTo>
                <a:lnTo>
                  <a:pt x="12343" y="6300"/>
                </a:lnTo>
                <a:lnTo>
                  <a:pt x="15429" y="6300"/>
                </a:lnTo>
                <a:lnTo>
                  <a:pt x="10800" y="0"/>
                </a:lnTo>
                <a:lnTo>
                  <a:pt x="6171" y="6300"/>
                </a:lnTo>
                <a:lnTo>
                  <a:pt x="9257" y="6300"/>
                </a:lnTo>
                <a:lnTo>
                  <a:pt x="3086" y="12600"/>
                </a:lnTo>
                <a:lnTo>
                  <a:pt x="9257" y="12600"/>
                </a:lnTo>
                <a:close/>
              </a:path>
            </a:pathLst>
          </a:custGeom>
          <a:solidFill>
            <a:srgbClr val="0070C0"/>
          </a:solidFill>
          <a:ln>
            <a:headEnd/>
            <a:tailEnd/>
          </a:ln>
        </p:spPr>
        <p:style>
          <a:lnRef idx="2">
            <a:schemeClr val="accent1">
              <a:shade val="50000"/>
            </a:schemeClr>
          </a:lnRef>
          <a:fillRef idx="1">
            <a:schemeClr val="accent1"/>
          </a:fillRef>
          <a:effectRef idx="0">
            <a:schemeClr val="accent1"/>
          </a:effectRef>
          <a:fontRef idx="minor">
            <a:schemeClr val="lt1"/>
          </a:fontRef>
        </p:style>
        <p:txBody>
          <a:bodyPr/>
          <a:lstStyle/>
          <a:p>
            <a:pPr>
              <a:defRPr/>
            </a:pPr>
            <a:r>
              <a:rPr lang="en-US" dirty="0"/>
              <a:t>$</a:t>
            </a:r>
          </a:p>
        </p:txBody>
      </p:sp>
    </p:spTree>
    <p:extLst>
      <p:ext uri="{BB962C8B-B14F-4D97-AF65-F5344CB8AC3E}">
        <p14:creationId xmlns:p14="http://schemas.microsoft.com/office/powerpoint/2010/main" xmlns="" val="210942759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72"/>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p:bldP spid="72" grpId="0"/>
      <p:bldP spid="73" grpId="0"/>
      <p:bldP spid="74" grpId="0"/>
      <p:bldP spid="75" grpId="0" animBg="1"/>
      <p:bldP spid="76" grpId="0" animBg="1"/>
      <p:bldP spid="7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Content Placeholder 4"/>
          <p:cNvGraphicFramePr>
            <a:graphicFrameLocks noGrp="1"/>
          </p:cNvGraphicFramePr>
          <p:nvPr>
            <p:ph idx="1"/>
            <p:extLst>
              <p:ext uri="{D42A27DB-BD31-4B8C-83A1-F6EECF244321}">
                <p14:modId xmlns:p14="http://schemas.microsoft.com/office/powerpoint/2010/main" xmlns="" val="103273941"/>
              </p:ext>
            </p:extLst>
          </p:nvPr>
        </p:nvGraphicFramePr>
        <p:xfrm>
          <a:off x="457200" y="1600200"/>
          <a:ext cx="8305800" cy="4495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p:cNvSpPr>
            <a:spLocks noGrp="1"/>
          </p:cNvSpPr>
          <p:nvPr>
            <p:ph type="sldNum" sz="quarter" idx="12"/>
          </p:nvPr>
        </p:nvSpPr>
        <p:spPr>
          <a:xfrm>
            <a:off x="8305800" y="6416675"/>
            <a:ext cx="381000" cy="365125"/>
          </a:xfrm>
        </p:spPr>
        <p:txBody>
          <a:bodyPr/>
          <a:lstStyle/>
          <a:p>
            <a:fld id="{4A66FE31-C09E-42ED-B4D0-F94965E42B7D}" type="slidenum">
              <a:rPr lang="en-US" smtClean="0"/>
              <a:pPr/>
              <a:t>20</a:t>
            </a:fld>
            <a:endParaRPr lang="en-US" dirty="0"/>
          </a:p>
        </p:txBody>
      </p:sp>
      <p:sp>
        <p:nvSpPr>
          <p:cNvPr id="6" name="Title 1"/>
          <p:cNvSpPr>
            <a:spLocks noGrp="1"/>
          </p:cNvSpPr>
          <p:nvPr>
            <p:ph type="title"/>
          </p:nvPr>
        </p:nvSpPr>
        <p:spPr>
          <a:xfrm>
            <a:off x="457200" y="274638"/>
            <a:ext cx="8229600" cy="1143000"/>
          </a:xfrm>
        </p:spPr>
        <p:txBody>
          <a:bodyPr>
            <a:normAutofit/>
          </a:bodyPr>
          <a:lstStyle/>
          <a:p>
            <a:pPr>
              <a:lnSpc>
                <a:spcPct val="90000"/>
              </a:lnSpc>
            </a:pPr>
            <a:r>
              <a:rPr lang="en-US" dirty="0" smtClean="0">
                <a:solidFill>
                  <a:srgbClr val="C00000"/>
                </a:solidFill>
              </a:rPr>
              <a:t>CSBG Organizational Standards</a:t>
            </a:r>
            <a:br>
              <a:rPr lang="en-US" dirty="0" smtClean="0">
                <a:solidFill>
                  <a:srgbClr val="C00000"/>
                </a:solidFill>
              </a:rPr>
            </a:br>
            <a:r>
              <a:rPr lang="en-US" sz="2900" dirty="0" smtClean="0">
                <a:solidFill>
                  <a:schemeClr val="accent1"/>
                </a:solidFill>
              </a:rPr>
              <a:t>Planning</a:t>
            </a:r>
            <a:endParaRPr lang="en-US" sz="2900" dirty="0">
              <a:solidFill>
                <a:schemeClr val="accent1"/>
              </a:solidFill>
            </a:endParaRPr>
          </a:p>
        </p:txBody>
      </p:sp>
    </p:spTree>
    <p:extLst>
      <p:ext uri="{BB962C8B-B14F-4D97-AF65-F5344CB8AC3E}">
        <p14:creationId xmlns:p14="http://schemas.microsoft.com/office/powerpoint/2010/main" xmlns="" val="3336332756"/>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Engage in Planning</a:t>
            </a:r>
            <a:endParaRPr lang="en-US" dirty="0"/>
          </a:p>
        </p:txBody>
      </p:sp>
      <p:sp>
        <p:nvSpPr>
          <p:cNvPr id="3" name="Content Placeholder 2"/>
          <p:cNvSpPr>
            <a:spLocks noGrp="1"/>
          </p:cNvSpPr>
          <p:nvPr>
            <p:ph idx="1"/>
          </p:nvPr>
        </p:nvSpPr>
        <p:spPr/>
        <p:txBody>
          <a:bodyPr/>
          <a:lstStyle/>
          <a:p>
            <a:pPr>
              <a:spcBef>
                <a:spcPts val="800"/>
              </a:spcBef>
              <a:spcAft>
                <a:spcPts val="800"/>
              </a:spcAft>
            </a:pPr>
            <a:r>
              <a:rPr lang="en-US" dirty="0" smtClean="0"/>
              <a:t>Approaches to help a board meet its planning and strategy development obligations:</a:t>
            </a:r>
          </a:p>
          <a:p>
            <a:pPr lvl="1">
              <a:spcBef>
                <a:spcPts val="800"/>
              </a:spcBef>
              <a:spcAft>
                <a:spcPts val="800"/>
              </a:spcAft>
            </a:pPr>
            <a:r>
              <a:rPr lang="en-US" sz="2600" dirty="0" smtClean="0"/>
              <a:t>Form a planning/strategy committee</a:t>
            </a:r>
          </a:p>
          <a:p>
            <a:pPr lvl="1">
              <a:spcBef>
                <a:spcPts val="800"/>
              </a:spcBef>
              <a:spcAft>
                <a:spcPts val="800"/>
              </a:spcAft>
            </a:pPr>
            <a:r>
              <a:rPr lang="en-US" sz="2600" dirty="0" smtClean="0"/>
              <a:t>Uses the strategic plan to frame board discussions</a:t>
            </a:r>
          </a:p>
          <a:p>
            <a:pPr lvl="1">
              <a:spcBef>
                <a:spcPts val="800"/>
              </a:spcBef>
              <a:spcAft>
                <a:spcPts val="800"/>
              </a:spcAft>
            </a:pPr>
            <a:r>
              <a:rPr lang="en-US" sz="2600" dirty="0" smtClean="0"/>
              <a:t>Use a strategic agenda</a:t>
            </a:r>
          </a:p>
          <a:p>
            <a:pPr lvl="1">
              <a:spcBef>
                <a:spcPts val="800"/>
              </a:spcBef>
              <a:spcAft>
                <a:spcPts val="800"/>
              </a:spcAft>
            </a:pP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21</a:t>
            </a:fld>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a:xfrm>
            <a:off x="457200" y="76200"/>
            <a:ext cx="8229600" cy="1143000"/>
          </a:xfrm>
        </p:spPr>
        <p:txBody>
          <a:bodyPr>
            <a:normAutofit/>
          </a:bodyPr>
          <a:lstStyle/>
          <a:p>
            <a:pPr algn="ctr"/>
            <a:r>
              <a:rPr lang="en-US" altLang="en-US" dirty="0" smtClean="0"/>
              <a:t>Strategic Agendas</a:t>
            </a:r>
          </a:p>
        </p:txBody>
      </p:sp>
      <p:sp>
        <p:nvSpPr>
          <p:cNvPr id="39939" name="Content Placeholder 2"/>
          <p:cNvSpPr>
            <a:spLocks noGrp="1"/>
          </p:cNvSpPr>
          <p:nvPr>
            <p:ph idx="1"/>
          </p:nvPr>
        </p:nvSpPr>
        <p:spPr>
          <a:xfrm>
            <a:off x="457200" y="1219200"/>
            <a:ext cx="8382000" cy="5105400"/>
          </a:xfrm>
        </p:spPr>
        <p:txBody>
          <a:bodyPr>
            <a:normAutofit/>
          </a:bodyPr>
          <a:lstStyle/>
          <a:p>
            <a:pPr>
              <a:spcBef>
                <a:spcPts val="800"/>
              </a:spcBef>
              <a:spcAft>
                <a:spcPts val="800"/>
              </a:spcAft>
            </a:pPr>
            <a:r>
              <a:rPr lang="en-US" altLang="en-US" dirty="0" smtClean="0"/>
              <a:t>Strike a balance between “routine” agenda items (e.g., contract approvals etc.) and strategy discussions</a:t>
            </a:r>
          </a:p>
          <a:p>
            <a:pPr>
              <a:spcBef>
                <a:spcPts val="800"/>
              </a:spcBef>
              <a:spcAft>
                <a:spcPts val="800"/>
              </a:spcAft>
            </a:pPr>
            <a:r>
              <a:rPr lang="en-US" altLang="en-US" sz="2800" dirty="0" smtClean="0"/>
              <a:t>How will </a:t>
            </a:r>
            <a:r>
              <a:rPr lang="en-US" altLang="en-US" sz="2800" b="1" dirty="0" smtClean="0"/>
              <a:t>agenda items and information </a:t>
            </a:r>
            <a:r>
              <a:rPr lang="en-US" altLang="en-US" sz="2800" dirty="0" smtClean="0"/>
              <a:t>provided to board members help board:</a:t>
            </a:r>
          </a:p>
          <a:p>
            <a:pPr lvl="1">
              <a:spcBef>
                <a:spcPts val="800"/>
              </a:spcBef>
              <a:spcAft>
                <a:spcPts val="800"/>
              </a:spcAft>
            </a:pPr>
            <a:r>
              <a:rPr lang="en-US" altLang="en-US" sz="2400" dirty="0" smtClean="0"/>
              <a:t>Connect with the </a:t>
            </a:r>
            <a:r>
              <a:rPr lang="en-US" altLang="en-US" sz="2400" dirty="0" err="1" smtClean="0"/>
              <a:t>org’s</a:t>
            </a:r>
            <a:r>
              <a:rPr lang="en-US" altLang="en-US" sz="2400" dirty="0" smtClean="0"/>
              <a:t> mission</a:t>
            </a:r>
          </a:p>
          <a:p>
            <a:pPr lvl="1">
              <a:spcBef>
                <a:spcPts val="800"/>
              </a:spcBef>
              <a:spcAft>
                <a:spcPts val="800"/>
              </a:spcAft>
            </a:pPr>
            <a:r>
              <a:rPr lang="en-US" altLang="en-US" sz="2400" dirty="0" smtClean="0"/>
              <a:t>Enhance board functioning</a:t>
            </a:r>
          </a:p>
          <a:p>
            <a:pPr lvl="1">
              <a:spcBef>
                <a:spcPts val="800"/>
              </a:spcBef>
              <a:spcAft>
                <a:spcPts val="800"/>
              </a:spcAft>
            </a:pPr>
            <a:r>
              <a:rPr lang="en-US" altLang="en-US" sz="2400" dirty="0" smtClean="0"/>
              <a:t>Provide oversight</a:t>
            </a:r>
          </a:p>
          <a:p>
            <a:pPr lvl="1">
              <a:spcBef>
                <a:spcPts val="800"/>
              </a:spcBef>
              <a:spcAft>
                <a:spcPts val="800"/>
              </a:spcAft>
            </a:pPr>
            <a:r>
              <a:rPr lang="en-US" altLang="en-US" sz="2400" dirty="0" smtClean="0"/>
              <a:t>Identify and make decisions on key issues</a:t>
            </a:r>
          </a:p>
          <a:p>
            <a:pPr>
              <a:spcBef>
                <a:spcPts val="800"/>
              </a:spcBef>
              <a:spcAft>
                <a:spcPts val="800"/>
              </a:spcAft>
              <a:buNone/>
            </a:pPr>
            <a:endParaRPr lang="en-US" altLang="en-US" sz="2800" b="1" dirty="0" smtClean="0"/>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Consent Agendas</a:t>
            </a:r>
            <a:endParaRPr lang="en-US" dirty="0"/>
          </a:p>
        </p:txBody>
      </p:sp>
      <p:sp>
        <p:nvSpPr>
          <p:cNvPr id="3" name="Content Placeholder 2"/>
          <p:cNvSpPr>
            <a:spLocks noGrp="1"/>
          </p:cNvSpPr>
          <p:nvPr>
            <p:ph idx="1"/>
          </p:nvPr>
        </p:nvSpPr>
        <p:spPr/>
        <p:txBody>
          <a:bodyPr/>
          <a:lstStyle/>
          <a:p>
            <a:pPr>
              <a:spcBef>
                <a:spcPts val="800"/>
              </a:spcBef>
              <a:spcAft>
                <a:spcPts val="800"/>
              </a:spcAft>
            </a:pPr>
            <a:r>
              <a:rPr lang="en-US" dirty="0" smtClean="0"/>
              <a:t>Used for routine, procedural, informational, and self-explanatory non-controversial items</a:t>
            </a:r>
          </a:p>
          <a:p>
            <a:pPr>
              <a:spcBef>
                <a:spcPts val="800"/>
              </a:spcBef>
              <a:spcAft>
                <a:spcPts val="800"/>
              </a:spcAft>
            </a:pPr>
            <a:r>
              <a:rPr lang="en-US" dirty="0" smtClean="0"/>
              <a:t>Helps streamline meetings</a:t>
            </a:r>
          </a:p>
          <a:p>
            <a:pPr>
              <a:spcBef>
                <a:spcPts val="800"/>
              </a:spcBef>
              <a:spcAft>
                <a:spcPts val="800"/>
              </a:spcAft>
            </a:pPr>
            <a:r>
              <a:rPr lang="en-US" dirty="0" smtClean="0"/>
              <a:t>If use, should educate board members on:</a:t>
            </a:r>
          </a:p>
          <a:p>
            <a:pPr lvl="1">
              <a:spcBef>
                <a:spcPts val="800"/>
              </a:spcBef>
              <a:spcAft>
                <a:spcPts val="800"/>
              </a:spcAft>
            </a:pPr>
            <a:r>
              <a:rPr lang="en-US" dirty="0" smtClean="0"/>
              <a:t>Purpose , i.e., not used to ramrod decisions through</a:t>
            </a:r>
          </a:p>
          <a:p>
            <a:pPr lvl="1">
              <a:spcBef>
                <a:spcPts val="800"/>
              </a:spcBef>
              <a:spcAft>
                <a:spcPts val="800"/>
              </a:spcAft>
            </a:pPr>
            <a:r>
              <a:rPr lang="en-US" dirty="0" smtClean="0"/>
              <a:t>Process, i.e., allows for removal of item upon request</a:t>
            </a: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23</a:t>
            </a:fld>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Strategic Agenda screen shot.JPG"/>
          <p:cNvPicPr>
            <a:picLocks noGrp="1" noChangeAspect="1"/>
          </p:cNvPicPr>
          <p:nvPr>
            <p:ph idx="1"/>
          </p:nvPr>
        </p:nvPicPr>
        <p:blipFill>
          <a:blip r:embed="rId3" cstate="print"/>
          <a:srcRect l="3529" t="3490" r="3529" b="3844"/>
          <a:stretch>
            <a:fillRect/>
          </a:stretch>
        </p:blipFill>
        <p:spPr>
          <a:xfrm>
            <a:off x="1066800" y="0"/>
            <a:ext cx="6629400" cy="6685346"/>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152400" y="5943600"/>
            <a:ext cx="8763000" cy="76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3" name="Rectangle 12"/>
          <p:cNvSpPr/>
          <p:nvPr/>
        </p:nvSpPr>
        <p:spPr>
          <a:xfrm>
            <a:off x="152400" y="5867400"/>
            <a:ext cx="609600" cy="76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aphicFrame>
        <p:nvGraphicFramePr>
          <p:cNvPr id="14" name="Chart 13"/>
          <p:cNvGraphicFramePr/>
          <p:nvPr/>
        </p:nvGraphicFramePr>
        <p:xfrm>
          <a:off x="5257800" y="4114800"/>
          <a:ext cx="3886200" cy="250507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5" name="Chart 14"/>
          <p:cNvGraphicFramePr/>
          <p:nvPr/>
        </p:nvGraphicFramePr>
        <p:xfrm>
          <a:off x="4648200" y="838200"/>
          <a:ext cx="4495800" cy="3555546"/>
        </p:xfrm>
        <a:graphic>
          <a:graphicData uri="http://schemas.openxmlformats.org/drawingml/2006/chart">
            <c:chart xmlns:c="http://schemas.openxmlformats.org/drawingml/2006/chart" xmlns:r="http://schemas.openxmlformats.org/officeDocument/2006/relationships" r:id="rId4"/>
          </a:graphicData>
        </a:graphic>
      </p:graphicFrame>
      <p:sp>
        <p:nvSpPr>
          <p:cNvPr id="17" name="TextBox 16"/>
          <p:cNvSpPr txBox="1"/>
          <p:nvPr/>
        </p:nvSpPr>
        <p:spPr>
          <a:xfrm>
            <a:off x="8305800" y="6400800"/>
            <a:ext cx="609600" cy="276225"/>
          </a:xfrm>
          <a:prstGeom prst="rect">
            <a:avLst/>
          </a:prstGeom>
          <a:noFill/>
        </p:spPr>
        <p:txBody>
          <a:bodyPr>
            <a:spAutoFit/>
          </a:bodyPr>
          <a:lstStyle/>
          <a:p>
            <a:pPr>
              <a:defRPr/>
            </a:pPr>
            <a:r>
              <a:rPr lang="en-US" sz="1200" dirty="0">
                <a:solidFill>
                  <a:schemeClr val="bg1">
                    <a:lumMod val="50000"/>
                  </a:schemeClr>
                </a:solidFill>
                <a:latin typeface="Arial" pitchFamily="34" charset="0"/>
              </a:rPr>
              <a:t>21</a:t>
            </a:r>
          </a:p>
        </p:txBody>
      </p:sp>
      <p:sp>
        <p:nvSpPr>
          <p:cNvPr id="40967" name="Title 1"/>
          <p:cNvSpPr>
            <a:spLocks noGrp="1"/>
          </p:cNvSpPr>
          <p:nvPr>
            <p:ph type="title"/>
          </p:nvPr>
        </p:nvSpPr>
        <p:spPr>
          <a:xfrm>
            <a:off x="457200" y="0"/>
            <a:ext cx="8229600" cy="884238"/>
          </a:xfrm>
        </p:spPr>
        <p:txBody>
          <a:bodyPr/>
          <a:lstStyle/>
          <a:p>
            <a:pPr algn="ctr"/>
            <a:r>
              <a:rPr lang="en-US" altLang="en-US" dirty="0" smtClean="0"/>
              <a:t>Strategic Dashboard</a:t>
            </a:r>
          </a:p>
        </p:txBody>
      </p:sp>
      <p:graphicFrame>
        <p:nvGraphicFramePr>
          <p:cNvPr id="16" name="Table 15"/>
          <p:cNvGraphicFramePr>
            <a:graphicFrameLocks noGrp="1"/>
          </p:cNvGraphicFramePr>
          <p:nvPr/>
        </p:nvGraphicFramePr>
        <p:xfrm>
          <a:off x="76201" y="914401"/>
          <a:ext cx="5181599" cy="5759283"/>
        </p:xfrm>
        <a:graphic>
          <a:graphicData uri="http://schemas.openxmlformats.org/drawingml/2006/table">
            <a:tbl>
              <a:tblPr>
                <a:tableStyleId>{2D5ABB26-0587-4C30-8999-92F81FD0307C}</a:tableStyleId>
              </a:tblPr>
              <a:tblGrid>
                <a:gridCol w="259080"/>
                <a:gridCol w="2034239"/>
                <a:gridCol w="722070"/>
                <a:gridCol w="722070"/>
                <a:gridCol w="722070"/>
                <a:gridCol w="722070"/>
              </a:tblGrid>
              <a:tr h="353419">
                <a:tc gridSpan="6">
                  <a:txBody>
                    <a:bodyPr/>
                    <a:lstStyle/>
                    <a:p>
                      <a:pPr algn="ctr" fontAlgn="ctr"/>
                      <a:r>
                        <a:rPr lang="en-US" sz="1800" b="1" u="none" strike="noStrike" dirty="0">
                          <a:latin typeface="Frutiger LT 57 Cn" pitchFamily="34" charset="0"/>
                        </a:rPr>
                        <a:t>Financial Indicators</a:t>
                      </a:r>
                      <a:endParaRPr lang="en-US" sz="1800" b="1" i="0" u="none" strike="noStrike" dirty="0">
                        <a:latin typeface="Frutiger LT 57 Cn" pitchFamily="34" charset="0"/>
                      </a:endParaRPr>
                    </a:p>
                  </a:txBody>
                  <a:tcPr marL="7255" marR="7255" marT="7255"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53419">
                <a:tc>
                  <a:txBody>
                    <a:bodyPr/>
                    <a:lstStyle/>
                    <a:p>
                      <a:pPr algn="l" fontAlgn="ctr"/>
                      <a:r>
                        <a:rPr lang="en-US" sz="800" u="none" strike="noStrike">
                          <a:latin typeface="Frutiger LT 57 Cn" pitchFamily="34" charset="0"/>
                        </a:rPr>
                        <a:t> </a:t>
                      </a:r>
                      <a:endParaRPr lang="en-US" sz="800" b="0" i="0" u="none" strike="noStrike">
                        <a:latin typeface="Frutiger LT 57 Cn" pitchFamily="34" charset="0"/>
                      </a:endParaRPr>
                    </a:p>
                  </a:txBody>
                  <a:tcPr marL="7255" marR="7255" marT="7255" marB="0" anchor="ctr"/>
                </a:tc>
                <a:tc>
                  <a:txBody>
                    <a:bodyPr/>
                    <a:lstStyle/>
                    <a:p>
                      <a:pPr algn="l" fontAlgn="ctr"/>
                      <a:r>
                        <a:rPr lang="en-US" sz="1000" u="none" strike="noStrike" dirty="0">
                          <a:solidFill>
                            <a:schemeClr val="bg1"/>
                          </a:solidFill>
                          <a:latin typeface="Frutiger LT 57 Cn" pitchFamily="34" charset="0"/>
                        </a:rPr>
                        <a:t> </a:t>
                      </a:r>
                      <a:endParaRPr lang="en-US" sz="1000" b="0" i="0" u="none" strike="noStrike" dirty="0">
                        <a:solidFill>
                          <a:schemeClr val="bg1"/>
                        </a:solidFill>
                        <a:latin typeface="Frutiger LT 57 Cn" pitchFamily="34" charset="0"/>
                      </a:endParaRPr>
                    </a:p>
                  </a:txBody>
                  <a:tcPr marL="7255" marR="7255" marT="7255" marB="0" anchor="ctr">
                    <a:solidFill>
                      <a:srgbClr val="A082BE"/>
                    </a:solidFill>
                  </a:tcPr>
                </a:tc>
                <a:tc>
                  <a:txBody>
                    <a:bodyPr/>
                    <a:lstStyle/>
                    <a:p>
                      <a:pPr algn="ctr" fontAlgn="ctr"/>
                      <a:r>
                        <a:rPr lang="en-US" sz="1000" b="1" u="none" strike="noStrike" dirty="0">
                          <a:solidFill>
                            <a:schemeClr val="bg1"/>
                          </a:solidFill>
                          <a:latin typeface="Frutiger LT 57 Cn" pitchFamily="34" charset="0"/>
                        </a:rPr>
                        <a:t>Target</a:t>
                      </a:r>
                      <a:endParaRPr lang="en-US" sz="1000" b="1" i="0" u="none" strike="noStrike" dirty="0">
                        <a:solidFill>
                          <a:schemeClr val="bg1"/>
                        </a:solidFill>
                        <a:latin typeface="Frutiger LT 57 Cn" pitchFamily="34" charset="0"/>
                      </a:endParaRPr>
                    </a:p>
                  </a:txBody>
                  <a:tcPr marL="7255" marR="7255" marT="7255" marB="0" anchor="ctr">
                    <a:solidFill>
                      <a:srgbClr val="A082BE"/>
                    </a:solidFill>
                  </a:tcPr>
                </a:tc>
                <a:tc>
                  <a:txBody>
                    <a:bodyPr/>
                    <a:lstStyle/>
                    <a:p>
                      <a:pPr algn="ctr" fontAlgn="ctr"/>
                      <a:r>
                        <a:rPr lang="en-US" sz="1000" b="1" u="none" strike="noStrike" dirty="0">
                          <a:solidFill>
                            <a:schemeClr val="bg1"/>
                          </a:solidFill>
                          <a:latin typeface="Frutiger LT 57 Cn" pitchFamily="34" charset="0"/>
                        </a:rPr>
                        <a:t>This month</a:t>
                      </a:r>
                      <a:endParaRPr lang="en-US" sz="1000" b="1" i="0" u="none" strike="noStrike" dirty="0">
                        <a:solidFill>
                          <a:schemeClr val="bg1"/>
                        </a:solidFill>
                        <a:latin typeface="Frutiger LT 57 Cn" pitchFamily="34" charset="0"/>
                      </a:endParaRPr>
                    </a:p>
                  </a:txBody>
                  <a:tcPr marL="7255" marR="7255" marT="7255" marB="0" anchor="ctr">
                    <a:solidFill>
                      <a:srgbClr val="A082BE"/>
                    </a:solidFill>
                  </a:tcPr>
                </a:tc>
                <a:tc>
                  <a:txBody>
                    <a:bodyPr/>
                    <a:lstStyle/>
                    <a:p>
                      <a:pPr algn="ctr" fontAlgn="ctr"/>
                      <a:r>
                        <a:rPr lang="en-US" sz="1000" b="1" u="none" strike="noStrike" dirty="0">
                          <a:solidFill>
                            <a:schemeClr val="bg1"/>
                          </a:solidFill>
                          <a:latin typeface="Frutiger LT 57 Cn" pitchFamily="34" charset="0"/>
                        </a:rPr>
                        <a:t>Last month</a:t>
                      </a:r>
                      <a:endParaRPr lang="en-US" sz="1000" b="1" i="0" u="none" strike="noStrike" dirty="0">
                        <a:solidFill>
                          <a:schemeClr val="bg1"/>
                        </a:solidFill>
                        <a:latin typeface="Frutiger LT 57 Cn" pitchFamily="34" charset="0"/>
                      </a:endParaRPr>
                    </a:p>
                  </a:txBody>
                  <a:tcPr marL="7255" marR="7255" marT="7255" marB="0" anchor="ctr">
                    <a:solidFill>
                      <a:srgbClr val="A082BE"/>
                    </a:solidFill>
                  </a:tcPr>
                </a:tc>
                <a:tc>
                  <a:txBody>
                    <a:bodyPr/>
                    <a:lstStyle/>
                    <a:p>
                      <a:pPr algn="ctr" fontAlgn="ctr"/>
                      <a:r>
                        <a:rPr lang="en-US" sz="1000" b="1" u="none" strike="noStrike" dirty="0">
                          <a:solidFill>
                            <a:schemeClr val="bg1"/>
                          </a:solidFill>
                          <a:latin typeface="Frutiger LT 57 Cn" pitchFamily="34" charset="0"/>
                        </a:rPr>
                        <a:t>Last </a:t>
                      </a:r>
                      <a:r>
                        <a:rPr lang="en-US" sz="1000" b="1" u="none" strike="noStrike" dirty="0" smtClean="0">
                          <a:solidFill>
                            <a:schemeClr val="bg1"/>
                          </a:solidFill>
                          <a:latin typeface="Frutiger LT 57 Cn" pitchFamily="34" charset="0"/>
                        </a:rPr>
                        <a:t/>
                      </a:r>
                      <a:br>
                        <a:rPr lang="en-US" sz="1000" b="1" u="none" strike="noStrike" dirty="0" smtClean="0">
                          <a:solidFill>
                            <a:schemeClr val="bg1"/>
                          </a:solidFill>
                          <a:latin typeface="Frutiger LT 57 Cn" pitchFamily="34" charset="0"/>
                        </a:rPr>
                      </a:br>
                      <a:r>
                        <a:rPr lang="en-US" sz="1000" b="1" u="none" strike="noStrike" dirty="0" smtClean="0">
                          <a:solidFill>
                            <a:schemeClr val="bg1"/>
                          </a:solidFill>
                          <a:latin typeface="Frutiger LT 57 Cn" pitchFamily="34" charset="0"/>
                        </a:rPr>
                        <a:t>year </a:t>
                      </a:r>
                      <a:r>
                        <a:rPr lang="en-US" sz="1000" b="1" u="none" strike="noStrike" dirty="0">
                          <a:solidFill>
                            <a:schemeClr val="bg1"/>
                          </a:solidFill>
                          <a:latin typeface="Frutiger LT 57 Cn" pitchFamily="34" charset="0"/>
                        </a:rPr>
                        <a:t>end</a:t>
                      </a:r>
                      <a:endParaRPr lang="en-US" sz="1000" b="1" i="0" u="none" strike="noStrike" dirty="0">
                        <a:solidFill>
                          <a:schemeClr val="bg1"/>
                        </a:solidFill>
                        <a:latin typeface="Frutiger LT 57 Cn" pitchFamily="34" charset="0"/>
                      </a:endParaRPr>
                    </a:p>
                  </a:txBody>
                  <a:tcPr marL="7255" marR="7255" marT="7255" marB="0" anchor="ctr">
                    <a:solidFill>
                      <a:srgbClr val="A082BE"/>
                    </a:solidFill>
                  </a:tcPr>
                </a:tc>
              </a:tr>
              <a:tr h="353419">
                <a:tc rowSpan="4">
                  <a:txBody>
                    <a:bodyPr/>
                    <a:lstStyle/>
                    <a:p>
                      <a:pPr algn="ctr" fontAlgn="ctr"/>
                      <a:r>
                        <a:rPr lang="en-US" sz="1000" b="1" u="none" strike="noStrike" dirty="0">
                          <a:latin typeface="Frutiger LT 57 Cn" pitchFamily="34" charset="0"/>
                        </a:rPr>
                        <a:t>Income Statement</a:t>
                      </a:r>
                      <a:endParaRPr lang="en-US" sz="1000" b="1" i="0" u="none" strike="noStrike" dirty="0">
                        <a:latin typeface="Frutiger LT 57 Cn" pitchFamily="34" charset="0"/>
                      </a:endParaRPr>
                    </a:p>
                  </a:txBody>
                  <a:tcPr marL="7255" marR="7255" marT="7255" marB="0" vert="vert270" anchor="ctr"/>
                </a:tc>
                <a:tc>
                  <a:txBody>
                    <a:bodyPr/>
                    <a:lstStyle/>
                    <a:p>
                      <a:pPr algn="ctr" fontAlgn="ctr"/>
                      <a:r>
                        <a:rPr lang="en-US" sz="1000" u="none" strike="noStrike" dirty="0">
                          <a:solidFill>
                            <a:schemeClr val="tx1"/>
                          </a:solidFill>
                          <a:latin typeface="Frutiger LT 57 Cn" pitchFamily="34" charset="0"/>
                        </a:rPr>
                        <a:t>Surplus</a:t>
                      </a:r>
                      <a:r>
                        <a:rPr lang="en-US" sz="1000" u="none" strike="noStrike" dirty="0" smtClean="0">
                          <a:solidFill>
                            <a:schemeClr val="tx1"/>
                          </a:solidFill>
                          <a:latin typeface="Frutiger LT 57 Cn" pitchFamily="34" charset="0"/>
                        </a:rPr>
                        <a:t>/(deficit) </a:t>
                      </a:r>
                      <a:r>
                        <a:rPr lang="en-US" sz="1000" u="none" strike="noStrike" dirty="0">
                          <a:solidFill>
                            <a:schemeClr val="tx1"/>
                          </a:solidFill>
                          <a:latin typeface="Frutiger LT 57 Cn" pitchFamily="34" charset="0"/>
                        </a:rPr>
                        <a:t>YTD</a:t>
                      </a:r>
                      <a:endParaRPr lang="en-US" sz="1000" b="0" i="0" u="none" strike="noStrike" dirty="0">
                        <a:solidFill>
                          <a:schemeClr val="tx1"/>
                        </a:solidFill>
                        <a:latin typeface="Frutiger LT 57 Cn" pitchFamily="34" charset="0"/>
                      </a:endParaRPr>
                    </a:p>
                  </a:txBody>
                  <a:tcPr marL="7255" marR="7255" marT="7255" marB="0" anchor="ctr">
                    <a:solidFill>
                      <a:schemeClr val="bg1">
                        <a:lumMod val="85000"/>
                      </a:schemeClr>
                    </a:solidFill>
                  </a:tcPr>
                </a:tc>
                <a:tc>
                  <a:txBody>
                    <a:bodyPr/>
                    <a:lstStyle/>
                    <a:p>
                      <a:pPr algn="ctr" fontAlgn="ctr"/>
                      <a:r>
                        <a:rPr lang="en-US" sz="1000" u="none" strike="noStrike" dirty="0">
                          <a:latin typeface="Frutiger LT 57 Cn" pitchFamily="34" charset="0"/>
                        </a:rPr>
                        <a:t>$</a:t>
                      </a:r>
                      <a:r>
                        <a:rPr lang="en-US" sz="1000" u="none" strike="noStrike" dirty="0" smtClean="0">
                          <a:latin typeface="Frutiger LT 57 Cn" pitchFamily="34" charset="0"/>
                        </a:rPr>
                        <a:t>270,000</a:t>
                      </a:r>
                      <a:endParaRPr lang="en-US" sz="1000" b="0" i="0" u="none" strike="noStrike" dirty="0">
                        <a:latin typeface="Frutiger LT 57 Cn" pitchFamily="34" charset="0"/>
                      </a:endParaRPr>
                    </a:p>
                  </a:txBody>
                  <a:tcPr marL="7255" marR="7255" marT="7255" marB="0" anchor="ctr"/>
                </a:tc>
                <a:tc>
                  <a:txBody>
                    <a:bodyPr/>
                    <a:lstStyle/>
                    <a:p>
                      <a:pPr algn="ctr" fontAlgn="ctr"/>
                      <a:r>
                        <a:rPr lang="en-US" sz="1000" u="none" strike="noStrike" dirty="0" smtClean="0">
                          <a:latin typeface="Frutiger LT 57 Cn" pitchFamily="34" charset="0"/>
                        </a:rPr>
                        <a:t>$390,842</a:t>
                      </a:r>
                      <a:endParaRPr lang="en-US" sz="1000" b="0" i="0" u="none" strike="noStrike" dirty="0">
                        <a:latin typeface="Frutiger LT 57 Cn" pitchFamily="34" charset="0"/>
                      </a:endParaRPr>
                    </a:p>
                  </a:txBody>
                  <a:tcPr marL="7255" marR="7255" marT="7255" marB="0" anchor="ctr">
                    <a:solidFill>
                      <a:srgbClr val="92D050"/>
                    </a:solidFill>
                  </a:tcPr>
                </a:tc>
                <a:tc>
                  <a:txBody>
                    <a:bodyPr/>
                    <a:lstStyle/>
                    <a:p>
                      <a:pPr algn="ctr" fontAlgn="ctr"/>
                      <a:r>
                        <a:rPr lang="en-US" sz="1000" u="none" strike="noStrike" dirty="0" smtClean="0">
                          <a:latin typeface="Frutiger LT 57 Cn" pitchFamily="34" charset="0"/>
                        </a:rPr>
                        <a:t>$340,908</a:t>
                      </a:r>
                      <a:endParaRPr lang="en-US" sz="1000" b="0" i="0" u="none" strike="noStrike" dirty="0">
                        <a:latin typeface="Frutiger LT 57 Cn" pitchFamily="34" charset="0"/>
                      </a:endParaRPr>
                    </a:p>
                  </a:txBody>
                  <a:tcPr marL="7255" marR="7255" marT="7255" marB="0" anchor="ctr"/>
                </a:tc>
                <a:tc>
                  <a:txBody>
                    <a:bodyPr/>
                    <a:lstStyle/>
                    <a:p>
                      <a:pPr algn="ctr" fontAlgn="ctr"/>
                      <a:r>
                        <a:rPr lang="en-US" sz="1000" u="none" strike="noStrike" dirty="0">
                          <a:latin typeface="Frutiger LT 57 Cn" pitchFamily="34" charset="0"/>
                        </a:rPr>
                        <a:t>($</a:t>
                      </a:r>
                      <a:r>
                        <a:rPr lang="en-US" sz="1000" u="none" strike="noStrike" dirty="0" smtClean="0">
                          <a:latin typeface="Frutiger LT 57 Cn" pitchFamily="34" charset="0"/>
                        </a:rPr>
                        <a:t>570,240</a:t>
                      </a:r>
                      <a:r>
                        <a:rPr lang="en-US" sz="1000" u="none" strike="noStrike" dirty="0">
                          <a:latin typeface="Frutiger LT 57 Cn" pitchFamily="34" charset="0"/>
                        </a:rPr>
                        <a:t>)</a:t>
                      </a:r>
                      <a:endParaRPr lang="en-US" sz="1000" b="0" i="0" u="none" strike="noStrike" dirty="0">
                        <a:latin typeface="Frutiger LT 57 Cn" pitchFamily="34" charset="0"/>
                      </a:endParaRPr>
                    </a:p>
                  </a:txBody>
                  <a:tcPr marL="7255" marR="7255" marT="7255" marB="0" anchor="ctr"/>
                </a:tc>
              </a:tr>
              <a:tr h="353419">
                <a:tc vMerge="1">
                  <a:txBody>
                    <a:bodyPr/>
                    <a:lstStyle/>
                    <a:p>
                      <a:endParaRPr lang="en-US"/>
                    </a:p>
                  </a:txBody>
                  <a:tcPr/>
                </a:tc>
                <a:tc>
                  <a:txBody>
                    <a:bodyPr/>
                    <a:lstStyle/>
                    <a:p>
                      <a:pPr algn="ctr" fontAlgn="ctr"/>
                      <a:r>
                        <a:rPr lang="en-US" sz="1000" u="none" strike="noStrike" dirty="0" smtClean="0">
                          <a:solidFill>
                            <a:schemeClr val="tx1"/>
                          </a:solidFill>
                          <a:latin typeface="Frutiger LT 57 Cn" pitchFamily="34" charset="0"/>
                        </a:rPr>
                        <a:t>Surplus/(deficit)</a:t>
                      </a:r>
                      <a:r>
                        <a:rPr lang="en-US" sz="1000" u="none" strike="noStrike" baseline="0" dirty="0" smtClean="0">
                          <a:solidFill>
                            <a:schemeClr val="tx1"/>
                          </a:solidFill>
                          <a:latin typeface="Frutiger LT 57 Cn" pitchFamily="34" charset="0"/>
                        </a:rPr>
                        <a:t> </a:t>
                      </a:r>
                      <a:r>
                        <a:rPr lang="en-US" sz="1000" u="none" strike="noStrike" dirty="0" smtClean="0">
                          <a:solidFill>
                            <a:schemeClr val="tx1"/>
                          </a:solidFill>
                          <a:latin typeface="Frutiger LT 57 Cn" pitchFamily="34" charset="0"/>
                        </a:rPr>
                        <a:t>year-end forecast</a:t>
                      </a:r>
                      <a:endParaRPr lang="en-US" sz="1000" b="0" i="0" u="none" strike="noStrike" dirty="0">
                        <a:solidFill>
                          <a:schemeClr val="tx1"/>
                        </a:solidFill>
                        <a:latin typeface="Frutiger LT 57 Cn" pitchFamily="34" charset="0"/>
                      </a:endParaRPr>
                    </a:p>
                  </a:txBody>
                  <a:tcPr marL="7255" marR="7255" marT="7255" marB="0" anchor="ctr">
                    <a:solidFill>
                      <a:schemeClr val="bg1">
                        <a:lumMod val="85000"/>
                      </a:schemeClr>
                    </a:solidFill>
                  </a:tcPr>
                </a:tc>
                <a:tc>
                  <a:txBody>
                    <a:bodyPr/>
                    <a:lstStyle/>
                    <a:p>
                      <a:pPr algn="ctr" fontAlgn="ctr"/>
                      <a:r>
                        <a:rPr lang="en-US" sz="1000" u="none" strike="noStrike" dirty="0" smtClean="0">
                          <a:latin typeface="Frutiger LT 57 Cn" pitchFamily="34" charset="0"/>
                        </a:rPr>
                        <a:t>$270,000</a:t>
                      </a:r>
                      <a:endParaRPr lang="en-US" sz="1000" b="0" i="0" u="none" strike="noStrike" dirty="0">
                        <a:latin typeface="Frutiger LT 57 Cn" pitchFamily="34" charset="0"/>
                      </a:endParaRPr>
                    </a:p>
                  </a:txBody>
                  <a:tcPr marL="7255" marR="7255" marT="7255" marB="0" anchor="ctr"/>
                </a:tc>
                <a:tc>
                  <a:txBody>
                    <a:bodyPr/>
                    <a:lstStyle/>
                    <a:p>
                      <a:pPr algn="ctr" fontAlgn="ctr"/>
                      <a:r>
                        <a:rPr lang="en-US" sz="1000" u="none" strike="noStrike" dirty="0" smtClean="0">
                          <a:solidFill>
                            <a:schemeClr val="tx1"/>
                          </a:solidFill>
                          <a:latin typeface="Frutiger LT 57 Cn" pitchFamily="34" charset="0"/>
                        </a:rPr>
                        <a:t>$30,937</a:t>
                      </a:r>
                      <a:endParaRPr lang="en-US" sz="1000" b="0" i="0" u="none" strike="noStrike" dirty="0">
                        <a:solidFill>
                          <a:schemeClr val="tx1"/>
                        </a:solidFill>
                        <a:latin typeface="Frutiger LT 57 Cn" pitchFamily="34" charset="0"/>
                      </a:endParaRPr>
                    </a:p>
                  </a:txBody>
                  <a:tcPr marL="7255" marR="7255" marT="7255" marB="0" anchor="ctr">
                    <a:solidFill>
                      <a:srgbClr val="FF9933"/>
                    </a:solidFill>
                  </a:tcPr>
                </a:tc>
                <a:tc>
                  <a:txBody>
                    <a:bodyPr/>
                    <a:lstStyle/>
                    <a:p>
                      <a:pPr algn="ctr" fontAlgn="ctr"/>
                      <a:r>
                        <a:rPr lang="en-US" sz="1000" u="none" strike="noStrike" dirty="0" smtClean="0">
                          <a:latin typeface="Frutiger LT 57 Cn" pitchFamily="34" charset="0"/>
                        </a:rPr>
                        <a:t>$250,987</a:t>
                      </a:r>
                      <a:endParaRPr lang="en-US" sz="1000" b="0" i="0" u="none" strike="noStrike" dirty="0">
                        <a:latin typeface="Frutiger LT 57 Cn" pitchFamily="34" charset="0"/>
                      </a:endParaRPr>
                    </a:p>
                  </a:txBody>
                  <a:tcPr marL="7255" marR="7255" marT="7255" marB="0" anchor="ctr"/>
                </a:tc>
                <a:tc>
                  <a:txBody>
                    <a:bodyPr/>
                    <a:lstStyle/>
                    <a:p>
                      <a:pPr algn="ctr" fontAlgn="ctr"/>
                      <a:r>
                        <a:rPr lang="en-US" sz="1000" b="0" i="0" u="none" strike="noStrike" dirty="0" smtClean="0">
                          <a:latin typeface="Frutiger LT 57 Cn" pitchFamily="34" charset="0"/>
                        </a:rPr>
                        <a:t>($570,240)</a:t>
                      </a:r>
                      <a:endParaRPr lang="en-US" sz="1000" b="0" i="0" u="none" strike="noStrike" dirty="0">
                        <a:latin typeface="Frutiger LT 57 Cn" pitchFamily="34" charset="0"/>
                      </a:endParaRPr>
                    </a:p>
                  </a:txBody>
                  <a:tcPr marL="7255" marR="7255" marT="7255" marB="0" anchor="ctr"/>
                </a:tc>
              </a:tr>
              <a:tr h="353419">
                <a:tc vMerge="1">
                  <a:txBody>
                    <a:bodyPr/>
                    <a:lstStyle/>
                    <a:p>
                      <a:endParaRPr lang="en-US"/>
                    </a:p>
                  </a:txBody>
                  <a:tcPr/>
                </a:tc>
                <a:tc>
                  <a:txBody>
                    <a:bodyPr/>
                    <a:lstStyle/>
                    <a:p>
                      <a:pPr algn="ctr" fontAlgn="ctr"/>
                      <a:r>
                        <a:rPr lang="en-US" sz="1000" u="none" strike="noStrike" dirty="0">
                          <a:solidFill>
                            <a:schemeClr val="tx1"/>
                          </a:solidFill>
                          <a:latin typeface="Frutiger LT 57 Cn" pitchFamily="34" charset="0"/>
                        </a:rPr>
                        <a:t>Earned income ratio</a:t>
                      </a:r>
                      <a:endParaRPr lang="en-US" sz="1000" b="0" i="0" u="none" strike="noStrike" dirty="0">
                        <a:solidFill>
                          <a:schemeClr val="tx1"/>
                        </a:solidFill>
                        <a:latin typeface="Frutiger LT 57 Cn" pitchFamily="34" charset="0"/>
                      </a:endParaRPr>
                    </a:p>
                  </a:txBody>
                  <a:tcPr marL="7255" marR="7255" marT="7255" marB="0" anchor="ctr">
                    <a:solidFill>
                      <a:schemeClr val="bg1">
                        <a:lumMod val="85000"/>
                      </a:schemeClr>
                    </a:solidFill>
                  </a:tcPr>
                </a:tc>
                <a:tc>
                  <a:txBody>
                    <a:bodyPr/>
                    <a:lstStyle/>
                    <a:p>
                      <a:pPr algn="ctr" fontAlgn="ctr"/>
                      <a:r>
                        <a:rPr lang="en-US" sz="1000" u="none" strike="noStrike" dirty="0">
                          <a:latin typeface="Frutiger LT 57 Cn" pitchFamily="34" charset="0"/>
                        </a:rPr>
                        <a:t>11.5%</a:t>
                      </a:r>
                      <a:endParaRPr lang="en-US" sz="1000" b="0" i="0" u="none" strike="noStrike" dirty="0">
                        <a:latin typeface="Frutiger LT 57 Cn" pitchFamily="34" charset="0"/>
                      </a:endParaRPr>
                    </a:p>
                  </a:txBody>
                  <a:tcPr marL="7255" marR="7255" marT="7255" marB="0" anchor="ctr"/>
                </a:tc>
                <a:tc>
                  <a:txBody>
                    <a:bodyPr/>
                    <a:lstStyle/>
                    <a:p>
                      <a:pPr algn="ctr" fontAlgn="ctr"/>
                      <a:r>
                        <a:rPr lang="en-US" sz="1000" u="none" strike="noStrike" dirty="0">
                          <a:latin typeface="Frutiger LT 57 Cn" pitchFamily="34" charset="0"/>
                        </a:rPr>
                        <a:t>10.3%</a:t>
                      </a:r>
                      <a:endParaRPr lang="en-US" sz="1000" b="0" i="0" u="none" strike="noStrike" dirty="0">
                        <a:latin typeface="Frutiger LT 57 Cn" pitchFamily="34" charset="0"/>
                      </a:endParaRPr>
                    </a:p>
                  </a:txBody>
                  <a:tcPr marL="7255" marR="7255" marT="7255" marB="0" anchor="ctr">
                    <a:solidFill>
                      <a:srgbClr val="92D050"/>
                    </a:solidFill>
                  </a:tcPr>
                </a:tc>
                <a:tc>
                  <a:txBody>
                    <a:bodyPr/>
                    <a:lstStyle/>
                    <a:p>
                      <a:pPr algn="ctr" fontAlgn="ctr"/>
                      <a:r>
                        <a:rPr lang="en-US" sz="1000" u="none" strike="noStrike" dirty="0">
                          <a:latin typeface="Frutiger LT 57 Cn" pitchFamily="34" charset="0"/>
                        </a:rPr>
                        <a:t>11.8%</a:t>
                      </a:r>
                      <a:endParaRPr lang="en-US" sz="1000" b="0" i="0" u="none" strike="noStrike" dirty="0">
                        <a:latin typeface="Frutiger LT 57 Cn" pitchFamily="34" charset="0"/>
                      </a:endParaRPr>
                    </a:p>
                  </a:txBody>
                  <a:tcPr marL="7255" marR="7255" marT="7255" marB="0" anchor="ctr"/>
                </a:tc>
                <a:tc>
                  <a:txBody>
                    <a:bodyPr/>
                    <a:lstStyle/>
                    <a:p>
                      <a:pPr algn="ctr" fontAlgn="ctr"/>
                      <a:r>
                        <a:rPr lang="en-US" sz="1000" u="none" strike="noStrike" dirty="0">
                          <a:latin typeface="Frutiger LT 57 Cn" pitchFamily="34" charset="0"/>
                        </a:rPr>
                        <a:t>13.0%</a:t>
                      </a:r>
                      <a:endParaRPr lang="en-US" sz="1000" b="0" i="0" u="none" strike="noStrike" dirty="0">
                        <a:latin typeface="Frutiger LT 57 Cn" pitchFamily="34" charset="0"/>
                      </a:endParaRPr>
                    </a:p>
                  </a:txBody>
                  <a:tcPr marL="7255" marR="7255" marT="7255" marB="0" anchor="ctr"/>
                </a:tc>
              </a:tr>
              <a:tr h="353419">
                <a:tc vMerge="1">
                  <a:txBody>
                    <a:bodyPr/>
                    <a:lstStyle/>
                    <a:p>
                      <a:endParaRPr lang="en-US"/>
                    </a:p>
                  </a:txBody>
                  <a:tcPr/>
                </a:tc>
                <a:tc>
                  <a:txBody>
                    <a:bodyPr/>
                    <a:lstStyle/>
                    <a:p>
                      <a:pPr algn="ctr" fontAlgn="ctr"/>
                      <a:r>
                        <a:rPr lang="en-US" sz="1000" u="none" strike="noStrike" dirty="0">
                          <a:solidFill>
                            <a:schemeClr val="tx1"/>
                          </a:solidFill>
                          <a:latin typeface="Frutiger LT 57 Cn" pitchFamily="34" charset="0"/>
                        </a:rPr>
                        <a:t>New grants success ratio</a:t>
                      </a:r>
                      <a:endParaRPr lang="en-US" sz="1000" b="0" i="0" u="none" strike="noStrike" dirty="0">
                        <a:solidFill>
                          <a:schemeClr val="tx1"/>
                        </a:solidFill>
                        <a:latin typeface="Frutiger LT 57 Cn" pitchFamily="34" charset="0"/>
                      </a:endParaRPr>
                    </a:p>
                  </a:txBody>
                  <a:tcPr marL="7255" marR="7255" marT="7255" marB="0" anchor="ctr">
                    <a:solidFill>
                      <a:schemeClr val="bg1">
                        <a:lumMod val="85000"/>
                      </a:schemeClr>
                    </a:solidFill>
                  </a:tcPr>
                </a:tc>
                <a:tc>
                  <a:txBody>
                    <a:bodyPr/>
                    <a:lstStyle/>
                    <a:p>
                      <a:pPr algn="ctr" fontAlgn="ctr"/>
                      <a:r>
                        <a:rPr lang="en-US" sz="1000" u="none" strike="noStrike" dirty="0">
                          <a:latin typeface="Frutiger LT 57 Cn" pitchFamily="34" charset="0"/>
                        </a:rPr>
                        <a:t>50.0%</a:t>
                      </a:r>
                      <a:endParaRPr lang="en-US" sz="1000" b="0" i="0" u="none" strike="noStrike" dirty="0">
                        <a:latin typeface="Frutiger LT 57 Cn" pitchFamily="34" charset="0"/>
                      </a:endParaRPr>
                    </a:p>
                  </a:txBody>
                  <a:tcPr marL="7255" marR="7255" marT="7255" marB="0" anchor="ctr"/>
                </a:tc>
                <a:tc>
                  <a:txBody>
                    <a:bodyPr/>
                    <a:lstStyle/>
                    <a:p>
                      <a:pPr algn="ctr" fontAlgn="ctr"/>
                      <a:r>
                        <a:rPr lang="en-US" sz="1000" u="none" strike="noStrike" dirty="0">
                          <a:solidFill>
                            <a:schemeClr val="tx1"/>
                          </a:solidFill>
                          <a:latin typeface="Frutiger LT 57 Cn" pitchFamily="34" charset="0"/>
                        </a:rPr>
                        <a:t>35.0%</a:t>
                      </a:r>
                      <a:endParaRPr lang="en-US" sz="1000" b="0" i="0" u="none" strike="noStrike" dirty="0">
                        <a:solidFill>
                          <a:schemeClr val="tx1"/>
                        </a:solidFill>
                        <a:latin typeface="Frutiger LT 57 Cn" pitchFamily="34" charset="0"/>
                      </a:endParaRPr>
                    </a:p>
                  </a:txBody>
                  <a:tcPr marL="7255" marR="7255" marT="7255" marB="0" anchor="ctr">
                    <a:solidFill>
                      <a:srgbClr val="FF9933"/>
                    </a:solidFill>
                  </a:tcPr>
                </a:tc>
                <a:tc>
                  <a:txBody>
                    <a:bodyPr/>
                    <a:lstStyle/>
                    <a:p>
                      <a:pPr algn="ctr" fontAlgn="ctr"/>
                      <a:r>
                        <a:rPr lang="en-US" sz="1000" u="none" strike="noStrike" dirty="0">
                          <a:latin typeface="Frutiger LT 57 Cn" pitchFamily="34" charset="0"/>
                        </a:rPr>
                        <a:t>33.0%</a:t>
                      </a:r>
                      <a:endParaRPr lang="en-US" sz="1000" b="0" i="0" u="none" strike="noStrike" dirty="0">
                        <a:latin typeface="Frutiger LT 57 Cn" pitchFamily="34" charset="0"/>
                      </a:endParaRPr>
                    </a:p>
                  </a:txBody>
                  <a:tcPr marL="7255" marR="7255" marT="7255" marB="0" anchor="ctr"/>
                </a:tc>
                <a:tc>
                  <a:txBody>
                    <a:bodyPr/>
                    <a:lstStyle/>
                    <a:p>
                      <a:pPr algn="ctr" fontAlgn="ctr"/>
                      <a:r>
                        <a:rPr lang="en-US" sz="1000" u="none" strike="noStrike" dirty="0">
                          <a:latin typeface="Frutiger LT 57 Cn" pitchFamily="34" charset="0"/>
                        </a:rPr>
                        <a:t>50.0%</a:t>
                      </a:r>
                      <a:endParaRPr lang="en-US" sz="1000" b="0" i="0" u="none" strike="noStrike" dirty="0">
                        <a:latin typeface="Frutiger LT 57 Cn" pitchFamily="34" charset="0"/>
                      </a:endParaRPr>
                    </a:p>
                  </a:txBody>
                  <a:tcPr marL="7255" marR="7255" marT="7255" marB="0" anchor="ctr"/>
                </a:tc>
              </a:tr>
              <a:tr h="353419">
                <a:tc rowSpan="4">
                  <a:txBody>
                    <a:bodyPr/>
                    <a:lstStyle/>
                    <a:p>
                      <a:pPr algn="ctr" fontAlgn="ctr"/>
                      <a:r>
                        <a:rPr lang="en-US" sz="1000" b="1" u="none" strike="noStrike" dirty="0">
                          <a:latin typeface="Frutiger LT 57 Cn" pitchFamily="34" charset="0"/>
                        </a:rPr>
                        <a:t>Balance Sheet</a:t>
                      </a:r>
                      <a:endParaRPr lang="en-US" sz="1000" b="1" i="0" u="none" strike="noStrike" dirty="0">
                        <a:latin typeface="Frutiger LT 57 Cn" pitchFamily="34" charset="0"/>
                      </a:endParaRPr>
                    </a:p>
                  </a:txBody>
                  <a:tcPr marL="7255" marR="7255" marT="7255" marB="0" vert="vert270" anchor="ctr"/>
                </a:tc>
                <a:tc>
                  <a:txBody>
                    <a:bodyPr/>
                    <a:lstStyle/>
                    <a:p>
                      <a:pPr algn="ctr" fontAlgn="ctr"/>
                      <a:r>
                        <a:rPr lang="en-US" sz="1000" u="none" strike="noStrike" dirty="0">
                          <a:solidFill>
                            <a:schemeClr val="tx1"/>
                          </a:solidFill>
                          <a:latin typeface="Frutiger LT 57 Cn" pitchFamily="34" charset="0"/>
                        </a:rPr>
                        <a:t>Days cash on hand (unrestricted)</a:t>
                      </a:r>
                      <a:endParaRPr lang="en-US" sz="1000" b="0" i="0" u="none" strike="noStrike" dirty="0">
                        <a:solidFill>
                          <a:schemeClr val="tx1"/>
                        </a:solidFill>
                        <a:latin typeface="Frutiger LT 57 Cn" pitchFamily="34" charset="0"/>
                      </a:endParaRPr>
                    </a:p>
                  </a:txBody>
                  <a:tcPr marL="7255" marR="7255" marT="7255" marB="0" anchor="ctr">
                    <a:solidFill>
                      <a:schemeClr val="bg1">
                        <a:lumMod val="85000"/>
                      </a:schemeClr>
                    </a:solidFill>
                  </a:tcPr>
                </a:tc>
                <a:tc>
                  <a:txBody>
                    <a:bodyPr/>
                    <a:lstStyle/>
                    <a:p>
                      <a:pPr algn="ctr" fontAlgn="ctr"/>
                      <a:r>
                        <a:rPr lang="en-US" sz="1000" u="none" strike="noStrike" dirty="0">
                          <a:latin typeface="Frutiger LT 57 Cn" pitchFamily="34" charset="0"/>
                        </a:rPr>
                        <a:t>45</a:t>
                      </a:r>
                      <a:endParaRPr lang="en-US" sz="1000" b="0" i="0" u="none" strike="noStrike" dirty="0">
                        <a:latin typeface="Frutiger LT 57 Cn" pitchFamily="34" charset="0"/>
                      </a:endParaRPr>
                    </a:p>
                  </a:txBody>
                  <a:tcPr marL="7255" marR="7255" marT="7255" marB="0" anchor="ctr"/>
                </a:tc>
                <a:tc>
                  <a:txBody>
                    <a:bodyPr/>
                    <a:lstStyle/>
                    <a:p>
                      <a:pPr algn="ctr" fontAlgn="ctr"/>
                      <a:r>
                        <a:rPr lang="en-US" sz="1000" u="none" strike="noStrike" dirty="0" smtClean="0">
                          <a:latin typeface="Frutiger LT 57 Cn" pitchFamily="34" charset="0"/>
                        </a:rPr>
                        <a:t>43</a:t>
                      </a:r>
                      <a:endParaRPr lang="en-US" sz="1000" b="0" i="0" u="none" strike="noStrike" dirty="0">
                        <a:latin typeface="Frutiger LT 57 Cn" pitchFamily="34" charset="0"/>
                      </a:endParaRPr>
                    </a:p>
                  </a:txBody>
                  <a:tcPr marL="7255" marR="7255" marT="7255" marB="0" anchor="ctr">
                    <a:solidFill>
                      <a:srgbClr val="92D050"/>
                    </a:solidFill>
                  </a:tcPr>
                </a:tc>
                <a:tc>
                  <a:txBody>
                    <a:bodyPr/>
                    <a:lstStyle/>
                    <a:p>
                      <a:pPr algn="ctr" fontAlgn="ctr"/>
                      <a:r>
                        <a:rPr lang="en-US" sz="1000" u="none" strike="noStrike" dirty="0">
                          <a:latin typeface="Frutiger LT 57 Cn" pitchFamily="34" charset="0"/>
                        </a:rPr>
                        <a:t>28</a:t>
                      </a:r>
                      <a:endParaRPr lang="en-US" sz="1000" b="0" i="0" u="none" strike="noStrike" dirty="0">
                        <a:latin typeface="Frutiger LT 57 Cn" pitchFamily="34" charset="0"/>
                      </a:endParaRPr>
                    </a:p>
                  </a:txBody>
                  <a:tcPr marL="7255" marR="7255" marT="7255" marB="0" anchor="ctr"/>
                </a:tc>
                <a:tc>
                  <a:txBody>
                    <a:bodyPr/>
                    <a:lstStyle/>
                    <a:p>
                      <a:pPr algn="ctr" fontAlgn="ctr"/>
                      <a:r>
                        <a:rPr lang="en-US" sz="1000" u="none" strike="noStrike" dirty="0">
                          <a:latin typeface="Frutiger LT 57 Cn" pitchFamily="34" charset="0"/>
                        </a:rPr>
                        <a:t>51</a:t>
                      </a:r>
                      <a:endParaRPr lang="en-US" sz="1000" b="0" i="0" u="none" strike="noStrike" dirty="0">
                        <a:latin typeface="Frutiger LT 57 Cn" pitchFamily="34" charset="0"/>
                      </a:endParaRPr>
                    </a:p>
                  </a:txBody>
                  <a:tcPr marL="7255" marR="7255" marT="7255" marB="0" anchor="ctr"/>
                </a:tc>
              </a:tr>
              <a:tr h="522189">
                <a:tc vMerge="1">
                  <a:txBody>
                    <a:bodyPr/>
                    <a:lstStyle/>
                    <a:p>
                      <a:endParaRPr lang="en-US"/>
                    </a:p>
                  </a:txBody>
                  <a:tcPr/>
                </a:tc>
                <a:tc>
                  <a:txBody>
                    <a:bodyPr/>
                    <a:lstStyle/>
                    <a:p>
                      <a:pPr algn="ctr" fontAlgn="ctr"/>
                      <a:r>
                        <a:rPr lang="en-US" sz="1000" u="none" strike="noStrike" dirty="0">
                          <a:solidFill>
                            <a:schemeClr val="tx1"/>
                          </a:solidFill>
                          <a:latin typeface="Frutiger LT 57 Cn" pitchFamily="34" charset="0"/>
                        </a:rPr>
                        <a:t>Reserve funds balance (1 </a:t>
                      </a:r>
                      <a:r>
                        <a:rPr lang="en-US" sz="1000" u="none" strike="noStrike" dirty="0" smtClean="0">
                          <a:solidFill>
                            <a:schemeClr val="tx1"/>
                          </a:solidFill>
                          <a:latin typeface="Frutiger LT 57 Cn" pitchFamily="34" charset="0"/>
                        </a:rPr>
                        <a:t>month </a:t>
                      </a:r>
                      <a:r>
                        <a:rPr lang="en-US" sz="1000" u="none" strike="noStrike" dirty="0">
                          <a:solidFill>
                            <a:schemeClr val="tx1"/>
                          </a:solidFill>
                          <a:latin typeface="Frutiger LT 57 Cn" pitchFamily="34" charset="0"/>
                        </a:rPr>
                        <a:t>payroll)</a:t>
                      </a:r>
                      <a:endParaRPr lang="en-US" sz="1000" b="0" i="0" u="none" strike="noStrike" dirty="0">
                        <a:solidFill>
                          <a:schemeClr val="tx1"/>
                        </a:solidFill>
                        <a:latin typeface="Frutiger LT 57 Cn" pitchFamily="34" charset="0"/>
                      </a:endParaRPr>
                    </a:p>
                  </a:txBody>
                  <a:tcPr marL="7255" marR="7255" marT="7255" marB="0" anchor="ctr">
                    <a:solidFill>
                      <a:schemeClr val="bg1">
                        <a:lumMod val="85000"/>
                      </a:schemeClr>
                    </a:solidFill>
                  </a:tcPr>
                </a:tc>
                <a:tc>
                  <a:txBody>
                    <a:bodyPr/>
                    <a:lstStyle/>
                    <a:p>
                      <a:pPr algn="ctr" fontAlgn="ctr"/>
                      <a:r>
                        <a:rPr lang="en-US" sz="1000" u="none" strike="noStrike" dirty="0">
                          <a:latin typeface="Frutiger LT 57 Cn" pitchFamily="34" charset="0"/>
                        </a:rPr>
                        <a:t>$250,000 </a:t>
                      </a:r>
                      <a:endParaRPr lang="en-US" sz="1000" b="0" i="0" u="none" strike="noStrike" dirty="0">
                        <a:latin typeface="Frutiger LT 57 Cn" pitchFamily="34" charset="0"/>
                      </a:endParaRPr>
                    </a:p>
                  </a:txBody>
                  <a:tcPr marL="7255" marR="7255" marT="7255" marB="0" anchor="ctr"/>
                </a:tc>
                <a:tc>
                  <a:txBody>
                    <a:bodyPr/>
                    <a:lstStyle/>
                    <a:p>
                      <a:pPr algn="ctr" fontAlgn="ctr"/>
                      <a:r>
                        <a:rPr lang="en-US" sz="1000" u="none" strike="noStrike" dirty="0">
                          <a:solidFill>
                            <a:schemeClr val="tx1"/>
                          </a:solidFill>
                          <a:latin typeface="Frutiger LT 57 Cn" pitchFamily="34" charset="0"/>
                        </a:rPr>
                        <a:t>$200,000 </a:t>
                      </a:r>
                      <a:endParaRPr lang="en-US" sz="1000" b="0" i="0" u="none" strike="noStrike" dirty="0">
                        <a:solidFill>
                          <a:schemeClr val="tx1"/>
                        </a:solidFill>
                        <a:latin typeface="Frutiger LT 57 Cn" pitchFamily="34" charset="0"/>
                      </a:endParaRPr>
                    </a:p>
                  </a:txBody>
                  <a:tcPr marL="7255" marR="7255" marT="7255" marB="0" anchor="ctr">
                    <a:solidFill>
                      <a:schemeClr val="bg2">
                        <a:lumMod val="75000"/>
                      </a:schemeClr>
                    </a:solidFill>
                  </a:tcPr>
                </a:tc>
                <a:tc>
                  <a:txBody>
                    <a:bodyPr/>
                    <a:lstStyle/>
                    <a:p>
                      <a:pPr algn="ctr" fontAlgn="ctr"/>
                      <a:r>
                        <a:rPr lang="en-US" sz="1000" u="none" strike="noStrike" dirty="0">
                          <a:latin typeface="Frutiger LT 57 Cn" pitchFamily="34" charset="0"/>
                        </a:rPr>
                        <a:t>$150,000 </a:t>
                      </a:r>
                      <a:endParaRPr lang="en-US" sz="1000" b="0" i="0" u="none" strike="noStrike" dirty="0">
                        <a:latin typeface="Frutiger LT 57 Cn" pitchFamily="34" charset="0"/>
                      </a:endParaRPr>
                    </a:p>
                  </a:txBody>
                  <a:tcPr marL="7255" marR="7255" marT="7255" marB="0" anchor="ctr"/>
                </a:tc>
                <a:tc>
                  <a:txBody>
                    <a:bodyPr/>
                    <a:lstStyle/>
                    <a:p>
                      <a:pPr algn="ctr" fontAlgn="ctr"/>
                      <a:r>
                        <a:rPr lang="en-US" sz="1000" u="none" strike="noStrike" dirty="0">
                          <a:latin typeface="Frutiger LT 57 Cn" pitchFamily="34" charset="0"/>
                        </a:rPr>
                        <a:t>$250,000 </a:t>
                      </a:r>
                      <a:endParaRPr lang="en-US" sz="1000" b="0" i="0" u="none" strike="noStrike" dirty="0">
                        <a:latin typeface="Frutiger LT 57 Cn" pitchFamily="34" charset="0"/>
                      </a:endParaRPr>
                    </a:p>
                  </a:txBody>
                  <a:tcPr marL="7255" marR="7255" marT="7255" marB="0" anchor="ctr"/>
                </a:tc>
              </a:tr>
              <a:tr h="353419">
                <a:tc vMerge="1">
                  <a:txBody>
                    <a:bodyPr/>
                    <a:lstStyle/>
                    <a:p>
                      <a:endParaRPr lang="en-US"/>
                    </a:p>
                  </a:txBody>
                  <a:tcPr/>
                </a:tc>
                <a:tc>
                  <a:txBody>
                    <a:bodyPr/>
                    <a:lstStyle/>
                    <a:p>
                      <a:pPr algn="ctr" fontAlgn="ctr"/>
                      <a:r>
                        <a:rPr lang="en-US" sz="1000" u="none" strike="noStrike" dirty="0">
                          <a:solidFill>
                            <a:schemeClr val="tx1"/>
                          </a:solidFill>
                          <a:latin typeface="Frutiger LT 57 Cn" pitchFamily="34" charset="0"/>
                        </a:rPr>
                        <a:t>Current ratio</a:t>
                      </a:r>
                      <a:endParaRPr lang="en-US" sz="1000" b="0" i="0" u="none" strike="noStrike" dirty="0">
                        <a:solidFill>
                          <a:schemeClr val="tx1"/>
                        </a:solidFill>
                        <a:latin typeface="Frutiger LT 57 Cn" pitchFamily="34" charset="0"/>
                      </a:endParaRPr>
                    </a:p>
                  </a:txBody>
                  <a:tcPr marL="7255" marR="7255" marT="7255" marB="0" anchor="ctr">
                    <a:solidFill>
                      <a:schemeClr val="bg1">
                        <a:lumMod val="85000"/>
                      </a:schemeClr>
                    </a:solidFill>
                  </a:tcPr>
                </a:tc>
                <a:tc>
                  <a:txBody>
                    <a:bodyPr/>
                    <a:lstStyle/>
                    <a:p>
                      <a:pPr algn="ctr" fontAlgn="ctr"/>
                      <a:r>
                        <a:rPr lang="en-US" sz="1000" u="none" strike="noStrike" dirty="0">
                          <a:latin typeface="Frutiger LT 57 Cn" pitchFamily="34" charset="0"/>
                        </a:rPr>
                        <a:t>2 to 1</a:t>
                      </a:r>
                      <a:endParaRPr lang="en-US" sz="1000" b="0" i="0" u="none" strike="noStrike" dirty="0">
                        <a:latin typeface="Frutiger LT 57 Cn" pitchFamily="34" charset="0"/>
                      </a:endParaRPr>
                    </a:p>
                  </a:txBody>
                  <a:tcPr marL="7255" marR="7255" marT="7255" marB="0" anchor="ctr"/>
                </a:tc>
                <a:tc>
                  <a:txBody>
                    <a:bodyPr/>
                    <a:lstStyle/>
                    <a:p>
                      <a:pPr algn="ctr" fontAlgn="ctr"/>
                      <a:r>
                        <a:rPr lang="en-US" sz="1000" u="none" strike="noStrike" dirty="0">
                          <a:latin typeface="Frutiger LT 57 Cn" pitchFamily="34" charset="0"/>
                        </a:rPr>
                        <a:t>5.8</a:t>
                      </a:r>
                      <a:endParaRPr lang="en-US" sz="1000" b="0" i="0" u="none" strike="noStrike" dirty="0">
                        <a:latin typeface="Frutiger LT 57 Cn" pitchFamily="34" charset="0"/>
                      </a:endParaRPr>
                    </a:p>
                  </a:txBody>
                  <a:tcPr marL="7255" marR="7255" marT="7255" marB="0" anchor="ctr">
                    <a:solidFill>
                      <a:srgbClr val="92D050"/>
                    </a:solidFill>
                  </a:tcPr>
                </a:tc>
                <a:tc>
                  <a:txBody>
                    <a:bodyPr/>
                    <a:lstStyle/>
                    <a:p>
                      <a:pPr algn="ctr" fontAlgn="ctr"/>
                      <a:r>
                        <a:rPr lang="en-US" sz="1000" u="none" strike="noStrike" dirty="0">
                          <a:latin typeface="Frutiger LT 57 Cn" pitchFamily="34" charset="0"/>
                        </a:rPr>
                        <a:t>4.2</a:t>
                      </a:r>
                      <a:endParaRPr lang="en-US" sz="1000" b="0" i="0" u="none" strike="noStrike" dirty="0">
                        <a:latin typeface="Frutiger LT 57 Cn" pitchFamily="34" charset="0"/>
                      </a:endParaRPr>
                    </a:p>
                  </a:txBody>
                  <a:tcPr marL="7255" marR="7255" marT="7255" marB="0" anchor="ctr"/>
                </a:tc>
                <a:tc>
                  <a:txBody>
                    <a:bodyPr/>
                    <a:lstStyle/>
                    <a:p>
                      <a:pPr algn="ctr" fontAlgn="ctr"/>
                      <a:r>
                        <a:rPr lang="en-US" sz="1000" u="none" strike="noStrike" dirty="0">
                          <a:latin typeface="Frutiger LT 57 Cn" pitchFamily="34" charset="0"/>
                        </a:rPr>
                        <a:t>6.2</a:t>
                      </a:r>
                      <a:endParaRPr lang="en-US" sz="1000" b="0" i="0" u="none" strike="noStrike" dirty="0">
                        <a:latin typeface="Frutiger LT 57 Cn" pitchFamily="34" charset="0"/>
                      </a:endParaRPr>
                    </a:p>
                  </a:txBody>
                  <a:tcPr marL="7255" marR="7255" marT="7255" marB="0" anchor="ctr"/>
                </a:tc>
              </a:tr>
              <a:tr h="353419">
                <a:tc vMerge="1">
                  <a:txBody>
                    <a:bodyPr/>
                    <a:lstStyle/>
                    <a:p>
                      <a:endParaRPr lang="en-US"/>
                    </a:p>
                  </a:txBody>
                  <a:tcPr/>
                </a:tc>
                <a:tc>
                  <a:txBody>
                    <a:bodyPr/>
                    <a:lstStyle/>
                    <a:p>
                      <a:pPr algn="ctr" fontAlgn="ctr"/>
                      <a:r>
                        <a:rPr lang="en-US" sz="1000" u="none" strike="noStrike" dirty="0">
                          <a:solidFill>
                            <a:schemeClr val="tx1"/>
                          </a:solidFill>
                          <a:latin typeface="Frutiger LT 57 Cn" pitchFamily="34" charset="0"/>
                        </a:rPr>
                        <a:t>AR aged over 90 days</a:t>
                      </a:r>
                      <a:endParaRPr lang="en-US" sz="1000" b="0" i="0" u="none" strike="noStrike" dirty="0">
                        <a:solidFill>
                          <a:schemeClr val="tx1"/>
                        </a:solidFill>
                        <a:latin typeface="Frutiger LT 57 Cn" pitchFamily="34" charset="0"/>
                      </a:endParaRPr>
                    </a:p>
                  </a:txBody>
                  <a:tcPr marL="7255" marR="7255" marT="7255" marB="0" anchor="ctr">
                    <a:solidFill>
                      <a:schemeClr val="bg1">
                        <a:lumMod val="85000"/>
                      </a:schemeClr>
                    </a:solidFill>
                  </a:tcPr>
                </a:tc>
                <a:tc>
                  <a:txBody>
                    <a:bodyPr/>
                    <a:lstStyle/>
                    <a:p>
                      <a:pPr algn="ctr" fontAlgn="ctr"/>
                      <a:r>
                        <a:rPr lang="en-US" sz="1000" u="none" strike="noStrike" dirty="0">
                          <a:latin typeface="Frutiger LT 57 Cn" pitchFamily="34" charset="0"/>
                        </a:rPr>
                        <a:t>15.0%</a:t>
                      </a:r>
                      <a:endParaRPr lang="en-US" sz="1000" b="0" i="0" u="none" strike="noStrike" dirty="0">
                        <a:latin typeface="Frutiger LT 57 Cn" pitchFamily="34" charset="0"/>
                      </a:endParaRPr>
                    </a:p>
                  </a:txBody>
                  <a:tcPr marL="7255" marR="7255" marT="7255" marB="0" anchor="ctr"/>
                </a:tc>
                <a:tc>
                  <a:txBody>
                    <a:bodyPr/>
                    <a:lstStyle/>
                    <a:p>
                      <a:pPr algn="ctr" fontAlgn="ctr"/>
                      <a:r>
                        <a:rPr lang="en-US" sz="1000" u="none" strike="noStrike" dirty="0">
                          <a:solidFill>
                            <a:schemeClr val="tx1"/>
                          </a:solidFill>
                          <a:latin typeface="Frutiger LT 57 Cn" pitchFamily="34" charset="0"/>
                        </a:rPr>
                        <a:t>22.3%</a:t>
                      </a:r>
                      <a:endParaRPr lang="en-US" sz="1000" b="0" i="0" u="none" strike="noStrike" dirty="0">
                        <a:solidFill>
                          <a:schemeClr val="tx1"/>
                        </a:solidFill>
                        <a:latin typeface="Frutiger LT 57 Cn" pitchFamily="34" charset="0"/>
                      </a:endParaRPr>
                    </a:p>
                  </a:txBody>
                  <a:tcPr marL="7255" marR="7255" marT="7255" marB="0" anchor="ctr">
                    <a:solidFill>
                      <a:srgbClr val="FF9933"/>
                    </a:solidFill>
                  </a:tcPr>
                </a:tc>
                <a:tc>
                  <a:txBody>
                    <a:bodyPr/>
                    <a:lstStyle/>
                    <a:p>
                      <a:pPr algn="ctr" fontAlgn="ctr"/>
                      <a:r>
                        <a:rPr lang="en-US" sz="1000" u="none" strike="noStrike">
                          <a:latin typeface="Frutiger LT 57 Cn" pitchFamily="34" charset="0"/>
                        </a:rPr>
                        <a:t>23.5%</a:t>
                      </a:r>
                      <a:endParaRPr lang="en-US" sz="1000" b="0" i="0" u="none" strike="noStrike">
                        <a:latin typeface="Frutiger LT 57 Cn" pitchFamily="34" charset="0"/>
                      </a:endParaRPr>
                    </a:p>
                  </a:txBody>
                  <a:tcPr marL="7255" marR="7255" marT="7255" marB="0" anchor="ctr"/>
                </a:tc>
                <a:tc>
                  <a:txBody>
                    <a:bodyPr/>
                    <a:lstStyle/>
                    <a:p>
                      <a:pPr algn="ctr" fontAlgn="ctr"/>
                      <a:r>
                        <a:rPr lang="en-US" sz="1000" u="none" strike="noStrike" dirty="0">
                          <a:latin typeface="Frutiger LT 57 Cn" pitchFamily="34" charset="0"/>
                        </a:rPr>
                        <a:t>20.0%</a:t>
                      </a:r>
                      <a:endParaRPr lang="en-US" sz="1000" b="0" i="0" u="none" strike="noStrike" dirty="0">
                        <a:latin typeface="Frutiger LT 57 Cn" pitchFamily="34" charset="0"/>
                      </a:endParaRPr>
                    </a:p>
                  </a:txBody>
                  <a:tcPr marL="7255" marR="7255" marT="7255" marB="0" anchor="ctr"/>
                </a:tc>
              </a:tr>
              <a:tr h="289228">
                <a:tc>
                  <a:txBody>
                    <a:bodyPr/>
                    <a:lstStyle/>
                    <a:p>
                      <a:pPr algn="l" fontAlgn="ctr"/>
                      <a:endParaRPr lang="en-US" sz="800" b="0" i="0" u="none" strike="noStrike">
                        <a:latin typeface="Frutiger LT 57 Cn" pitchFamily="34" charset="0"/>
                      </a:endParaRPr>
                    </a:p>
                  </a:txBody>
                  <a:tcPr marL="7255" marR="7255" marT="7255" marB="0" anchor="ctr"/>
                </a:tc>
                <a:tc>
                  <a:txBody>
                    <a:bodyPr/>
                    <a:lstStyle/>
                    <a:p>
                      <a:endParaRPr lang="en-US" dirty="0">
                        <a:latin typeface="Frutiger LT 57 Cn" pitchFamily="34" charset="0"/>
                      </a:endParaRPr>
                    </a:p>
                  </a:txBody>
                  <a:tcPr marL="7255" marR="7255" marT="7255" marB="0" anchor="ctr"/>
                </a:tc>
                <a:tc>
                  <a:txBody>
                    <a:bodyPr/>
                    <a:lstStyle/>
                    <a:p>
                      <a:pPr algn="l" fontAlgn="ctr"/>
                      <a:endParaRPr lang="en-US" sz="800" b="0" i="0" u="none" strike="noStrike">
                        <a:latin typeface="Frutiger LT 57 Cn" pitchFamily="34" charset="0"/>
                      </a:endParaRPr>
                    </a:p>
                  </a:txBody>
                  <a:tcPr marL="7255" marR="7255" marT="7255" marB="0" anchor="ctr"/>
                </a:tc>
                <a:tc>
                  <a:txBody>
                    <a:bodyPr/>
                    <a:lstStyle/>
                    <a:p>
                      <a:pPr algn="l" fontAlgn="ctr"/>
                      <a:endParaRPr lang="en-US" sz="800" b="0" i="0" u="none" strike="noStrike">
                        <a:latin typeface="Frutiger LT 57 Cn" pitchFamily="34" charset="0"/>
                      </a:endParaRPr>
                    </a:p>
                  </a:txBody>
                  <a:tcPr marL="7255" marR="7255" marT="7255" marB="0" anchor="ctr"/>
                </a:tc>
                <a:tc>
                  <a:txBody>
                    <a:bodyPr/>
                    <a:lstStyle/>
                    <a:p>
                      <a:pPr algn="l" fontAlgn="ctr"/>
                      <a:endParaRPr lang="en-US" sz="800" b="0" i="0" u="none" strike="noStrike">
                        <a:latin typeface="Frutiger LT 57 Cn" pitchFamily="34" charset="0"/>
                      </a:endParaRPr>
                    </a:p>
                  </a:txBody>
                  <a:tcPr marL="7255" marR="7255" marT="7255" marB="0" anchor="ctr"/>
                </a:tc>
                <a:tc>
                  <a:txBody>
                    <a:bodyPr/>
                    <a:lstStyle/>
                    <a:p>
                      <a:pPr algn="l" fontAlgn="ctr"/>
                      <a:endParaRPr lang="en-US" sz="800" b="0" i="0" u="none" strike="noStrike">
                        <a:latin typeface="Frutiger LT 57 Cn" pitchFamily="34" charset="0"/>
                      </a:endParaRPr>
                    </a:p>
                  </a:txBody>
                  <a:tcPr marL="7255" marR="7255" marT="7255" marB="0" anchor="ctr"/>
                </a:tc>
              </a:tr>
              <a:tr h="353419">
                <a:tc gridSpan="6">
                  <a:txBody>
                    <a:bodyPr/>
                    <a:lstStyle/>
                    <a:p>
                      <a:pPr algn="ctr" fontAlgn="ctr"/>
                      <a:r>
                        <a:rPr lang="en-US" sz="1800" b="1" u="none" strike="noStrike" dirty="0">
                          <a:latin typeface="Frutiger LT 57 Cn" pitchFamily="34" charset="0"/>
                        </a:rPr>
                        <a:t>Program Indicators</a:t>
                      </a:r>
                      <a:endParaRPr lang="en-US" sz="1800" b="1" i="0" u="none" strike="noStrike" dirty="0">
                        <a:latin typeface="Frutiger LT 57 Cn" pitchFamily="34" charset="0"/>
                      </a:endParaRPr>
                    </a:p>
                  </a:txBody>
                  <a:tcPr marL="7255" marR="7255" marT="7255"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53419">
                <a:tc>
                  <a:txBody>
                    <a:bodyPr/>
                    <a:lstStyle/>
                    <a:p>
                      <a:pPr algn="l" fontAlgn="ctr"/>
                      <a:r>
                        <a:rPr lang="en-US" sz="800" u="none" strike="noStrike">
                          <a:latin typeface="Frutiger LT 57 Cn" pitchFamily="34" charset="0"/>
                        </a:rPr>
                        <a:t> </a:t>
                      </a:r>
                      <a:endParaRPr lang="en-US" sz="800" b="0" i="0" u="none" strike="noStrike">
                        <a:latin typeface="Frutiger LT 57 Cn" pitchFamily="34" charset="0"/>
                      </a:endParaRPr>
                    </a:p>
                  </a:txBody>
                  <a:tcPr marL="7255" marR="7255" marT="7255" marB="0" anchor="ctr"/>
                </a:tc>
                <a:tc>
                  <a:txBody>
                    <a:bodyPr/>
                    <a:lstStyle/>
                    <a:p>
                      <a:pPr algn="ctr" fontAlgn="ctr"/>
                      <a:r>
                        <a:rPr lang="en-US" sz="1000" u="none" strike="noStrike" dirty="0">
                          <a:solidFill>
                            <a:schemeClr val="bg1"/>
                          </a:solidFill>
                          <a:latin typeface="Frutiger LT 57 Cn" pitchFamily="34" charset="0"/>
                        </a:rPr>
                        <a:t> </a:t>
                      </a:r>
                      <a:endParaRPr lang="en-US" sz="1000" b="0" i="0" u="none" strike="noStrike" dirty="0">
                        <a:solidFill>
                          <a:schemeClr val="bg1"/>
                        </a:solidFill>
                        <a:latin typeface="Frutiger LT 57 Cn" pitchFamily="34" charset="0"/>
                      </a:endParaRPr>
                    </a:p>
                  </a:txBody>
                  <a:tcPr marL="7255" marR="7255" marT="7255" marB="0" anchor="ctr">
                    <a:solidFill>
                      <a:srgbClr val="A082BE"/>
                    </a:solidFill>
                  </a:tcPr>
                </a:tc>
                <a:tc>
                  <a:txBody>
                    <a:bodyPr/>
                    <a:lstStyle/>
                    <a:p>
                      <a:pPr algn="ctr" fontAlgn="ctr"/>
                      <a:r>
                        <a:rPr lang="en-US" sz="1000" b="1" u="none" strike="noStrike" dirty="0">
                          <a:solidFill>
                            <a:schemeClr val="bg1"/>
                          </a:solidFill>
                          <a:latin typeface="Frutiger LT 57 Cn" pitchFamily="34" charset="0"/>
                        </a:rPr>
                        <a:t>Target</a:t>
                      </a:r>
                      <a:endParaRPr lang="en-US" sz="1000" b="1" i="0" u="none" strike="noStrike" dirty="0">
                        <a:solidFill>
                          <a:schemeClr val="bg1"/>
                        </a:solidFill>
                        <a:latin typeface="Frutiger LT 57 Cn" pitchFamily="34" charset="0"/>
                      </a:endParaRPr>
                    </a:p>
                  </a:txBody>
                  <a:tcPr marL="7255" marR="7255" marT="7255" marB="0" anchor="ctr">
                    <a:solidFill>
                      <a:srgbClr val="A588C2"/>
                    </a:solidFill>
                  </a:tcPr>
                </a:tc>
                <a:tc>
                  <a:txBody>
                    <a:bodyPr/>
                    <a:lstStyle/>
                    <a:p>
                      <a:pPr algn="ctr" fontAlgn="ctr"/>
                      <a:r>
                        <a:rPr lang="en-US" sz="1000" b="1" u="none" strike="noStrike" dirty="0">
                          <a:solidFill>
                            <a:schemeClr val="bg1"/>
                          </a:solidFill>
                          <a:latin typeface="Frutiger LT 57 Cn" pitchFamily="34" charset="0"/>
                        </a:rPr>
                        <a:t>This month</a:t>
                      </a:r>
                      <a:endParaRPr lang="en-US" sz="1000" b="1" i="0" u="none" strike="noStrike" dirty="0">
                        <a:solidFill>
                          <a:schemeClr val="bg1"/>
                        </a:solidFill>
                        <a:latin typeface="Frutiger LT 57 Cn" pitchFamily="34" charset="0"/>
                      </a:endParaRPr>
                    </a:p>
                  </a:txBody>
                  <a:tcPr marL="7255" marR="7255" marT="7255" marB="0" anchor="ctr">
                    <a:solidFill>
                      <a:srgbClr val="A588C2"/>
                    </a:solidFill>
                  </a:tcPr>
                </a:tc>
                <a:tc>
                  <a:txBody>
                    <a:bodyPr/>
                    <a:lstStyle/>
                    <a:p>
                      <a:pPr algn="ctr" fontAlgn="ctr"/>
                      <a:r>
                        <a:rPr lang="en-US" sz="1000" b="1" u="none" strike="noStrike" dirty="0">
                          <a:solidFill>
                            <a:schemeClr val="bg1"/>
                          </a:solidFill>
                          <a:latin typeface="Frutiger LT 57 Cn" pitchFamily="34" charset="0"/>
                        </a:rPr>
                        <a:t>Last month</a:t>
                      </a:r>
                      <a:endParaRPr lang="en-US" sz="1000" b="1" i="0" u="none" strike="noStrike" dirty="0">
                        <a:solidFill>
                          <a:schemeClr val="bg1"/>
                        </a:solidFill>
                        <a:latin typeface="Frutiger LT 57 Cn" pitchFamily="34" charset="0"/>
                      </a:endParaRPr>
                    </a:p>
                  </a:txBody>
                  <a:tcPr marL="7255" marR="7255" marT="7255" marB="0" anchor="ctr">
                    <a:solidFill>
                      <a:srgbClr val="A588C2"/>
                    </a:solidFill>
                  </a:tcPr>
                </a:tc>
                <a:tc>
                  <a:txBody>
                    <a:bodyPr/>
                    <a:lstStyle/>
                    <a:p>
                      <a:pPr algn="ctr" fontAlgn="ctr"/>
                      <a:r>
                        <a:rPr lang="en-US" sz="1000" b="1" u="none" strike="noStrike" dirty="0" smtClean="0">
                          <a:solidFill>
                            <a:schemeClr val="bg1"/>
                          </a:solidFill>
                          <a:latin typeface="Frutiger LT 57 Cn" pitchFamily="34" charset="0"/>
                        </a:rPr>
                        <a:t>Last</a:t>
                      </a:r>
                      <a:br>
                        <a:rPr lang="en-US" sz="1000" b="1" u="none" strike="noStrike" dirty="0" smtClean="0">
                          <a:solidFill>
                            <a:schemeClr val="bg1"/>
                          </a:solidFill>
                          <a:latin typeface="Frutiger LT 57 Cn" pitchFamily="34" charset="0"/>
                        </a:rPr>
                      </a:br>
                      <a:r>
                        <a:rPr lang="en-US" sz="1000" b="1" u="none" strike="noStrike" dirty="0" smtClean="0">
                          <a:solidFill>
                            <a:schemeClr val="bg1"/>
                          </a:solidFill>
                          <a:latin typeface="Frutiger LT 57 Cn" pitchFamily="34" charset="0"/>
                        </a:rPr>
                        <a:t>year </a:t>
                      </a:r>
                      <a:r>
                        <a:rPr lang="en-US" sz="1000" b="1" u="none" strike="noStrike" dirty="0">
                          <a:solidFill>
                            <a:schemeClr val="bg1"/>
                          </a:solidFill>
                          <a:latin typeface="Frutiger LT 57 Cn" pitchFamily="34" charset="0"/>
                        </a:rPr>
                        <a:t>end</a:t>
                      </a:r>
                      <a:endParaRPr lang="en-US" sz="1000" b="1" i="0" u="none" strike="noStrike" dirty="0">
                        <a:solidFill>
                          <a:schemeClr val="bg1"/>
                        </a:solidFill>
                        <a:latin typeface="Frutiger LT 57 Cn" pitchFamily="34" charset="0"/>
                      </a:endParaRPr>
                    </a:p>
                  </a:txBody>
                  <a:tcPr marL="7255" marR="7255" marT="7255" marB="0" anchor="ctr">
                    <a:solidFill>
                      <a:srgbClr val="A588C2"/>
                    </a:solidFill>
                  </a:tcPr>
                </a:tc>
              </a:tr>
              <a:tr h="353419">
                <a:tc rowSpan="3">
                  <a:txBody>
                    <a:bodyPr/>
                    <a:lstStyle/>
                    <a:p>
                      <a:pPr algn="ctr" fontAlgn="ctr"/>
                      <a:r>
                        <a:rPr lang="en-US" sz="800" u="none" strike="noStrike" dirty="0">
                          <a:latin typeface="Frutiger LT 57 Cn" pitchFamily="34" charset="0"/>
                        </a:rPr>
                        <a:t> </a:t>
                      </a:r>
                      <a:endParaRPr lang="en-US" sz="800" b="0" i="0" u="none" strike="noStrike" dirty="0">
                        <a:latin typeface="Frutiger LT 57 Cn" pitchFamily="34" charset="0"/>
                      </a:endParaRPr>
                    </a:p>
                  </a:txBody>
                  <a:tcPr marL="7255" marR="7255" marT="7255" marB="0" anchor="ctr"/>
                </a:tc>
                <a:tc>
                  <a:txBody>
                    <a:bodyPr/>
                    <a:lstStyle/>
                    <a:p>
                      <a:pPr algn="ctr" fontAlgn="ctr"/>
                      <a:r>
                        <a:rPr lang="en-US" sz="1000" b="0" i="0" u="none" strike="noStrike" dirty="0" smtClean="0">
                          <a:solidFill>
                            <a:schemeClr val="tx1"/>
                          </a:solidFill>
                          <a:latin typeface="Frutiger LT 57 Cn" pitchFamily="34" charset="0"/>
                        </a:rPr>
                        <a:t>Weatherization</a:t>
                      </a:r>
                      <a:r>
                        <a:rPr lang="en-US" sz="1000" b="0" i="0" u="none" strike="noStrike" baseline="0" dirty="0" smtClean="0">
                          <a:solidFill>
                            <a:schemeClr val="tx1"/>
                          </a:solidFill>
                          <a:latin typeface="Frutiger LT 57 Cn" pitchFamily="34" charset="0"/>
                        </a:rPr>
                        <a:t> Contracts (monthly goal)</a:t>
                      </a:r>
                    </a:p>
                  </a:txBody>
                  <a:tcPr marL="7255" marR="7255" marT="7255" marB="0" anchor="ctr">
                    <a:solidFill>
                      <a:schemeClr val="bg1">
                        <a:lumMod val="85000"/>
                      </a:schemeClr>
                    </a:solidFill>
                  </a:tcPr>
                </a:tc>
                <a:tc>
                  <a:txBody>
                    <a:bodyPr/>
                    <a:lstStyle/>
                    <a:p>
                      <a:pPr algn="ctr" fontAlgn="ctr"/>
                      <a:r>
                        <a:rPr lang="en-US" sz="1000" u="none" strike="noStrike" dirty="0">
                          <a:latin typeface="Frutiger LT 57 Cn" pitchFamily="34" charset="0"/>
                        </a:rPr>
                        <a:t>20</a:t>
                      </a:r>
                      <a:endParaRPr lang="en-US" sz="1000" b="0" i="0" u="none" strike="noStrike" dirty="0">
                        <a:latin typeface="Frutiger LT 57 Cn" pitchFamily="34" charset="0"/>
                      </a:endParaRPr>
                    </a:p>
                  </a:txBody>
                  <a:tcPr marL="7255" marR="7255" marT="7255" marB="0" anchor="ctr"/>
                </a:tc>
                <a:tc>
                  <a:txBody>
                    <a:bodyPr/>
                    <a:lstStyle/>
                    <a:p>
                      <a:pPr algn="ctr" fontAlgn="ctr"/>
                      <a:r>
                        <a:rPr lang="en-US" sz="1000" u="none" strike="noStrike" dirty="0">
                          <a:latin typeface="Frutiger LT 57 Cn" pitchFamily="34" charset="0"/>
                        </a:rPr>
                        <a:t>21</a:t>
                      </a:r>
                      <a:endParaRPr lang="en-US" sz="1000" b="0" i="0" u="none" strike="noStrike" dirty="0">
                        <a:latin typeface="Frutiger LT 57 Cn" pitchFamily="34" charset="0"/>
                      </a:endParaRPr>
                    </a:p>
                  </a:txBody>
                  <a:tcPr marL="7255" marR="7255" marT="7255" marB="0" anchor="ctr">
                    <a:solidFill>
                      <a:srgbClr val="92D050"/>
                    </a:solidFill>
                  </a:tcPr>
                </a:tc>
                <a:tc>
                  <a:txBody>
                    <a:bodyPr/>
                    <a:lstStyle/>
                    <a:p>
                      <a:pPr algn="ctr" fontAlgn="ctr"/>
                      <a:r>
                        <a:rPr lang="en-US" sz="1000" u="none" strike="noStrike" dirty="0">
                          <a:latin typeface="Frutiger LT 57 Cn" pitchFamily="34" charset="0"/>
                        </a:rPr>
                        <a:t>22</a:t>
                      </a:r>
                      <a:endParaRPr lang="en-US" sz="1000" b="0" i="0" u="none" strike="noStrike" dirty="0">
                        <a:latin typeface="Frutiger LT 57 Cn" pitchFamily="34" charset="0"/>
                      </a:endParaRPr>
                    </a:p>
                  </a:txBody>
                  <a:tcPr marL="7255" marR="7255" marT="7255" marB="0" anchor="ctr"/>
                </a:tc>
                <a:tc>
                  <a:txBody>
                    <a:bodyPr/>
                    <a:lstStyle/>
                    <a:p>
                      <a:pPr algn="ctr" fontAlgn="ctr"/>
                      <a:r>
                        <a:rPr lang="en-US" sz="1000" u="none" strike="noStrike">
                          <a:latin typeface="Frutiger LT 57 Cn" pitchFamily="34" charset="0"/>
                        </a:rPr>
                        <a:t>15</a:t>
                      </a:r>
                      <a:endParaRPr lang="en-US" sz="1000" b="0" i="0" u="none" strike="noStrike">
                        <a:latin typeface="Frutiger LT 57 Cn" pitchFamily="34" charset="0"/>
                      </a:endParaRPr>
                    </a:p>
                  </a:txBody>
                  <a:tcPr marL="7255" marR="7255" marT="7255" marB="0" anchor="ctr"/>
                </a:tc>
              </a:tr>
              <a:tr h="353419">
                <a:tc vMerge="1">
                  <a:txBody>
                    <a:bodyPr/>
                    <a:lstStyle/>
                    <a:p>
                      <a:endParaRPr lang="en-US"/>
                    </a:p>
                  </a:txBody>
                  <a:tcPr/>
                </a:tc>
                <a:tc>
                  <a:txBody>
                    <a:bodyPr/>
                    <a:lstStyle/>
                    <a:p>
                      <a:pPr algn="ctr" fontAlgn="ctr"/>
                      <a:r>
                        <a:rPr lang="en-US" sz="1000" b="0" i="0" u="none" strike="noStrike" dirty="0" smtClean="0">
                          <a:solidFill>
                            <a:schemeClr val="tx1"/>
                          </a:solidFill>
                          <a:latin typeface="Frutiger LT 57 Cn" pitchFamily="34" charset="0"/>
                        </a:rPr>
                        <a:t>Head</a:t>
                      </a:r>
                      <a:r>
                        <a:rPr lang="en-US" sz="1000" b="0" i="0" u="none" strike="noStrike" baseline="0" dirty="0" smtClean="0">
                          <a:solidFill>
                            <a:schemeClr val="tx1"/>
                          </a:solidFill>
                          <a:latin typeface="Frutiger LT 57 Cn" pitchFamily="34" charset="0"/>
                        </a:rPr>
                        <a:t> Start enrollment</a:t>
                      </a:r>
                      <a:endParaRPr lang="en-US" sz="1000" b="0" i="0" u="none" strike="noStrike" dirty="0">
                        <a:solidFill>
                          <a:schemeClr val="tx1"/>
                        </a:solidFill>
                        <a:latin typeface="Frutiger LT 57 Cn" pitchFamily="34" charset="0"/>
                      </a:endParaRPr>
                    </a:p>
                  </a:txBody>
                  <a:tcPr marL="7255" marR="7255" marT="7255" marB="0" anchor="ctr">
                    <a:solidFill>
                      <a:schemeClr val="bg1">
                        <a:lumMod val="85000"/>
                      </a:schemeClr>
                    </a:solidFill>
                  </a:tcPr>
                </a:tc>
                <a:tc>
                  <a:txBody>
                    <a:bodyPr/>
                    <a:lstStyle/>
                    <a:p>
                      <a:pPr algn="ctr" fontAlgn="ctr"/>
                      <a:r>
                        <a:rPr lang="en-US" sz="1000" b="0" i="0" u="none" strike="noStrike" dirty="0" smtClean="0">
                          <a:latin typeface="Frutiger LT 57 Cn" pitchFamily="34" charset="0"/>
                        </a:rPr>
                        <a:t>100</a:t>
                      </a:r>
                      <a:endParaRPr lang="en-US" sz="1000" b="0" i="0" u="none" strike="noStrike" dirty="0">
                        <a:latin typeface="Frutiger LT 57 Cn" pitchFamily="34" charset="0"/>
                      </a:endParaRPr>
                    </a:p>
                  </a:txBody>
                  <a:tcPr marL="7255" marR="7255" marT="7255" marB="0" anchor="ctr"/>
                </a:tc>
                <a:tc>
                  <a:txBody>
                    <a:bodyPr/>
                    <a:lstStyle/>
                    <a:p>
                      <a:pPr algn="ctr" fontAlgn="ctr"/>
                      <a:r>
                        <a:rPr lang="en-US" sz="1000" u="none" strike="noStrike" dirty="0" smtClean="0">
                          <a:solidFill>
                            <a:schemeClr val="tx1"/>
                          </a:solidFill>
                          <a:latin typeface="Frutiger LT 57 Cn" pitchFamily="34" charset="0"/>
                        </a:rPr>
                        <a:t>60</a:t>
                      </a:r>
                      <a:endParaRPr lang="en-US" sz="1000" b="0" i="0" u="none" strike="noStrike" dirty="0">
                        <a:solidFill>
                          <a:schemeClr val="tx1"/>
                        </a:solidFill>
                        <a:latin typeface="Frutiger LT 57 Cn" pitchFamily="34" charset="0"/>
                      </a:endParaRPr>
                    </a:p>
                  </a:txBody>
                  <a:tcPr marL="7255" marR="7255" marT="7255" marB="0" anchor="ctr">
                    <a:solidFill>
                      <a:srgbClr val="FF9933"/>
                    </a:solidFill>
                  </a:tcPr>
                </a:tc>
                <a:tc>
                  <a:txBody>
                    <a:bodyPr/>
                    <a:lstStyle/>
                    <a:p>
                      <a:pPr algn="ctr" fontAlgn="ctr"/>
                      <a:r>
                        <a:rPr lang="en-US" sz="1000" b="0" i="0" u="none" strike="noStrike" dirty="0" smtClean="0">
                          <a:latin typeface="Frutiger LT 57 Cn" pitchFamily="34" charset="0"/>
                        </a:rPr>
                        <a:t>58</a:t>
                      </a:r>
                      <a:endParaRPr lang="en-US" sz="1000" b="0" i="0" u="none" strike="noStrike" dirty="0">
                        <a:latin typeface="Frutiger LT 57 Cn" pitchFamily="34" charset="0"/>
                      </a:endParaRPr>
                    </a:p>
                  </a:txBody>
                  <a:tcPr marL="7255" marR="7255" marT="7255" marB="0" anchor="ctr"/>
                </a:tc>
                <a:tc>
                  <a:txBody>
                    <a:bodyPr/>
                    <a:lstStyle/>
                    <a:p>
                      <a:pPr algn="ctr" fontAlgn="ctr"/>
                      <a:r>
                        <a:rPr lang="en-US" sz="1000" b="0" i="0" u="none" strike="noStrike" dirty="0" smtClean="0">
                          <a:latin typeface="Frutiger LT 57 Cn" pitchFamily="34" charset="0"/>
                        </a:rPr>
                        <a:t>109</a:t>
                      </a:r>
                      <a:endParaRPr lang="en-US" sz="1000" b="0" i="0" u="none" strike="noStrike" dirty="0">
                        <a:latin typeface="Frutiger LT 57 Cn" pitchFamily="34" charset="0"/>
                      </a:endParaRPr>
                    </a:p>
                  </a:txBody>
                  <a:tcPr marL="7255" marR="7255" marT="7255" marB="0" anchor="ctr"/>
                </a:tc>
              </a:tr>
              <a:tr h="353419">
                <a:tc vMerge="1">
                  <a:txBody>
                    <a:bodyPr/>
                    <a:lstStyle/>
                    <a:p>
                      <a:endParaRPr lang="en-US"/>
                    </a:p>
                  </a:txBody>
                  <a:tcPr/>
                </a:tc>
                <a:tc>
                  <a:txBody>
                    <a:bodyPr/>
                    <a:lstStyle/>
                    <a:p>
                      <a:pPr algn="ctr" fontAlgn="ctr"/>
                      <a:r>
                        <a:rPr lang="en-US" sz="1000" u="none" strike="noStrike" dirty="0">
                          <a:solidFill>
                            <a:schemeClr val="tx1"/>
                          </a:solidFill>
                          <a:latin typeface="Frutiger LT 57 Cn" pitchFamily="34" charset="0"/>
                        </a:rPr>
                        <a:t>Monthly job placements</a:t>
                      </a:r>
                      <a:endParaRPr lang="en-US" sz="1000" b="0" i="0" u="none" strike="noStrike" dirty="0">
                        <a:solidFill>
                          <a:schemeClr val="tx1"/>
                        </a:solidFill>
                        <a:latin typeface="Frutiger LT 57 Cn" pitchFamily="34" charset="0"/>
                      </a:endParaRPr>
                    </a:p>
                  </a:txBody>
                  <a:tcPr marL="7255" marR="7255" marT="7255" marB="0" anchor="ctr">
                    <a:solidFill>
                      <a:schemeClr val="bg1">
                        <a:lumMod val="85000"/>
                      </a:schemeClr>
                    </a:solidFill>
                  </a:tcPr>
                </a:tc>
                <a:tc>
                  <a:txBody>
                    <a:bodyPr/>
                    <a:lstStyle/>
                    <a:p>
                      <a:pPr algn="ctr" fontAlgn="ctr"/>
                      <a:r>
                        <a:rPr lang="en-US" sz="1000" u="none" strike="noStrike">
                          <a:latin typeface="Frutiger LT 57 Cn" pitchFamily="34" charset="0"/>
                        </a:rPr>
                        <a:t>30</a:t>
                      </a:r>
                      <a:endParaRPr lang="en-US" sz="1000" b="0" i="0" u="none" strike="noStrike">
                        <a:latin typeface="Frutiger LT 57 Cn" pitchFamily="34" charset="0"/>
                      </a:endParaRPr>
                    </a:p>
                  </a:txBody>
                  <a:tcPr marL="7255" marR="7255" marT="7255" marB="0" anchor="ctr"/>
                </a:tc>
                <a:tc>
                  <a:txBody>
                    <a:bodyPr/>
                    <a:lstStyle/>
                    <a:p>
                      <a:pPr algn="ctr" fontAlgn="ctr"/>
                      <a:r>
                        <a:rPr lang="en-US" sz="1000" u="none" strike="noStrike" dirty="0">
                          <a:solidFill>
                            <a:schemeClr val="tx1"/>
                          </a:solidFill>
                          <a:latin typeface="Frutiger LT 57 Cn" pitchFamily="34" charset="0"/>
                        </a:rPr>
                        <a:t>11</a:t>
                      </a:r>
                      <a:endParaRPr lang="en-US" sz="1000" b="0" i="0" u="none" strike="noStrike" dirty="0">
                        <a:solidFill>
                          <a:schemeClr val="tx1"/>
                        </a:solidFill>
                        <a:latin typeface="Frutiger LT 57 Cn" pitchFamily="34" charset="0"/>
                      </a:endParaRPr>
                    </a:p>
                  </a:txBody>
                  <a:tcPr marL="7255" marR="7255" marT="7255" marB="0" anchor="ctr">
                    <a:solidFill>
                      <a:srgbClr val="FF9933"/>
                    </a:solidFill>
                  </a:tcPr>
                </a:tc>
                <a:tc>
                  <a:txBody>
                    <a:bodyPr/>
                    <a:lstStyle/>
                    <a:p>
                      <a:pPr algn="ctr" fontAlgn="ctr"/>
                      <a:r>
                        <a:rPr lang="en-US" sz="1000" u="none" strike="noStrike" dirty="0">
                          <a:latin typeface="Frutiger LT 57 Cn" pitchFamily="34" charset="0"/>
                        </a:rPr>
                        <a:t>14</a:t>
                      </a:r>
                      <a:endParaRPr lang="en-US" sz="1000" b="0" i="0" u="none" strike="noStrike" dirty="0">
                        <a:latin typeface="Frutiger LT 57 Cn" pitchFamily="34" charset="0"/>
                      </a:endParaRPr>
                    </a:p>
                  </a:txBody>
                  <a:tcPr marL="7255" marR="7255" marT="7255" marB="0" anchor="ctr"/>
                </a:tc>
                <a:tc>
                  <a:txBody>
                    <a:bodyPr/>
                    <a:lstStyle/>
                    <a:p>
                      <a:pPr algn="ctr" fontAlgn="ctr"/>
                      <a:r>
                        <a:rPr lang="en-US" sz="1000" u="none" strike="noStrike" dirty="0">
                          <a:latin typeface="Frutiger LT 57 Cn" pitchFamily="34" charset="0"/>
                        </a:rPr>
                        <a:t>32</a:t>
                      </a:r>
                      <a:endParaRPr lang="en-US" sz="1000" b="0" i="0" u="none" strike="noStrike" dirty="0">
                        <a:latin typeface="Frutiger LT 57 Cn" pitchFamily="34" charset="0"/>
                      </a:endParaRPr>
                    </a:p>
                  </a:txBody>
                  <a:tcPr marL="7255" marR="7255" marT="7255" marB="0" anchor="ctr"/>
                </a:tc>
              </a:tr>
            </a:tbl>
          </a:graphicData>
        </a:graphic>
      </p:graphicFrame>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 Exercise</a:t>
            </a:r>
            <a:endParaRPr lang="en-US" dirty="0"/>
          </a:p>
        </p:txBody>
      </p:sp>
      <p:sp>
        <p:nvSpPr>
          <p:cNvPr id="3" name="Content Placeholder 2"/>
          <p:cNvSpPr>
            <a:spLocks noGrp="1"/>
          </p:cNvSpPr>
          <p:nvPr>
            <p:ph idx="1"/>
          </p:nvPr>
        </p:nvSpPr>
        <p:spPr/>
        <p:txBody>
          <a:bodyPr/>
          <a:lstStyle/>
          <a:p>
            <a:pPr>
              <a:spcBef>
                <a:spcPts val="800"/>
              </a:spcBef>
              <a:spcAft>
                <a:spcPts val="800"/>
              </a:spcAft>
            </a:pPr>
            <a:r>
              <a:rPr lang="en-US" dirty="0" smtClean="0"/>
              <a:t>Describe your CAA’s current board meeting agenda</a:t>
            </a:r>
          </a:p>
          <a:p>
            <a:pPr>
              <a:spcBef>
                <a:spcPts val="800"/>
              </a:spcBef>
              <a:spcAft>
                <a:spcPts val="800"/>
              </a:spcAft>
            </a:pPr>
            <a:r>
              <a:rPr lang="en-US" dirty="0" smtClean="0"/>
              <a:t>List what items on the agenda may be suitable for a consent agenda</a:t>
            </a:r>
          </a:p>
          <a:p>
            <a:pPr>
              <a:spcBef>
                <a:spcPts val="800"/>
              </a:spcBef>
              <a:spcAft>
                <a:spcPts val="800"/>
              </a:spcAft>
            </a:pPr>
            <a:r>
              <a:rPr lang="en-US" dirty="0" smtClean="0"/>
              <a:t>List the items that require the board to think strategically</a:t>
            </a:r>
          </a:p>
          <a:p>
            <a:pPr>
              <a:spcBef>
                <a:spcPts val="800"/>
              </a:spcBef>
              <a:spcAft>
                <a:spcPts val="800"/>
              </a:spcAft>
            </a:pP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26</a:t>
            </a:fld>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Board Responsibility</a:t>
            </a: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27</a:t>
            </a:fld>
            <a:endParaRPr lang="en-US" dirty="0"/>
          </a:p>
        </p:txBody>
      </p:sp>
      <p:sp>
        <p:nvSpPr>
          <p:cNvPr id="5" name="Freeform 4"/>
          <p:cNvSpPr/>
          <p:nvPr/>
        </p:nvSpPr>
        <p:spPr>
          <a:xfrm>
            <a:off x="1251487" y="1676400"/>
            <a:ext cx="6781800" cy="3889772"/>
          </a:xfrm>
          <a:custGeom>
            <a:avLst/>
            <a:gdLst>
              <a:gd name="connsiteX0" fmla="*/ 0 w 2547937"/>
              <a:gd name="connsiteY0" fmla="*/ 0 h 1528762"/>
              <a:gd name="connsiteX1" fmla="*/ 2547937 w 2547937"/>
              <a:gd name="connsiteY1" fmla="*/ 0 h 1528762"/>
              <a:gd name="connsiteX2" fmla="*/ 2547937 w 2547937"/>
              <a:gd name="connsiteY2" fmla="*/ 1528762 h 1528762"/>
              <a:gd name="connsiteX3" fmla="*/ 0 w 2547937"/>
              <a:gd name="connsiteY3" fmla="*/ 1528762 h 1528762"/>
              <a:gd name="connsiteX4" fmla="*/ 0 w 2547937"/>
              <a:gd name="connsiteY4" fmla="*/ 0 h 15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7937" h="1528762">
                <a:moveTo>
                  <a:pt x="0" y="0"/>
                </a:moveTo>
                <a:lnTo>
                  <a:pt x="2547937" y="0"/>
                </a:lnTo>
                <a:lnTo>
                  <a:pt x="2547937" y="1528762"/>
                </a:lnTo>
                <a:lnTo>
                  <a:pt x="0" y="1528762"/>
                </a:lnTo>
                <a:lnTo>
                  <a:pt x="0" y="0"/>
                </a:lnTo>
                <a:close/>
              </a:path>
            </a:pathLst>
          </a:custGeom>
        </p:spPr>
        <p:style>
          <a:lnRef idx="2">
            <a:schemeClr val="lt1">
              <a:hueOff val="0"/>
              <a:satOff val="0"/>
              <a:lumOff val="0"/>
              <a:alphaOff val="0"/>
            </a:schemeClr>
          </a:lnRef>
          <a:fillRef idx="1">
            <a:schemeClr val="accent4">
              <a:hueOff val="-1785908"/>
              <a:satOff val="10760"/>
              <a:lumOff val="862"/>
              <a:alphaOff val="0"/>
            </a:schemeClr>
          </a:fillRef>
          <a:effectRef idx="0">
            <a:schemeClr val="accent4">
              <a:hueOff val="-1785908"/>
              <a:satOff val="10760"/>
              <a:lumOff val="862"/>
              <a:alphaOff val="0"/>
            </a:schemeClr>
          </a:effectRef>
          <a:fontRef idx="minor">
            <a:schemeClr val="lt1"/>
          </a:fontRef>
        </p:style>
        <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US" sz="4000" b="1" kern="1200" dirty="0" smtClean="0"/>
              <a:t>Engagement</a:t>
            </a:r>
            <a:endParaRPr lang="en-US" sz="4000" kern="1200"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dirty="0" smtClean="0"/>
              <a:t>Engagement Scenario</a:t>
            </a:r>
            <a:endParaRPr lang="en-US" dirty="0"/>
          </a:p>
        </p:txBody>
      </p:sp>
      <p:sp>
        <p:nvSpPr>
          <p:cNvPr id="3" name="Content Placeholder 2"/>
          <p:cNvSpPr>
            <a:spLocks noGrp="1"/>
          </p:cNvSpPr>
          <p:nvPr>
            <p:ph idx="1"/>
          </p:nvPr>
        </p:nvSpPr>
        <p:spPr>
          <a:xfrm>
            <a:off x="361664" y="1295400"/>
            <a:ext cx="8458200" cy="5105400"/>
          </a:xfrm>
        </p:spPr>
        <p:txBody>
          <a:bodyPr>
            <a:normAutofit fontScale="85000" lnSpcReduction="20000"/>
          </a:bodyPr>
          <a:lstStyle/>
          <a:p>
            <a:pPr marL="0" indent="0">
              <a:lnSpc>
                <a:spcPct val="110000"/>
              </a:lnSpc>
              <a:spcBef>
                <a:spcPts val="0"/>
              </a:spcBef>
              <a:buNone/>
            </a:pPr>
            <a:r>
              <a:rPr lang="en-US" sz="3300" b="0" dirty="0" smtClean="0"/>
              <a:t>Jack, a recently retired school superintendent, joined the CAA board 10 years ago and continually gets re-elected to the private sector. He assumes he is on the board because the CAA operates a Head Start program. He is tired of attending community gatherings and interacting regularly with others – he did it for over 30 years with his school job. He likes his fellow board members and makes a real effort to attend board meetings focused on early education matters, but doesn’t worry if he can’t make other meetings.</a:t>
            </a:r>
          </a:p>
          <a:p>
            <a:pPr marL="0" indent="0">
              <a:lnSpc>
                <a:spcPct val="110000"/>
              </a:lnSpc>
              <a:spcBef>
                <a:spcPts val="0"/>
              </a:spcBef>
              <a:buNone/>
            </a:pPr>
            <a:endParaRPr lang="en-US" dirty="0" smtClean="0"/>
          </a:p>
          <a:p>
            <a:pPr marL="0" indent="0">
              <a:lnSpc>
                <a:spcPct val="110000"/>
              </a:lnSpc>
              <a:spcBef>
                <a:spcPts val="0"/>
              </a:spcBef>
              <a:buNone/>
            </a:pPr>
            <a:r>
              <a:rPr lang="en-US" sz="3300" dirty="0" smtClean="0"/>
              <a:t>Is Jack an engaged board member? Why or why not</a:t>
            </a:r>
            <a:r>
              <a:rPr lang="en-US" dirty="0" smtClean="0"/>
              <a:t>?</a:t>
            </a: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28</a:t>
            </a:fld>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6256" y="119890"/>
            <a:ext cx="8382000" cy="1143000"/>
          </a:xfrm>
        </p:spPr>
        <p:txBody>
          <a:bodyPr>
            <a:normAutofit/>
          </a:bodyPr>
          <a:lstStyle/>
          <a:p>
            <a:r>
              <a:rPr lang="en-US" dirty="0" smtClean="0"/>
              <a:t>Internal and External Responsibilities</a:t>
            </a:r>
            <a:endParaRPr lang="en-US" dirty="0"/>
          </a:p>
        </p:txBody>
      </p:sp>
      <p:graphicFrame>
        <p:nvGraphicFramePr>
          <p:cNvPr id="5" name="Content Placeholder 4"/>
          <p:cNvGraphicFramePr>
            <a:graphicFrameLocks noGrp="1"/>
          </p:cNvGraphicFramePr>
          <p:nvPr>
            <p:ph idx="1"/>
          </p:nvPr>
        </p:nvGraphicFramePr>
        <p:xfrm>
          <a:off x="703380" y="1244988"/>
          <a:ext cx="8001000" cy="5029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p:cNvSpPr>
            <a:spLocks noGrp="1"/>
          </p:cNvSpPr>
          <p:nvPr>
            <p:ph type="sldNum" sz="quarter" idx="12"/>
          </p:nvPr>
        </p:nvSpPr>
        <p:spPr/>
        <p:txBody>
          <a:bodyPr/>
          <a:lstStyle/>
          <a:p>
            <a:fld id="{4A66FE31-C09E-42ED-B4D0-F94965E42B7D}" type="slidenum">
              <a:rPr lang="en-US" smtClean="0"/>
              <a:pPr/>
              <a:t>29</a:t>
            </a:fld>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Ways to </a:t>
            </a:r>
            <a:r>
              <a:rPr lang="en-US" cap="small" dirty="0" smtClean="0">
                <a:solidFill>
                  <a:schemeClr val="accent1"/>
                </a:solidFill>
              </a:rPr>
              <a:t>Increase</a:t>
            </a:r>
            <a:r>
              <a:rPr lang="en-US" dirty="0" smtClean="0"/>
              <a:t> Engagement</a:t>
            </a:r>
            <a:endParaRPr lang="en-US" dirty="0"/>
          </a:p>
        </p:txBody>
      </p:sp>
      <p:graphicFrame>
        <p:nvGraphicFramePr>
          <p:cNvPr id="5" name="Content Placeholder 4"/>
          <p:cNvGraphicFramePr>
            <a:graphicFrameLocks noGrp="1"/>
          </p:cNvGraphicFramePr>
          <p:nvPr>
            <p:ph idx="1"/>
          </p:nvPr>
        </p:nvGraphicFramePr>
        <p:xfrm>
          <a:off x="457200" y="914400"/>
          <a:ext cx="8229600" cy="5562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p:cNvSpPr>
            <a:spLocks noGrp="1"/>
          </p:cNvSpPr>
          <p:nvPr>
            <p:ph type="sldNum" sz="quarter" idx="12"/>
          </p:nvPr>
        </p:nvSpPr>
        <p:spPr/>
        <p:txBody>
          <a:bodyPr/>
          <a:lstStyle/>
          <a:p>
            <a:fld id="{4A66FE31-C09E-42ED-B4D0-F94965E42B7D}" type="slidenum">
              <a:rPr lang="en-US" smtClean="0"/>
              <a:pPr/>
              <a:t>30</a:t>
            </a:fld>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457200" y="152400"/>
            <a:ext cx="8229600" cy="1143000"/>
          </a:xfrm>
        </p:spPr>
        <p:txBody>
          <a:bodyPr>
            <a:normAutofit/>
          </a:bodyPr>
          <a:lstStyle/>
          <a:p>
            <a:pPr algn="ctr" eaLnBrk="1" hangingPunct="1"/>
            <a:r>
              <a:rPr lang="en-US" altLang="en-US" sz="4200" dirty="0" smtClean="0">
                <a:solidFill>
                  <a:srgbClr val="C00000"/>
                </a:solidFill>
              </a:rPr>
              <a:t>Board Selection Procedure </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xmlns="" val="3587604404"/>
              </p:ext>
            </p:extLst>
          </p:nvPr>
        </p:nvGraphicFramePr>
        <p:xfrm>
          <a:off x="488950" y="1447800"/>
          <a:ext cx="8229600" cy="4648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Slide Number Placeholder 3"/>
          <p:cNvSpPr>
            <a:spLocks noGrp="1"/>
          </p:cNvSpPr>
          <p:nvPr>
            <p:ph type="sldNum" sz="quarter" idx="12"/>
          </p:nvPr>
        </p:nvSpPr>
        <p:spPr>
          <a:xfrm>
            <a:off x="8305800" y="6416675"/>
            <a:ext cx="381000" cy="365125"/>
          </a:xfrm>
        </p:spPr>
        <p:txBody>
          <a:bodyPr/>
          <a:lstStyle/>
          <a:p>
            <a:fld id="{4A66FE31-C09E-42ED-B4D0-F94965E42B7D}" type="slidenum">
              <a:rPr lang="en-US" smtClean="0"/>
              <a:pPr/>
              <a:t>31</a:t>
            </a:fld>
            <a:endParaRPr lang="en-US" dirty="0"/>
          </a:p>
        </p:txBody>
      </p:sp>
    </p:spTree>
    <p:extLst>
      <p:ext uri="{BB962C8B-B14F-4D97-AF65-F5344CB8AC3E}">
        <p14:creationId xmlns:p14="http://schemas.microsoft.com/office/powerpoint/2010/main" xmlns="" val="953730564"/>
      </p:ext>
    </p:extLst>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6502"/>
            <a:ext cx="8229600" cy="1143000"/>
          </a:xfrm>
        </p:spPr>
        <p:txBody>
          <a:bodyPr>
            <a:normAutofit/>
          </a:bodyPr>
          <a:lstStyle/>
          <a:p>
            <a:pPr>
              <a:lnSpc>
                <a:spcPct val="80000"/>
              </a:lnSpc>
            </a:pPr>
            <a:r>
              <a:rPr lang="en-US" dirty="0" smtClean="0">
                <a:solidFill>
                  <a:srgbClr val="C00000"/>
                </a:solidFill>
              </a:rPr>
              <a:t>Recruitment Matrices</a:t>
            </a:r>
            <a:r>
              <a:rPr lang="en-US" dirty="0" smtClean="0"/>
              <a:t/>
            </a:r>
            <a:br>
              <a:rPr lang="en-US" dirty="0" smtClean="0"/>
            </a:br>
            <a:r>
              <a:rPr lang="en-US" sz="2900" dirty="0" smtClean="0">
                <a:solidFill>
                  <a:schemeClr val="accent1"/>
                </a:solidFill>
              </a:rPr>
              <a:t>Board Source &amp; CAPLAW</a:t>
            </a:r>
            <a:endParaRPr lang="en-US" sz="2900" dirty="0">
              <a:solidFill>
                <a:schemeClr val="accent1"/>
              </a:solidFill>
            </a:endParaRPr>
          </a:p>
        </p:txBody>
      </p:sp>
      <p:pic>
        <p:nvPicPr>
          <p:cNvPr id="4" name="Content Placeholder 3" descr="Capture_board member recuritment matrix.JPG"/>
          <p:cNvPicPr>
            <a:picLocks noGrp="1" noChangeAspect="1"/>
          </p:cNvPicPr>
          <p:nvPr>
            <p:ph idx="1"/>
          </p:nvPr>
        </p:nvPicPr>
        <p:blipFill>
          <a:blip r:embed="rId3" cstate="print"/>
          <a:stretch>
            <a:fillRect/>
          </a:stretch>
        </p:blipFill>
        <p:spPr>
          <a:xfrm>
            <a:off x="381000" y="1905000"/>
            <a:ext cx="3758932" cy="3579538"/>
          </a:xfrm>
          <a:prstGeom prst="rect">
            <a:avLst/>
          </a:prstGeom>
          <a:ln>
            <a:noFill/>
          </a:ln>
          <a:effectLst>
            <a:outerShdw blurRad="292100" dist="139700" dir="2700000" algn="tl" rotWithShape="0">
              <a:srgbClr val="333333">
                <a:alpha val="65000"/>
              </a:srgbClr>
            </a:outerShdw>
          </a:effectLst>
        </p:spPr>
      </p:pic>
      <p:sp>
        <p:nvSpPr>
          <p:cNvPr id="5" name="TextBox 4"/>
          <p:cNvSpPr txBox="1"/>
          <p:nvPr/>
        </p:nvSpPr>
        <p:spPr>
          <a:xfrm>
            <a:off x="228600" y="5562600"/>
            <a:ext cx="3581400" cy="769441"/>
          </a:xfrm>
          <a:prstGeom prst="rect">
            <a:avLst/>
          </a:prstGeom>
          <a:noFill/>
        </p:spPr>
        <p:txBody>
          <a:bodyPr wrap="square" rtlCol="0">
            <a:spAutoFit/>
          </a:bodyPr>
          <a:lstStyle/>
          <a:p>
            <a:r>
              <a:rPr lang="en-US" sz="2200" b="1" dirty="0" smtClean="0">
                <a:latin typeface="+mn-lt"/>
                <a:hlinkClick r:id="rId4"/>
              </a:rPr>
              <a:t>https://boardsource.org/board-recruitment-matrix/</a:t>
            </a:r>
            <a:r>
              <a:rPr lang="en-US" sz="2200" b="1" dirty="0" smtClean="0">
                <a:latin typeface="+mn-lt"/>
              </a:rPr>
              <a:t> </a:t>
            </a:r>
            <a:endParaRPr lang="en-US" sz="2200" b="1" dirty="0">
              <a:latin typeface="+mn-lt"/>
            </a:endParaRPr>
          </a:p>
        </p:txBody>
      </p:sp>
      <p:pic>
        <p:nvPicPr>
          <p:cNvPr id="6" name="Content Placeholder 4" descr="Board Composition Matrix.bmp"/>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3124200" y="1600200"/>
            <a:ext cx="5638800" cy="2751850"/>
          </a:xfrm>
          <a:prstGeom prst="rect">
            <a:avLst/>
          </a:prstGeom>
        </p:spPr>
      </p:pic>
      <p:sp>
        <p:nvSpPr>
          <p:cNvPr id="7" name="Title 1"/>
          <p:cNvSpPr txBox="1">
            <a:spLocks/>
          </p:cNvSpPr>
          <p:nvPr/>
        </p:nvSpPr>
        <p:spPr>
          <a:xfrm>
            <a:off x="4572000" y="4648200"/>
            <a:ext cx="4191000" cy="1143000"/>
          </a:xfrm>
          <a:prstGeom prst="rect">
            <a:avLst/>
          </a:prstGeom>
        </p:spPr>
        <p:txBody>
          <a:bodyPr vert="horz" lIns="91440" tIns="45720" rIns="91440" bIns="45720" rtlCol="0" anchor="ctr">
            <a:normAutofit fontScale="92500" lnSpcReduction="1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000" b="1" i="0" u="sng" strike="noStrike" kern="1200" cap="none" spc="0" normalizeH="0" baseline="0" noProof="0" smtClean="0">
                <a:ln>
                  <a:noFill/>
                </a:ln>
                <a:solidFill>
                  <a:schemeClr val="accent2"/>
                </a:solidFill>
                <a:effectLst/>
                <a:uLnTx/>
                <a:uFillTx/>
                <a:latin typeface="+mn-lt"/>
                <a:ea typeface="+mj-ea"/>
                <a:cs typeface="+mj-cs"/>
                <a:hlinkClick r:id="rId6"/>
              </a:rPr>
              <a:t>http://www.caplaw.org/resources/SelfAssessmentDocuments/CAPLAW_BoardComposition%20Matrix_April2012.xls</a:t>
            </a:r>
            <a:endParaRPr kumimoji="0" lang="en-US" sz="2000" b="1" i="0" u="none" strike="noStrike" kern="1200" cap="none" spc="0" normalizeH="0" baseline="0" noProof="0" dirty="0">
              <a:ln>
                <a:noFill/>
              </a:ln>
              <a:solidFill>
                <a:schemeClr val="accent2"/>
              </a:solidFill>
              <a:effectLst/>
              <a:uLnTx/>
              <a:uFillTx/>
              <a:latin typeface="+mn-lt"/>
              <a:ea typeface="+mj-ea"/>
              <a:cs typeface="+mj-cs"/>
            </a:endParaRPr>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400" dirty="0" smtClean="0">
                <a:solidFill>
                  <a:srgbClr val="C00000"/>
                </a:solidFill>
              </a:rPr>
              <a:t>Training &amp; Orientation Exercise</a:t>
            </a:r>
            <a:r>
              <a:rPr lang="en-US" dirty="0" smtClean="0">
                <a:solidFill>
                  <a:srgbClr val="C00000"/>
                </a:solidFill>
              </a:rPr>
              <a:t/>
            </a:r>
            <a:br>
              <a:rPr lang="en-US" dirty="0" smtClean="0">
                <a:solidFill>
                  <a:srgbClr val="C00000"/>
                </a:solidFill>
              </a:rPr>
            </a:br>
            <a:r>
              <a:rPr lang="en-US" sz="3200" dirty="0" smtClean="0">
                <a:solidFill>
                  <a:schemeClr val="accent1"/>
                </a:solidFill>
              </a:rPr>
              <a:t>What Would You Do?</a:t>
            </a:r>
            <a:endParaRPr lang="en-US" sz="3200" dirty="0">
              <a:solidFill>
                <a:schemeClr val="accent1"/>
              </a:solidFill>
            </a:endParaRPr>
          </a:p>
        </p:txBody>
      </p:sp>
      <p:sp>
        <p:nvSpPr>
          <p:cNvPr id="3" name="Content Placeholder 2"/>
          <p:cNvSpPr>
            <a:spLocks noGrp="1"/>
          </p:cNvSpPr>
          <p:nvPr>
            <p:ph idx="1"/>
          </p:nvPr>
        </p:nvSpPr>
        <p:spPr/>
        <p:txBody>
          <a:bodyPr/>
          <a:lstStyle/>
          <a:p>
            <a:pPr>
              <a:spcBef>
                <a:spcPts val="800"/>
              </a:spcBef>
              <a:spcAft>
                <a:spcPts val="800"/>
              </a:spcAft>
            </a:pPr>
            <a:r>
              <a:rPr lang="en-US" dirty="0" smtClean="0"/>
              <a:t>List the five most pressing topics for a board member orientation.</a:t>
            </a:r>
          </a:p>
          <a:p>
            <a:pPr>
              <a:spcBef>
                <a:spcPts val="800"/>
              </a:spcBef>
              <a:spcAft>
                <a:spcPts val="800"/>
              </a:spcAft>
            </a:pPr>
            <a:r>
              <a:rPr lang="en-US" dirty="0" smtClean="0"/>
              <a:t>List the five topics that you think are essential to be covered in board trainings.</a:t>
            </a:r>
          </a:p>
          <a:p>
            <a:pPr>
              <a:spcBef>
                <a:spcPts val="800"/>
              </a:spcBef>
              <a:spcAft>
                <a:spcPts val="800"/>
              </a:spcAft>
            </a:pPr>
            <a:r>
              <a:rPr lang="en-US" dirty="0" smtClean="0"/>
              <a:t>List three methods for providing training to the board.</a:t>
            </a:r>
          </a:p>
          <a:p>
            <a:pPr>
              <a:spcBef>
                <a:spcPts val="800"/>
              </a:spcBef>
              <a:spcAft>
                <a:spcPts val="800"/>
              </a:spcAft>
              <a:buNone/>
            </a:pPr>
            <a:endParaRPr lang="en-US" dirty="0"/>
          </a:p>
        </p:txBody>
      </p:sp>
      <p:sp>
        <p:nvSpPr>
          <p:cNvPr id="4" name="Slide Number Placeholder 3"/>
          <p:cNvSpPr>
            <a:spLocks noGrp="1"/>
          </p:cNvSpPr>
          <p:nvPr>
            <p:ph type="sldNum" sz="quarter" idx="12"/>
          </p:nvPr>
        </p:nvSpPr>
        <p:spPr>
          <a:xfrm>
            <a:off x="8305800" y="6416675"/>
            <a:ext cx="381000" cy="365125"/>
          </a:xfrm>
        </p:spPr>
        <p:txBody>
          <a:bodyPr/>
          <a:lstStyle/>
          <a:p>
            <a:fld id="{4A66FE31-C09E-42ED-B4D0-F94965E42B7D}" type="slidenum">
              <a:rPr lang="en-US" smtClean="0"/>
              <a:pPr/>
              <a:t>33</a:t>
            </a:fld>
            <a:endParaRPr lang="en-US" dirty="0"/>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idx="4294967295"/>
          </p:nvPr>
        </p:nvSpPr>
        <p:spPr>
          <a:xfrm>
            <a:off x="457200" y="381000"/>
            <a:ext cx="8229600" cy="1066800"/>
          </a:xfrm>
        </p:spPr>
        <p:txBody>
          <a:bodyPr>
            <a:noAutofit/>
          </a:bodyPr>
          <a:lstStyle/>
          <a:p>
            <a:pPr algn="ctr" eaLnBrk="1" hangingPunct="1">
              <a:lnSpc>
                <a:spcPct val="90000"/>
              </a:lnSpc>
            </a:pPr>
            <a:r>
              <a:rPr lang="en-US" altLang="en-US" sz="4000" b="1" dirty="0" smtClean="0">
                <a:solidFill>
                  <a:srgbClr val="C00000"/>
                </a:solidFill>
              </a:rPr>
              <a:t>Training &amp; Orientation</a:t>
            </a:r>
            <a:br>
              <a:rPr lang="en-US" altLang="en-US" sz="4000" b="1" dirty="0" smtClean="0">
                <a:solidFill>
                  <a:srgbClr val="C00000"/>
                </a:solidFill>
              </a:rPr>
            </a:br>
            <a:r>
              <a:rPr lang="en-US" altLang="en-US" sz="2900" b="1" dirty="0" smtClean="0">
                <a:solidFill>
                  <a:schemeClr val="accent1"/>
                </a:solidFill>
              </a:rPr>
              <a:t>Options</a:t>
            </a:r>
          </a:p>
        </p:txBody>
      </p:sp>
      <p:sp>
        <p:nvSpPr>
          <p:cNvPr id="5" name="Content Placeholder 2"/>
          <p:cNvSpPr>
            <a:spLocks noGrp="1"/>
          </p:cNvSpPr>
          <p:nvPr>
            <p:ph idx="1"/>
          </p:nvPr>
        </p:nvSpPr>
        <p:spPr>
          <a:xfrm>
            <a:off x="533400" y="1828800"/>
            <a:ext cx="8229600" cy="4297363"/>
          </a:xfrm>
        </p:spPr>
        <p:txBody>
          <a:bodyPr>
            <a:normAutofit/>
          </a:bodyPr>
          <a:lstStyle/>
          <a:p>
            <a:pPr>
              <a:spcBef>
                <a:spcPts val="800"/>
              </a:spcBef>
              <a:spcAft>
                <a:spcPts val="800"/>
              </a:spcAft>
            </a:pPr>
            <a:r>
              <a:rPr lang="en-US" dirty="0" smtClean="0"/>
              <a:t>Use a governance committee to work with executive director and designated staff to: </a:t>
            </a:r>
          </a:p>
          <a:p>
            <a:pPr lvl="1">
              <a:spcBef>
                <a:spcPts val="800"/>
              </a:spcBef>
              <a:spcAft>
                <a:spcPts val="800"/>
              </a:spcAft>
            </a:pPr>
            <a:r>
              <a:rPr lang="en-US" dirty="0" smtClean="0"/>
              <a:t>Develop a comprehensive approach</a:t>
            </a:r>
          </a:p>
          <a:p>
            <a:pPr lvl="1">
              <a:spcBef>
                <a:spcPts val="800"/>
              </a:spcBef>
              <a:spcAft>
                <a:spcPts val="800"/>
              </a:spcAft>
            </a:pPr>
            <a:r>
              <a:rPr lang="en-US" dirty="0" smtClean="0"/>
              <a:t>Identify topics, e.g., financial oversight, board operations, etc.</a:t>
            </a:r>
          </a:p>
          <a:p>
            <a:pPr lvl="1">
              <a:spcBef>
                <a:spcPts val="800"/>
              </a:spcBef>
              <a:spcAft>
                <a:spcPts val="800"/>
              </a:spcAft>
            </a:pPr>
            <a:r>
              <a:rPr lang="en-US" dirty="0" smtClean="0"/>
              <a:t>Establish methods , e.g., webinars, in-person, etc.</a:t>
            </a:r>
          </a:p>
          <a:p>
            <a:pPr lvl="1">
              <a:spcBef>
                <a:spcPts val="800"/>
              </a:spcBef>
              <a:spcAft>
                <a:spcPts val="800"/>
              </a:spcAft>
              <a:buNone/>
            </a:pPr>
            <a:endParaRPr lang="en-US" dirty="0" smtClean="0"/>
          </a:p>
          <a:p>
            <a:pPr>
              <a:spcBef>
                <a:spcPts val="800"/>
              </a:spcBef>
              <a:spcAft>
                <a:spcPts val="800"/>
              </a:spcAft>
              <a:buNone/>
            </a:pPr>
            <a:endParaRPr lang="en-US" dirty="0" smtClean="0"/>
          </a:p>
          <a:p>
            <a:pPr>
              <a:spcBef>
                <a:spcPts val="800"/>
              </a:spcBef>
              <a:spcAft>
                <a:spcPts val="800"/>
              </a:spcAft>
              <a:buNone/>
            </a:pPr>
            <a:endParaRPr lang="en-US" dirty="0"/>
          </a:p>
        </p:txBody>
      </p:sp>
      <p:sp>
        <p:nvSpPr>
          <p:cNvPr id="4" name="Slide Number Placeholder 3"/>
          <p:cNvSpPr>
            <a:spLocks noGrp="1"/>
          </p:cNvSpPr>
          <p:nvPr>
            <p:ph type="sldNum" sz="quarter" idx="12"/>
          </p:nvPr>
        </p:nvSpPr>
        <p:spPr>
          <a:xfrm>
            <a:off x="8305800" y="6416675"/>
            <a:ext cx="381000" cy="365125"/>
          </a:xfrm>
        </p:spPr>
        <p:txBody>
          <a:bodyPr/>
          <a:lstStyle/>
          <a:p>
            <a:fld id="{4A66FE31-C09E-42ED-B4D0-F94965E42B7D}" type="slidenum">
              <a:rPr lang="en-US" smtClean="0"/>
              <a:pPr/>
              <a:t>34</a:t>
            </a:fld>
            <a:endParaRPr lang="en-US" dirty="0"/>
          </a:p>
        </p:txBody>
      </p:sp>
    </p:spTree>
    <p:extLst>
      <p:ext uri="{BB962C8B-B14F-4D97-AF65-F5344CB8AC3E}">
        <p14:creationId xmlns:p14="http://schemas.microsoft.com/office/powerpoint/2010/main" xmlns="" val="1747263536"/>
      </p:ext>
    </p:extLst>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ontent Placeholder 4"/>
          <p:cNvGraphicFramePr>
            <a:graphicFrameLocks noGrp="1"/>
          </p:cNvGraphicFramePr>
          <p:nvPr>
            <p:ph idx="1"/>
            <p:extLst>
              <p:ext uri="{D42A27DB-BD31-4B8C-83A1-F6EECF244321}">
                <p14:modId xmlns:p14="http://schemas.microsoft.com/office/powerpoint/2010/main" xmlns="" val="1814851565"/>
              </p:ext>
            </p:extLst>
          </p:nvPr>
        </p:nvGraphicFramePr>
        <p:xfrm>
          <a:off x="533400" y="1600200"/>
          <a:ext cx="8153400" cy="4495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itle 1"/>
          <p:cNvSpPr>
            <a:spLocks noGrp="1"/>
          </p:cNvSpPr>
          <p:nvPr>
            <p:ph type="title"/>
          </p:nvPr>
        </p:nvSpPr>
        <p:spPr>
          <a:xfrm>
            <a:off x="457200" y="274638"/>
            <a:ext cx="8229600" cy="1143000"/>
          </a:xfrm>
        </p:spPr>
        <p:txBody>
          <a:bodyPr>
            <a:normAutofit/>
          </a:bodyPr>
          <a:lstStyle/>
          <a:p>
            <a:pPr>
              <a:lnSpc>
                <a:spcPct val="90000"/>
              </a:lnSpc>
            </a:pPr>
            <a:r>
              <a:rPr lang="en-US" dirty="0" smtClean="0">
                <a:solidFill>
                  <a:srgbClr val="C00000"/>
                </a:solidFill>
              </a:rPr>
              <a:t>CSBG Organizational Standards</a:t>
            </a:r>
            <a:br>
              <a:rPr lang="en-US" dirty="0" smtClean="0">
                <a:solidFill>
                  <a:srgbClr val="C00000"/>
                </a:solidFill>
              </a:rPr>
            </a:br>
            <a:r>
              <a:rPr lang="en-US" sz="2900" dirty="0" smtClean="0">
                <a:solidFill>
                  <a:schemeClr val="accent1"/>
                </a:solidFill>
              </a:rPr>
              <a:t>Board Orientation and Training</a:t>
            </a:r>
            <a:endParaRPr lang="en-US" sz="2900" dirty="0">
              <a:solidFill>
                <a:schemeClr val="accent1"/>
              </a:solidFill>
            </a:endParaRPr>
          </a:p>
        </p:txBody>
      </p:sp>
      <p:sp>
        <p:nvSpPr>
          <p:cNvPr id="4" name="Slide Number Placeholder 3"/>
          <p:cNvSpPr>
            <a:spLocks noGrp="1"/>
          </p:cNvSpPr>
          <p:nvPr>
            <p:ph type="sldNum" sz="quarter" idx="12"/>
          </p:nvPr>
        </p:nvSpPr>
        <p:spPr>
          <a:xfrm>
            <a:off x="8305800" y="6416675"/>
            <a:ext cx="381000" cy="365125"/>
          </a:xfrm>
        </p:spPr>
        <p:txBody>
          <a:bodyPr/>
          <a:lstStyle/>
          <a:p>
            <a:fld id="{4A66FE31-C09E-42ED-B4D0-F94965E42B7D}" type="slidenum">
              <a:rPr lang="en-US" smtClean="0"/>
              <a:pPr/>
              <a:t>35</a:t>
            </a:fld>
            <a:endParaRPr lang="en-US" dirty="0"/>
          </a:p>
        </p:txBody>
      </p:sp>
    </p:spTree>
    <p:extLst>
      <p:ext uri="{BB962C8B-B14F-4D97-AF65-F5344CB8AC3E}">
        <p14:creationId xmlns:p14="http://schemas.microsoft.com/office/powerpoint/2010/main" xmlns="" val="1417195461"/>
      </p:ext>
    </p:extLst>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457200" y="76200"/>
            <a:ext cx="8229600" cy="1401762"/>
          </a:xfrm>
        </p:spPr>
        <p:txBody>
          <a:bodyPr>
            <a:normAutofit/>
          </a:bodyPr>
          <a:lstStyle/>
          <a:p>
            <a:pPr>
              <a:lnSpc>
                <a:spcPct val="90000"/>
              </a:lnSpc>
            </a:pPr>
            <a:r>
              <a:rPr lang="en-US" altLang="en-US" dirty="0" smtClean="0">
                <a:solidFill>
                  <a:srgbClr val="C00000"/>
                </a:solidFill>
              </a:rPr>
              <a:t>Building Relationships </a:t>
            </a:r>
            <a:r>
              <a:rPr lang="en-US" altLang="en-US" sz="4200" dirty="0" smtClean="0"/>
              <a:t/>
            </a:r>
            <a:br>
              <a:rPr lang="en-US" altLang="en-US" sz="4200" dirty="0" smtClean="0"/>
            </a:br>
            <a:r>
              <a:rPr lang="en-US" altLang="en-US" sz="2900" dirty="0" smtClean="0">
                <a:solidFill>
                  <a:schemeClr val="accent1"/>
                </a:solidFill>
              </a:rPr>
              <a:t>Executive Director and Board Chair</a:t>
            </a:r>
          </a:p>
        </p:txBody>
      </p:sp>
      <p:graphicFrame>
        <p:nvGraphicFramePr>
          <p:cNvPr id="5" name="Diagram 4"/>
          <p:cNvGraphicFramePr/>
          <p:nvPr/>
        </p:nvGraphicFramePr>
        <p:xfrm>
          <a:off x="451330" y="1207475"/>
          <a:ext cx="8305800" cy="5562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p:cNvSpPr>
            <a:spLocks noGrp="1"/>
          </p:cNvSpPr>
          <p:nvPr>
            <p:ph type="sldNum" sz="quarter" idx="12"/>
          </p:nvPr>
        </p:nvSpPr>
        <p:spPr>
          <a:xfrm>
            <a:off x="8305800" y="6416675"/>
            <a:ext cx="381000" cy="365125"/>
          </a:xfrm>
        </p:spPr>
        <p:txBody>
          <a:bodyPr/>
          <a:lstStyle/>
          <a:p>
            <a:fld id="{4A66FE31-C09E-42ED-B4D0-F94965E42B7D}" type="slidenum">
              <a:rPr lang="en-US" smtClean="0"/>
              <a:pPr/>
              <a:t>36</a:t>
            </a:fld>
            <a:endParaRPr lang="en-US" dirty="0"/>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a:xfrm>
            <a:off x="457200" y="152400"/>
            <a:ext cx="8229600" cy="1477962"/>
          </a:xfrm>
        </p:spPr>
        <p:txBody>
          <a:bodyPr>
            <a:normAutofit/>
          </a:bodyPr>
          <a:lstStyle/>
          <a:p>
            <a:pPr>
              <a:lnSpc>
                <a:spcPct val="90000"/>
              </a:lnSpc>
            </a:pPr>
            <a:r>
              <a:rPr lang="en-US" altLang="en-US" dirty="0" smtClean="0">
                <a:solidFill>
                  <a:srgbClr val="C00000"/>
                </a:solidFill>
              </a:rPr>
              <a:t>Building Relationships </a:t>
            </a:r>
            <a:r>
              <a:rPr lang="en-US" altLang="en-US" sz="4200" dirty="0" smtClean="0"/>
              <a:t/>
            </a:r>
            <a:br>
              <a:rPr lang="en-US" altLang="en-US" sz="4200" dirty="0" smtClean="0"/>
            </a:br>
            <a:r>
              <a:rPr lang="en-US" altLang="en-US" sz="2900" dirty="0" smtClean="0">
                <a:solidFill>
                  <a:schemeClr val="accent1"/>
                </a:solidFill>
              </a:rPr>
              <a:t>Board Members/Executive Director</a:t>
            </a:r>
          </a:p>
        </p:txBody>
      </p:sp>
      <p:sp>
        <p:nvSpPr>
          <p:cNvPr id="33795" name="Content Placeholder 2"/>
          <p:cNvSpPr>
            <a:spLocks noGrp="1"/>
          </p:cNvSpPr>
          <p:nvPr>
            <p:ph idx="1"/>
          </p:nvPr>
        </p:nvSpPr>
        <p:spPr>
          <a:xfrm>
            <a:off x="457200" y="1676400"/>
            <a:ext cx="8229600" cy="4800600"/>
          </a:xfrm>
        </p:spPr>
        <p:txBody>
          <a:bodyPr>
            <a:normAutofit/>
          </a:bodyPr>
          <a:lstStyle/>
          <a:p>
            <a:pPr>
              <a:lnSpc>
                <a:spcPct val="110000"/>
              </a:lnSpc>
              <a:spcBef>
                <a:spcPts val="600"/>
              </a:spcBef>
              <a:spcAft>
                <a:spcPts val="600"/>
              </a:spcAft>
            </a:pPr>
            <a:r>
              <a:rPr lang="en-US" altLang="en-US" sz="3000" dirty="0" smtClean="0"/>
              <a:t>Meet </a:t>
            </a:r>
            <a:r>
              <a:rPr lang="en-US" altLang="en-US" sz="3000" b="1" dirty="0" smtClean="0"/>
              <a:t>one-on-one with board members</a:t>
            </a:r>
            <a:endParaRPr lang="en-US" altLang="en-US" sz="3000" dirty="0" smtClean="0"/>
          </a:p>
          <a:p>
            <a:pPr>
              <a:lnSpc>
                <a:spcPct val="110000"/>
              </a:lnSpc>
              <a:spcBef>
                <a:spcPts val="600"/>
              </a:spcBef>
              <a:spcAft>
                <a:spcPts val="600"/>
              </a:spcAft>
            </a:pPr>
            <a:r>
              <a:rPr lang="en-US" altLang="en-US" sz="3000" dirty="0" smtClean="0"/>
              <a:t>Periodic check-ins</a:t>
            </a:r>
          </a:p>
          <a:p>
            <a:pPr>
              <a:spcBef>
                <a:spcPts val="800"/>
              </a:spcBef>
              <a:spcAft>
                <a:spcPts val="800"/>
              </a:spcAft>
            </a:pPr>
            <a:r>
              <a:rPr lang="en-US" altLang="en-US" dirty="0" smtClean="0"/>
              <a:t>Provide board members with opportunities to develop their skills as board members</a:t>
            </a:r>
          </a:p>
          <a:p>
            <a:pPr>
              <a:spcBef>
                <a:spcPts val="800"/>
              </a:spcBef>
              <a:spcAft>
                <a:spcPts val="800"/>
              </a:spcAft>
            </a:pPr>
            <a:r>
              <a:rPr lang="en-US" altLang="en-US" dirty="0" smtClean="0"/>
              <a:t>Help board members get to know each other</a:t>
            </a:r>
          </a:p>
          <a:p>
            <a:pPr>
              <a:spcBef>
                <a:spcPts val="800"/>
              </a:spcBef>
              <a:spcAft>
                <a:spcPts val="800"/>
              </a:spcAft>
            </a:pPr>
            <a:r>
              <a:rPr lang="en-US" altLang="en-US" dirty="0" smtClean="0"/>
              <a:t>Encourage board members to be actively engaged at board meetings</a:t>
            </a:r>
          </a:p>
          <a:p>
            <a:pPr>
              <a:lnSpc>
                <a:spcPct val="110000"/>
              </a:lnSpc>
              <a:spcBef>
                <a:spcPts val="600"/>
              </a:spcBef>
              <a:spcAft>
                <a:spcPts val="600"/>
              </a:spcAft>
              <a:buNone/>
            </a:pPr>
            <a:endParaRPr lang="en-US" altLang="en-US" sz="3000" dirty="0" smtClean="0"/>
          </a:p>
        </p:txBody>
      </p:sp>
      <p:sp>
        <p:nvSpPr>
          <p:cNvPr id="4" name="Slide Number Placeholder 3"/>
          <p:cNvSpPr>
            <a:spLocks noGrp="1"/>
          </p:cNvSpPr>
          <p:nvPr>
            <p:ph type="sldNum" sz="quarter" idx="12"/>
          </p:nvPr>
        </p:nvSpPr>
        <p:spPr>
          <a:xfrm>
            <a:off x="8305800" y="6416675"/>
            <a:ext cx="381000" cy="365125"/>
          </a:xfrm>
        </p:spPr>
        <p:txBody>
          <a:bodyPr/>
          <a:lstStyle/>
          <a:p>
            <a:fld id="{4A66FE31-C09E-42ED-B4D0-F94965E42B7D}" type="slidenum">
              <a:rPr lang="en-US" smtClean="0"/>
              <a:pPr/>
              <a:t>37</a:t>
            </a:fld>
            <a:endParaRPr lang="en-US" dirty="0"/>
          </a:p>
        </p:txBody>
      </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1"/>
          <p:cNvSpPr>
            <a:spLocks noGrp="1"/>
          </p:cNvSpPr>
          <p:nvPr>
            <p:ph type="title"/>
          </p:nvPr>
        </p:nvSpPr>
        <p:spPr/>
        <p:txBody>
          <a:bodyPr>
            <a:normAutofit/>
          </a:bodyPr>
          <a:lstStyle/>
          <a:p>
            <a:pPr algn="ctr">
              <a:lnSpc>
                <a:spcPct val="90000"/>
              </a:lnSpc>
            </a:pPr>
            <a:r>
              <a:rPr lang="en-US" altLang="en-US" dirty="0" smtClean="0">
                <a:solidFill>
                  <a:srgbClr val="C00000"/>
                </a:solidFill>
              </a:rPr>
              <a:t>Board Assessment </a:t>
            </a:r>
            <a:br>
              <a:rPr lang="en-US" altLang="en-US" dirty="0" smtClean="0">
                <a:solidFill>
                  <a:srgbClr val="C00000"/>
                </a:solidFill>
              </a:rPr>
            </a:br>
            <a:r>
              <a:rPr lang="en-US" altLang="en-US" sz="2900" dirty="0" smtClean="0">
                <a:solidFill>
                  <a:schemeClr val="accent1"/>
                </a:solidFill>
              </a:rPr>
              <a:t>Sample Excerpt</a:t>
            </a:r>
          </a:p>
        </p:txBody>
      </p:sp>
      <p:sp>
        <p:nvSpPr>
          <p:cNvPr id="58371" name="Content Placeholder 2"/>
          <p:cNvSpPr>
            <a:spLocks noGrp="1"/>
          </p:cNvSpPr>
          <p:nvPr>
            <p:ph idx="1"/>
          </p:nvPr>
        </p:nvSpPr>
        <p:spPr>
          <a:xfrm>
            <a:off x="609600" y="1600200"/>
            <a:ext cx="8001000" cy="4525963"/>
          </a:xfrm>
        </p:spPr>
        <p:txBody>
          <a:bodyPr/>
          <a:lstStyle/>
          <a:p>
            <a:pPr algn="ctr">
              <a:spcBef>
                <a:spcPts val="800"/>
              </a:spcBef>
              <a:spcAft>
                <a:spcPts val="800"/>
              </a:spcAft>
              <a:buNone/>
            </a:pPr>
            <a:endParaRPr lang="en-US" altLang="en-US" sz="3000" dirty="0" smtClean="0"/>
          </a:p>
          <a:p>
            <a:pPr algn="ctr">
              <a:spcBef>
                <a:spcPts val="800"/>
              </a:spcBef>
              <a:spcAft>
                <a:spcPts val="800"/>
              </a:spcAft>
              <a:buNone/>
            </a:pPr>
            <a:endParaRPr lang="en-US" altLang="en-US" sz="3000" dirty="0" smtClean="0"/>
          </a:p>
        </p:txBody>
      </p:sp>
      <p:pic>
        <p:nvPicPr>
          <p:cNvPr id="5123" name="Picture 3"/>
          <p:cNvPicPr>
            <a:picLocks noChangeAspect="1" noChangeArrowheads="1"/>
          </p:cNvPicPr>
          <p:nvPr/>
        </p:nvPicPr>
        <p:blipFill>
          <a:blip r:embed="rId3" cstate="print"/>
          <a:srcRect/>
          <a:stretch>
            <a:fillRect/>
          </a:stretch>
        </p:blipFill>
        <p:spPr bwMode="auto">
          <a:xfrm>
            <a:off x="990600" y="1600200"/>
            <a:ext cx="7305675" cy="4819591"/>
          </a:xfrm>
          <a:prstGeom prst="rect">
            <a:avLst/>
          </a:prstGeom>
          <a:noFill/>
          <a:ln w="9525">
            <a:noFill/>
            <a:miter lim="800000"/>
            <a:headEnd/>
            <a:tailEnd/>
          </a:ln>
        </p:spPr>
      </p:pic>
      <p:sp>
        <p:nvSpPr>
          <p:cNvPr id="5" name="Slide Number Placeholder 3"/>
          <p:cNvSpPr>
            <a:spLocks noGrp="1"/>
          </p:cNvSpPr>
          <p:nvPr>
            <p:ph type="sldNum" sz="quarter" idx="12"/>
          </p:nvPr>
        </p:nvSpPr>
        <p:spPr>
          <a:xfrm>
            <a:off x="8305800" y="6416675"/>
            <a:ext cx="381000" cy="365125"/>
          </a:xfrm>
        </p:spPr>
        <p:txBody>
          <a:bodyPr/>
          <a:lstStyle/>
          <a:p>
            <a:fld id="{4A66FE31-C09E-42ED-B4D0-F94965E42B7D}" type="slidenum">
              <a:rPr lang="en-US" smtClean="0"/>
              <a:pPr/>
              <a:t>38</a:t>
            </a:fld>
            <a:endParaRPr lang="en-US" dirty="0"/>
          </a:p>
        </p:txBody>
      </p:sp>
    </p:spTree>
    <p:extLst>
      <p:ext uri="{BB962C8B-B14F-4D97-AF65-F5344CB8AC3E}">
        <p14:creationId xmlns:p14="http://schemas.microsoft.com/office/powerpoint/2010/main" xmlns="" val="4101394450"/>
      </p:ext>
    </p:extLst>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normAutofit/>
          </a:bodyPr>
          <a:lstStyle/>
          <a:p>
            <a:pPr algn="ctr">
              <a:lnSpc>
                <a:spcPct val="90000"/>
              </a:lnSpc>
            </a:pPr>
            <a:r>
              <a:rPr lang="en-US" dirty="0" smtClean="0">
                <a:solidFill>
                  <a:srgbClr val="C00000"/>
                </a:solidFill>
              </a:rPr>
              <a:t>Board Assessment </a:t>
            </a:r>
            <a:br>
              <a:rPr lang="en-US" dirty="0" smtClean="0">
                <a:solidFill>
                  <a:srgbClr val="C00000"/>
                </a:solidFill>
              </a:rPr>
            </a:br>
            <a:r>
              <a:rPr lang="en-US" sz="2900" dirty="0" smtClean="0">
                <a:solidFill>
                  <a:schemeClr val="accent1"/>
                </a:solidFill>
              </a:rPr>
              <a:t>Process</a:t>
            </a:r>
          </a:p>
        </p:txBody>
      </p:sp>
      <p:sp>
        <p:nvSpPr>
          <p:cNvPr id="3" name="Content Placeholder 2"/>
          <p:cNvSpPr>
            <a:spLocks noGrp="1"/>
          </p:cNvSpPr>
          <p:nvPr>
            <p:ph idx="1"/>
          </p:nvPr>
        </p:nvSpPr>
        <p:spPr>
          <a:xfrm>
            <a:off x="457200" y="1447800"/>
            <a:ext cx="8153400" cy="4678363"/>
          </a:xfrm>
        </p:spPr>
        <p:txBody>
          <a:bodyPr/>
          <a:lstStyle/>
          <a:p>
            <a:pPr marL="514350" indent="-514350">
              <a:spcBef>
                <a:spcPts val="500"/>
              </a:spcBef>
              <a:spcAft>
                <a:spcPts val="500"/>
              </a:spcAft>
              <a:buFont typeface="+mj-lt"/>
              <a:buAutoNum type="arabicPeriod"/>
              <a:defRPr/>
            </a:pPr>
            <a:r>
              <a:rPr lang="en-US" sz="3000" dirty="0" smtClean="0"/>
              <a:t>Get your full board on board!</a:t>
            </a:r>
          </a:p>
          <a:p>
            <a:pPr marL="514350" indent="-514350">
              <a:spcBef>
                <a:spcPts val="500"/>
              </a:spcBef>
              <a:spcAft>
                <a:spcPts val="500"/>
              </a:spcAft>
              <a:buFont typeface="+mj-lt"/>
              <a:buAutoNum type="arabicPeriod"/>
              <a:defRPr/>
            </a:pPr>
            <a:r>
              <a:rPr lang="en-US" sz="3000" dirty="0" smtClean="0"/>
              <a:t>Establish a group of board members to oversee the process</a:t>
            </a:r>
          </a:p>
          <a:p>
            <a:pPr marL="514350" indent="-514350">
              <a:spcBef>
                <a:spcPts val="500"/>
              </a:spcBef>
              <a:spcAft>
                <a:spcPts val="500"/>
              </a:spcAft>
              <a:buFont typeface="+mj-lt"/>
              <a:buAutoNum type="arabicPeriod"/>
              <a:defRPr/>
            </a:pPr>
            <a:r>
              <a:rPr lang="en-US" sz="3000" dirty="0" smtClean="0"/>
              <a:t>Administer the assessment tool</a:t>
            </a:r>
          </a:p>
          <a:p>
            <a:pPr marL="514350" indent="-514350">
              <a:spcBef>
                <a:spcPts val="500"/>
              </a:spcBef>
              <a:spcAft>
                <a:spcPts val="500"/>
              </a:spcAft>
              <a:buFont typeface="+mj-lt"/>
              <a:buAutoNum type="arabicPeriod"/>
              <a:defRPr/>
            </a:pPr>
            <a:r>
              <a:rPr lang="en-US" sz="3000" dirty="0" smtClean="0"/>
              <a:t>Tabulate responses</a:t>
            </a:r>
          </a:p>
          <a:p>
            <a:pPr marL="514350" indent="-514350">
              <a:spcBef>
                <a:spcPts val="500"/>
              </a:spcBef>
              <a:spcAft>
                <a:spcPts val="500"/>
              </a:spcAft>
              <a:buFont typeface="+mj-lt"/>
              <a:buAutoNum type="arabicPeriod"/>
              <a:defRPr/>
            </a:pPr>
            <a:r>
              <a:rPr lang="en-US" sz="3000" dirty="0" smtClean="0"/>
              <a:t>Discuss results – strengths, weaknesses</a:t>
            </a:r>
          </a:p>
          <a:p>
            <a:pPr marL="514350" indent="-514350">
              <a:spcBef>
                <a:spcPts val="500"/>
              </a:spcBef>
              <a:spcAft>
                <a:spcPts val="500"/>
              </a:spcAft>
              <a:buFont typeface="+mj-lt"/>
              <a:buAutoNum type="arabicPeriod"/>
              <a:defRPr/>
            </a:pPr>
            <a:r>
              <a:rPr lang="en-US" sz="3000" dirty="0" smtClean="0"/>
              <a:t>Establish a realistic action plan</a:t>
            </a:r>
          </a:p>
          <a:p>
            <a:pPr marL="514350" indent="-514350">
              <a:spcBef>
                <a:spcPts val="500"/>
              </a:spcBef>
              <a:spcAft>
                <a:spcPts val="500"/>
              </a:spcAft>
              <a:buFont typeface="+mj-lt"/>
              <a:buAutoNum type="arabicPeriod"/>
              <a:defRPr/>
            </a:pPr>
            <a:r>
              <a:rPr lang="en-US" sz="3000" dirty="0" smtClean="0">
                <a:solidFill>
                  <a:schemeClr val="accent3"/>
                </a:solidFill>
              </a:rPr>
              <a:t>Follow up and reassess! </a:t>
            </a:r>
          </a:p>
          <a:p>
            <a:pPr marL="514350" indent="-514350">
              <a:buFont typeface="+mj-lt"/>
              <a:buAutoNum type="arabicPeriod"/>
              <a:defRPr/>
            </a:pPr>
            <a:endParaRPr lang="en-US" sz="3200" dirty="0" smtClean="0"/>
          </a:p>
          <a:p>
            <a:pPr marL="514350" indent="-514350">
              <a:buFont typeface="+mj-lt"/>
              <a:buAutoNum type="arabicPeriod"/>
              <a:defRPr/>
            </a:pPr>
            <a:endParaRPr lang="en-US" sz="3200" dirty="0" smtClean="0"/>
          </a:p>
          <a:p>
            <a:pPr>
              <a:defRPr/>
            </a:pPr>
            <a:endParaRPr lang="en-US" dirty="0"/>
          </a:p>
        </p:txBody>
      </p:sp>
      <p:sp>
        <p:nvSpPr>
          <p:cNvPr id="4" name="Slide Number Placeholder 3"/>
          <p:cNvSpPr>
            <a:spLocks noGrp="1"/>
          </p:cNvSpPr>
          <p:nvPr>
            <p:ph type="sldNum" sz="quarter" idx="12"/>
          </p:nvPr>
        </p:nvSpPr>
        <p:spPr>
          <a:xfrm>
            <a:off x="8305800" y="6416675"/>
            <a:ext cx="381000" cy="365125"/>
          </a:xfrm>
        </p:spPr>
        <p:txBody>
          <a:bodyPr/>
          <a:lstStyle/>
          <a:p>
            <a:fld id="{4A66FE31-C09E-42ED-B4D0-F94965E42B7D}" type="slidenum">
              <a:rPr lang="en-US" smtClean="0"/>
              <a:pPr/>
              <a:t>39</a:t>
            </a:fld>
            <a:endParaRPr lang="en-US" dirty="0"/>
          </a:p>
        </p:txBody>
      </p:sp>
    </p:spTree>
    <p:extLst>
      <p:ext uri="{BB962C8B-B14F-4D97-AF65-F5344CB8AC3E}">
        <p14:creationId xmlns:p14="http://schemas.microsoft.com/office/powerpoint/2010/main" xmlns="" val="1179469620"/>
      </p:ext>
    </p:extLst>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idx="4294967295"/>
          </p:nvPr>
        </p:nvSpPr>
        <p:spPr>
          <a:xfrm>
            <a:off x="457200" y="228600"/>
            <a:ext cx="8229600" cy="1197166"/>
          </a:xfrm>
        </p:spPr>
        <p:txBody>
          <a:bodyPr>
            <a:normAutofit/>
          </a:bodyPr>
          <a:lstStyle/>
          <a:p>
            <a:pPr algn="ctr" eaLnBrk="1" hangingPunct="1">
              <a:lnSpc>
                <a:spcPct val="90000"/>
              </a:lnSpc>
            </a:pPr>
            <a:r>
              <a:rPr lang="en-US" sz="4000" b="1" dirty="0" smtClean="0">
                <a:solidFill>
                  <a:srgbClr val="C00000"/>
                </a:solidFill>
                <a:latin typeface="Calibri" pitchFamily="34" charset="0"/>
              </a:rPr>
              <a:t>Board Assessment </a:t>
            </a:r>
            <a:r>
              <a:rPr lang="en-US" sz="4200" b="1" dirty="0" smtClean="0">
                <a:solidFill>
                  <a:srgbClr val="006699"/>
                </a:solidFill>
                <a:latin typeface="Calibri" pitchFamily="34" charset="0"/>
              </a:rPr>
              <a:t/>
            </a:r>
            <a:br>
              <a:rPr lang="en-US" sz="4200" b="1" dirty="0" smtClean="0">
                <a:solidFill>
                  <a:srgbClr val="006699"/>
                </a:solidFill>
                <a:latin typeface="Calibri" pitchFamily="34" charset="0"/>
              </a:rPr>
            </a:br>
            <a:r>
              <a:rPr lang="en-US" sz="2900" b="1" dirty="0" smtClean="0">
                <a:solidFill>
                  <a:schemeClr val="accent1"/>
                </a:solidFill>
                <a:latin typeface="Calibri" pitchFamily="34" charset="0"/>
              </a:rPr>
              <a:t>Resources</a:t>
            </a:r>
          </a:p>
        </p:txBody>
      </p:sp>
      <p:sp>
        <p:nvSpPr>
          <p:cNvPr id="10243" name="Rectangle 3"/>
          <p:cNvSpPr>
            <a:spLocks noGrp="1" noChangeArrowheads="1"/>
          </p:cNvSpPr>
          <p:nvPr>
            <p:ph type="body" idx="4294967295"/>
          </p:nvPr>
        </p:nvSpPr>
        <p:spPr>
          <a:xfrm>
            <a:off x="457200" y="1371600"/>
            <a:ext cx="8305800" cy="5137532"/>
          </a:xfrm>
        </p:spPr>
        <p:txBody>
          <a:bodyPr>
            <a:normAutofit lnSpcReduction="10000"/>
          </a:bodyPr>
          <a:lstStyle/>
          <a:p>
            <a:pPr eaLnBrk="1" hangingPunct="1">
              <a:spcBef>
                <a:spcPts val="800"/>
              </a:spcBef>
              <a:spcAft>
                <a:spcPts val="800"/>
              </a:spcAft>
            </a:pPr>
            <a:r>
              <a:rPr lang="en-US" sz="3000" b="1" dirty="0" smtClean="0">
                <a:solidFill>
                  <a:srgbClr val="1F4A7F"/>
                </a:solidFill>
              </a:rPr>
              <a:t>Decide on and use appropriate format/tool</a:t>
            </a:r>
          </a:p>
          <a:p>
            <a:pPr lvl="1">
              <a:spcBef>
                <a:spcPts val="800"/>
              </a:spcBef>
              <a:spcAft>
                <a:spcPts val="800"/>
              </a:spcAft>
            </a:pPr>
            <a:r>
              <a:rPr lang="en-US" sz="2400" dirty="0" smtClean="0"/>
              <a:t>NH Center for Nonprofits, </a:t>
            </a:r>
            <a:r>
              <a:rPr lang="en-US" sz="2200" dirty="0" smtClean="0">
                <a:hlinkClick r:id="rId3"/>
              </a:rPr>
              <a:t>http://www.nhnonprofits.org/view/member-benefits/256</a:t>
            </a:r>
            <a:r>
              <a:rPr lang="en-US" sz="2200" dirty="0" smtClean="0"/>
              <a:t> </a:t>
            </a:r>
            <a:endParaRPr lang="en-US" sz="2400" dirty="0" smtClean="0"/>
          </a:p>
          <a:p>
            <a:pPr lvl="1" eaLnBrk="1" hangingPunct="1">
              <a:spcBef>
                <a:spcPts val="800"/>
              </a:spcBef>
              <a:spcAft>
                <a:spcPts val="800"/>
              </a:spcAft>
            </a:pPr>
            <a:r>
              <a:rPr lang="en-US" sz="2400" dirty="0" smtClean="0"/>
              <a:t>National Council of Nonprofits, </a:t>
            </a:r>
            <a:r>
              <a:rPr lang="en-US" sz="2200" dirty="0" smtClean="0">
                <a:hlinkClick r:id="rId4"/>
              </a:rPr>
              <a:t>http://www.councilofnonprofits.org/resources/resources-topic/boards-governance/board-member-self-assessment</a:t>
            </a:r>
            <a:r>
              <a:rPr lang="en-US" sz="2200" dirty="0" smtClean="0"/>
              <a:t>  </a:t>
            </a:r>
          </a:p>
          <a:p>
            <a:pPr lvl="1">
              <a:spcBef>
                <a:spcPts val="800"/>
              </a:spcBef>
              <a:spcAft>
                <a:spcPts val="800"/>
              </a:spcAft>
            </a:pPr>
            <a:r>
              <a:rPr lang="en-US" sz="2400" dirty="0" err="1" smtClean="0"/>
              <a:t>VirtualCAP</a:t>
            </a:r>
            <a:r>
              <a:rPr lang="en-US" sz="2600" dirty="0" smtClean="0"/>
              <a:t>,</a:t>
            </a:r>
            <a:r>
              <a:rPr lang="en-US" dirty="0" smtClean="0"/>
              <a:t> </a:t>
            </a:r>
            <a:r>
              <a:rPr lang="en-US" sz="2200" dirty="0" smtClean="0">
                <a:hlinkClick r:id="rId5"/>
              </a:rPr>
              <a:t>http://www.virtualcap.com/downloads/MPI/IN-CAA-Board-Self-Assessment.pdf</a:t>
            </a:r>
            <a:r>
              <a:rPr lang="en-US" sz="2200" dirty="0" smtClean="0"/>
              <a:t> (tool developed by Indiana Community Action Association)</a:t>
            </a:r>
          </a:p>
          <a:p>
            <a:pPr lvl="1">
              <a:spcBef>
                <a:spcPts val="800"/>
              </a:spcBef>
              <a:spcAft>
                <a:spcPts val="800"/>
              </a:spcAft>
            </a:pPr>
            <a:r>
              <a:rPr lang="en-US" sz="2400" dirty="0" smtClean="0"/>
              <a:t>The Nonprofit Association of Oregon, </a:t>
            </a:r>
            <a:r>
              <a:rPr lang="en-US" sz="2200" dirty="0" smtClean="0">
                <a:hlinkClick r:id="rId6"/>
              </a:rPr>
              <a:t>https://nonprofitoregon.org/helpline_resources/Board-Assessment-Tool</a:t>
            </a:r>
            <a:r>
              <a:rPr lang="en-US" sz="2200" dirty="0" smtClean="0"/>
              <a:t> </a:t>
            </a:r>
            <a:endParaRPr lang="en-US" sz="2400" dirty="0" smtClean="0"/>
          </a:p>
          <a:p>
            <a:pPr lvl="1">
              <a:spcBef>
                <a:spcPts val="800"/>
              </a:spcBef>
              <a:spcAft>
                <a:spcPts val="800"/>
              </a:spcAft>
            </a:pPr>
            <a:endParaRPr lang="en-US" sz="2200" dirty="0" smtClean="0"/>
          </a:p>
          <a:p>
            <a:pPr eaLnBrk="1" hangingPunct="1">
              <a:spcBef>
                <a:spcPts val="800"/>
              </a:spcBef>
              <a:spcAft>
                <a:spcPts val="800"/>
              </a:spcAft>
            </a:pPr>
            <a:endParaRPr lang="en-US" sz="2400" dirty="0" smtClean="0"/>
          </a:p>
        </p:txBody>
      </p:sp>
      <p:sp>
        <p:nvSpPr>
          <p:cNvPr id="4" name="Slide Number Placeholder 3"/>
          <p:cNvSpPr>
            <a:spLocks noGrp="1"/>
          </p:cNvSpPr>
          <p:nvPr>
            <p:ph type="sldNum" sz="quarter" idx="12"/>
          </p:nvPr>
        </p:nvSpPr>
        <p:spPr>
          <a:xfrm>
            <a:off x="8305800" y="6416675"/>
            <a:ext cx="381000" cy="365125"/>
          </a:xfrm>
        </p:spPr>
        <p:txBody>
          <a:bodyPr/>
          <a:lstStyle/>
          <a:p>
            <a:fld id="{4A66FE31-C09E-42ED-B4D0-F94965E42B7D}" type="slidenum">
              <a:rPr lang="en-US" smtClean="0"/>
              <a:pPr/>
              <a:t>40</a:t>
            </a:fld>
            <a:endParaRPr lang="en-US" dirty="0"/>
          </a:p>
        </p:txBody>
      </p:sp>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a:xfrm>
            <a:off x="381000" y="228600"/>
            <a:ext cx="8382000" cy="1143000"/>
          </a:xfrm>
        </p:spPr>
        <p:txBody>
          <a:bodyPr>
            <a:normAutofit fontScale="90000"/>
          </a:bodyPr>
          <a:lstStyle/>
          <a:p>
            <a:r>
              <a:rPr lang="en-US" altLang="en-US" sz="4400" dirty="0" smtClean="0">
                <a:solidFill>
                  <a:srgbClr val="C00000"/>
                </a:solidFill>
              </a:rPr>
              <a:t>Connecting with Community Exercise</a:t>
            </a:r>
            <a:br>
              <a:rPr lang="en-US" altLang="en-US" sz="4400" dirty="0" smtClean="0">
                <a:solidFill>
                  <a:srgbClr val="C00000"/>
                </a:solidFill>
              </a:rPr>
            </a:br>
            <a:r>
              <a:rPr lang="en-US" altLang="en-US" sz="3200" dirty="0" smtClean="0">
                <a:solidFill>
                  <a:schemeClr val="accent1"/>
                </a:solidFill>
              </a:rPr>
              <a:t>Fill in the Blank</a:t>
            </a:r>
          </a:p>
        </p:txBody>
      </p:sp>
      <p:sp>
        <p:nvSpPr>
          <p:cNvPr id="41987" name="Content Placeholder 2"/>
          <p:cNvSpPr>
            <a:spLocks noGrp="1"/>
          </p:cNvSpPr>
          <p:nvPr>
            <p:ph idx="1"/>
          </p:nvPr>
        </p:nvSpPr>
        <p:spPr>
          <a:xfrm>
            <a:off x="457200" y="1600200"/>
            <a:ext cx="8229600" cy="5029200"/>
          </a:xfrm>
        </p:spPr>
        <p:txBody>
          <a:bodyPr>
            <a:normAutofit fontScale="92500"/>
          </a:bodyPr>
          <a:lstStyle/>
          <a:p>
            <a:pPr>
              <a:lnSpc>
                <a:spcPct val="90000"/>
              </a:lnSpc>
              <a:spcBef>
                <a:spcPts val="600"/>
              </a:spcBef>
              <a:spcAft>
                <a:spcPts val="600"/>
              </a:spcAft>
            </a:pPr>
            <a:r>
              <a:rPr lang="en-US" altLang="en-US" sz="2800" b="1" dirty="0" smtClean="0">
                <a:solidFill>
                  <a:schemeClr val="accent3"/>
                </a:solidFill>
              </a:rPr>
              <a:t>Empowering </a:t>
            </a:r>
            <a:r>
              <a:rPr lang="en-US" altLang="en-US" sz="2800" dirty="0" smtClean="0"/>
              <a:t>the low-income community</a:t>
            </a:r>
            <a:endParaRPr lang="en-US" altLang="en-US" dirty="0" smtClean="0"/>
          </a:p>
          <a:p>
            <a:pPr lvl="1">
              <a:lnSpc>
                <a:spcPct val="90000"/>
              </a:lnSpc>
              <a:spcBef>
                <a:spcPts val="600"/>
              </a:spcBef>
              <a:spcAft>
                <a:spcPts val="600"/>
              </a:spcAft>
            </a:pPr>
            <a:r>
              <a:rPr lang="en-US" altLang="en-US" dirty="0" smtClean="0"/>
              <a:t>Ex., our tripartite board </a:t>
            </a:r>
            <a:r>
              <a:rPr lang="en-US" altLang="en-US" sz="2400" dirty="0" smtClean="0"/>
              <a:t>_______________________________</a:t>
            </a:r>
          </a:p>
          <a:p>
            <a:pPr>
              <a:lnSpc>
                <a:spcPct val="90000"/>
              </a:lnSpc>
              <a:spcBef>
                <a:spcPts val="600"/>
              </a:spcBef>
              <a:spcAft>
                <a:spcPts val="600"/>
              </a:spcAft>
            </a:pPr>
            <a:r>
              <a:rPr lang="en-US" sz="2800" b="1" dirty="0" smtClean="0">
                <a:solidFill>
                  <a:schemeClr val="accent3"/>
                </a:solidFill>
              </a:rPr>
              <a:t>Effectively advocating </a:t>
            </a:r>
            <a:r>
              <a:rPr lang="en-US" sz="2800" dirty="0" smtClean="0"/>
              <a:t>for the organization and its mission</a:t>
            </a:r>
          </a:p>
          <a:p>
            <a:pPr lvl="1">
              <a:lnSpc>
                <a:spcPct val="90000"/>
              </a:lnSpc>
              <a:spcBef>
                <a:spcPts val="600"/>
              </a:spcBef>
              <a:spcAft>
                <a:spcPts val="600"/>
              </a:spcAft>
            </a:pPr>
            <a:r>
              <a:rPr lang="en-US" dirty="0" smtClean="0"/>
              <a:t>Ex., our tripartite board________________________________</a:t>
            </a:r>
            <a:endParaRPr lang="en-US" sz="2400" dirty="0" smtClean="0"/>
          </a:p>
          <a:p>
            <a:pPr>
              <a:lnSpc>
                <a:spcPct val="90000"/>
              </a:lnSpc>
              <a:spcBef>
                <a:spcPts val="600"/>
              </a:spcBef>
              <a:spcAft>
                <a:spcPts val="600"/>
              </a:spcAft>
            </a:pPr>
            <a:r>
              <a:rPr lang="en-US" altLang="en-US" sz="2800" b="1" dirty="0" smtClean="0">
                <a:solidFill>
                  <a:schemeClr val="accent3"/>
                </a:solidFill>
              </a:rPr>
              <a:t>Collecting and providing input </a:t>
            </a:r>
            <a:r>
              <a:rPr lang="en-US" altLang="en-US" sz="2800" dirty="0" smtClean="0"/>
              <a:t>on community needs</a:t>
            </a:r>
          </a:p>
          <a:p>
            <a:pPr lvl="1">
              <a:lnSpc>
                <a:spcPct val="90000"/>
              </a:lnSpc>
              <a:spcBef>
                <a:spcPts val="600"/>
              </a:spcBef>
              <a:spcAft>
                <a:spcPts val="600"/>
              </a:spcAft>
            </a:pPr>
            <a:r>
              <a:rPr lang="en-US" dirty="0" smtClean="0"/>
              <a:t>Ex., our tripartite board________________________________</a:t>
            </a:r>
          </a:p>
          <a:p>
            <a:pPr>
              <a:lnSpc>
                <a:spcPct val="90000"/>
              </a:lnSpc>
              <a:spcBef>
                <a:spcPts val="600"/>
              </a:spcBef>
              <a:spcAft>
                <a:spcPts val="600"/>
              </a:spcAft>
            </a:pPr>
            <a:r>
              <a:rPr lang="en-US" altLang="en-US" sz="2800" dirty="0" smtClean="0"/>
              <a:t>Developing and sustaining </a:t>
            </a:r>
            <a:r>
              <a:rPr lang="en-US" altLang="en-US" sz="2800" b="1" dirty="0" smtClean="0">
                <a:solidFill>
                  <a:schemeClr val="accent3"/>
                </a:solidFill>
              </a:rPr>
              <a:t>strategic partnerships and collaborations</a:t>
            </a:r>
          </a:p>
          <a:p>
            <a:pPr lvl="1">
              <a:lnSpc>
                <a:spcPct val="90000"/>
              </a:lnSpc>
              <a:spcBef>
                <a:spcPts val="600"/>
              </a:spcBef>
              <a:spcAft>
                <a:spcPts val="600"/>
              </a:spcAft>
            </a:pPr>
            <a:r>
              <a:rPr lang="en-US" dirty="0" smtClean="0"/>
              <a:t>Ex., our tripartite board________________________________</a:t>
            </a:r>
          </a:p>
          <a:p>
            <a:pPr lvl="1">
              <a:lnSpc>
                <a:spcPct val="90000"/>
              </a:lnSpc>
              <a:spcBef>
                <a:spcPts val="600"/>
              </a:spcBef>
              <a:spcAft>
                <a:spcPts val="600"/>
              </a:spcAft>
            </a:pPr>
            <a:endParaRPr lang="en-US" altLang="en-US" sz="2400" b="1" dirty="0" smtClean="0">
              <a:solidFill>
                <a:schemeClr val="accent3"/>
              </a:solidFill>
            </a:endParaRPr>
          </a:p>
          <a:p>
            <a:pPr lvl="1">
              <a:lnSpc>
                <a:spcPct val="90000"/>
              </a:lnSpc>
              <a:spcBef>
                <a:spcPts val="600"/>
              </a:spcBef>
              <a:spcAft>
                <a:spcPts val="600"/>
              </a:spcAft>
            </a:pPr>
            <a:endParaRPr lang="en-US" altLang="en-US" sz="2400" b="1" dirty="0" smtClean="0">
              <a:solidFill>
                <a:schemeClr val="accent3"/>
              </a:solidFill>
            </a:endParaRPr>
          </a:p>
          <a:p>
            <a:pPr lvl="1">
              <a:lnSpc>
                <a:spcPct val="90000"/>
              </a:lnSpc>
              <a:spcBef>
                <a:spcPts val="600"/>
              </a:spcBef>
              <a:spcAft>
                <a:spcPts val="600"/>
              </a:spcAft>
            </a:pPr>
            <a:endParaRPr lang="en-US" sz="2400" dirty="0" smtClean="0"/>
          </a:p>
          <a:p>
            <a:pPr>
              <a:lnSpc>
                <a:spcPct val="90000"/>
              </a:lnSpc>
              <a:spcBef>
                <a:spcPts val="600"/>
              </a:spcBef>
              <a:spcAft>
                <a:spcPts val="600"/>
              </a:spcAft>
            </a:pPr>
            <a:endParaRPr lang="en-US" altLang="en-US" sz="2800" dirty="0" smtClean="0"/>
          </a:p>
          <a:p>
            <a:pPr>
              <a:lnSpc>
                <a:spcPct val="90000"/>
              </a:lnSpc>
              <a:spcBef>
                <a:spcPts val="600"/>
              </a:spcBef>
              <a:spcAft>
                <a:spcPts val="600"/>
              </a:spcAft>
            </a:pPr>
            <a:endParaRPr lang="en-US" altLang="en-US" sz="2800" dirty="0" smtClean="0"/>
          </a:p>
          <a:p>
            <a:pPr>
              <a:lnSpc>
                <a:spcPct val="90000"/>
              </a:lnSpc>
              <a:spcBef>
                <a:spcPts val="600"/>
              </a:spcBef>
              <a:spcAft>
                <a:spcPts val="600"/>
              </a:spcAft>
            </a:pPr>
            <a:endParaRPr lang="en-US" altLang="en-US" sz="2800" dirty="0" smtClean="0"/>
          </a:p>
        </p:txBody>
      </p:sp>
      <p:sp>
        <p:nvSpPr>
          <p:cNvPr id="4" name="Slide Number Placeholder 3"/>
          <p:cNvSpPr>
            <a:spLocks noGrp="1"/>
          </p:cNvSpPr>
          <p:nvPr>
            <p:ph type="sldNum" sz="quarter" idx="12"/>
          </p:nvPr>
        </p:nvSpPr>
        <p:spPr>
          <a:xfrm>
            <a:off x="8305800" y="6416675"/>
            <a:ext cx="381000" cy="365125"/>
          </a:xfrm>
        </p:spPr>
        <p:txBody>
          <a:bodyPr/>
          <a:lstStyle/>
          <a:p>
            <a:fld id="{4A66FE31-C09E-42ED-B4D0-F94965E42B7D}" type="slidenum">
              <a:rPr lang="en-US" smtClean="0"/>
              <a:pPr/>
              <a:t>41</a:t>
            </a:fld>
            <a:endParaRPr lang="en-US" dirty="0"/>
          </a:p>
        </p:txBody>
      </p:sp>
    </p:spTree>
    <p:extLst>
      <p:ext uri="{BB962C8B-B14F-4D97-AF65-F5344CB8AC3E}">
        <p14:creationId xmlns:p14="http://schemas.microsoft.com/office/powerpoint/2010/main" xmlns="" val="69785814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Content Placeholder 4"/>
          <p:cNvGraphicFramePr>
            <a:graphicFrameLocks noGrp="1"/>
          </p:cNvGraphicFramePr>
          <p:nvPr>
            <p:ph idx="1"/>
            <p:extLst>
              <p:ext uri="{D42A27DB-BD31-4B8C-83A1-F6EECF244321}">
                <p14:modId xmlns:p14="http://schemas.microsoft.com/office/powerpoint/2010/main" xmlns="" val="46151150"/>
              </p:ext>
            </p:extLst>
          </p:nvPr>
        </p:nvGraphicFramePr>
        <p:xfrm>
          <a:off x="381000" y="1524000"/>
          <a:ext cx="8229600" cy="4648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p:cNvSpPr>
            <a:spLocks noGrp="1"/>
          </p:cNvSpPr>
          <p:nvPr>
            <p:ph type="sldNum" sz="quarter" idx="12"/>
          </p:nvPr>
        </p:nvSpPr>
        <p:spPr>
          <a:xfrm>
            <a:off x="8305800" y="6416675"/>
            <a:ext cx="381000" cy="365125"/>
          </a:xfrm>
        </p:spPr>
        <p:txBody>
          <a:bodyPr/>
          <a:lstStyle/>
          <a:p>
            <a:fld id="{4A66FE31-C09E-42ED-B4D0-F94965E42B7D}" type="slidenum">
              <a:rPr lang="en-US" smtClean="0"/>
              <a:pPr/>
              <a:t>42</a:t>
            </a:fld>
            <a:endParaRPr lang="en-US" dirty="0"/>
          </a:p>
        </p:txBody>
      </p:sp>
      <p:sp>
        <p:nvSpPr>
          <p:cNvPr id="7" name="Title 1"/>
          <p:cNvSpPr>
            <a:spLocks noGrp="1"/>
          </p:cNvSpPr>
          <p:nvPr>
            <p:ph type="title"/>
          </p:nvPr>
        </p:nvSpPr>
        <p:spPr>
          <a:xfrm>
            <a:off x="457200" y="274638"/>
            <a:ext cx="8229600" cy="1143000"/>
          </a:xfrm>
        </p:spPr>
        <p:txBody>
          <a:bodyPr>
            <a:normAutofit/>
          </a:bodyPr>
          <a:lstStyle/>
          <a:p>
            <a:pPr>
              <a:lnSpc>
                <a:spcPct val="90000"/>
              </a:lnSpc>
            </a:pPr>
            <a:r>
              <a:rPr lang="en-US" dirty="0" smtClean="0">
                <a:solidFill>
                  <a:srgbClr val="C00000"/>
                </a:solidFill>
              </a:rPr>
              <a:t>CSBG Organizational Standards</a:t>
            </a:r>
            <a:br>
              <a:rPr lang="en-US" dirty="0" smtClean="0">
                <a:solidFill>
                  <a:srgbClr val="C00000"/>
                </a:solidFill>
              </a:rPr>
            </a:br>
            <a:r>
              <a:rPr lang="en-US" sz="2900" dirty="0" smtClean="0">
                <a:solidFill>
                  <a:schemeClr val="accent1"/>
                </a:solidFill>
              </a:rPr>
              <a:t>Community Engagement</a:t>
            </a:r>
            <a:endParaRPr lang="en-US" sz="2900" dirty="0">
              <a:solidFill>
                <a:schemeClr val="accent1"/>
              </a:solidFill>
            </a:endParaRPr>
          </a:p>
        </p:txBody>
      </p:sp>
    </p:spTree>
    <p:extLst>
      <p:ext uri="{BB962C8B-B14F-4D97-AF65-F5344CB8AC3E}">
        <p14:creationId xmlns:p14="http://schemas.microsoft.com/office/powerpoint/2010/main" xmlns="" val="192071274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Key Board Responsibility</a:t>
            </a:r>
            <a:endParaRPr lang="en-US" dirty="0">
              <a:solidFill>
                <a:srgbClr val="C00000"/>
              </a:solidFill>
            </a:endParaRPr>
          </a:p>
        </p:txBody>
      </p:sp>
      <p:sp>
        <p:nvSpPr>
          <p:cNvPr id="4" name="Slide Number Placeholder 3"/>
          <p:cNvSpPr>
            <a:spLocks noGrp="1"/>
          </p:cNvSpPr>
          <p:nvPr>
            <p:ph type="sldNum" sz="quarter" idx="12"/>
          </p:nvPr>
        </p:nvSpPr>
        <p:spPr/>
        <p:txBody>
          <a:bodyPr/>
          <a:lstStyle/>
          <a:p>
            <a:fld id="{4A66FE31-C09E-42ED-B4D0-F94965E42B7D}" type="slidenum">
              <a:rPr lang="en-US" smtClean="0"/>
              <a:pPr/>
              <a:t>43</a:t>
            </a:fld>
            <a:endParaRPr lang="en-US" dirty="0"/>
          </a:p>
        </p:txBody>
      </p:sp>
      <p:sp>
        <p:nvSpPr>
          <p:cNvPr id="5" name="Freeform 4"/>
          <p:cNvSpPr/>
          <p:nvPr/>
        </p:nvSpPr>
        <p:spPr>
          <a:xfrm>
            <a:off x="1372890" y="1565334"/>
            <a:ext cx="6629400" cy="4146946"/>
          </a:xfrm>
          <a:custGeom>
            <a:avLst/>
            <a:gdLst>
              <a:gd name="connsiteX0" fmla="*/ 0 w 2547937"/>
              <a:gd name="connsiteY0" fmla="*/ 0 h 1528762"/>
              <a:gd name="connsiteX1" fmla="*/ 2547937 w 2547937"/>
              <a:gd name="connsiteY1" fmla="*/ 0 h 1528762"/>
              <a:gd name="connsiteX2" fmla="*/ 2547937 w 2547937"/>
              <a:gd name="connsiteY2" fmla="*/ 1528762 h 1528762"/>
              <a:gd name="connsiteX3" fmla="*/ 0 w 2547937"/>
              <a:gd name="connsiteY3" fmla="*/ 1528762 h 1528762"/>
              <a:gd name="connsiteX4" fmla="*/ 0 w 2547937"/>
              <a:gd name="connsiteY4" fmla="*/ 0 h 15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7937" h="1528762">
                <a:moveTo>
                  <a:pt x="0" y="0"/>
                </a:moveTo>
                <a:lnTo>
                  <a:pt x="2547937" y="0"/>
                </a:lnTo>
                <a:lnTo>
                  <a:pt x="2547937" y="1528762"/>
                </a:lnTo>
                <a:lnTo>
                  <a:pt x="0" y="1528762"/>
                </a:lnTo>
                <a:lnTo>
                  <a:pt x="0" y="0"/>
                </a:lnTo>
                <a:close/>
              </a:path>
            </a:pathLst>
          </a:custGeom>
        </p:spPr>
        <p:style>
          <a:lnRef idx="2">
            <a:schemeClr val="lt1">
              <a:hueOff val="0"/>
              <a:satOff val="0"/>
              <a:lumOff val="0"/>
              <a:alphaOff val="0"/>
            </a:schemeClr>
          </a:lnRef>
          <a:fillRef idx="1">
            <a:schemeClr val="accent4">
              <a:hueOff val="-2678862"/>
              <a:satOff val="16139"/>
              <a:lumOff val="1294"/>
              <a:alphaOff val="0"/>
            </a:schemeClr>
          </a:fillRef>
          <a:effectRef idx="0">
            <a:schemeClr val="accent4">
              <a:hueOff val="-2678862"/>
              <a:satOff val="16139"/>
              <a:lumOff val="1294"/>
              <a:alphaOff val="0"/>
            </a:schemeClr>
          </a:effectRef>
          <a:fontRef idx="minor">
            <a:schemeClr val="lt1"/>
          </a:fontRef>
        </p:style>
        <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US" sz="4000" b="1" kern="1200" dirty="0" smtClean="0"/>
              <a:t>Generating Funds</a:t>
            </a:r>
            <a:endParaRPr lang="en-US" sz="4000" b="1" kern="1200"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74638"/>
            <a:ext cx="8305800" cy="1325562"/>
          </a:xfrm>
        </p:spPr>
        <p:txBody>
          <a:bodyPr>
            <a:normAutofit/>
          </a:bodyPr>
          <a:lstStyle/>
          <a:p>
            <a:r>
              <a:rPr lang="en-US" dirty="0" smtClean="0">
                <a:solidFill>
                  <a:srgbClr val="C00000"/>
                </a:solidFill>
              </a:rPr>
              <a:t>Two Main Ways CAAs Generate Funds</a:t>
            </a:r>
            <a:endParaRPr lang="en-US" dirty="0">
              <a:solidFill>
                <a:srgbClr val="C00000"/>
              </a:solidFill>
            </a:endParaRPr>
          </a:p>
        </p:txBody>
      </p:sp>
      <p:sp>
        <p:nvSpPr>
          <p:cNvPr id="4" name="Slide Number Placeholder 3"/>
          <p:cNvSpPr>
            <a:spLocks noGrp="1"/>
          </p:cNvSpPr>
          <p:nvPr>
            <p:ph type="sldNum" sz="quarter" idx="12"/>
          </p:nvPr>
        </p:nvSpPr>
        <p:spPr/>
        <p:txBody>
          <a:bodyPr/>
          <a:lstStyle/>
          <a:p>
            <a:fld id="{4A66FE31-C09E-42ED-B4D0-F94965E42B7D}" type="slidenum">
              <a:rPr lang="en-US" smtClean="0"/>
              <a:pPr/>
              <a:t>44</a:t>
            </a:fld>
            <a:endParaRPr lang="en-US" dirty="0"/>
          </a:p>
        </p:txBody>
      </p:sp>
      <p:graphicFrame>
        <p:nvGraphicFramePr>
          <p:cNvPr id="7" name="Content Placeholder 6"/>
          <p:cNvGraphicFramePr>
            <a:graphicFrameLocks noGrp="1"/>
          </p:cNvGraphicFramePr>
          <p:nvPr>
            <p:ph idx="1"/>
          </p:nvPr>
        </p:nvGraphicFramePr>
        <p:xfrm>
          <a:off x="306090" y="1524000"/>
          <a:ext cx="84582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xtBox 7"/>
          <p:cNvSpPr txBox="1"/>
          <p:nvPr/>
        </p:nvSpPr>
        <p:spPr>
          <a:xfrm>
            <a:off x="576024" y="5791200"/>
            <a:ext cx="3733800" cy="430887"/>
          </a:xfrm>
          <a:prstGeom prst="rect">
            <a:avLst/>
          </a:prstGeom>
          <a:noFill/>
        </p:spPr>
        <p:txBody>
          <a:bodyPr wrap="square" rtlCol="0">
            <a:spAutoFit/>
          </a:bodyPr>
          <a:lstStyle/>
          <a:p>
            <a:r>
              <a:rPr lang="en-US" sz="2200" b="1" dirty="0" smtClean="0">
                <a:latin typeface="+mn-lt"/>
              </a:rPr>
              <a:t>Board and executive director</a:t>
            </a:r>
            <a:endParaRPr lang="en-US" sz="2200" b="1" dirty="0">
              <a:latin typeface="+mn-lt"/>
            </a:endParaRPr>
          </a:p>
        </p:txBody>
      </p:sp>
      <p:sp>
        <p:nvSpPr>
          <p:cNvPr id="9" name="TextBox 8"/>
          <p:cNvSpPr txBox="1"/>
          <p:nvPr/>
        </p:nvSpPr>
        <p:spPr>
          <a:xfrm>
            <a:off x="4876800" y="5791200"/>
            <a:ext cx="3733800" cy="430887"/>
          </a:xfrm>
          <a:prstGeom prst="rect">
            <a:avLst/>
          </a:prstGeom>
          <a:noFill/>
        </p:spPr>
        <p:txBody>
          <a:bodyPr wrap="square" rtlCol="0">
            <a:spAutoFit/>
          </a:bodyPr>
          <a:lstStyle/>
          <a:p>
            <a:r>
              <a:rPr lang="en-US" sz="2200" b="1" dirty="0" smtClean="0">
                <a:latin typeface="+mn-lt"/>
              </a:rPr>
              <a:t>Executive director and staff</a:t>
            </a:r>
            <a:endParaRPr lang="en-US" sz="2200" b="1" dirty="0">
              <a:latin typeface="+mn-lt"/>
            </a:endParaRPr>
          </a:p>
        </p:txBody>
      </p:sp>
      <p:sp>
        <p:nvSpPr>
          <p:cNvPr id="11" name="Rectangle 10"/>
          <p:cNvSpPr/>
          <p:nvPr/>
        </p:nvSpPr>
        <p:spPr>
          <a:xfrm>
            <a:off x="414774" y="5663625"/>
            <a:ext cx="389850" cy="584775"/>
          </a:xfrm>
          <a:prstGeom prst="rect">
            <a:avLst/>
          </a:prstGeom>
        </p:spPr>
        <p:txBody>
          <a:bodyPr wrap="square">
            <a:spAutoFit/>
          </a:bodyPr>
          <a:lstStyle/>
          <a:p>
            <a:r>
              <a:rPr lang="en-US" sz="3200" b="1" dirty="0" smtClean="0">
                <a:solidFill>
                  <a:srgbClr val="C00000"/>
                </a:solidFill>
                <a:latin typeface="+mn-lt"/>
              </a:rPr>
              <a:t>*</a:t>
            </a:r>
            <a:endParaRPr lang="en-US" sz="3200" b="1" dirty="0">
              <a:solidFill>
                <a:srgbClr val="C00000"/>
              </a:solidFill>
              <a:latin typeface="+mn-lt"/>
            </a:endParaRPr>
          </a:p>
        </p:txBody>
      </p:sp>
      <p:sp>
        <p:nvSpPr>
          <p:cNvPr id="12" name="Rectangle 11"/>
          <p:cNvSpPr/>
          <p:nvPr/>
        </p:nvSpPr>
        <p:spPr>
          <a:xfrm>
            <a:off x="3200400" y="1905000"/>
            <a:ext cx="389850" cy="584775"/>
          </a:xfrm>
          <a:prstGeom prst="rect">
            <a:avLst/>
          </a:prstGeom>
        </p:spPr>
        <p:txBody>
          <a:bodyPr wrap="square">
            <a:spAutoFit/>
          </a:bodyPr>
          <a:lstStyle/>
          <a:p>
            <a:r>
              <a:rPr lang="en-US" sz="3200" b="1" dirty="0" smtClean="0">
                <a:solidFill>
                  <a:srgbClr val="C00000"/>
                </a:solidFill>
                <a:latin typeface="+mn-lt"/>
              </a:rPr>
              <a:t>*</a:t>
            </a:r>
            <a:endParaRPr lang="en-US" sz="3200" b="1" dirty="0">
              <a:solidFill>
                <a:srgbClr val="C00000"/>
              </a:solidFill>
              <a:latin typeface="+mn-lt"/>
            </a:endParaRPr>
          </a:p>
        </p:txBody>
      </p:sp>
      <p:sp>
        <p:nvSpPr>
          <p:cNvPr id="13" name="Rectangle 12"/>
          <p:cNvSpPr/>
          <p:nvPr/>
        </p:nvSpPr>
        <p:spPr>
          <a:xfrm>
            <a:off x="4724400" y="5638800"/>
            <a:ext cx="389850" cy="584775"/>
          </a:xfrm>
          <a:prstGeom prst="rect">
            <a:avLst/>
          </a:prstGeom>
        </p:spPr>
        <p:txBody>
          <a:bodyPr wrap="square">
            <a:spAutoFit/>
          </a:bodyPr>
          <a:lstStyle/>
          <a:p>
            <a:r>
              <a:rPr lang="en-US" sz="3200" b="1" dirty="0" smtClean="0">
                <a:solidFill>
                  <a:schemeClr val="accent4"/>
                </a:solidFill>
                <a:latin typeface="+mn-lt"/>
              </a:rPr>
              <a:t>*</a:t>
            </a:r>
            <a:endParaRPr lang="en-US" sz="3200" b="1" dirty="0">
              <a:solidFill>
                <a:schemeClr val="accent4"/>
              </a:solidFill>
              <a:latin typeface="+mn-lt"/>
            </a:endParaRPr>
          </a:p>
        </p:txBody>
      </p:sp>
      <p:sp>
        <p:nvSpPr>
          <p:cNvPr id="14" name="Rectangle 13"/>
          <p:cNvSpPr/>
          <p:nvPr/>
        </p:nvSpPr>
        <p:spPr>
          <a:xfrm>
            <a:off x="7458750" y="1905000"/>
            <a:ext cx="389850" cy="584775"/>
          </a:xfrm>
          <a:prstGeom prst="rect">
            <a:avLst/>
          </a:prstGeom>
        </p:spPr>
        <p:txBody>
          <a:bodyPr wrap="square">
            <a:spAutoFit/>
          </a:bodyPr>
          <a:lstStyle/>
          <a:p>
            <a:r>
              <a:rPr lang="en-US" sz="3200" b="1" dirty="0" smtClean="0">
                <a:solidFill>
                  <a:schemeClr val="accent4"/>
                </a:solidFill>
                <a:latin typeface="+mn-lt"/>
              </a:rPr>
              <a:t>*</a:t>
            </a:r>
            <a:endParaRPr lang="en-US" sz="3200" b="1" dirty="0">
              <a:solidFill>
                <a:schemeClr val="accent4"/>
              </a:solidFill>
              <a:latin typeface="+mn-lt"/>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Generating Funds Quiz</a:t>
            </a:r>
            <a:endParaRPr lang="en-US" dirty="0">
              <a:solidFill>
                <a:srgbClr val="C00000"/>
              </a:solidFill>
            </a:endParaRPr>
          </a:p>
        </p:txBody>
      </p:sp>
      <p:sp>
        <p:nvSpPr>
          <p:cNvPr id="3" name="Content Placeholder 2"/>
          <p:cNvSpPr>
            <a:spLocks noGrp="1"/>
          </p:cNvSpPr>
          <p:nvPr>
            <p:ph idx="1"/>
          </p:nvPr>
        </p:nvSpPr>
        <p:spPr>
          <a:xfrm>
            <a:off x="488196" y="1447801"/>
            <a:ext cx="8229600" cy="1524000"/>
          </a:xfrm>
        </p:spPr>
        <p:txBody>
          <a:bodyPr/>
          <a:lstStyle/>
          <a:p>
            <a:pPr marL="0" indent="0">
              <a:spcBef>
                <a:spcPts val="800"/>
              </a:spcBef>
              <a:spcAft>
                <a:spcPts val="800"/>
              </a:spcAft>
              <a:buNone/>
            </a:pPr>
            <a:r>
              <a:rPr lang="en-US" dirty="0" smtClean="0"/>
              <a:t>A CAA </a:t>
            </a:r>
            <a:r>
              <a:rPr lang="en-US" u="sng" dirty="0" smtClean="0"/>
              <a:t>cannot</a:t>
            </a:r>
            <a:r>
              <a:rPr lang="en-US" dirty="0" smtClean="0"/>
              <a:t> rely solely on its state and federal grants and should engage in efforts to generate unrestricted funds.  </a:t>
            </a:r>
            <a:r>
              <a:rPr lang="en-US" dirty="0" smtClean="0">
                <a:solidFill>
                  <a:schemeClr val="tx1"/>
                </a:solidFill>
              </a:rPr>
              <a:t>True </a:t>
            </a:r>
            <a:r>
              <a:rPr lang="en-US" dirty="0" smtClean="0"/>
              <a:t>or</a:t>
            </a:r>
            <a:r>
              <a:rPr lang="en-US" dirty="0" smtClean="0">
                <a:solidFill>
                  <a:schemeClr val="tx1"/>
                </a:solidFill>
              </a:rPr>
              <a:t> False</a:t>
            </a:r>
          </a:p>
          <a:p>
            <a:pPr marL="514350" indent="-514350">
              <a:spcBef>
                <a:spcPts val="800"/>
              </a:spcBef>
              <a:spcAft>
                <a:spcPts val="800"/>
              </a:spcAft>
              <a:buFont typeface="+mj-lt"/>
              <a:buAutoNum type="arabicPeriod"/>
            </a:pP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45</a:t>
            </a:fld>
            <a:endParaRPr lang="en-US" dirty="0"/>
          </a:p>
        </p:txBody>
      </p:sp>
      <p:sp>
        <p:nvSpPr>
          <p:cNvPr id="6" name="Oval 5"/>
          <p:cNvSpPr/>
          <p:nvPr/>
        </p:nvSpPr>
        <p:spPr>
          <a:xfrm>
            <a:off x="3520698" y="2286000"/>
            <a:ext cx="898902" cy="5334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2"/>
          <p:cNvSpPr txBox="1">
            <a:spLocks/>
          </p:cNvSpPr>
          <p:nvPr/>
        </p:nvSpPr>
        <p:spPr>
          <a:xfrm>
            <a:off x="504984" y="3124200"/>
            <a:ext cx="8229600" cy="2867641"/>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ts val="600"/>
              </a:spcBef>
              <a:spcAft>
                <a:spcPts val="600"/>
              </a:spcAft>
              <a:buClr>
                <a:srgbClr val="1F4A7F"/>
              </a:buClr>
              <a:buSzTx/>
              <a:buFont typeface="Wingdings" panose="05000000000000000000" pitchFamily="2" charset="2"/>
              <a:buChar char="§"/>
              <a:tabLst/>
              <a:defRPr/>
            </a:pPr>
            <a:r>
              <a:rPr lang="en-US" sz="2800" b="1" dirty="0" smtClean="0">
                <a:solidFill>
                  <a:srgbClr val="C00000"/>
                </a:solidFill>
                <a:latin typeface="+mn-lt"/>
              </a:rPr>
              <a:t>Why? </a:t>
            </a:r>
          </a:p>
          <a:p>
            <a:pPr marL="800100" lvl="1" indent="-342900" fontAlgn="auto">
              <a:spcBef>
                <a:spcPts val="600"/>
              </a:spcBef>
              <a:spcAft>
                <a:spcPts val="600"/>
              </a:spcAft>
              <a:buClr>
                <a:srgbClr val="1F4A7F"/>
              </a:buClr>
              <a:buFont typeface="Wingdings" pitchFamily="2" charset="2"/>
              <a:buChar char="Ø"/>
            </a:pPr>
            <a:r>
              <a:rPr lang="en-US" sz="2800" dirty="0" smtClean="0">
                <a:solidFill>
                  <a:srgbClr val="1F4A7F"/>
                </a:solidFill>
                <a:latin typeface="+mn-lt"/>
              </a:rPr>
              <a:t>State and federal grants restrict use of funds</a:t>
            </a:r>
          </a:p>
          <a:p>
            <a:pPr marL="800100" lvl="1" indent="-342900" fontAlgn="auto">
              <a:spcBef>
                <a:spcPts val="600"/>
              </a:spcBef>
              <a:spcAft>
                <a:spcPts val="600"/>
              </a:spcAft>
              <a:buClr>
                <a:srgbClr val="1F4A7F"/>
              </a:buClr>
              <a:buFont typeface="Wingdings" pitchFamily="2" charset="2"/>
              <a:buChar char="Ø"/>
            </a:pPr>
            <a:r>
              <a:rPr kumimoji="0" lang="en-US" sz="2800" i="0" u="none" strike="noStrike" kern="1200" cap="none" spc="0" normalizeH="0" baseline="0" noProof="0" dirty="0" smtClean="0">
                <a:ln>
                  <a:noFill/>
                </a:ln>
                <a:solidFill>
                  <a:srgbClr val="1F4A7F"/>
                </a:solidFill>
                <a:effectLst/>
                <a:uLnTx/>
                <a:uFillTx/>
                <a:latin typeface="+mn-lt"/>
                <a:ea typeface="+mn-ea"/>
                <a:cs typeface="+mn-cs"/>
              </a:rPr>
              <a:t>Diversification</a:t>
            </a:r>
            <a:r>
              <a:rPr kumimoji="0" lang="en-US" sz="2800" i="0" u="none" strike="noStrike" kern="1200" cap="none" spc="0" normalizeH="0" noProof="0" dirty="0" smtClean="0">
                <a:ln>
                  <a:noFill/>
                </a:ln>
                <a:solidFill>
                  <a:srgbClr val="1F4A7F"/>
                </a:solidFill>
                <a:effectLst/>
                <a:uLnTx/>
                <a:uFillTx/>
                <a:latin typeface="+mn-lt"/>
                <a:ea typeface="+mn-ea"/>
                <a:cs typeface="+mn-cs"/>
              </a:rPr>
              <a:t> of funding often essential for sustainability and flexibility</a:t>
            </a:r>
            <a:endParaRPr kumimoji="0" lang="en-US" sz="2800" i="0" u="none" strike="noStrike" kern="1200" cap="none" spc="0" normalizeH="0" baseline="0" noProof="0" dirty="0" smtClean="0">
              <a:ln>
                <a:noFill/>
              </a:ln>
              <a:solidFill>
                <a:srgbClr val="1F4A7F"/>
              </a:solidFill>
              <a:effectLst/>
              <a:uLnTx/>
              <a:uFillTx/>
              <a:latin typeface="+mn-lt"/>
              <a:ea typeface="+mn-ea"/>
              <a:cs typeface="+mn-cs"/>
            </a:endParaRPr>
          </a:p>
          <a:p>
            <a:pPr marL="342900" marR="0" lvl="0" indent="-342900" algn="l" defTabSz="914400" rtl="0" eaLnBrk="1" fontAlgn="auto" latinLnBrk="0" hangingPunct="1">
              <a:lnSpc>
                <a:spcPct val="100000"/>
              </a:lnSpc>
              <a:spcBef>
                <a:spcPts val="0"/>
              </a:spcBef>
              <a:spcAft>
                <a:spcPts val="0"/>
              </a:spcAft>
              <a:buClr>
                <a:srgbClr val="1F4A7F"/>
              </a:buClr>
              <a:buSzTx/>
              <a:buFont typeface="Wingdings" panose="05000000000000000000" pitchFamily="2" charset="2"/>
              <a:buChar char="§"/>
              <a:tabLst/>
              <a:defRPr/>
            </a:pPr>
            <a:endParaRPr kumimoji="0" lang="en-US" sz="2800" b="1" i="0" u="none" strike="noStrike" kern="1200" cap="none" spc="0" normalizeH="0" baseline="0" noProof="0" dirty="0">
              <a:ln>
                <a:noFill/>
              </a:ln>
              <a:solidFill>
                <a:srgbClr val="1F4A7F"/>
              </a:solidFill>
              <a:effectLst/>
              <a:uLnTx/>
              <a:uFillTx/>
              <a:latin typeface="+mn-lt"/>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Generating Funds Quiz</a:t>
            </a:r>
            <a:endParaRPr lang="en-US" dirty="0">
              <a:solidFill>
                <a:srgbClr val="C00000"/>
              </a:solidFill>
            </a:endParaRPr>
          </a:p>
        </p:txBody>
      </p:sp>
      <p:sp>
        <p:nvSpPr>
          <p:cNvPr id="3" name="Content Placeholder 2"/>
          <p:cNvSpPr>
            <a:spLocks noGrp="1"/>
          </p:cNvSpPr>
          <p:nvPr>
            <p:ph idx="1"/>
          </p:nvPr>
        </p:nvSpPr>
        <p:spPr>
          <a:xfrm>
            <a:off x="533400" y="1447800"/>
            <a:ext cx="8229600" cy="1143000"/>
          </a:xfrm>
        </p:spPr>
        <p:txBody>
          <a:bodyPr/>
          <a:lstStyle/>
          <a:p>
            <a:pPr marL="0" indent="0">
              <a:spcBef>
                <a:spcPts val="800"/>
              </a:spcBef>
              <a:spcAft>
                <a:spcPts val="800"/>
              </a:spcAft>
              <a:buNone/>
            </a:pPr>
            <a:r>
              <a:rPr lang="en-US" dirty="0" smtClean="0"/>
              <a:t>Generating funds is mainly the executive director’s responsibility, not the board’s.  </a:t>
            </a:r>
            <a:r>
              <a:rPr lang="en-US" dirty="0" smtClean="0">
                <a:solidFill>
                  <a:schemeClr val="tx1"/>
                </a:solidFill>
              </a:rPr>
              <a:t>True</a:t>
            </a:r>
            <a:r>
              <a:rPr lang="en-US" dirty="0" smtClean="0"/>
              <a:t>  or </a:t>
            </a:r>
            <a:r>
              <a:rPr lang="en-US" dirty="0" smtClean="0">
                <a:solidFill>
                  <a:schemeClr val="tx1"/>
                </a:solidFill>
              </a:rPr>
              <a:t>False</a:t>
            </a:r>
          </a:p>
          <a:p>
            <a:pPr marL="514350" indent="-514350">
              <a:spcBef>
                <a:spcPts val="800"/>
              </a:spcBef>
              <a:spcAft>
                <a:spcPts val="800"/>
              </a:spcAft>
              <a:buFont typeface="+mj-lt"/>
              <a:buAutoNum type="arabicPeriod"/>
            </a:pP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46</a:t>
            </a:fld>
            <a:endParaRPr lang="en-US" dirty="0"/>
          </a:p>
        </p:txBody>
      </p:sp>
      <p:sp>
        <p:nvSpPr>
          <p:cNvPr id="6" name="Oval 5"/>
          <p:cNvSpPr/>
          <p:nvPr/>
        </p:nvSpPr>
        <p:spPr>
          <a:xfrm>
            <a:off x="6400800" y="1905000"/>
            <a:ext cx="990600" cy="4572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ontent Placeholder 2"/>
          <p:cNvSpPr txBox="1">
            <a:spLocks/>
          </p:cNvSpPr>
          <p:nvPr/>
        </p:nvSpPr>
        <p:spPr>
          <a:xfrm>
            <a:off x="457200" y="2895600"/>
            <a:ext cx="8229600" cy="2867641"/>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ts val="600"/>
              </a:spcBef>
              <a:spcAft>
                <a:spcPts val="600"/>
              </a:spcAft>
              <a:buClr>
                <a:srgbClr val="1F4A7F"/>
              </a:buClr>
              <a:buSzTx/>
              <a:buFont typeface="Wingdings" panose="05000000000000000000" pitchFamily="2" charset="2"/>
              <a:buChar char="§"/>
              <a:tabLst/>
              <a:defRPr/>
            </a:pPr>
            <a:r>
              <a:rPr lang="en-US" sz="2800" b="1" dirty="0" smtClean="0">
                <a:solidFill>
                  <a:srgbClr val="C00000"/>
                </a:solidFill>
                <a:latin typeface="+mn-lt"/>
              </a:rPr>
              <a:t>Why? </a:t>
            </a:r>
          </a:p>
          <a:p>
            <a:pPr marL="800100" lvl="1" indent="-342900" fontAlgn="auto">
              <a:spcBef>
                <a:spcPts val="600"/>
              </a:spcBef>
              <a:spcAft>
                <a:spcPts val="600"/>
              </a:spcAft>
              <a:buClr>
                <a:srgbClr val="1F4A7F"/>
              </a:buClr>
              <a:buFont typeface="Wingdings" pitchFamily="2" charset="2"/>
              <a:buChar char="Ø"/>
            </a:pPr>
            <a:r>
              <a:rPr lang="en-US" sz="2800" dirty="0" smtClean="0">
                <a:solidFill>
                  <a:srgbClr val="1F4A7F"/>
                </a:solidFill>
                <a:latin typeface="+mn-lt"/>
              </a:rPr>
              <a:t>Joint effort – both bring different resources/skills</a:t>
            </a:r>
          </a:p>
          <a:p>
            <a:pPr marL="800100" lvl="1" indent="-342900" fontAlgn="auto">
              <a:spcBef>
                <a:spcPts val="600"/>
              </a:spcBef>
              <a:spcAft>
                <a:spcPts val="600"/>
              </a:spcAft>
              <a:buClr>
                <a:srgbClr val="1F4A7F"/>
              </a:buClr>
              <a:buFont typeface="Wingdings" pitchFamily="2" charset="2"/>
              <a:buChar char="Ø"/>
            </a:pPr>
            <a:r>
              <a:rPr lang="en-US" sz="2800" dirty="0" smtClean="0">
                <a:solidFill>
                  <a:srgbClr val="1F4A7F"/>
                </a:solidFill>
                <a:latin typeface="+mn-lt"/>
              </a:rPr>
              <a:t>If </a:t>
            </a:r>
            <a:r>
              <a:rPr lang="en-US" sz="2800" u="sng" dirty="0" smtClean="0">
                <a:solidFill>
                  <a:srgbClr val="1F4A7F"/>
                </a:solidFill>
                <a:latin typeface="+mn-lt"/>
              </a:rPr>
              <a:t>no</a:t>
            </a:r>
            <a:r>
              <a:rPr lang="en-US" sz="2800" dirty="0" smtClean="0">
                <a:solidFill>
                  <a:srgbClr val="1F4A7F"/>
                </a:solidFill>
                <a:latin typeface="+mn-lt"/>
              </a:rPr>
              <a:t> unrestricted funds, board </a:t>
            </a:r>
            <a:r>
              <a:rPr lang="en-US" sz="2800" u="sng" dirty="0" smtClean="0">
                <a:solidFill>
                  <a:srgbClr val="1F4A7F"/>
                </a:solidFill>
                <a:latin typeface="+mn-lt"/>
              </a:rPr>
              <a:t>must</a:t>
            </a:r>
            <a:r>
              <a:rPr lang="en-US" sz="2800" dirty="0" smtClean="0">
                <a:solidFill>
                  <a:srgbClr val="1F4A7F"/>
                </a:solidFill>
                <a:latin typeface="+mn-lt"/>
              </a:rPr>
              <a:t> spearhead fundraising efforts </a:t>
            </a:r>
          </a:p>
          <a:p>
            <a:pPr marL="342900" marR="0" lvl="0" indent="-342900" algn="l" defTabSz="914400" rtl="0" eaLnBrk="1" fontAlgn="auto" latinLnBrk="0" hangingPunct="1">
              <a:lnSpc>
                <a:spcPct val="100000"/>
              </a:lnSpc>
              <a:spcBef>
                <a:spcPts val="0"/>
              </a:spcBef>
              <a:spcAft>
                <a:spcPts val="0"/>
              </a:spcAft>
              <a:buClr>
                <a:srgbClr val="1F4A7F"/>
              </a:buClr>
              <a:buSzTx/>
              <a:buFont typeface="Wingdings" panose="05000000000000000000" pitchFamily="2" charset="2"/>
              <a:buChar char="§"/>
              <a:tabLst/>
              <a:defRPr/>
            </a:pPr>
            <a:endParaRPr kumimoji="0" lang="en-US" sz="2800" b="1" i="0" u="none" strike="noStrike" kern="1200" cap="none" spc="0" normalizeH="0" baseline="0" noProof="0" dirty="0">
              <a:ln>
                <a:noFill/>
              </a:ln>
              <a:solidFill>
                <a:srgbClr val="1F4A7F"/>
              </a:solidFill>
              <a:effectLst/>
              <a:uLnTx/>
              <a:uFillTx/>
              <a:latin typeface="+mn-lt"/>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Generating Funds Quiz</a:t>
            </a:r>
            <a:endParaRPr lang="en-US" dirty="0">
              <a:solidFill>
                <a:srgbClr val="C00000"/>
              </a:solidFill>
            </a:endParaRPr>
          </a:p>
        </p:txBody>
      </p:sp>
      <p:sp>
        <p:nvSpPr>
          <p:cNvPr id="3" name="Content Placeholder 2"/>
          <p:cNvSpPr>
            <a:spLocks noGrp="1"/>
          </p:cNvSpPr>
          <p:nvPr>
            <p:ph idx="1"/>
          </p:nvPr>
        </p:nvSpPr>
        <p:spPr>
          <a:xfrm>
            <a:off x="533400" y="1447800"/>
            <a:ext cx="8229600" cy="1905000"/>
          </a:xfrm>
        </p:spPr>
        <p:txBody>
          <a:bodyPr/>
          <a:lstStyle/>
          <a:p>
            <a:pPr marL="0" indent="0">
              <a:spcBef>
                <a:spcPts val="800"/>
              </a:spcBef>
              <a:spcAft>
                <a:spcPts val="800"/>
              </a:spcAft>
              <a:buNone/>
            </a:pPr>
            <a:r>
              <a:rPr lang="en-US" dirty="0" smtClean="0"/>
              <a:t>Tripartite boards </a:t>
            </a:r>
            <a:r>
              <a:rPr lang="en-US" u="sng" dirty="0" smtClean="0"/>
              <a:t>cannot</a:t>
            </a:r>
            <a:r>
              <a:rPr lang="en-US" dirty="0" smtClean="0"/>
              <a:t> require members to give financially to the CAA because low-income representatives may be low-income themselves.  </a:t>
            </a:r>
            <a:r>
              <a:rPr lang="en-US" dirty="0" smtClean="0">
                <a:solidFill>
                  <a:schemeClr val="tx1"/>
                </a:solidFill>
              </a:rPr>
              <a:t>True</a:t>
            </a:r>
            <a:r>
              <a:rPr lang="en-US" dirty="0" smtClean="0"/>
              <a:t> or </a:t>
            </a:r>
            <a:r>
              <a:rPr lang="en-US" dirty="0" smtClean="0">
                <a:solidFill>
                  <a:schemeClr val="tx1"/>
                </a:solidFill>
              </a:rPr>
              <a:t>False</a:t>
            </a:r>
          </a:p>
          <a:p>
            <a:pPr marL="514350" indent="-514350">
              <a:spcBef>
                <a:spcPts val="800"/>
              </a:spcBef>
              <a:spcAft>
                <a:spcPts val="800"/>
              </a:spcAft>
              <a:buFont typeface="+mj-lt"/>
              <a:buAutoNum type="arabicPeriod"/>
            </a:pP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47</a:t>
            </a:fld>
            <a:endParaRPr lang="en-US" dirty="0"/>
          </a:p>
        </p:txBody>
      </p:sp>
      <p:sp>
        <p:nvSpPr>
          <p:cNvPr id="6" name="Oval 5"/>
          <p:cNvSpPr/>
          <p:nvPr/>
        </p:nvSpPr>
        <p:spPr>
          <a:xfrm>
            <a:off x="1676400" y="2757408"/>
            <a:ext cx="914400" cy="564396"/>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ent Placeholder 2"/>
          <p:cNvSpPr txBox="1">
            <a:spLocks/>
          </p:cNvSpPr>
          <p:nvPr/>
        </p:nvSpPr>
        <p:spPr>
          <a:xfrm>
            <a:off x="381000" y="3505200"/>
            <a:ext cx="8229600" cy="2667000"/>
          </a:xfrm>
          <a:prstGeom prst="rect">
            <a:avLst/>
          </a:prstGeom>
        </p:spPr>
        <p:txBody>
          <a:bodyPr vert="horz" lIns="91440" tIns="45720" rIns="91440" bIns="45720" rtlCol="0">
            <a:normAutofit fontScale="92500" lnSpcReduction="20000"/>
          </a:bodyPr>
          <a:lstStyle/>
          <a:p>
            <a:pPr marL="342900" marR="0" lvl="0" indent="-342900" algn="l" defTabSz="914400" rtl="0" eaLnBrk="1" fontAlgn="auto" latinLnBrk="0" hangingPunct="1">
              <a:lnSpc>
                <a:spcPct val="100000"/>
              </a:lnSpc>
              <a:spcBef>
                <a:spcPts val="600"/>
              </a:spcBef>
              <a:spcAft>
                <a:spcPts val="600"/>
              </a:spcAft>
              <a:buClr>
                <a:srgbClr val="1F4A7F"/>
              </a:buClr>
              <a:buSzTx/>
              <a:buFont typeface="Wingdings" panose="05000000000000000000" pitchFamily="2" charset="2"/>
              <a:buChar char="§"/>
              <a:tabLst/>
              <a:defRPr/>
            </a:pPr>
            <a:r>
              <a:rPr lang="en-US" sz="2800" b="1" dirty="0" smtClean="0">
                <a:solidFill>
                  <a:srgbClr val="C00000"/>
                </a:solidFill>
                <a:latin typeface="+mn-lt"/>
              </a:rPr>
              <a:t>Why? </a:t>
            </a:r>
          </a:p>
          <a:p>
            <a:pPr marL="800100" lvl="1" indent="-342900" fontAlgn="auto">
              <a:spcBef>
                <a:spcPts val="600"/>
              </a:spcBef>
              <a:spcAft>
                <a:spcPts val="600"/>
              </a:spcAft>
              <a:buClr>
                <a:srgbClr val="1F4A7F"/>
              </a:buClr>
              <a:buFont typeface="Wingdings" pitchFamily="2" charset="2"/>
              <a:buChar char="Ø"/>
            </a:pPr>
            <a:r>
              <a:rPr lang="en-US" sz="2800" dirty="0" smtClean="0">
                <a:solidFill>
                  <a:srgbClr val="1F4A7F"/>
                </a:solidFill>
                <a:latin typeface="+mn-lt"/>
              </a:rPr>
              <a:t>No legal prohibition against soliciting funds from </a:t>
            </a:r>
            <a:r>
              <a:rPr lang="en-US" sz="2800" u="sng" dirty="0" smtClean="0">
                <a:solidFill>
                  <a:srgbClr val="1F4A7F"/>
                </a:solidFill>
                <a:latin typeface="+mn-lt"/>
              </a:rPr>
              <a:t>all</a:t>
            </a:r>
            <a:r>
              <a:rPr lang="en-US" sz="2800" dirty="0" smtClean="0">
                <a:solidFill>
                  <a:srgbClr val="1F4A7F"/>
                </a:solidFill>
                <a:latin typeface="+mn-lt"/>
              </a:rPr>
              <a:t> board members</a:t>
            </a:r>
          </a:p>
          <a:p>
            <a:pPr marL="800100" lvl="1" indent="-342900" fontAlgn="auto">
              <a:spcBef>
                <a:spcPts val="600"/>
              </a:spcBef>
              <a:spcAft>
                <a:spcPts val="600"/>
              </a:spcAft>
              <a:buClr>
                <a:srgbClr val="1F4A7F"/>
              </a:buClr>
              <a:buFont typeface="Wingdings" pitchFamily="2" charset="2"/>
              <a:buChar char="Ø"/>
            </a:pPr>
            <a:r>
              <a:rPr lang="en-US" sz="2800" dirty="0" smtClean="0">
                <a:solidFill>
                  <a:srgbClr val="1F4A7F"/>
                </a:solidFill>
                <a:latin typeface="+mn-lt"/>
              </a:rPr>
              <a:t>Allow for varying levels of giving and non-financial ways to give</a:t>
            </a:r>
          </a:p>
          <a:p>
            <a:pPr marL="800100" lvl="1" indent="-342900" fontAlgn="auto">
              <a:spcBef>
                <a:spcPts val="600"/>
              </a:spcBef>
              <a:spcAft>
                <a:spcPts val="600"/>
              </a:spcAft>
              <a:buClr>
                <a:srgbClr val="1F4A7F"/>
              </a:buClr>
              <a:buFont typeface="Wingdings" pitchFamily="2" charset="2"/>
              <a:buChar char="Ø"/>
            </a:pPr>
            <a:r>
              <a:rPr lang="en-US" sz="2800" dirty="0" smtClean="0">
                <a:solidFill>
                  <a:srgbClr val="1F4A7F"/>
                </a:solidFill>
                <a:latin typeface="+mn-lt"/>
              </a:rPr>
              <a:t>Foundations often want to see 100% board giving</a:t>
            </a:r>
          </a:p>
          <a:p>
            <a:pPr marL="342900" marR="0" lvl="0" indent="-342900" algn="l" defTabSz="914400" rtl="0" eaLnBrk="1" fontAlgn="auto" latinLnBrk="0" hangingPunct="1">
              <a:lnSpc>
                <a:spcPct val="100000"/>
              </a:lnSpc>
              <a:spcBef>
                <a:spcPts val="0"/>
              </a:spcBef>
              <a:spcAft>
                <a:spcPts val="0"/>
              </a:spcAft>
              <a:buClr>
                <a:srgbClr val="1F4A7F"/>
              </a:buClr>
              <a:buSzTx/>
              <a:buFont typeface="Wingdings" panose="05000000000000000000" pitchFamily="2" charset="2"/>
              <a:buChar char="§"/>
              <a:tabLst/>
              <a:defRPr/>
            </a:pPr>
            <a:endParaRPr kumimoji="0" lang="en-US" sz="2800" b="1" i="0" u="none" strike="noStrike" kern="1200" cap="none" spc="0" normalizeH="0" baseline="0" noProof="0" dirty="0">
              <a:ln>
                <a:noFill/>
              </a:ln>
              <a:solidFill>
                <a:srgbClr val="1F4A7F"/>
              </a:solidFill>
              <a:effectLst/>
              <a:uLnTx/>
              <a:uFillTx/>
              <a:latin typeface="+mn-lt"/>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457200" y="457200"/>
            <a:ext cx="8229600" cy="1143000"/>
          </a:xfrm>
        </p:spPr>
        <p:txBody>
          <a:bodyPr>
            <a:noAutofit/>
          </a:bodyPr>
          <a:lstStyle/>
          <a:p>
            <a:r>
              <a:rPr lang="en-US" dirty="0">
                <a:solidFill>
                  <a:srgbClr val="C00000"/>
                </a:solidFill>
              </a:rPr>
              <a:t>Getting Your Board Involved in Fundraising</a:t>
            </a:r>
          </a:p>
        </p:txBody>
      </p:sp>
      <p:sp>
        <p:nvSpPr>
          <p:cNvPr id="17411" name="Rectangle 3"/>
          <p:cNvSpPr>
            <a:spLocks noGrp="1" noChangeArrowheads="1"/>
          </p:cNvSpPr>
          <p:nvPr>
            <p:ph idx="1"/>
          </p:nvPr>
        </p:nvSpPr>
        <p:spPr>
          <a:xfrm>
            <a:off x="609600" y="2133600"/>
            <a:ext cx="8001000" cy="4191000"/>
          </a:xfrm>
        </p:spPr>
        <p:txBody>
          <a:bodyPr>
            <a:normAutofit lnSpcReduction="10000"/>
          </a:bodyPr>
          <a:lstStyle/>
          <a:p>
            <a:pPr>
              <a:spcBef>
                <a:spcPts val="800"/>
              </a:spcBef>
              <a:spcAft>
                <a:spcPts val="800"/>
              </a:spcAft>
            </a:pPr>
            <a:r>
              <a:rPr lang="en-US" dirty="0" smtClean="0"/>
              <a:t>Position your board to fundraise by:</a:t>
            </a:r>
            <a:endParaRPr lang="en-US" dirty="0"/>
          </a:p>
          <a:p>
            <a:pPr lvl="1">
              <a:spcBef>
                <a:spcPts val="800"/>
              </a:spcBef>
              <a:spcAft>
                <a:spcPts val="800"/>
              </a:spcAft>
            </a:pPr>
            <a:r>
              <a:rPr lang="en-US" dirty="0" smtClean="0"/>
              <a:t>Considering </a:t>
            </a:r>
            <a:r>
              <a:rPr lang="en-US" dirty="0"/>
              <a:t>fundraising experience/ability when selecting board members</a:t>
            </a:r>
          </a:p>
          <a:p>
            <a:pPr lvl="1">
              <a:spcBef>
                <a:spcPts val="800"/>
              </a:spcBef>
              <a:spcAft>
                <a:spcPts val="800"/>
              </a:spcAft>
            </a:pPr>
            <a:r>
              <a:rPr lang="en-US" dirty="0" smtClean="0"/>
              <a:t>Communicating </a:t>
            </a:r>
            <a:r>
              <a:rPr lang="en-US" dirty="0"/>
              <a:t>expectation of </a:t>
            </a:r>
            <a:r>
              <a:rPr lang="en-US" dirty="0" smtClean="0"/>
              <a:t>involvement </a:t>
            </a:r>
            <a:r>
              <a:rPr lang="en-US" dirty="0"/>
              <a:t>in </a:t>
            </a:r>
            <a:r>
              <a:rPr lang="en-US" dirty="0" smtClean="0"/>
              <a:t>fundraising </a:t>
            </a:r>
            <a:endParaRPr lang="en-US" dirty="0"/>
          </a:p>
          <a:p>
            <a:pPr lvl="1">
              <a:spcBef>
                <a:spcPts val="800"/>
              </a:spcBef>
              <a:spcAft>
                <a:spcPts val="800"/>
              </a:spcAft>
            </a:pPr>
            <a:r>
              <a:rPr lang="en-US" dirty="0" smtClean="0"/>
              <a:t>Establishing a board fundraising committee with mix of board members </a:t>
            </a:r>
          </a:p>
          <a:p>
            <a:pPr lvl="1">
              <a:spcBef>
                <a:spcPts val="800"/>
              </a:spcBef>
              <a:spcAft>
                <a:spcPts val="800"/>
              </a:spcAft>
            </a:pPr>
            <a:r>
              <a:rPr lang="en-US" dirty="0" smtClean="0"/>
              <a:t>Forming an advisory committee comprised of non-board members with big hearts and deep pockets</a:t>
            </a:r>
          </a:p>
          <a:p>
            <a:pPr lvl="1">
              <a:spcBef>
                <a:spcPts val="800"/>
              </a:spcBef>
              <a:spcAft>
                <a:spcPts val="800"/>
              </a:spcAft>
              <a:buNone/>
            </a:pPr>
            <a:endParaRPr lang="en-US" dirty="0"/>
          </a:p>
          <a:p>
            <a:pPr>
              <a:spcBef>
                <a:spcPts val="800"/>
              </a:spcBef>
              <a:spcAft>
                <a:spcPts val="800"/>
              </a:spcAft>
            </a:pPr>
            <a:endParaRPr lang="en-US" sz="2400" dirty="0"/>
          </a:p>
        </p:txBody>
      </p:sp>
      <p:sp>
        <p:nvSpPr>
          <p:cNvPr id="5" name="Slide Number Placeholder 5"/>
          <p:cNvSpPr>
            <a:spLocks noGrp="1"/>
          </p:cNvSpPr>
          <p:nvPr>
            <p:ph type="sldNum" sz="quarter" idx="4294967295"/>
          </p:nvPr>
        </p:nvSpPr>
        <p:spPr>
          <a:xfrm>
            <a:off x="8305800" y="6416675"/>
            <a:ext cx="381000" cy="365125"/>
          </a:xfrm>
          <a:prstGeom prst="rect">
            <a:avLst/>
          </a:prstGeom>
        </p:spPr>
        <p:txBody>
          <a:bodyPr/>
          <a:lstStyle>
            <a:lvl1pPr>
              <a:defRPr sz="1200" b="1">
                <a:solidFill>
                  <a:srgbClr val="4A7DBA"/>
                </a:solidFill>
                <a:latin typeface="Arial" panose="020B0604020202020204" pitchFamily="34" charset="0"/>
                <a:cs typeface="Arial" panose="020B0604020202020204" pitchFamily="34" charset="0"/>
              </a:defRPr>
            </a:lvl1pPr>
          </a:lstStyle>
          <a:p>
            <a:pPr fontAlgn="auto">
              <a:spcBef>
                <a:spcPts val="0"/>
              </a:spcBef>
              <a:spcAft>
                <a:spcPts val="0"/>
              </a:spcAft>
            </a:pPr>
            <a:fld id="{4A66FE31-C09E-42ED-B4D0-F94965E42B7D}" type="slidenum">
              <a:rPr lang="en-US" smtClean="0"/>
              <a:pPr fontAlgn="auto">
                <a:spcBef>
                  <a:spcPts val="0"/>
                </a:spcBef>
                <a:spcAft>
                  <a:spcPts val="0"/>
                </a:spcAft>
              </a:pPr>
              <a:t>48</a:t>
            </a:fld>
            <a:endParaRPr lang="en-US"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305800" y="6416675"/>
            <a:ext cx="381000" cy="365125"/>
          </a:xfrm>
        </p:spPr>
        <p:txBody>
          <a:bodyPr/>
          <a:lstStyle/>
          <a:p>
            <a:fld id="{4A66FE31-C09E-42ED-B4D0-F94965E42B7D}" type="slidenum">
              <a:rPr lang="en-US" smtClean="0"/>
              <a:pPr/>
              <a:t>49</a:t>
            </a:fld>
            <a:endParaRPr lang="en-US" dirty="0"/>
          </a:p>
        </p:txBody>
      </p:sp>
      <p:graphicFrame>
        <p:nvGraphicFramePr>
          <p:cNvPr id="5" name="Diagram 4"/>
          <p:cNvGraphicFramePr/>
          <p:nvPr/>
        </p:nvGraphicFramePr>
        <p:xfrm>
          <a:off x="304800" y="457200"/>
          <a:ext cx="8610600" cy="6172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413537608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p:txBody>
          <a:bodyPr>
            <a:normAutofit fontScale="90000"/>
          </a:bodyPr>
          <a:lstStyle/>
          <a:p>
            <a:r>
              <a:rPr lang="en-US" sz="4400" dirty="0" smtClean="0">
                <a:solidFill>
                  <a:srgbClr val="C00000"/>
                </a:solidFill>
              </a:rPr>
              <a:t>Some Resources</a:t>
            </a:r>
            <a:r>
              <a:rPr lang="en-US" dirty="0" smtClean="0">
                <a:solidFill>
                  <a:srgbClr val="C00000"/>
                </a:solidFill>
              </a:rPr>
              <a:t/>
            </a:r>
            <a:br>
              <a:rPr lang="en-US" dirty="0" smtClean="0">
                <a:solidFill>
                  <a:srgbClr val="C00000"/>
                </a:solidFill>
              </a:rPr>
            </a:br>
            <a:r>
              <a:rPr lang="en-US" sz="3200" dirty="0" smtClean="0">
                <a:solidFill>
                  <a:schemeClr val="accent1"/>
                </a:solidFill>
              </a:rPr>
              <a:t>Board’s Role in Fundraising</a:t>
            </a:r>
            <a:endParaRPr lang="en-US" sz="3200" dirty="0">
              <a:solidFill>
                <a:schemeClr val="accent1"/>
              </a:solidFill>
            </a:endParaRPr>
          </a:p>
        </p:txBody>
      </p:sp>
      <p:sp>
        <p:nvSpPr>
          <p:cNvPr id="78851" name="Rectangle 3"/>
          <p:cNvSpPr>
            <a:spLocks noGrp="1" noChangeArrowheads="1"/>
          </p:cNvSpPr>
          <p:nvPr>
            <p:ph idx="1"/>
          </p:nvPr>
        </p:nvSpPr>
        <p:spPr>
          <a:xfrm>
            <a:off x="457200" y="1676400"/>
            <a:ext cx="8229600" cy="4449763"/>
          </a:xfrm>
        </p:spPr>
        <p:txBody>
          <a:bodyPr/>
          <a:lstStyle/>
          <a:p>
            <a:pPr>
              <a:spcBef>
                <a:spcPts val="800"/>
              </a:spcBef>
              <a:spcAft>
                <a:spcPts val="800"/>
              </a:spcAft>
            </a:pPr>
            <a:r>
              <a:rPr lang="en-US" sz="2400" dirty="0" err="1" smtClean="0"/>
              <a:t>Grantspace</a:t>
            </a:r>
            <a:r>
              <a:rPr lang="en-US" sz="2400" b="0" dirty="0" smtClean="0"/>
              <a:t>: What is the board’s role in fundraising: </a:t>
            </a:r>
            <a:r>
              <a:rPr lang="en-US" sz="2400" b="0" dirty="0" smtClean="0">
                <a:hlinkClick r:id="rId3"/>
              </a:rPr>
              <a:t>https://grantspace.org/resources/knowledge-base/boards-and-fundraising/</a:t>
            </a:r>
            <a:r>
              <a:rPr lang="en-US" sz="2400" b="0" dirty="0" smtClean="0"/>
              <a:t> </a:t>
            </a:r>
          </a:p>
          <a:p>
            <a:pPr>
              <a:spcBef>
                <a:spcPts val="800"/>
              </a:spcBef>
              <a:spcAft>
                <a:spcPts val="800"/>
              </a:spcAft>
            </a:pPr>
            <a:r>
              <a:rPr lang="en-US" sz="2400" dirty="0" smtClean="0"/>
              <a:t>GIFT</a:t>
            </a:r>
            <a:r>
              <a:rPr lang="en-US" sz="2400" b="0" dirty="0" smtClean="0"/>
              <a:t> </a:t>
            </a:r>
            <a:r>
              <a:rPr lang="en-US" sz="2400" b="0" dirty="0"/>
              <a:t>– Grassroots Institute for Fundraising Training:  </a:t>
            </a:r>
            <a:r>
              <a:rPr lang="en-US" sz="2400" b="0" dirty="0">
                <a:hlinkClick r:id="rId4"/>
              </a:rPr>
              <a:t>http://www.grassrootsfundraising.org/</a:t>
            </a:r>
            <a:r>
              <a:rPr lang="en-US" sz="2400" b="0" dirty="0"/>
              <a:t> </a:t>
            </a:r>
          </a:p>
          <a:p>
            <a:pPr>
              <a:spcBef>
                <a:spcPts val="800"/>
              </a:spcBef>
              <a:spcAft>
                <a:spcPts val="800"/>
              </a:spcAft>
            </a:pPr>
            <a:r>
              <a:rPr lang="en-US" sz="2400" dirty="0"/>
              <a:t>Board Source</a:t>
            </a:r>
            <a:r>
              <a:rPr lang="en-US" sz="2400" b="0" dirty="0"/>
              <a:t>: books and other resources on nonprofit boards – including involving the board in fundraising, </a:t>
            </a:r>
            <a:r>
              <a:rPr lang="en-US" sz="2400" b="0" dirty="0" smtClean="0">
                <a:hlinkClick r:id="rId5"/>
              </a:rPr>
              <a:t>https://boardsource.org/fundamental-topics-of-nonprofit-board-service/fundraising/</a:t>
            </a:r>
            <a:r>
              <a:rPr lang="en-US" sz="2400" b="0" dirty="0" smtClean="0"/>
              <a:t>   </a:t>
            </a:r>
            <a:endParaRPr lang="en-US" sz="2400" b="0" dirty="0"/>
          </a:p>
          <a:p>
            <a:pPr>
              <a:lnSpc>
                <a:spcPct val="90000"/>
              </a:lnSpc>
              <a:spcBef>
                <a:spcPts val="800"/>
              </a:spcBef>
              <a:spcAft>
                <a:spcPts val="800"/>
              </a:spcAft>
            </a:pPr>
            <a:endParaRPr lang="en-US" sz="2400" b="0" dirty="0"/>
          </a:p>
        </p:txBody>
      </p:sp>
      <p:sp>
        <p:nvSpPr>
          <p:cNvPr id="5" name="Slide Number Placeholder 5"/>
          <p:cNvSpPr>
            <a:spLocks noGrp="1"/>
          </p:cNvSpPr>
          <p:nvPr>
            <p:ph type="sldNum" sz="quarter" idx="4294967295"/>
          </p:nvPr>
        </p:nvSpPr>
        <p:spPr>
          <a:xfrm>
            <a:off x="8305800" y="6416675"/>
            <a:ext cx="381000" cy="365125"/>
          </a:xfrm>
          <a:prstGeom prst="rect">
            <a:avLst/>
          </a:prstGeom>
        </p:spPr>
        <p:txBody>
          <a:bodyPr/>
          <a:lstStyle>
            <a:lvl1pPr>
              <a:defRPr sz="1200" b="1">
                <a:solidFill>
                  <a:srgbClr val="4A7DBA"/>
                </a:solidFill>
                <a:latin typeface="Arial" panose="020B0604020202020204" pitchFamily="34" charset="0"/>
                <a:cs typeface="Arial" panose="020B0604020202020204" pitchFamily="34" charset="0"/>
              </a:defRPr>
            </a:lvl1pPr>
          </a:lstStyle>
          <a:p>
            <a:pPr fontAlgn="auto">
              <a:spcBef>
                <a:spcPts val="0"/>
              </a:spcBef>
              <a:spcAft>
                <a:spcPts val="0"/>
              </a:spcAft>
            </a:pPr>
            <a:fld id="{4A66FE31-C09E-42ED-B4D0-F94965E42B7D}" type="slidenum">
              <a:rPr lang="en-US" smtClean="0"/>
              <a:pPr fontAlgn="auto">
                <a:spcBef>
                  <a:spcPts val="0"/>
                </a:spcBef>
                <a:spcAft>
                  <a:spcPts val="0"/>
                </a:spcAft>
              </a:pPr>
              <a:t>50</a:t>
            </a:fld>
            <a:endParaRPr lang="en-US"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229600" cy="1143000"/>
          </a:xfrm>
        </p:spPr>
        <p:txBody>
          <a:bodyPr/>
          <a:lstStyle/>
          <a:p>
            <a:r>
              <a:rPr lang="en-US" dirty="0" smtClean="0">
                <a:solidFill>
                  <a:srgbClr val="C00000"/>
                </a:solidFill>
              </a:rPr>
              <a:t>Fundraising Rules Takeaway</a:t>
            </a:r>
            <a:endParaRPr lang="en-US" dirty="0">
              <a:solidFill>
                <a:srgbClr val="C00000"/>
              </a:solidFill>
            </a:endParaRPr>
          </a:p>
        </p:txBody>
      </p:sp>
      <p:sp>
        <p:nvSpPr>
          <p:cNvPr id="3" name="Content Placeholder 2"/>
          <p:cNvSpPr>
            <a:spLocks noGrp="1"/>
          </p:cNvSpPr>
          <p:nvPr>
            <p:ph idx="1"/>
          </p:nvPr>
        </p:nvSpPr>
        <p:spPr>
          <a:xfrm>
            <a:off x="457200" y="1447800"/>
            <a:ext cx="8229600" cy="5029200"/>
          </a:xfrm>
        </p:spPr>
        <p:txBody>
          <a:bodyPr>
            <a:normAutofit/>
          </a:bodyPr>
          <a:lstStyle/>
          <a:p>
            <a:pPr>
              <a:spcBef>
                <a:spcPts val="800"/>
              </a:spcBef>
              <a:spcAft>
                <a:spcPts val="800"/>
              </a:spcAft>
            </a:pPr>
            <a:r>
              <a:rPr lang="en-US" dirty="0" smtClean="0"/>
              <a:t>Work with </a:t>
            </a:r>
            <a:r>
              <a:rPr lang="en-US" u="sng" dirty="0" smtClean="0"/>
              <a:t>local counsel </a:t>
            </a:r>
            <a:r>
              <a:rPr lang="en-US" dirty="0" smtClean="0"/>
              <a:t>to ensure compliance with applicable laws</a:t>
            </a:r>
          </a:p>
          <a:p>
            <a:pPr>
              <a:spcBef>
                <a:spcPts val="800"/>
              </a:spcBef>
              <a:spcAft>
                <a:spcPts val="800"/>
              </a:spcAft>
            </a:pPr>
            <a:r>
              <a:rPr lang="en-US" dirty="0" smtClean="0"/>
              <a:t>More notable requirements applicable to fundraising activities by CAAs:</a:t>
            </a:r>
          </a:p>
          <a:p>
            <a:pPr lvl="1">
              <a:spcBef>
                <a:spcPts val="800"/>
              </a:spcBef>
              <a:spcAft>
                <a:spcPts val="800"/>
              </a:spcAft>
            </a:pPr>
            <a:r>
              <a:rPr lang="en-US" dirty="0" smtClean="0"/>
              <a:t>Federal grant law restrictions</a:t>
            </a:r>
          </a:p>
          <a:p>
            <a:pPr lvl="1">
              <a:spcBef>
                <a:spcPts val="800"/>
              </a:spcBef>
              <a:spcAft>
                <a:spcPts val="800"/>
              </a:spcAft>
            </a:pPr>
            <a:r>
              <a:rPr lang="en-US" dirty="0" smtClean="0"/>
              <a:t>Internal Revenue Service (IRS) rules</a:t>
            </a:r>
          </a:p>
          <a:p>
            <a:pPr lvl="1">
              <a:spcBef>
                <a:spcPts val="800"/>
              </a:spcBef>
              <a:spcAft>
                <a:spcPts val="800"/>
              </a:spcAft>
            </a:pPr>
            <a:r>
              <a:rPr lang="en-US" dirty="0" smtClean="0"/>
              <a:t>Fair Labor Standards Act (Wage and Hour)</a:t>
            </a:r>
          </a:p>
          <a:p>
            <a:pPr lvl="1">
              <a:spcBef>
                <a:spcPts val="800"/>
              </a:spcBef>
              <a:spcAft>
                <a:spcPts val="800"/>
              </a:spcAft>
            </a:pPr>
            <a:r>
              <a:rPr lang="en-US" dirty="0" smtClean="0"/>
              <a:t>State charitable solicitation and gaming rules</a:t>
            </a:r>
          </a:p>
          <a:p>
            <a:pPr>
              <a:spcBef>
                <a:spcPts val="800"/>
              </a:spcBef>
              <a:spcAft>
                <a:spcPts val="800"/>
              </a:spcAft>
            </a:pP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51</a:t>
            </a:fld>
            <a:endParaRPr lang="en-US"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Board Responsibility</a:t>
            </a:r>
            <a:endParaRPr lang="en-US" dirty="0"/>
          </a:p>
        </p:txBody>
      </p:sp>
      <p:sp>
        <p:nvSpPr>
          <p:cNvPr id="4" name="Slide Number Placeholder 3"/>
          <p:cNvSpPr>
            <a:spLocks noGrp="1"/>
          </p:cNvSpPr>
          <p:nvPr>
            <p:ph type="sldNum" sz="quarter" idx="12"/>
          </p:nvPr>
        </p:nvSpPr>
        <p:spPr>
          <a:xfrm>
            <a:off x="8305800" y="6416675"/>
            <a:ext cx="609600" cy="365125"/>
          </a:xfrm>
        </p:spPr>
        <p:txBody>
          <a:bodyPr/>
          <a:lstStyle/>
          <a:p>
            <a:fld id="{4A66FE31-C09E-42ED-B4D0-F94965E42B7D}" type="slidenum">
              <a:rPr lang="en-US" smtClean="0"/>
              <a:pPr/>
              <a:t>52</a:t>
            </a:fld>
            <a:endParaRPr lang="en-US" dirty="0"/>
          </a:p>
        </p:txBody>
      </p:sp>
      <p:sp>
        <p:nvSpPr>
          <p:cNvPr id="5" name="Freeform 4"/>
          <p:cNvSpPr/>
          <p:nvPr/>
        </p:nvSpPr>
        <p:spPr>
          <a:xfrm>
            <a:off x="1173997" y="1600200"/>
            <a:ext cx="6934199" cy="4237494"/>
          </a:xfrm>
          <a:custGeom>
            <a:avLst/>
            <a:gdLst>
              <a:gd name="connsiteX0" fmla="*/ 0 w 2547937"/>
              <a:gd name="connsiteY0" fmla="*/ 0 h 1528762"/>
              <a:gd name="connsiteX1" fmla="*/ 2547937 w 2547937"/>
              <a:gd name="connsiteY1" fmla="*/ 0 h 1528762"/>
              <a:gd name="connsiteX2" fmla="*/ 2547937 w 2547937"/>
              <a:gd name="connsiteY2" fmla="*/ 1528762 h 1528762"/>
              <a:gd name="connsiteX3" fmla="*/ 0 w 2547937"/>
              <a:gd name="connsiteY3" fmla="*/ 1528762 h 1528762"/>
              <a:gd name="connsiteX4" fmla="*/ 0 w 2547937"/>
              <a:gd name="connsiteY4" fmla="*/ 0 h 15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7937" h="1528762">
                <a:moveTo>
                  <a:pt x="0" y="0"/>
                </a:moveTo>
                <a:lnTo>
                  <a:pt x="2547937" y="0"/>
                </a:lnTo>
                <a:lnTo>
                  <a:pt x="2547937" y="1528762"/>
                </a:lnTo>
                <a:lnTo>
                  <a:pt x="0" y="1528762"/>
                </a:lnTo>
                <a:lnTo>
                  <a:pt x="0" y="0"/>
                </a:lnTo>
                <a:close/>
              </a:path>
            </a:pathLst>
          </a:custGeom>
        </p:spPr>
        <p:style>
          <a:lnRef idx="2">
            <a:schemeClr val="lt1">
              <a:hueOff val="0"/>
              <a:satOff val="0"/>
              <a:lumOff val="0"/>
              <a:alphaOff val="0"/>
            </a:schemeClr>
          </a:lnRef>
          <a:fillRef idx="1">
            <a:schemeClr val="accent4">
              <a:hueOff val="-3571816"/>
              <a:satOff val="21519"/>
              <a:lumOff val="1725"/>
              <a:alphaOff val="0"/>
            </a:schemeClr>
          </a:fillRef>
          <a:effectRef idx="0">
            <a:schemeClr val="accent4">
              <a:hueOff val="-3571816"/>
              <a:satOff val="21519"/>
              <a:lumOff val="1725"/>
              <a:alphaOff val="0"/>
            </a:schemeClr>
          </a:effectRef>
          <a:fontRef idx="minor">
            <a:schemeClr val="lt1"/>
          </a:fontRef>
        </p:style>
        <p:txBody>
          <a:bodyPr spcFirstLastPara="0" vert="horz" wrap="square" lIns="91440" tIns="91440" rIns="91440" bIns="91440" numCol="1" spcCol="1270" anchor="ctr" anchorCtr="0">
            <a:noAutofit/>
          </a:bodyPr>
          <a:lstStyle/>
          <a:p>
            <a:pPr lvl="0" algn="ctr" defTabSz="1066800" rtl="0">
              <a:spcBef>
                <a:spcPct val="0"/>
              </a:spcBef>
              <a:spcAft>
                <a:spcPts val="0"/>
              </a:spcAft>
            </a:pPr>
            <a:r>
              <a:rPr lang="en-US" sz="4000" b="1" dirty="0" smtClean="0"/>
              <a:t>Strategic &amp; Programmatic</a:t>
            </a:r>
          </a:p>
          <a:p>
            <a:pPr lvl="0" algn="ctr" defTabSz="1066800" rtl="0">
              <a:spcBef>
                <a:spcPct val="0"/>
              </a:spcBef>
              <a:spcAft>
                <a:spcPts val="0"/>
              </a:spcAft>
            </a:pPr>
            <a:r>
              <a:rPr lang="en-US" sz="4000" b="1" dirty="0" smtClean="0"/>
              <a:t>Performance</a:t>
            </a:r>
            <a:endParaRPr lang="en-US" sz="4000" b="1" kern="1200"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2940"/>
            <a:ext cx="8229600" cy="1401762"/>
          </a:xfrm>
        </p:spPr>
        <p:txBody>
          <a:bodyPr>
            <a:normAutofit/>
          </a:bodyPr>
          <a:lstStyle/>
          <a:p>
            <a:r>
              <a:rPr lang="en-US" dirty="0" smtClean="0">
                <a:solidFill>
                  <a:srgbClr val="C00000"/>
                </a:solidFill>
              </a:rPr>
              <a:t>Program Performance Exercise</a:t>
            </a:r>
            <a:endParaRPr lang="en-US" dirty="0">
              <a:solidFill>
                <a:srgbClr val="C00000"/>
              </a:solidFill>
            </a:endParaRPr>
          </a:p>
        </p:txBody>
      </p:sp>
      <p:sp>
        <p:nvSpPr>
          <p:cNvPr id="3" name="Content Placeholder 2"/>
          <p:cNvSpPr>
            <a:spLocks noGrp="1"/>
          </p:cNvSpPr>
          <p:nvPr>
            <p:ph idx="1"/>
          </p:nvPr>
        </p:nvSpPr>
        <p:spPr>
          <a:xfrm>
            <a:off x="511792" y="1447800"/>
            <a:ext cx="8229600" cy="1447799"/>
          </a:xfrm>
        </p:spPr>
        <p:txBody>
          <a:bodyPr>
            <a:noAutofit/>
          </a:bodyPr>
          <a:lstStyle/>
          <a:p>
            <a:pPr>
              <a:buFont typeface="Arial" pitchFamily="34" charset="0"/>
              <a:buChar char="•"/>
            </a:pPr>
            <a:r>
              <a:rPr lang="en-US" sz="3000" dirty="0" smtClean="0"/>
              <a:t>List 3 reasons why a tripartite board should have a framework in place for reviewing the performance of the CAA’s programs.</a:t>
            </a:r>
            <a:endParaRPr lang="en-US" sz="3000" dirty="0"/>
          </a:p>
        </p:txBody>
      </p:sp>
      <p:sp>
        <p:nvSpPr>
          <p:cNvPr id="4" name="Slide Number Placeholder 3"/>
          <p:cNvSpPr>
            <a:spLocks noGrp="1"/>
          </p:cNvSpPr>
          <p:nvPr>
            <p:ph type="sldNum" sz="quarter" idx="12"/>
          </p:nvPr>
        </p:nvSpPr>
        <p:spPr>
          <a:xfrm>
            <a:off x="8305800" y="6416675"/>
            <a:ext cx="533400" cy="365125"/>
          </a:xfrm>
        </p:spPr>
        <p:txBody>
          <a:bodyPr/>
          <a:lstStyle/>
          <a:p>
            <a:fld id="{4A66FE31-C09E-42ED-B4D0-F94965E42B7D}" type="slidenum">
              <a:rPr lang="en-US" smtClean="0"/>
              <a:pPr/>
              <a:t>53</a:t>
            </a:fld>
            <a:endParaRPr lang="en-US" dirty="0"/>
          </a:p>
        </p:txBody>
      </p:sp>
      <p:sp>
        <p:nvSpPr>
          <p:cNvPr id="5" name="Content Placeholder 2"/>
          <p:cNvSpPr txBox="1">
            <a:spLocks/>
          </p:cNvSpPr>
          <p:nvPr/>
        </p:nvSpPr>
        <p:spPr>
          <a:xfrm>
            <a:off x="457200" y="3200400"/>
            <a:ext cx="8229600" cy="3048000"/>
          </a:xfrm>
          <a:prstGeom prst="rect">
            <a:avLst/>
          </a:prstGeom>
        </p:spPr>
        <p:txBody>
          <a:bodyPr vert="horz" lIns="91440" tIns="45720" rIns="91440" bIns="45720" rtlCol="0">
            <a:normAutofit lnSpcReduction="10000"/>
          </a:bodyPr>
          <a:lstStyle/>
          <a:p>
            <a:pPr marL="514350" marR="0" lvl="0" indent="-514350" algn="l" defTabSz="914400" rtl="0" eaLnBrk="1" fontAlgn="auto" latinLnBrk="0" hangingPunct="1">
              <a:lnSpc>
                <a:spcPct val="100000"/>
              </a:lnSpc>
              <a:spcBef>
                <a:spcPts val="800"/>
              </a:spcBef>
              <a:spcAft>
                <a:spcPts val="800"/>
              </a:spcAft>
              <a:buClr>
                <a:srgbClr val="1F4A7F"/>
              </a:buClr>
              <a:buSzTx/>
              <a:buFont typeface="+mj-lt"/>
              <a:buAutoNum type="arabicPeriod"/>
              <a:tabLst/>
              <a:defRPr/>
            </a:pPr>
            <a:r>
              <a:rPr lang="en-US" sz="2800" dirty="0" smtClean="0">
                <a:solidFill>
                  <a:srgbClr val="1F4A7F"/>
                </a:solidFill>
                <a:latin typeface="+mn-lt"/>
              </a:rPr>
              <a:t>Community Services Block Grant organizational standards require it.</a:t>
            </a:r>
          </a:p>
          <a:p>
            <a:pPr marL="514350" marR="0" lvl="0" indent="-514350" algn="l" defTabSz="914400" rtl="0" eaLnBrk="1" fontAlgn="auto" latinLnBrk="0" hangingPunct="1">
              <a:lnSpc>
                <a:spcPct val="100000"/>
              </a:lnSpc>
              <a:spcBef>
                <a:spcPts val="800"/>
              </a:spcBef>
              <a:spcAft>
                <a:spcPts val="800"/>
              </a:spcAft>
              <a:buClr>
                <a:srgbClr val="1F4A7F"/>
              </a:buClr>
              <a:buSzTx/>
              <a:buFont typeface="+mj-lt"/>
              <a:buAutoNum type="arabicPeriod"/>
              <a:tabLst/>
              <a:defRPr/>
            </a:pPr>
            <a:r>
              <a:rPr lang="en-US" sz="2800" b="1" u="sng" dirty="0" smtClean="0">
                <a:solidFill>
                  <a:srgbClr val="C00000"/>
                </a:solidFill>
                <a:latin typeface="+mn-lt"/>
              </a:rPr>
              <a:t>ALL</a:t>
            </a:r>
            <a:r>
              <a:rPr lang="en-US" sz="2800" dirty="0" smtClean="0">
                <a:solidFill>
                  <a:srgbClr val="1F4A7F"/>
                </a:solidFill>
                <a:latin typeface="+mn-lt"/>
              </a:rPr>
              <a:t> funders expect organizations to demonstrate how programs and services are making an impact.</a:t>
            </a:r>
          </a:p>
          <a:p>
            <a:pPr marL="514350" marR="0" lvl="0" indent="-514350" algn="l" defTabSz="914400" rtl="0" eaLnBrk="1" fontAlgn="auto" latinLnBrk="0" hangingPunct="1">
              <a:lnSpc>
                <a:spcPct val="100000"/>
              </a:lnSpc>
              <a:spcBef>
                <a:spcPts val="800"/>
              </a:spcBef>
              <a:spcAft>
                <a:spcPts val="800"/>
              </a:spcAft>
              <a:buClr>
                <a:srgbClr val="1F4A7F"/>
              </a:buClr>
              <a:buSzTx/>
              <a:buFont typeface="+mj-lt"/>
              <a:buAutoNum type="arabicPeriod"/>
              <a:tabLst/>
              <a:defRPr/>
            </a:pPr>
            <a:r>
              <a:rPr lang="en-US" sz="2800" dirty="0" smtClean="0">
                <a:solidFill>
                  <a:srgbClr val="1F4A7F"/>
                </a:solidFill>
                <a:latin typeface="+mn-lt"/>
              </a:rPr>
              <a:t>It is the best way for the organization to know what’s working and what’s not.</a:t>
            </a:r>
          </a:p>
          <a:p>
            <a:pPr marL="342900" marR="0" lvl="0" indent="-342900" algn="l" defTabSz="914400" rtl="0" eaLnBrk="1" fontAlgn="auto" latinLnBrk="0" hangingPunct="1">
              <a:lnSpc>
                <a:spcPct val="100000"/>
              </a:lnSpc>
              <a:spcBef>
                <a:spcPts val="800"/>
              </a:spcBef>
              <a:spcAft>
                <a:spcPts val="800"/>
              </a:spcAft>
              <a:buClr>
                <a:srgbClr val="1F4A7F"/>
              </a:buClr>
              <a:buSzTx/>
              <a:buFont typeface="Wingdings" panose="05000000000000000000" pitchFamily="2" charset="2"/>
              <a:buChar char="§"/>
              <a:tabLst/>
              <a:defRPr/>
            </a:pPr>
            <a:endParaRPr lang="en-US" sz="2800" dirty="0" smtClean="0">
              <a:solidFill>
                <a:srgbClr val="1F4A7F"/>
              </a:solidFill>
              <a:latin typeface="+mn-lt"/>
            </a:endParaRPr>
          </a:p>
          <a:p>
            <a:pPr marL="342900" marR="0" lvl="0" indent="-342900" algn="l" defTabSz="914400" rtl="0" eaLnBrk="1" fontAlgn="auto" latinLnBrk="0" hangingPunct="1">
              <a:lnSpc>
                <a:spcPct val="100000"/>
              </a:lnSpc>
              <a:spcBef>
                <a:spcPts val="800"/>
              </a:spcBef>
              <a:spcAft>
                <a:spcPts val="800"/>
              </a:spcAft>
              <a:buClr>
                <a:srgbClr val="1F4A7F"/>
              </a:buClr>
              <a:buSzTx/>
              <a:buFont typeface="Wingdings" panose="05000000000000000000" pitchFamily="2" charset="2"/>
              <a:buChar char="§"/>
              <a:tabLst/>
              <a:defRPr/>
            </a:pPr>
            <a:endParaRPr kumimoji="0" lang="en-US" sz="2800" i="0" u="none" strike="noStrike" kern="1200" cap="none" spc="0" normalizeH="0" baseline="0" noProof="0" dirty="0">
              <a:ln>
                <a:noFill/>
              </a:ln>
              <a:solidFill>
                <a:srgbClr val="1F4A7F"/>
              </a:solidFill>
              <a:effectLst/>
              <a:uLnTx/>
              <a:uFillTx/>
              <a:latin typeface="+mn-lt"/>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p14="http://schemas.microsoft.com/office/powerpoint/2010/main" xmlns="" val="483107263"/>
              </p:ext>
            </p:extLst>
          </p:nvPr>
        </p:nvGraphicFramePr>
        <p:xfrm>
          <a:off x="304800" y="914400"/>
          <a:ext cx="8534400" cy="4648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p:cNvSpPr>
            <a:spLocks noGrp="1"/>
          </p:cNvSpPr>
          <p:nvPr>
            <p:ph type="sldNum" sz="quarter" idx="12"/>
          </p:nvPr>
        </p:nvSpPr>
        <p:spPr>
          <a:xfrm>
            <a:off x="8305800" y="6416675"/>
            <a:ext cx="533400" cy="365125"/>
          </a:xfrm>
        </p:spPr>
        <p:txBody>
          <a:bodyPr/>
          <a:lstStyle/>
          <a:p>
            <a:fld id="{4A66FE31-C09E-42ED-B4D0-F94965E42B7D}" type="slidenum">
              <a:rPr lang="en-US" smtClean="0"/>
              <a:pPr/>
              <a:t>54</a:t>
            </a:fld>
            <a:endParaRPr lang="en-US" dirty="0"/>
          </a:p>
        </p:txBody>
      </p:sp>
    </p:spTree>
    <p:extLst>
      <p:ext uri="{BB962C8B-B14F-4D97-AF65-F5344CB8AC3E}">
        <p14:creationId xmlns:p14="http://schemas.microsoft.com/office/powerpoint/2010/main" xmlns="" val="3629159195"/>
      </p:ext>
    </p:extLst>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Content Placeholder 4"/>
          <p:cNvGraphicFramePr>
            <a:graphicFrameLocks noGrp="1"/>
          </p:cNvGraphicFramePr>
          <p:nvPr>
            <p:ph idx="1"/>
            <p:extLst>
              <p:ext uri="{D42A27DB-BD31-4B8C-83A1-F6EECF244321}">
                <p14:modId xmlns:p14="http://schemas.microsoft.com/office/powerpoint/2010/main" xmlns="" val="103273941"/>
              </p:ext>
            </p:extLst>
          </p:nvPr>
        </p:nvGraphicFramePr>
        <p:xfrm>
          <a:off x="457200" y="1447800"/>
          <a:ext cx="8305800" cy="51276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p:cNvSpPr>
            <a:spLocks noGrp="1"/>
          </p:cNvSpPr>
          <p:nvPr>
            <p:ph type="sldNum" sz="quarter" idx="12"/>
          </p:nvPr>
        </p:nvSpPr>
        <p:spPr>
          <a:xfrm>
            <a:off x="8305800" y="6416675"/>
            <a:ext cx="533400" cy="365125"/>
          </a:xfrm>
        </p:spPr>
        <p:txBody>
          <a:bodyPr/>
          <a:lstStyle/>
          <a:p>
            <a:fld id="{4A66FE31-C09E-42ED-B4D0-F94965E42B7D}" type="slidenum">
              <a:rPr lang="en-US" smtClean="0"/>
              <a:pPr/>
              <a:t>55</a:t>
            </a:fld>
            <a:endParaRPr lang="en-US" dirty="0"/>
          </a:p>
        </p:txBody>
      </p:sp>
      <p:sp>
        <p:nvSpPr>
          <p:cNvPr id="6" name="Title 1"/>
          <p:cNvSpPr>
            <a:spLocks noGrp="1"/>
          </p:cNvSpPr>
          <p:nvPr>
            <p:ph type="title"/>
          </p:nvPr>
        </p:nvSpPr>
        <p:spPr>
          <a:xfrm>
            <a:off x="457200" y="228600"/>
            <a:ext cx="8229600" cy="1143000"/>
          </a:xfrm>
        </p:spPr>
        <p:txBody>
          <a:bodyPr>
            <a:normAutofit/>
          </a:bodyPr>
          <a:lstStyle/>
          <a:p>
            <a:pPr>
              <a:lnSpc>
                <a:spcPct val="90000"/>
              </a:lnSpc>
            </a:pPr>
            <a:r>
              <a:rPr lang="en-US" dirty="0" smtClean="0">
                <a:solidFill>
                  <a:srgbClr val="C00000"/>
                </a:solidFill>
              </a:rPr>
              <a:t>CSBG Organizational Standards</a:t>
            </a:r>
            <a:br>
              <a:rPr lang="en-US" dirty="0" smtClean="0">
                <a:solidFill>
                  <a:srgbClr val="C00000"/>
                </a:solidFill>
              </a:rPr>
            </a:br>
            <a:r>
              <a:rPr lang="en-US" sz="2900" dirty="0" smtClean="0">
                <a:solidFill>
                  <a:schemeClr val="accent1"/>
                </a:solidFill>
              </a:rPr>
              <a:t>Strategic and Program Performance</a:t>
            </a:r>
            <a:endParaRPr lang="en-US" sz="2900" dirty="0">
              <a:solidFill>
                <a:schemeClr val="accent1"/>
              </a:solidFill>
            </a:endParaRPr>
          </a:p>
        </p:txBody>
      </p:sp>
    </p:spTree>
    <p:extLst>
      <p:ext uri="{BB962C8B-B14F-4D97-AF65-F5344CB8AC3E}">
        <p14:creationId xmlns:p14="http://schemas.microsoft.com/office/powerpoint/2010/main" xmlns="" val="3336332756"/>
      </p:ext>
    </p:extLst>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nSpc>
                <a:spcPct val="90000"/>
              </a:lnSpc>
            </a:pPr>
            <a:r>
              <a:rPr lang="en-US" dirty="0" smtClean="0">
                <a:solidFill>
                  <a:srgbClr val="C00000"/>
                </a:solidFill>
              </a:rPr>
              <a:t>Board’s Role in Programmatic &amp; Strategic Performance</a:t>
            </a:r>
            <a:endParaRPr lang="en-US" dirty="0">
              <a:solidFill>
                <a:srgbClr val="C00000"/>
              </a:solidFill>
            </a:endParaRPr>
          </a:p>
        </p:txBody>
      </p:sp>
      <p:sp>
        <p:nvSpPr>
          <p:cNvPr id="3" name="Content Placeholder 2"/>
          <p:cNvSpPr>
            <a:spLocks noGrp="1"/>
          </p:cNvSpPr>
          <p:nvPr>
            <p:ph idx="1"/>
          </p:nvPr>
        </p:nvSpPr>
        <p:spPr>
          <a:xfrm>
            <a:off x="457200" y="1447800"/>
            <a:ext cx="8229600" cy="4678363"/>
          </a:xfrm>
        </p:spPr>
        <p:txBody>
          <a:bodyPr/>
          <a:lstStyle/>
          <a:p>
            <a:r>
              <a:rPr lang="en-US" dirty="0" smtClean="0"/>
              <a:t>Establishing a culture of using data to make decisions</a:t>
            </a:r>
          </a:p>
          <a:p>
            <a:endParaRPr lang="en-US" dirty="0" smtClean="0"/>
          </a:p>
          <a:p>
            <a:endParaRPr lang="en-US" dirty="0"/>
          </a:p>
        </p:txBody>
      </p:sp>
      <p:sp>
        <p:nvSpPr>
          <p:cNvPr id="4" name="Slide Number Placeholder 3"/>
          <p:cNvSpPr>
            <a:spLocks noGrp="1"/>
          </p:cNvSpPr>
          <p:nvPr>
            <p:ph type="sldNum" sz="quarter" idx="12"/>
          </p:nvPr>
        </p:nvSpPr>
        <p:spPr>
          <a:xfrm>
            <a:off x="8305800" y="6416675"/>
            <a:ext cx="609600" cy="365125"/>
          </a:xfrm>
        </p:spPr>
        <p:txBody>
          <a:bodyPr/>
          <a:lstStyle/>
          <a:p>
            <a:fld id="{4A66FE31-C09E-42ED-B4D0-F94965E42B7D}" type="slidenum">
              <a:rPr lang="en-US" smtClean="0"/>
              <a:pPr/>
              <a:t>56</a:t>
            </a:fld>
            <a:endParaRPr lang="en-US" dirty="0"/>
          </a:p>
        </p:txBody>
      </p:sp>
      <p:graphicFrame>
        <p:nvGraphicFramePr>
          <p:cNvPr id="5" name="Diagram 4"/>
          <p:cNvGraphicFramePr/>
          <p:nvPr/>
        </p:nvGraphicFramePr>
        <p:xfrm>
          <a:off x="1219200" y="2593380"/>
          <a:ext cx="6858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nSpc>
                <a:spcPct val="90000"/>
              </a:lnSpc>
            </a:pPr>
            <a:r>
              <a:rPr lang="en-US" dirty="0" smtClean="0">
                <a:solidFill>
                  <a:srgbClr val="C00000"/>
                </a:solidFill>
              </a:rPr>
              <a:t>Board’s Role in Programmatic &amp; Strategic Performance</a:t>
            </a:r>
            <a:endParaRPr lang="en-US" dirty="0">
              <a:solidFill>
                <a:srgbClr val="C00000"/>
              </a:solidFill>
            </a:endParaRPr>
          </a:p>
        </p:txBody>
      </p:sp>
      <p:sp>
        <p:nvSpPr>
          <p:cNvPr id="3" name="Content Placeholder 2"/>
          <p:cNvSpPr>
            <a:spLocks noGrp="1"/>
          </p:cNvSpPr>
          <p:nvPr>
            <p:ph idx="1"/>
          </p:nvPr>
        </p:nvSpPr>
        <p:spPr>
          <a:xfrm>
            <a:off x="457200" y="1447800"/>
            <a:ext cx="8229600" cy="1143000"/>
          </a:xfrm>
        </p:spPr>
        <p:txBody>
          <a:bodyPr/>
          <a:lstStyle/>
          <a:p>
            <a:r>
              <a:rPr lang="en-US" dirty="0" smtClean="0"/>
              <a:t>Inquiring about relevancy of data received and the metrics used </a:t>
            </a:r>
          </a:p>
          <a:p>
            <a:endParaRPr lang="en-US" dirty="0" smtClean="0"/>
          </a:p>
          <a:p>
            <a:endParaRPr lang="en-US" dirty="0"/>
          </a:p>
        </p:txBody>
      </p:sp>
      <p:sp>
        <p:nvSpPr>
          <p:cNvPr id="4" name="Slide Number Placeholder 3"/>
          <p:cNvSpPr>
            <a:spLocks noGrp="1"/>
          </p:cNvSpPr>
          <p:nvPr>
            <p:ph type="sldNum" sz="quarter" idx="12"/>
          </p:nvPr>
        </p:nvSpPr>
        <p:spPr>
          <a:xfrm>
            <a:off x="8305800" y="6416675"/>
            <a:ext cx="533400" cy="365125"/>
          </a:xfrm>
        </p:spPr>
        <p:txBody>
          <a:bodyPr/>
          <a:lstStyle/>
          <a:p>
            <a:fld id="{4A66FE31-C09E-42ED-B4D0-F94965E42B7D}" type="slidenum">
              <a:rPr lang="en-US" smtClean="0"/>
              <a:pPr/>
              <a:t>57</a:t>
            </a:fld>
            <a:endParaRPr lang="en-US" dirty="0"/>
          </a:p>
        </p:txBody>
      </p:sp>
      <p:graphicFrame>
        <p:nvGraphicFramePr>
          <p:cNvPr id="7" name="Diagram 6"/>
          <p:cNvGraphicFramePr/>
          <p:nvPr/>
        </p:nvGraphicFramePr>
        <p:xfrm>
          <a:off x="685800" y="2286000"/>
          <a:ext cx="7696200" cy="4191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Board Responsibility</a:t>
            </a:r>
            <a:endParaRPr lang="en-US" dirty="0"/>
          </a:p>
        </p:txBody>
      </p:sp>
      <p:sp>
        <p:nvSpPr>
          <p:cNvPr id="4" name="Slide Number Placeholder 3"/>
          <p:cNvSpPr>
            <a:spLocks noGrp="1"/>
          </p:cNvSpPr>
          <p:nvPr>
            <p:ph type="sldNum" sz="quarter" idx="12"/>
          </p:nvPr>
        </p:nvSpPr>
        <p:spPr>
          <a:xfrm>
            <a:off x="8305800" y="6416675"/>
            <a:ext cx="609600" cy="365125"/>
          </a:xfrm>
        </p:spPr>
        <p:txBody>
          <a:bodyPr/>
          <a:lstStyle/>
          <a:p>
            <a:fld id="{4A66FE31-C09E-42ED-B4D0-F94965E42B7D}" type="slidenum">
              <a:rPr lang="en-US" smtClean="0"/>
              <a:pPr/>
              <a:t>58</a:t>
            </a:fld>
            <a:endParaRPr lang="en-US" dirty="0"/>
          </a:p>
        </p:txBody>
      </p:sp>
      <p:sp>
        <p:nvSpPr>
          <p:cNvPr id="5" name="Freeform 4"/>
          <p:cNvSpPr/>
          <p:nvPr/>
        </p:nvSpPr>
        <p:spPr>
          <a:xfrm>
            <a:off x="1081008" y="1538208"/>
            <a:ext cx="7238999" cy="4375546"/>
          </a:xfrm>
          <a:custGeom>
            <a:avLst/>
            <a:gdLst>
              <a:gd name="connsiteX0" fmla="*/ 0 w 2547937"/>
              <a:gd name="connsiteY0" fmla="*/ 0 h 1528762"/>
              <a:gd name="connsiteX1" fmla="*/ 2547937 w 2547937"/>
              <a:gd name="connsiteY1" fmla="*/ 0 h 1528762"/>
              <a:gd name="connsiteX2" fmla="*/ 2547937 w 2547937"/>
              <a:gd name="connsiteY2" fmla="*/ 1528762 h 1528762"/>
              <a:gd name="connsiteX3" fmla="*/ 0 w 2547937"/>
              <a:gd name="connsiteY3" fmla="*/ 1528762 h 1528762"/>
              <a:gd name="connsiteX4" fmla="*/ 0 w 2547937"/>
              <a:gd name="connsiteY4" fmla="*/ 0 h 15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7937" h="1528762">
                <a:moveTo>
                  <a:pt x="0" y="0"/>
                </a:moveTo>
                <a:lnTo>
                  <a:pt x="2547937" y="0"/>
                </a:lnTo>
                <a:lnTo>
                  <a:pt x="2547937" y="1528762"/>
                </a:lnTo>
                <a:lnTo>
                  <a:pt x="0" y="1528762"/>
                </a:lnTo>
                <a:lnTo>
                  <a:pt x="0" y="0"/>
                </a:lnTo>
                <a:close/>
              </a:path>
            </a:pathLst>
          </a:custGeom>
        </p:spPr>
        <p:style>
          <a:lnRef idx="2">
            <a:schemeClr val="lt1">
              <a:hueOff val="0"/>
              <a:satOff val="0"/>
              <a:lumOff val="0"/>
              <a:alphaOff val="0"/>
            </a:schemeClr>
          </a:lnRef>
          <a:fillRef idx="1">
            <a:schemeClr val="accent4">
              <a:hueOff val="-4464770"/>
              <a:satOff val="26899"/>
              <a:lumOff val="2156"/>
              <a:alphaOff val="0"/>
            </a:schemeClr>
          </a:fillRef>
          <a:effectRef idx="0">
            <a:schemeClr val="accent4">
              <a:hueOff val="-4464770"/>
              <a:satOff val="26899"/>
              <a:lumOff val="2156"/>
              <a:alphaOff val="0"/>
            </a:schemeClr>
          </a:effectRef>
          <a:fontRef idx="minor">
            <a:schemeClr val="lt1"/>
          </a:fontRef>
        </p:style>
        <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US" sz="4000" b="1" kern="1200" dirty="0" smtClean="0"/>
              <a:t>Accountability</a:t>
            </a:r>
            <a:endParaRPr lang="en-US" sz="4000" b="1" kern="1200" dirty="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dirty="0" smtClean="0"/>
              <a:t>Ensure Accountability</a:t>
            </a:r>
            <a:endParaRPr lang="en-US" dirty="0"/>
          </a:p>
        </p:txBody>
      </p:sp>
      <p:graphicFrame>
        <p:nvGraphicFramePr>
          <p:cNvPr id="5" name="Content Placeholder 4"/>
          <p:cNvGraphicFramePr>
            <a:graphicFrameLocks noGrp="1"/>
          </p:cNvGraphicFramePr>
          <p:nvPr>
            <p:ph idx="1"/>
          </p:nvPr>
        </p:nvGraphicFramePr>
        <p:xfrm>
          <a:off x="-381000" y="1143000"/>
          <a:ext cx="9829800" cy="533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p:cNvSpPr>
            <a:spLocks noGrp="1"/>
          </p:cNvSpPr>
          <p:nvPr>
            <p:ph type="sldNum" sz="quarter" idx="12"/>
          </p:nvPr>
        </p:nvSpPr>
        <p:spPr>
          <a:xfrm>
            <a:off x="8305800" y="6416675"/>
            <a:ext cx="533400" cy="365125"/>
          </a:xfrm>
        </p:spPr>
        <p:txBody>
          <a:bodyPr/>
          <a:lstStyle/>
          <a:p>
            <a:fld id="{4A66FE31-C09E-42ED-B4D0-F94965E42B7D}" type="slidenum">
              <a:rPr lang="en-US" smtClean="0"/>
              <a:pPr/>
              <a:t>59</a:t>
            </a:fld>
            <a:endParaRPr lang="en-US"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229600" cy="1143000"/>
          </a:xfrm>
        </p:spPr>
        <p:txBody>
          <a:bodyPr>
            <a:normAutofit/>
          </a:bodyPr>
          <a:lstStyle/>
          <a:p>
            <a:r>
              <a:rPr lang="en-US" dirty="0" smtClean="0">
                <a:solidFill>
                  <a:srgbClr val="C00000"/>
                </a:solidFill>
              </a:rPr>
              <a:t>Executive Director Oversight</a:t>
            </a:r>
            <a:endParaRPr lang="en-US" dirty="0">
              <a:solidFill>
                <a:schemeClr val="accent1"/>
              </a:solidFill>
            </a:endParaRPr>
          </a:p>
        </p:txBody>
      </p:sp>
      <p:sp>
        <p:nvSpPr>
          <p:cNvPr id="4" name="Slide Number Placeholder 3"/>
          <p:cNvSpPr>
            <a:spLocks noGrp="1"/>
          </p:cNvSpPr>
          <p:nvPr>
            <p:ph type="sldNum" sz="quarter" idx="12"/>
          </p:nvPr>
        </p:nvSpPr>
        <p:spPr/>
        <p:txBody>
          <a:bodyPr/>
          <a:lstStyle/>
          <a:p>
            <a:fld id="{4A66FE31-C09E-42ED-B4D0-F94965E42B7D}" type="slidenum">
              <a:rPr lang="en-US" smtClean="0"/>
              <a:pPr/>
              <a:t>60</a:t>
            </a:fld>
            <a:endParaRPr lang="en-US" dirty="0"/>
          </a:p>
        </p:txBody>
      </p:sp>
      <p:grpSp>
        <p:nvGrpSpPr>
          <p:cNvPr id="3" name="Group 37"/>
          <p:cNvGrpSpPr/>
          <p:nvPr/>
        </p:nvGrpSpPr>
        <p:grpSpPr>
          <a:xfrm>
            <a:off x="4267200" y="1447800"/>
            <a:ext cx="3657600" cy="4724400"/>
            <a:chOff x="2667000" y="1219200"/>
            <a:chExt cx="3657600" cy="4724400"/>
          </a:xfrm>
        </p:grpSpPr>
        <p:sp>
          <p:nvSpPr>
            <p:cNvPr id="5" name="Rectangle 4"/>
            <p:cNvSpPr/>
            <p:nvPr/>
          </p:nvSpPr>
          <p:spPr>
            <a:xfrm>
              <a:off x="2667000" y="1219200"/>
              <a:ext cx="3657600" cy="914400"/>
            </a:xfrm>
            <a:prstGeom prst="rect">
              <a:avLst/>
            </a:prstGeom>
            <a:solidFill>
              <a:srgbClr val="28C4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chemeClr val="accent1">
                      <a:lumMod val="20000"/>
                      <a:lumOff val="80000"/>
                    </a:schemeClr>
                  </a:solidFill>
                </a:rPr>
                <a:t>Board of Directors</a:t>
              </a:r>
              <a:endParaRPr lang="en-US" sz="2800" b="1" dirty="0">
                <a:solidFill>
                  <a:schemeClr val="accent1">
                    <a:lumMod val="20000"/>
                    <a:lumOff val="80000"/>
                  </a:schemeClr>
                </a:solidFill>
              </a:endParaRPr>
            </a:p>
          </p:txBody>
        </p:sp>
        <p:sp>
          <p:nvSpPr>
            <p:cNvPr id="6" name="Oval 5"/>
            <p:cNvSpPr/>
            <p:nvPr/>
          </p:nvSpPr>
          <p:spPr>
            <a:xfrm>
              <a:off x="3429000" y="2590800"/>
              <a:ext cx="2209800" cy="1371600"/>
            </a:xfrm>
            <a:prstGeom prst="ellipse">
              <a:avLst/>
            </a:prstGeom>
            <a:solidFill>
              <a:srgbClr val="F08A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rgbClr val="FFFF00"/>
                  </a:solidFill>
                </a:rPr>
                <a:t>Executive Director</a:t>
              </a:r>
              <a:endParaRPr lang="en-US" sz="2400" b="1" dirty="0">
                <a:solidFill>
                  <a:srgbClr val="FFFF00"/>
                </a:solidFill>
              </a:endParaRPr>
            </a:p>
          </p:txBody>
        </p:sp>
        <p:sp>
          <p:nvSpPr>
            <p:cNvPr id="14" name="Oval 13"/>
            <p:cNvSpPr/>
            <p:nvPr/>
          </p:nvSpPr>
          <p:spPr>
            <a:xfrm>
              <a:off x="2819400" y="4953000"/>
              <a:ext cx="1066800" cy="990600"/>
            </a:xfrm>
            <a:prstGeom prst="ellipse">
              <a:avLst/>
            </a:prstGeom>
            <a:solidFill>
              <a:srgbClr val="AD93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rgbClr val="C00000"/>
                  </a:solidFill>
                </a:rPr>
                <a:t>Staff</a:t>
              </a:r>
              <a:endParaRPr lang="en-US" b="1" dirty="0">
                <a:solidFill>
                  <a:srgbClr val="C00000"/>
                </a:solidFill>
              </a:endParaRPr>
            </a:p>
          </p:txBody>
        </p:sp>
        <p:sp>
          <p:nvSpPr>
            <p:cNvPr id="15" name="Oval 14"/>
            <p:cNvSpPr/>
            <p:nvPr/>
          </p:nvSpPr>
          <p:spPr>
            <a:xfrm>
              <a:off x="5105400" y="4953000"/>
              <a:ext cx="1066800" cy="990600"/>
            </a:xfrm>
            <a:prstGeom prst="ellipse">
              <a:avLst/>
            </a:prstGeom>
            <a:solidFill>
              <a:srgbClr val="AD93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rgbClr val="C00000"/>
                  </a:solidFill>
                </a:rPr>
                <a:t>Staff</a:t>
              </a:r>
              <a:endParaRPr lang="en-US" b="1" dirty="0">
                <a:solidFill>
                  <a:srgbClr val="C00000"/>
                </a:solidFill>
              </a:endParaRPr>
            </a:p>
          </p:txBody>
        </p:sp>
        <p:cxnSp>
          <p:nvCxnSpPr>
            <p:cNvPr id="18" name="Straight Connector 17"/>
            <p:cNvCxnSpPr/>
            <p:nvPr/>
          </p:nvCxnSpPr>
          <p:spPr>
            <a:xfrm>
              <a:off x="3352800" y="4419600"/>
              <a:ext cx="2209800"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3352800" y="4419600"/>
              <a:ext cx="0" cy="45720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5562600" y="4419600"/>
              <a:ext cx="0" cy="45720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4495800" y="3962400"/>
              <a:ext cx="0" cy="53340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4495800" y="2133600"/>
              <a:ext cx="0" cy="457200"/>
            </a:xfrm>
            <a:prstGeom prst="line">
              <a:avLst/>
            </a:prstGeom>
            <a:ln w="57150"/>
          </p:spPr>
          <p:style>
            <a:lnRef idx="1">
              <a:schemeClr val="accent1"/>
            </a:lnRef>
            <a:fillRef idx="0">
              <a:schemeClr val="accent1"/>
            </a:fillRef>
            <a:effectRef idx="0">
              <a:schemeClr val="accent1"/>
            </a:effectRef>
            <a:fontRef idx="minor">
              <a:schemeClr val="tx1"/>
            </a:fontRef>
          </p:style>
        </p:cxnSp>
      </p:grpSp>
      <p:sp>
        <p:nvSpPr>
          <p:cNvPr id="39" name="Content Placeholder 2"/>
          <p:cNvSpPr>
            <a:spLocks noGrp="1"/>
          </p:cNvSpPr>
          <p:nvPr>
            <p:ph idx="1"/>
          </p:nvPr>
        </p:nvSpPr>
        <p:spPr>
          <a:xfrm>
            <a:off x="457200" y="2819400"/>
            <a:ext cx="3505200" cy="1600200"/>
          </a:xfrm>
        </p:spPr>
        <p:txBody>
          <a:bodyPr>
            <a:normAutofit/>
          </a:bodyPr>
          <a:lstStyle/>
          <a:p>
            <a:pPr>
              <a:spcBef>
                <a:spcPts val="800"/>
              </a:spcBef>
              <a:spcAft>
                <a:spcPts val="800"/>
              </a:spcAft>
            </a:pPr>
            <a:r>
              <a:rPr lang="en-US" dirty="0" smtClean="0"/>
              <a:t>Sole employee of the board is the executive director</a:t>
            </a:r>
          </a:p>
          <a:p>
            <a:pPr>
              <a:spcBef>
                <a:spcPts val="800"/>
              </a:spcBef>
              <a:spcAft>
                <a:spcPts val="800"/>
              </a:spcAft>
            </a:pPr>
            <a:endParaRPr lang="en-US" dirty="0" smtClean="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5676" y="7346"/>
            <a:ext cx="8229600" cy="1143000"/>
          </a:xfrm>
        </p:spPr>
        <p:txBody>
          <a:bodyPr>
            <a:noAutofit/>
          </a:bodyPr>
          <a:lstStyle/>
          <a:p>
            <a:r>
              <a:rPr lang="en-US" dirty="0" smtClean="0">
                <a:solidFill>
                  <a:srgbClr val="C00000"/>
                </a:solidFill>
              </a:rPr>
              <a:t>Manage Executive Director</a:t>
            </a:r>
            <a:endParaRPr lang="en-US" dirty="0">
              <a:solidFill>
                <a:srgbClr val="C00000"/>
              </a:solidFill>
            </a:endParaRPr>
          </a:p>
        </p:txBody>
      </p:sp>
      <p:sp>
        <p:nvSpPr>
          <p:cNvPr id="4" name="Slide Number Placeholder 3"/>
          <p:cNvSpPr>
            <a:spLocks noGrp="1"/>
          </p:cNvSpPr>
          <p:nvPr>
            <p:ph type="sldNum" sz="quarter" idx="12"/>
          </p:nvPr>
        </p:nvSpPr>
        <p:spPr/>
        <p:txBody>
          <a:bodyPr/>
          <a:lstStyle/>
          <a:p>
            <a:fld id="{4A66FE31-C09E-42ED-B4D0-F94965E42B7D}" type="slidenum">
              <a:rPr lang="en-US" smtClean="0"/>
              <a:pPr/>
              <a:t>61</a:t>
            </a:fld>
            <a:endParaRPr lang="en-US" dirty="0"/>
          </a:p>
        </p:txBody>
      </p:sp>
      <p:graphicFrame>
        <p:nvGraphicFramePr>
          <p:cNvPr id="5" name="Content Placeholder 6"/>
          <p:cNvGraphicFramePr>
            <a:graphicFrameLocks/>
          </p:cNvGraphicFramePr>
          <p:nvPr/>
        </p:nvGraphicFramePr>
        <p:xfrm>
          <a:off x="403276" y="1101960"/>
          <a:ext cx="8458200" cy="533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normAutofit fontScale="90000"/>
          </a:bodyPr>
          <a:lstStyle/>
          <a:p>
            <a:r>
              <a:rPr lang="en-US" sz="4400" dirty="0" smtClean="0">
                <a:solidFill>
                  <a:srgbClr val="C00000"/>
                </a:solidFill>
              </a:rPr>
              <a:t>CSBG Organization Standards</a:t>
            </a:r>
            <a:r>
              <a:rPr lang="en-US" dirty="0" smtClean="0"/>
              <a:t/>
            </a:r>
            <a:br>
              <a:rPr lang="en-US" dirty="0" smtClean="0"/>
            </a:br>
            <a:r>
              <a:rPr lang="en-US" sz="3200" dirty="0" smtClean="0">
                <a:solidFill>
                  <a:schemeClr val="accent1"/>
                </a:solidFill>
              </a:rPr>
              <a:t>Executive Director Oversight</a:t>
            </a:r>
            <a:endParaRPr lang="en-US" sz="3200" dirty="0">
              <a:solidFill>
                <a:schemeClr val="accent1"/>
              </a:solidFill>
            </a:endParaRPr>
          </a:p>
        </p:txBody>
      </p:sp>
      <p:sp>
        <p:nvSpPr>
          <p:cNvPr id="4" name="Slide Number Placeholder 3"/>
          <p:cNvSpPr>
            <a:spLocks noGrp="1"/>
          </p:cNvSpPr>
          <p:nvPr>
            <p:ph type="sldNum" sz="quarter" idx="12"/>
          </p:nvPr>
        </p:nvSpPr>
        <p:spPr/>
        <p:txBody>
          <a:bodyPr/>
          <a:lstStyle/>
          <a:p>
            <a:fld id="{4A66FE31-C09E-42ED-B4D0-F94965E42B7D}" type="slidenum">
              <a:rPr lang="en-US" smtClean="0"/>
              <a:pPr/>
              <a:t>62</a:t>
            </a:fld>
            <a:endParaRPr lang="en-US" dirty="0"/>
          </a:p>
        </p:txBody>
      </p:sp>
      <p:graphicFrame>
        <p:nvGraphicFramePr>
          <p:cNvPr id="5" name="Content Placeholder 3"/>
          <p:cNvGraphicFramePr>
            <a:graphicFrameLocks noGrp="1"/>
          </p:cNvGraphicFramePr>
          <p:nvPr>
            <p:ph idx="1"/>
            <p:extLst>
              <p:ext uri="{D42A27DB-BD31-4B8C-83A1-F6EECF244321}">
                <p14:modId xmlns:p14="http://schemas.microsoft.com/office/powerpoint/2010/main" xmlns="" val="543997935"/>
              </p:ext>
            </p:extLst>
          </p:nvPr>
        </p:nvGraphicFramePr>
        <p:xfrm>
          <a:off x="4038600" y="2438400"/>
          <a:ext cx="4724400" cy="2514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4" descr="C:\Users\allison.maluf\Desktop\Dynamic Duo_Capture.JPG"/>
          <p:cNvPicPr>
            <a:picLocks noChangeAspect="1" noChangeArrowheads="1"/>
          </p:cNvPicPr>
          <p:nvPr/>
        </p:nvPicPr>
        <p:blipFill>
          <a:blip r:embed="rId8" cstate="print"/>
          <a:srcRect l="2817" t="5453" r="8451"/>
          <a:stretch>
            <a:fillRect/>
          </a:stretch>
        </p:blipFill>
        <p:spPr bwMode="auto">
          <a:xfrm>
            <a:off x="533400" y="1905000"/>
            <a:ext cx="3040175" cy="4178961"/>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a:xfrm>
            <a:off x="457200" y="304800"/>
            <a:ext cx="8229600" cy="1143000"/>
          </a:xfrm>
        </p:spPr>
        <p:txBody>
          <a:bodyPr>
            <a:normAutofit fontScale="90000"/>
          </a:bodyPr>
          <a:lstStyle/>
          <a:p>
            <a:pPr algn="ctr"/>
            <a:r>
              <a:rPr lang="en-US" altLang="en-US" sz="4000" dirty="0" smtClean="0">
                <a:solidFill>
                  <a:srgbClr val="006699"/>
                </a:solidFill>
              </a:rPr>
              <a:t/>
            </a:r>
            <a:br>
              <a:rPr lang="en-US" altLang="en-US" sz="4000" dirty="0" smtClean="0">
                <a:solidFill>
                  <a:srgbClr val="006699"/>
                </a:solidFill>
              </a:rPr>
            </a:br>
            <a:r>
              <a:rPr lang="en-US" altLang="en-US" sz="4400" dirty="0" smtClean="0">
                <a:solidFill>
                  <a:srgbClr val="C00000"/>
                </a:solidFill>
              </a:rPr>
              <a:t>Executive Director Oversight</a:t>
            </a:r>
            <a:r>
              <a:rPr lang="en-US" altLang="en-US" sz="4000" dirty="0" smtClean="0">
                <a:solidFill>
                  <a:srgbClr val="006699"/>
                </a:solidFill>
              </a:rPr>
              <a:t/>
            </a:r>
            <a:br>
              <a:rPr lang="en-US" altLang="en-US" sz="4000" dirty="0" smtClean="0">
                <a:solidFill>
                  <a:srgbClr val="006699"/>
                </a:solidFill>
              </a:rPr>
            </a:br>
            <a:r>
              <a:rPr lang="en-US" altLang="en-US" sz="3200" dirty="0" smtClean="0">
                <a:solidFill>
                  <a:schemeClr val="accent1"/>
                </a:solidFill>
              </a:rPr>
              <a:t>Succession Plan</a:t>
            </a:r>
            <a:r>
              <a:rPr lang="en-US" altLang="en-US" dirty="0" smtClean="0">
                <a:solidFill>
                  <a:srgbClr val="006699"/>
                </a:solidFill>
              </a:rPr>
              <a:t/>
            </a:r>
            <a:br>
              <a:rPr lang="en-US" altLang="en-US" dirty="0" smtClean="0">
                <a:solidFill>
                  <a:srgbClr val="006699"/>
                </a:solidFill>
              </a:rPr>
            </a:br>
            <a:endParaRPr lang="en-US" altLang="en-US" sz="4000" dirty="0" smtClean="0">
              <a:solidFill>
                <a:srgbClr val="006699"/>
              </a:solidFill>
            </a:endParaRPr>
          </a:p>
        </p:txBody>
      </p:sp>
      <p:graphicFrame>
        <p:nvGraphicFramePr>
          <p:cNvPr id="9" name="Content Placeholder 4"/>
          <p:cNvGraphicFramePr>
            <a:graphicFrameLocks noGrp="1"/>
          </p:cNvGraphicFramePr>
          <p:nvPr>
            <p:ph idx="1"/>
            <p:extLst>
              <p:ext uri="{D42A27DB-BD31-4B8C-83A1-F6EECF244321}">
                <p14:modId xmlns:p14="http://schemas.microsoft.com/office/powerpoint/2010/main" xmlns="" val="4189926679"/>
              </p:ext>
            </p:extLst>
          </p:nvPr>
        </p:nvGraphicFramePr>
        <p:xfrm>
          <a:off x="381000" y="1905000"/>
          <a:ext cx="5105400" cy="3733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Slide Number Placeholder 3"/>
          <p:cNvSpPr>
            <a:spLocks noGrp="1"/>
          </p:cNvSpPr>
          <p:nvPr>
            <p:ph type="sldNum" sz="quarter" idx="12"/>
          </p:nvPr>
        </p:nvSpPr>
        <p:spPr>
          <a:xfrm>
            <a:off x="8305800" y="6416675"/>
            <a:ext cx="533400" cy="365125"/>
          </a:xfrm>
        </p:spPr>
        <p:txBody>
          <a:bodyPr/>
          <a:lstStyle/>
          <a:p>
            <a:fld id="{4A66FE31-C09E-42ED-B4D0-F94965E42B7D}" type="slidenum">
              <a:rPr lang="en-US" smtClean="0"/>
              <a:pPr/>
              <a:t>63</a:t>
            </a:fld>
            <a:endParaRPr lang="en-US" dirty="0"/>
          </a:p>
        </p:txBody>
      </p:sp>
      <p:sp>
        <p:nvSpPr>
          <p:cNvPr id="2050" name="AutoShape 2" descr="https://communityactionpartnership.com/wp-content/uploads/2018/08/Org.-Sustainability-Guide-Part-2-Cover.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2051" name="Picture 3" descr="C:\Users\allison.maluf\Desktop\succession planning capture.JPG"/>
          <p:cNvPicPr>
            <a:picLocks noChangeAspect="1" noChangeArrowheads="1"/>
          </p:cNvPicPr>
          <p:nvPr/>
        </p:nvPicPr>
        <p:blipFill>
          <a:blip r:embed="rId8" cstate="print"/>
          <a:srcRect/>
          <a:stretch>
            <a:fillRect/>
          </a:stretch>
        </p:blipFill>
        <p:spPr bwMode="auto">
          <a:xfrm>
            <a:off x="5791200" y="1981200"/>
            <a:ext cx="2974381" cy="38862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xmlns="" val="1417195461"/>
      </p:ext>
    </p:extLst>
  </p:cSld>
  <p:clrMapOvr>
    <a:masterClrMapping/>
  </p:clrMapOvr>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dirty="0" smtClean="0">
                <a:solidFill>
                  <a:srgbClr val="C00000"/>
                </a:solidFill>
              </a:rPr>
              <a:t>Organizational Policies Scenario</a:t>
            </a:r>
            <a:endParaRPr lang="en-US" dirty="0">
              <a:solidFill>
                <a:srgbClr val="C00000"/>
              </a:solidFill>
            </a:endParaRPr>
          </a:p>
        </p:txBody>
      </p:sp>
      <p:sp>
        <p:nvSpPr>
          <p:cNvPr id="3" name="Content Placeholder 2"/>
          <p:cNvSpPr>
            <a:spLocks noGrp="1"/>
          </p:cNvSpPr>
          <p:nvPr>
            <p:ph idx="1"/>
          </p:nvPr>
        </p:nvSpPr>
        <p:spPr>
          <a:xfrm>
            <a:off x="203202" y="1210735"/>
            <a:ext cx="8839200" cy="5037665"/>
          </a:xfrm>
        </p:spPr>
        <p:txBody>
          <a:bodyPr>
            <a:normAutofit fontScale="70000" lnSpcReduction="20000"/>
          </a:bodyPr>
          <a:lstStyle/>
          <a:p>
            <a:pPr marL="0" indent="0">
              <a:lnSpc>
                <a:spcPct val="110000"/>
              </a:lnSpc>
              <a:spcBef>
                <a:spcPts val="0"/>
              </a:spcBef>
              <a:buNone/>
            </a:pPr>
            <a:r>
              <a:rPr lang="en-US" sz="4000" b="0" dirty="0" smtClean="0"/>
              <a:t>Ann, a program assistant who repeatedly spoke inappropriately to colleagues and clients, was terminated after her first year of working at CAA, Inc. Distraught by her termination, Ann sent a scathing email to the Executive Director and board member, Jackie, who is Ann’s sister-in-law. Ann exclaimed in the email that the CAA wrongfully terminated her, that her complaints about being sexually harassed by her co-worker Don were never addressed, and that the Program Director used program funds to pay vendors to provide personal services</a:t>
            </a:r>
            <a:r>
              <a:rPr lang="en-US" sz="4300" b="0" dirty="0" smtClean="0"/>
              <a:t>.</a:t>
            </a:r>
          </a:p>
          <a:p>
            <a:pPr marL="0" indent="0">
              <a:lnSpc>
                <a:spcPct val="110000"/>
              </a:lnSpc>
              <a:spcBef>
                <a:spcPts val="0"/>
              </a:spcBef>
              <a:buNone/>
            </a:pPr>
            <a:endParaRPr lang="en-US" b="0" dirty="0" smtClean="0"/>
          </a:p>
          <a:p>
            <a:pPr marL="0" indent="0">
              <a:lnSpc>
                <a:spcPct val="110000"/>
              </a:lnSpc>
              <a:spcBef>
                <a:spcPts val="0"/>
              </a:spcBef>
              <a:buNone/>
            </a:pPr>
            <a:r>
              <a:rPr lang="en-US" sz="4000" dirty="0" smtClean="0"/>
              <a:t>What organizational policies are implicated in this scenario?  How?</a:t>
            </a:r>
            <a:endParaRPr lang="en-US" sz="4000"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64</a:t>
            </a:fld>
            <a:endParaRPr lang="en-US"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a:xfrm>
            <a:off x="485336" y="119890"/>
            <a:ext cx="8229600" cy="1143000"/>
          </a:xfrm>
        </p:spPr>
        <p:txBody>
          <a:bodyPr>
            <a:normAutofit fontScale="90000"/>
          </a:bodyPr>
          <a:lstStyle/>
          <a:p>
            <a:pPr algn="ctr"/>
            <a:r>
              <a:rPr lang="en-US" altLang="en-US" sz="4400" dirty="0" smtClean="0">
                <a:solidFill>
                  <a:srgbClr val="C00000"/>
                </a:solidFill>
              </a:rPr>
              <a:t>Policies</a:t>
            </a:r>
            <a:r>
              <a:rPr lang="en-US" altLang="en-US" sz="4000" dirty="0" smtClean="0">
                <a:solidFill>
                  <a:srgbClr val="C00000"/>
                </a:solidFill>
              </a:rPr>
              <a:t/>
            </a:r>
            <a:br>
              <a:rPr lang="en-US" altLang="en-US" sz="4000" dirty="0" smtClean="0">
                <a:solidFill>
                  <a:srgbClr val="C00000"/>
                </a:solidFill>
              </a:rPr>
            </a:br>
            <a:r>
              <a:rPr lang="en-US" altLang="en-US" sz="3200" dirty="0" smtClean="0">
                <a:solidFill>
                  <a:schemeClr val="accent1"/>
                </a:solidFill>
              </a:rPr>
              <a:t>Conflict of Interest</a:t>
            </a:r>
          </a:p>
        </p:txBody>
      </p:sp>
      <p:graphicFrame>
        <p:nvGraphicFramePr>
          <p:cNvPr id="5" name="Content Placeholder 4"/>
          <p:cNvGraphicFramePr>
            <a:graphicFrameLocks noGrp="1"/>
          </p:cNvGraphicFramePr>
          <p:nvPr>
            <p:ph idx="1"/>
          </p:nvPr>
        </p:nvGraphicFramePr>
        <p:xfrm>
          <a:off x="457200" y="1371601"/>
          <a:ext cx="8229600" cy="16001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Picture 2"/>
          <p:cNvPicPr>
            <a:picLocks noChangeAspect="1" noChangeArrowheads="1"/>
          </p:cNvPicPr>
          <p:nvPr/>
        </p:nvPicPr>
        <p:blipFill>
          <a:blip r:embed="rId8" cstate="print"/>
          <a:srcRect b="32868"/>
          <a:stretch>
            <a:fillRect/>
          </a:stretch>
        </p:blipFill>
        <p:spPr bwMode="auto">
          <a:xfrm>
            <a:off x="4114800" y="2871199"/>
            <a:ext cx="3886200" cy="3377201"/>
          </a:xfrm>
          <a:prstGeom prst="rect">
            <a:avLst/>
          </a:prstGeom>
          <a:ln>
            <a:noFill/>
          </a:ln>
          <a:effectLst>
            <a:outerShdw blurRad="292100" dist="139700" dir="2700000" algn="tl" rotWithShape="0">
              <a:srgbClr val="333333">
                <a:alpha val="65000"/>
              </a:srgbClr>
            </a:outerShdw>
          </a:effectLst>
        </p:spPr>
      </p:pic>
      <p:sp>
        <p:nvSpPr>
          <p:cNvPr id="11" name="Rectangle 10"/>
          <p:cNvSpPr/>
          <p:nvPr/>
        </p:nvSpPr>
        <p:spPr>
          <a:xfrm>
            <a:off x="1447800" y="3429000"/>
            <a:ext cx="2133600" cy="2123658"/>
          </a:xfrm>
          <a:prstGeom prst="rect">
            <a:avLst/>
          </a:prstGeom>
        </p:spPr>
        <p:txBody>
          <a:bodyPr wrap="square">
            <a:spAutoFit/>
          </a:bodyPr>
          <a:lstStyle/>
          <a:p>
            <a:pPr lvl="0"/>
            <a:r>
              <a:rPr lang="en-US" sz="2200" dirty="0" smtClean="0">
                <a:latin typeface="+mj-lt"/>
              </a:rPr>
              <a:t>Sample policies and archived </a:t>
            </a:r>
          </a:p>
          <a:p>
            <a:pPr lvl="0"/>
            <a:r>
              <a:rPr lang="en-US" sz="2200" dirty="0" smtClean="0">
                <a:latin typeface="+mj-lt"/>
              </a:rPr>
              <a:t>webinar on CAPLAW’s website, </a:t>
            </a:r>
            <a:r>
              <a:rPr lang="en-US" sz="2200" dirty="0" smtClean="0">
                <a:latin typeface="+mj-lt"/>
                <a:hlinkClick r:id="rId9"/>
              </a:rPr>
              <a:t>www.caplaw.org</a:t>
            </a:r>
            <a:r>
              <a:rPr lang="en-US" sz="2200" dirty="0" smtClean="0">
                <a:latin typeface="+mj-lt"/>
              </a:rPr>
              <a:t> </a:t>
            </a:r>
            <a:endParaRPr lang="en-US" sz="2200" dirty="0">
              <a:latin typeface="+mj-lt"/>
            </a:endParaRPr>
          </a:p>
        </p:txBody>
      </p:sp>
      <p:sp>
        <p:nvSpPr>
          <p:cNvPr id="6" name="Slide Number Placeholder 3"/>
          <p:cNvSpPr>
            <a:spLocks noGrp="1"/>
          </p:cNvSpPr>
          <p:nvPr>
            <p:ph type="sldNum" sz="quarter" idx="12"/>
          </p:nvPr>
        </p:nvSpPr>
        <p:spPr>
          <a:xfrm>
            <a:off x="8305800" y="6416675"/>
            <a:ext cx="533400" cy="365125"/>
          </a:xfrm>
        </p:spPr>
        <p:txBody>
          <a:bodyPr/>
          <a:lstStyle/>
          <a:p>
            <a:fld id="{4A66FE31-C09E-42ED-B4D0-F94965E42B7D}" type="slidenum">
              <a:rPr lang="en-US" smtClean="0"/>
              <a:pPr/>
              <a:t>65</a:t>
            </a:fld>
            <a:endParaRPr lang="en-US" dirty="0"/>
          </a:p>
        </p:txBody>
      </p:sp>
      <p:sp>
        <p:nvSpPr>
          <p:cNvPr id="8" name="Rectangle 7"/>
          <p:cNvSpPr/>
          <p:nvPr/>
        </p:nvSpPr>
        <p:spPr>
          <a:xfrm>
            <a:off x="1219200" y="3251202"/>
            <a:ext cx="389850" cy="707886"/>
          </a:xfrm>
          <a:prstGeom prst="rect">
            <a:avLst/>
          </a:prstGeom>
        </p:spPr>
        <p:txBody>
          <a:bodyPr wrap="square">
            <a:spAutoFit/>
          </a:bodyPr>
          <a:lstStyle/>
          <a:p>
            <a:r>
              <a:rPr lang="en-US" sz="4000" b="1" dirty="0" smtClean="0">
                <a:solidFill>
                  <a:srgbClr val="C00000"/>
                </a:solidFill>
                <a:latin typeface="+mn-lt"/>
              </a:rPr>
              <a:t>*</a:t>
            </a:r>
            <a:endParaRPr lang="en-US" sz="4000" b="1" dirty="0">
              <a:solidFill>
                <a:srgbClr val="C00000"/>
              </a:solidFill>
              <a:latin typeface="+mn-lt"/>
            </a:endParaRPr>
          </a:p>
        </p:txBody>
      </p:sp>
    </p:spTree>
    <p:extLst>
      <p:ext uri="{BB962C8B-B14F-4D97-AF65-F5344CB8AC3E}">
        <p14:creationId xmlns:p14="http://schemas.microsoft.com/office/powerpoint/2010/main" xmlns="" val="98287963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lide(fromBottom)">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slide(fromBottom)">
                                      <p:cBhvr>
                                        <p:cTn id="12" dur="500"/>
                                        <p:tgtEl>
                                          <p:spTgt spid="7"/>
                                        </p:tgtEl>
                                      </p:cBhvr>
                                    </p:animEffec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P spid="11"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a:xfrm>
            <a:off x="457200" y="190230"/>
            <a:ext cx="8229600" cy="1143000"/>
          </a:xfrm>
        </p:spPr>
        <p:txBody>
          <a:bodyPr>
            <a:normAutofit fontScale="90000"/>
          </a:bodyPr>
          <a:lstStyle/>
          <a:p>
            <a:pPr algn="ctr"/>
            <a:r>
              <a:rPr lang="en-US" altLang="en-US" sz="4000" dirty="0" smtClean="0">
                <a:solidFill>
                  <a:srgbClr val="006699"/>
                </a:solidFill>
              </a:rPr>
              <a:t/>
            </a:r>
            <a:br>
              <a:rPr lang="en-US" altLang="en-US" sz="4000" dirty="0" smtClean="0">
                <a:solidFill>
                  <a:srgbClr val="006699"/>
                </a:solidFill>
              </a:rPr>
            </a:br>
            <a:r>
              <a:rPr lang="en-US" altLang="en-US" sz="4400" dirty="0" smtClean="0">
                <a:solidFill>
                  <a:srgbClr val="C00000"/>
                </a:solidFill>
              </a:rPr>
              <a:t>Policies</a:t>
            </a:r>
            <a:r>
              <a:rPr lang="en-US" altLang="en-US" sz="4000" dirty="0" smtClean="0">
                <a:solidFill>
                  <a:srgbClr val="006699"/>
                </a:solidFill>
              </a:rPr>
              <a:t/>
            </a:r>
            <a:br>
              <a:rPr lang="en-US" altLang="en-US" sz="4000" dirty="0" smtClean="0">
                <a:solidFill>
                  <a:srgbClr val="006699"/>
                </a:solidFill>
              </a:rPr>
            </a:br>
            <a:r>
              <a:rPr lang="en-US" altLang="en-US" sz="3200" dirty="0" smtClean="0">
                <a:solidFill>
                  <a:schemeClr val="accent1"/>
                </a:solidFill>
              </a:rPr>
              <a:t>Whistleblower Policy</a:t>
            </a:r>
            <a:r>
              <a:rPr lang="en-US" altLang="en-US" dirty="0" smtClean="0">
                <a:solidFill>
                  <a:srgbClr val="006699"/>
                </a:solidFill>
              </a:rPr>
              <a:t/>
            </a:r>
            <a:br>
              <a:rPr lang="en-US" altLang="en-US" dirty="0" smtClean="0">
                <a:solidFill>
                  <a:srgbClr val="006699"/>
                </a:solidFill>
              </a:rPr>
            </a:br>
            <a:endParaRPr lang="en-US" altLang="en-US" sz="4000" dirty="0" smtClean="0">
              <a:solidFill>
                <a:srgbClr val="006699"/>
              </a:solidFill>
            </a:endParaRPr>
          </a:p>
        </p:txBody>
      </p:sp>
      <p:sp>
        <p:nvSpPr>
          <p:cNvPr id="6" name="Rectangle 5"/>
          <p:cNvSpPr/>
          <p:nvPr/>
        </p:nvSpPr>
        <p:spPr>
          <a:xfrm>
            <a:off x="1744135" y="4192250"/>
            <a:ext cx="2743200" cy="1446550"/>
          </a:xfrm>
          <a:prstGeom prst="rect">
            <a:avLst/>
          </a:prstGeom>
        </p:spPr>
        <p:txBody>
          <a:bodyPr wrap="square">
            <a:spAutoFit/>
          </a:bodyPr>
          <a:lstStyle/>
          <a:p>
            <a:pPr lvl="0"/>
            <a:r>
              <a:rPr lang="en-US" sz="2200" dirty="0" smtClean="0">
                <a:latin typeface="+mj-lt"/>
              </a:rPr>
              <a:t>Sample policies and</a:t>
            </a:r>
            <a:br>
              <a:rPr lang="en-US" sz="2200" dirty="0" smtClean="0">
                <a:latin typeface="+mj-lt"/>
              </a:rPr>
            </a:br>
            <a:r>
              <a:rPr lang="en-US" sz="2200" dirty="0" smtClean="0">
                <a:latin typeface="+mj-lt"/>
              </a:rPr>
              <a:t>archived webinar on</a:t>
            </a:r>
            <a:br>
              <a:rPr lang="en-US" sz="2200" dirty="0" smtClean="0">
                <a:latin typeface="+mj-lt"/>
              </a:rPr>
            </a:br>
            <a:r>
              <a:rPr lang="en-US" sz="2200" dirty="0" smtClean="0">
                <a:latin typeface="+mj-lt"/>
              </a:rPr>
              <a:t>CAPLAW’s website. </a:t>
            </a:r>
            <a:r>
              <a:rPr lang="en-US" sz="2200" dirty="0" smtClean="0">
                <a:latin typeface="+mj-lt"/>
                <a:hlinkClick r:id="rId3"/>
              </a:rPr>
              <a:t>www.caplaw.org</a:t>
            </a:r>
            <a:r>
              <a:rPr lang="en-US" sz="2200" dirty="0" smtClean="0">
                <a:latin typeface="+mj-lt"/>
              </a:rPr>
              <a:t> </a:t>
            </a:r>
            <a:endParaRPr lang="en-US" sz="2200" dirty="0">
              <a:latin typeface="+mj-lt"/>
            </a:endParaRPr>
          </a:p>
        </p:txBody>
      </p:sp>
      <p:graphicFrame>
        <p:nvGraphicFramePr>
          <p:cNvPr id="9" name="Content Placeholder 4"/>
          <p:cNvGraphicFramePr>
            <a:graphicFrameLocks noGrp="1"/>
          </p:cNvGraphicFramePr>
          <p:nvPr>
            <p:ph idx="1"/>
            <p:extLst>
              <p:ext uri="{D42A27DB-BD31-4B8C-83A1-F6EECF244321}">
                <p14:modId xmlns:p14="http://schemas.microsoft.com/office/powerpoint/2010/main" xmlns="" val="1222903686"/>
              </p:ext>
            </p:extLst>
          </p:nvPr>
        </p:nvGraphicFramePr>
        <p:xfrm>
          <a:off x="457200" y="1400640"/>
          <a:ext cx="8229600" cy="221462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7" name="Picture 2"/>
          <p:cNvPicPr>
            <a:picLocks noChangeAspect="1" noChangeArrowheads="1"/>
          </p:cNvPicPr>
          <p:nvPr/>
        </p:nvPicPr>
        <p:blipFill>
          <a:blip r:embed="rId9" cstate="print"/>
          <a:srcRect b="7987"/>
          <a:stretch>
            <a:fillRect/>
          </a:stretch>
        </p:blipFill>
        <p:spPr bwMode="auto">
          <a:xfrm>
            <a:off x="4876800" y="2164084"/>
            <a:ext cx="3429000" cy="4084316"/>
          </a:xfrm>
          <a:prstGeom prst="rect">
            <a:avLst/>
          </a:prstGeom>
          <a:ln>
            <a:noFill/>
          </a:ln>
          <a:effectLst>
            <a:outerShdw blurRad="292100" dist="139700" dir="2700000" algn="tl" rotWithShape="0">
              <a:srgbClr val="333333">
                <a:alpha val="65000"/>
              </a:srgbClr>
            </a:outerShdw>
          </a:effectLst>
        </p:spPr>
      </p:pic>
      <p:sp>
        <p:nvSpPr>
          <p:cNvPr id="8" name="Slide Number Placeholder 3"/>
          <p:cNvSpPr>
            <a:spLocks noGrp="1"/>
          </p:cNvSpPr>
          <p:nvPr>
            <p:ph type="sldNum" sz="quarter" idx="12"/>
          </p:nvPr>
        </p:nvSpPr>
        <p:spPr>
          <a:xfrm>
            <a:off x="8305800" y="6416675"/>
            <a:ext cx="533400" cy="365125"/>
          </a:xfrm>
        </p:spPr>
        <p:txBody>
          <a:bodyPr/>
          <a:lstStyle/>
          <a:p>
            <a:fld id="{4A66FE31-C09E-42ED-B4D0-F94965E42B7D}" type="slidenum">
              <a:rPr lang="en-US" smtClean="0"/>
              <a:pPr/>
              <a:t>66</a:t>
            </a:fld>
            <a:endParaRPr lang="en-US" dirty="0"/>
          </a:p>
        </p:txBody>
      </p:sp>
      <p:sp>
        <p:nvSpPr>
          <p:cNvPr id="10" name="Rectangle 9"/>
          <p:cNvSpPr/>
          <p:nvPr/>
        </p:nvSpPr>
        <p:spPr>
          <a:xfrm>
            <a:off x="1481666" y="4014455"/>
            <a:ext cx="389850" cy="707886"/>
          </a:xfrm>
          <a:prstGeom prst="rect">
            <a:avLst/>
          </a:prstGeom>
        </p:spPr>
        <p:txBody>
          <a:bodyPr wrap="square">
            <a:spAutoFit/>
          </a:bodyPr>
          <a:lstStyle/>
          <a:p>
            <a:r>
              <a:rPr lang="en-US" sz="4000" b="1" dirty="0" smtClean="0">
                <a:solidFill>
                  <a:srgbClr val="C00000"/>
                </a:solidFill>
                <a:latin typeface="+mn-lt"/>
              </a:rPr>
              <a:t>*</a:t>
            </a:r>
            <a:endParaRPr lang="en-US" sz="4000" b="1" dirty="0">
              <a:solidFill>
                <a:srgbClr val="C00000"/>
              </a:solidFill>
              <a:latin typeface="+mn-lt"/>
            </a:endParaRPr>
          </a:p>
        </p:txBody>
      </p:sp>
    </p:spTree>
    <p:extLst>
      <p:ext uri="{BB962C8B-B14F-4D97-AF65-F5344CB8AC3E}">
        <p14:creationId xmlns:p14="http://schemas.microsoft.com/office/powerpoint/2010/main" xmlns="" val="141719546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slide(fromBottom)">
                                      <p:cBhvr>
                                        <p:cTn id="7" dur="500"/>
                                        <p:tgtEl>
                                          <p:spTgt spid="7"/>
                                        </p:tgtEl>
                                      </p:cBhvr>
                                    </p:animEffect>
                                  </p:childTnLst>
                                </p:cTn>
                              </p:par>
                              <p:par>
                                <p:cTn id="8" presetID="12" presetClass="entr" presetSubtype="4"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slide(fromBottom)">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304800" y="381000"/>
            <a:ext cx="8229600" cy="533400"/>
          </a:xfrm>
        </p:spPr>
        <p:txBody>
          <a:bodyPr>
            <a:normAutofit fontScale="90000"/>
          </a:bodyPr>
          <a:lstStyle/>
          <a:p>
            <a:pPr algn="ctr" eaLnBrk="1" hangingPunct="1"/>
            <a:r>
              <a:rPr lang="en-US" sz="4400" dirty="0" smtClean="0">
                <a:solidFill>
                  <a:srgbClr val="C00000"/>
                </a:solidFill>
              </a:rPr>
              <a:t/>
            </a:r>
            <a:br>
              <a:rPr lang="en-US" sz="4400" dirty="0" smtClean="0">
                <a:solidFill>
                  <a:srgbClr val="C00000"/>
                </a:solidFill>
              </a:rPr>
            </a:br>
            <a:r>
              <a:rPr lang="en-US" sz="4400" dirty="0" smtClean="0">
                <a:solidFill>
                  <a:srgbClr val="C00000"/>
                </a:solidFill>
              </a:rPr>
              <a:t>Additional Policies</a:t>
            </a:r>
            <a:r>
              <a:rPr lang="en-US" sz="4000" dirty="0" smtClean="0"/>
              <a:t/>
            </a:r>
            <a:br>
              <a:rPr lang="en-US" sz="4000" dirty="0" smtClean="0"/>
            </a:br>
            <a:endParaRPr lang="en-US" sz="3200" dirty="0" smtClean="0">
              <a:solidFill>
                <a:schemeClr val="accent1"/>
              </a:solidFill>
            </a:endParaRPr>
          </a:p>
        </p:txBody>
      </p:sp>
      <p:sp>
        <p:nvSpPr>
          <p:cNvPr id="54275" name="Rectangle 3"/>
          <p:cNvSpPr>
            <a:spLocks noGrp="1" noChangeArrowheads="1"/>
          </p:cNvSpPr>
          <p:nvPr>
            <p:ph idx="1"/>
          </p:nvPr>
        </p:nvSpPr>
        <p:spPr>
          <a:xfrm>
            <a:off x="457200" y="990600"/>
            <a:ext cx="8229600" cy="1143000"/>
          </a:xfrm>
        </p:spPr>
        <p:txBody>
          <a:bodyPr>
            <a:normAutofit/>
          </a:bodyPr>
          <a:lstStyle/>
          <a:p>
            <a:pPr marL="0" indent="0" algn="ctr">
              <a:spcBef>
                <a:spcPts val="800"/>
              </a:spcBef>
              <a:spcAft>
                <a:spcPts val="800"/>
              </a:spcAft>
              <a:buNone/>
            </a:pPr>
            <a:r>
              <a:rPr lang="en-US" sz="2400" b="1" dirty="0" smtClean="0"/>
              <a:t>Adopt org. policies, ensure they are being followed, and review/update them periodically </a:t>
            </a:r>
            <a:r>
              <a:rPr lang="en-US" sz="2400" dirty="0" smtClean="0"/>
              <a:t> </a:t>
            </a:r>
          </a:p>
        </p:txBody>
      </p:sp>
      <p:sp>
        <p:nvSpPr>
          <p:cNvPr id="6" name="Freeform 5"/>
          <p:cNvSpPr/>
          <p:nvPr/>
        </p:nvSpPr>
        <p:spPr>
          <a:xfrm>
            <a:off x="457200" y="2230087"/>
            <a:ext cx="8305800" cy="1299375"/>
          </a:xfrm>
          <a:custGeom>
            <a:avLst/>
            <a:gdLst>
              <a:gd name="connsiteX0" fmla="*/ 0 w 8305800"/>
              <a:gd name="connsiteY0" fmla="*/ 0 h 1299375"/>
              <a:gd name="connsiteX1" fmla="*/ 8305800 w 8305800"/>
              <a:gd name="connsiteY1" fmla="*/ 0 h 1299375"/>
              <a:gd name="connsiteX2" fmla="*/ 8305800 w 8305800"/>
              <a:gd name="connsiteY2" fmla="*/ 1299375 h 1299375"/>
              <a:gd name="connsiteX3" fmla="*/ 0 w 8305800"/>
              <a:gd name="connsiteY3" fmla="*/ 1299375 h 1299375"/>
              <a:gd name="connsiteX4" fmla="*/ 0 w 8305800"/>
              <a:gd name="connsiteY4" fmla="*/ 0 h 12993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05800" h="1299375">
                <a:moveTo>
                  <a:pt x="0" y="0"/>
                </a:moveTo>
                <a:lnTo>
                  <a:pt x="8305800" y="0"/>
                </a:lnTo>
                <a:lnTo>
                  <a:pt x="8305800" y="1299375"/>
                </a:lnTo>
                <a:lnTo>
                  <a:pt x="0" y="1299375"/>
                </a:lnTo>
                <a:lnTo>
                  <a:pt x="0" y="0"/>
                </a:lnTo>
                <a:close/>
              </a:path>
            </a:pathLst>
          </a:custGeom>
        </p:spPr>
        <p:style>
          <a:lnRef idx="2">
            <a:schemeClr val="accent3">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44622" tIns="312420" rIns="644622" bIns="142240" numCol="1" spcCol="1270" anchor="t" anchorCtr="0">
            <a:noAutofit/>
          </a:bodyPr>
          <a:lstStyle/>
          <a:p>
            <a:pPr marL="228600" lvl="1" indent="-228600" algn="l" defTabSz="889000">
              <a:lnSpc>
                <a:spcPct val="90000"/>
              </a:lnSpc>
              <a:spcBef>
                <a:spcPct val="0"/>
              </a:spcBef>
              <a:spcAft>
                <a:spcPct val="15000"/>
              </a:spcAft>
              <a:buChar char="••"/>
            </a:pPr>
            <a:r>
              <a:rPr lang="en-US" sz="2000" kern="1200" dirty="0" smtClean="0"/>
              <a:t>The fiscal policies have been reviewed by staff within the past 2 years, updated as necessary, with changes approved by the governing board.</a:t>
            </a:r>
            <a:endParaRPr lang="en-US" sz="2000" kern="1200" dirty="0"/>
          </a:p>
        </p:txBody>
      </p:sp>
      <p:sp>
        <p:nvSpPr>
          <p:cNvPr id="7" name="Freeform 6"/>
          <p:cNvSpPr/>
          <p:nvPr/>
        </p:nvSpPr>
        <p:spPr>
          <a:xfrm>
            <a:off x="872490" y="2008687"/>
            <a:ext cx="5814060" cy="442800"/>
          </a:xfrm>
          <a:custGeom>
            <a:avLst/>
            <a:gdLst>
              <a:gd name="connsiteX0" fmla="*/ 0 w 5814060"/>
              <a:gd name="connsiteY0" fmla="*/ 73801 h 442800"/>
              <a:gd name="connsiteX1" fmla="*/ 21616 w 5814060"/>
              <a:gd name="connsiteY1" fmla="*/ 21616 h 442800"/>
              <a:gd name="connsiteX2" fmla="*/ 73801 w 5814060"/>
              <a:gd name="connsiteY2" fmla="*/ 0 h 442800"/>
              <a:gd name="connsiteX3" fmla="*/ 5740259 w 5814060"/>
              <a:gd name="connsiteY3" fmla="*/ 0 h 442800"/>
              <a:gd name="connsiteX4" fmla="*/ 5792444 w 5814060"/>
              <a:gd name="connsiteY4" fmla="*/ 21616 h 442800"/>
              <a:gd name="connsiteX5" fmla="*/ 5814060 w 5814060"/>
              <a:gd name="connsiteY5" fmla="*/ 73801 h 442800"/>
              <a:gd name="connsiteX6" fmla="*/ 5814060 w 5814060"/>
              <a:gd name="connsiteY6" fmla="*/ 368999 h 442800"/>
              <a:gd name="connsiteX7" fmla="*/ 5792444 w 5814060"/>
              <a:gd name="connsiteY7" fmla="*/ 421184 h 442800"/>
              <a:gd name="connsiteX8" fmla="*/ 5740259 w 5814060"/>
              <a:gd name="connsiteY8" fmla="*/ 442800 h 442800"/>
              <a:gd name="connsiteX9" fmla="*/ 73801 w 5814060"/>
              <a:gd name="connsiteY9" fmla="*/ 442800 h 442800"/>
              <a:gd name="connsiteX10" fmla="*/ 21616 w 5814060"/>
              <a:gd name="connsiteY10" fmla="*/ 421184 h 442800"/>
              <a:gd name="connsiteX11" fmla="*/ 0 w 5814060"/>
              <a:gd name="connsiteY11" fmla="*/ 368999 h 442800"/>
              <a:gd name="connsiteX12" fmla="*/ 0 w 5814060"/>
              <a:gd name="connsiteY12" fmla="*/ 73801 h 442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814060" h="442800">
                <a:moveTo>
                  <a:pt x="0" y="73801"/>
                </a:moveTo>
                <a:cubicBezTo>
                  <a:pt x="0" y="54228"/>
                  <a:pt x="7775" y="35456"/>
                  <a:pt x="21616" y="21616"/>
                </a:cubicBezTo>
                <a:cubicBezTo>
                  <a:pt x="35456" y="7776"/>
                  <a:pt x="54228" y="0"/>
                  <a:pt x="73801" y="0"/>
                </a:cubicBezTo>
                <a:lnTo>
                  <a:pt x="5740259" y="0"/>
                </a:lnTo>
                <a:cubicBezTo>
                  <a:pt x="5759832" y="0"/>
                  <a:pt x="5778604" y="7775"/>
                  <a:pt x="5792444" y="21616"/>
                </a:cubicBezTo>
                <a:cubicBezTo>
                  <a:pt x="5806284" y="35456"/>
                  <a:pt x="5814060" y="54228"/>
                  <a:pt x="5814060" y="73801"/>
                </a:cubicBezTo>
                <a:lnTo>
                  <a:pt x="5814060" y="368999"/>
                </a:lnTo>
                <a:cubicBezTo>
                  <a:pt x="5814060" y="388572"/>
                  <a:pt x="5806285" y="407344"/>
                  <a:pt x="5792444" y="421184"/>
                </a:cubicBezTo>
                <a:cubicBezTo>
                  <a:pt x="5778604" y="435024"/>
                  <a:pt x="5759832" y="442800"/>
                  <a:pt x="5740259" y="442800"/>
                </a:cubicBezTo>
                <a:lnTo>
                  <a:pt x="73801" y="442800"/>
                </a:lnTo>
                <a:cubicBezTo>
                  <a:pt x="54228" y="442800"/>
                  <a:pt x="35456" y="435025"/>
                  <a:pt x="21616" y="421184"/>
                </a:cubicBezTo>
                <a:cubicBezTo>
                  <a:pt x="7776" y="407344"/>
                  <a:pt x="0" y="388572"/>
                  <a:pt x="0" y="368999"/>
                </a:cubicBezTo>
                <a:lnTo>
                  <a:pt x="0" y="73801"/>
                </a:lnTo>
                <a:close/>
              </a:path>
            </a:pathLst>
          </a:cu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241374" tIns="21616" rIns="241374" bIns="21616" numCol="1" spcCol="1270" anchor="ctr" anchorCtr="0">
            <a:noAutofit/>
          </a:bodyPr>
          <a:lstStyle/>
          <a:p>
            <a:pPr lvl="0" algn="l" defTabSz="889000">
              <a:lnSpc>
                <a:spcPct val="90000"/>
              </a:lnSpc>
              <a:spcBef>
                <a:spcPct val="0"/>
              </a:spcBef>
              <a:spcAft>
                <a:spcPct val="35000"/>
              </a:spcAft>
            </a:pPr>
            <a:r>
              <a:rPr lang="en-US" sz="2000" b="1" kern="1200" dirty="0" smtClean="0"/>
              <a:t>CSBG Org. Standard 8.10</a:t>
            </a:r>
            <a:endParaRPr lang="en-US" sz="2000" kern="1200" dirty="0"/>
          </a:p>
        </p:txBody>
      </p:sp>
      <p:sp>
        <p:nvSpPr>
          <p:cNvPr id="8" name="Freeform 7"/>
          <p:cNvSpPr/>
          <p:nvPr/>
        </p:nvSpPr>
        <p:spPr>
          <a:xfrm>
            <a:off x="457200" y="3831862"/>
            <a:ext cx="8305800" cy="1299375"/>
          </a:xfrm>
          <a:custGeom>
            <a:avLst/>
            <a:gdLst>
              <a:gd name="connsiteX0" fmla="*/ 0 w 8305800"/>
              <a:gd name="connsiteY0" fmla="*/ 0 h 1299375"/>
              <a:gd name="connsiteX1" fmla="*/ 8305800 w 8305800"/>
              <a:gd name="connsiteY1" fmla="*/ 0 h 1299375"/>
              <a:gd name="connsiteX2" fmla="*/ 8305800 w 8305800"/>
              <a:gd name="connsiteY2" fmla="*/ 1299375 h 1299375"/>
              <a:gd name="connsiteX3" fmla="*/ 0 w 8305800"/>
              <a:gd name="connsiteY3" fmla="*/ 1299375 h 1299375"/>
              <a:gd name="connsiteX4" fmla="*/ 0 w 8305800"/>
              <a:gd name="connsiteY4" fmla="*/ 0 h 12993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05800" h="1299375">
                <a:moveTo>
                  <a:pt x="0" y="0"/>
                </a:moveTo>
                <a:lnTo>
                  <a:pt x="8305800" y="0"/>
                </a:lnTo>
                <a:lnTo>
                  <a:pt x="8305800" y="1299375"/>
                </a:lnTo>
                <a:lnTo>
                  <a:pt x="0" y="1299375"/>
                </a:lnTo>
                <a:lnTo>
                  <a:pt x="0" y="0"/>
                </a:lnTo>
                <a:close/>
              </a:path>
            </a:pathLst>
          </a:custGeom>
          <a:ln>
            <a:solidFill>
              <a:schemeClr val="accent1"/>
            </a:solidFill>
          </a:ln>
        </p:spPr>
        <p:style>
          <a:lnRef idx="2">
            <a:schemeClr val="accent3">
              <a:hueOff val="5625132"/>
              <a:satOff val="-8440"/>
              <a:lumOff val="-1373"/>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44622" tIns="312420" rIns="644622" bIns="142240" numCol="1" spcCol="1270" anchor="t" anchorCtr="0">
            <a:noAutofit/>
          </a:bodyPr>
          <a:lstStyle/>
          <a:p>
            <a:pPr marL="228600" lvl="1" indent="-228600" algn="l" defTabSz="889000">
              <a:lnSpc>
                <a:spcPct val="90000"/>
              </a:lnSpc>
              <a:spcBef>
                <a:spcPct val="0"/>
              </a:spcBef>
              <a:spcAft>
                <a:spcPct val="15000"/>
              </a:spcAft>
              <a:buChar char="••"/>
            </a:pPr>
            <a:r>
              <a:rPr lang="en-US" sz="2000" kern="1200" dirty="0" smtClean="0"/>
              <a:t>The organization has written personnel policies that have been reviewed by an attorney and approved by the governing board within the past 5 years.</a:t>
            </a:r>
            <a:endParaRPr lang="en-US" sz="2000" kern="1200" dirty="0"/>
          </a:p>
        </p:txBody>
      </p:sp>
      <p:sp>
        <p:nvSpPr>
          <p:cNvPr id="9" name="Freeform 8"/>
          <p:cNvSpPr/>
          <p:nvPr/>
        </p:nvSpPr>
        <p:spPr>
          <a:xfrm>
            <a:off x="872490" y="3610462"/>
            <a:ext cx="5814060" cy="442800"/>
          </a:xfrm>
          <a:custGeom>
            <a:avLst/>
            <a:gdLst>
              <a:gd name="connsiteX0" fmla="*/ 0 w 5814060"/>
              <a:gd name="connsiteY0" fmla="*/ 73801 h 442800"/>
              <a:gd name="connsiteX1" fmla="*/ 21616 w 5814060"/>
              <a:gd name="connsiteY1" fmla="*/ 21616 h 442800"/>
              <a:gd name="connsiteX2" fmla="*/ 73801 w 5814060"/>
              <a:gd name="connsiteY2" fmla="*/ 0 h 442800"/>
              <a:gd name="connsiteX3" fmla="*/ 5740259 w 5814060"/>
              <a:gd name="connsiteY3" fmla="*/ 0 h 442800"/>
              <a:gd name="connsiteX4" fmla="*/ 5792444 w 5814060"/>
              <a:gd name="connsiteY4" fmla="*/ 21616 h 442800"/>
              <a:gd name="connsiteX5" fmla="*/ 5814060 w 5814060"/>
              <a:gd name="connsiteY5" fmla="*/ 73801 h 442800"/>
              <a:gd name="connsiteX6" fmla="*/ 5814060 w 5814060"/>
              <a:gd name="connsiteY6" fmla="*/ 368999 h 442800"/>
              <a:gd name="connsiteX7" fmla="*/ 5792444 w 5814060"/>
              <a:gd name="connsiteY7" fmla="*/ 421184 h 442800"/>
              <a:gd name="connsiteX8" fmla="*/ 5740259 w 5814060"/>
              <a:gd name="connsiteY8" fmla="*/ 442800 h 442800"/>
              <a:gd name="connsiteX9" fmla="*/ 73801 w 5814060"/>
              <a:gd name="connsiteY9" fmla="*/ 442800 h 442800"/>
              <a:gd name="connsiteX10" fmla="*/ 21616 w 5814060"/>
              <a:gd name="connsiteY10" fmla="*/ 421184 h 442800"/>
              <a:gd name="connsiteX11" fmla="*/ 0 w 5814060"/>
              <a:gd name="connsiteY11" fmla="*/ 368999 h 442800"/>
              <a:gd name="connsiteX12" fmla="*/ 0 w 5814060"/>
              <a:gd name="connsiteY12" fmla="*/ 73801 h 442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814060" h="442800">
                <a:moveTo>
                  <a:pt x="0" y="73801"/>
                </a:moveTo>
                <a:cubicBezTo>
                  <a:pt x="0" y="54228"/>
                  <a:pt x="7775" y="35456"/>
                  <a:pt x="21616" y="21616"/>
                </a:cubicBezTo>
                <a:cubicBezTo>
                  <a:pt x="35456" y="7776"/>
                  <a:pt x="54228" y="0"/>
                  <a:pt x="73801" y="0"/>
                </a:cubicBezTo>
                <a:lnTo>
                  <a:pt x="5740259" y="0"/>
                </a:lnTo>
                <a:cubicBezTo>
                  <a:pt x="5759832" y="0"/>
                  <a:pt x="5778604" y="7775"/>
                  <a:pt x="5792444" y="21616"/>
                </a:cubicBezTo>
                <a:cubicBezTo>
                  <a:pt x="5806284" y="35456"/>
                  <a:pt x="5814060" y="54228"/>
                  <a:pt x="5814060" y="73801"/>
                </a:cubicBezTo>
                <a:lnTo>
                  <a:pt x="5814060" y="368999"/>
                </a:lnTo>
                <a:cubicBezTo>
                  <a:pt x="5814060" y="388572"/>
                  <a:pt x="5806285" y="407344"/>
                  <a:pt x="5792444" y="421184"/>
                </a:cubicBezTo>
                <a:cubicBezTo>
                  <a:pt x="5778604" y="435024"/>
                  <a:pt x="5759832" y="442800"/>
                  <a:pt x="5740259" y="442800"/>
                </a:cubicBezTo>
                <a:lnTo>
                  <a:pt x="73801" y="442800"/>
                </a:lnTo>
                <a:cubicBezTo>
                  <a:pt x="54228" y="442800"/>
                  <a:pt x="35456" y="435025"/>
                  <a:pt x="21616" y="421184"/>
                </a:cubicBezTo>
                <a:cubicBezTo>
                  <a:pt x="7776" y="407344"/>
                  <a:pt x="0" y="388572"/>
                  <a:pt x="0" y="368999"/>
                </a:cubicBezTo>
                <a:lnTo>
                  <a:pt x="0" y="73801"/>
                </a:lnTo>
                <a:close/>
              </a:path>
            </a:pathLst>
          </a:custGeom>
          <a:solidFill>
            <a:schemeClr val="accent1"/>
          </a:solidFill>
          <a:ln>
            <a:solidFill>
              <a:srgbClr val="00B050"/>
            </a:solidFill>
          </a:ln>
        </p:spPr>
        <p:style>
          <a:lnRef idx="2">
            <a:schemeClr val="lt1">
              <a:hueOff val="0"/>
              <a:satOff val="0"/>
              <a:lumOff val="0"/>
              <a:alphaOff val="0"/>
            </a:schemeClr>
          </a:lnRef>
          <a:fillRef idx="1">
            <a:schemeClr val="accent3">
              <a:hueOff val="5625132"/>
              <a:satOff val="-8440"/>
              <a:lumOff val="-1373"/>
              <a:alphaOff val="0"/>
            </a:schemeClr>
          </a:fillRef>
          <a:effectRef idx="0">
            <a:schemeClr val="accent3">
              <a:hueOff val="5625132"/>
              <a:satOff val="-8440"/>
              <a:lumOff val="-1373"/>
              <a:alphaOff val="0"/>
            </a:schemeClr>
          </a:effectRef>
          <a:fontRef idx="minor">
            <a:schemeClr val="lt1"/>
          </a:fontRef>
        </p:style>
        <p:txBody>
          <a:bodyPr spcFirstLastPara="0" vert="horz" wrap="square" lIns="241374" tIns="21616" rIns="241374" bIns="21616" numCol="1" spcCol="1270" anchor="ctr" anchorCtr="0">
            <a:noAutofit/>
          </a:bodyPr>
          <a:lstStyle/>
          <a:p>
            <a:pPr lvl="0" algn="l" defTabSz="889000">
              <a:lnSpc>
                <a:spcPct val="90000"/>
              </a:lnSpc>
              <a:spcBef>
                <a:spcPct val="0"/>
              </a:spcBef>
              <a:spcAft>
                <a:spcPct val="35000"/>
              </a:spcAft>
            </a:pPr>
            <a:r>
              <a:rPr lang="en-US" sz="2000" b="1" kern="1200" dirty="0" smtClean="0"/>
              <a:t>CSBG Org. Standard 7.1</a:t>
            </a:r>
            <a:endParaRPr lang="en-US" sz="2000" kern="1200" dirty="0"/>
          </a:p>
        </p:txBody>
      </p:sp>
      <p:sp>
        <p:nvSpPr>
          <p:cNvPr id="10" name="Freeform 9"/>
          <p:cNvSpPr/>
          <p:nvPr/>
        </p:nvSpPr>
        <p:spPr>
          <a:xfrm>
            <a:off x="457200" y="5433637"/>
            <a:ext cx="8305800" cy="1015875"/>
          </a:xfrm>
          <a:custGeom>
            <a:avLst/>
            <a:gdLst>
              <a:gd name="connsiteX0" fmla="*/ 0 w 8305800"/>
              <a:gd name="connsiteY0" fmla="*/ 0 h 1015875"/>
              <a:gd name="connsiteX1" fmla="*/ 8305800 w 8305800"/>
              <a:gd name="connsiteY1" fmla="*/ 0 h 1015875"/>
              <a:gd name="connsiteX2" fmla="*/ 8305800 w 8305800"/>
              <a:gd name="connsiteY2" fmla="*/ 1015875 h 1015875"/>
              <a:gd name="connsiteX3" fmla="*/ 0 w 8305800"/>
              <a:gd name="connsiteY3" fmla="*/ 1015875 h 1015875"/>
              <a:gd name="connsiteX4" fmla="*/ 0 w 8305800"/>
              <a:gd name="connsiteY4" fmla="*/ 0 h 1015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05800" h="1015875">
                <a:moveTo>
                  <a:pt x="0" y="0"/>
                </a:moveTo>
                <a:lnTo>
                  <a:pt x="8305800" y="0"/>
                </a:lnTo>
                <a:lnTo>
                  <a:pt x="8305800" y="1015875"/>
                </a:lnTo>
                <a:lnTo>
                  <a:pt x="0" y="1015875"/>
                </a:lnTo>
                <a:lnTo>
                  <a:pt x="0" y="0"/>
                </a:lnTo>
                <a:close/>
              </a:path>
            </a:pathLst>
          </a:custGeom>
          <a:ln>
            <a:solidFill>
              <a:schemeClr val="accent4"/>
            </a:solidFill>
          </a:ln>
        </p:spPr>
        <p:style>
          <a:lnRef idx="2">
            <a:schemeClr val="accent3">
              <a:hueOff val="11250264"/>
              <a:satOff val="-16880"/>
              <a:lumOff val="-2745"/>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44622" tIns="312420" rIns="644622" bIns="142240" numCol="1" spcCol="1270" anchor="t" anchorCtr="0">
            <a:noAutofit/>
          </a:bodyPr>
          <a:lstStyle/>
          <a:p>
            <a:pPr marL="228600" lvl="1" indent="-228600" algn="l" defTabSz="889000">
              <a:lnSpc>
                <a:spcPct val="90000"/>
              </a:lnSpc>
              <a:spcBef>
                <a:spcPct val="0"/>
              </a:spcBef>
              <a:spcAft>
                <a:spcPct val="15000"/>
              </a:spcAft>
              <a:buChar char="••"/>
            </a:pPr>
            <a:r>
              <a:rPr lang="en-US" sz="2000" kern="1200" dirty="0" smtClean="0"/>
              <a:t>A written procurement policy is in place and has been reviewed by the governing board within the past 5 years.</a:t>
            </a:r>
            <a:endParaRPr lang="en-US" sz="2000" kern="1200" dirty="0"/>
          </a:p>
        </p:txBody>
      </p:sp>
      <p:sp>
        <p:nvSpPr>
          <p:cNvPr id="11" name="Freeform 10"/>
          <p:cNvSpPr/>
          <p:nvPr/>
        </p:nvSpPr>
        <p:spPr>
          <a:xfrm>
            <a:off x="872490" y="5212237"/>
            <a:ext cx="5814060" cy="442800"/>
          </a:xfrm>
          <a:custGeom>
            <a:avLst/>
            <a:gdLst>
              <a:gd name="connsiteX0" fmla="*/ 0 w 5814060"/>
              <a:gd name="connsiteY0" fmla="*/ 73801 h 442800"/>
              <a:gd name="connsiteX1" fmla="*/ 21616 w 5814060"/>
              <a:gd name="connsiteY1" fmla="*/ 21616 h 442800"/>
              <a:gd name="connsiteX2" fmla="*/ 73801 w 5814060"/>
              <a:gd name="connsiteY2" fmla="*/ 0 h 442800"/>
              <a:gd name="connsiteX3" fmla="*/ 5740259 w 5814060"/>
              <a:gd name="connsiteY3" fmla="*/ 0 h 442800"/>
              <a:gd name="connsiteX4" fmla="*/ 5792444 w 5814060"/>
              <a:gd name="connsiteY4" fmla="*/ 21616 h 442800"/>
              <a:gd name="connsiteX5" fmla="*/ 5814060 w 5814060"/>
              <a:gd name="connsiteY5" fmla="*/ 73801 h 442800"/>
              <a:gd name="connsiteX6" fmla="*/ 5814060 w 5814060"/>
              <a:gd name="connsiteY6" fmla="*/ 368999 h 442800"/>
              <a:gd name="connsiteX7" fmla="*/ 5792444 w 5814060"/>
              <a:gd name="connsiteY7" fmla="*/ 421184 h 442800"/>
              <a:gd name="connsiteX8" fmla="*/ 5740259 w 5814060"/>
              <a:gd name="connsiteY8" fmla="*/ 442800 h 442800"/>
              <a:gd name="connsiteX9" fmla="*/ 73801 w 5814060"/>
              <a:gd name="connsiteY9" fmla="*/ 442800 h 442800"/>
              <a:gd name="connsiteX10" fmla="*/ 21616 w 5814060"/>
              <a:gd name="connsiteY10" fmla="*/ 421184 h 442800"/>
              <a:gd name="connsiteX11" fmla="*/ 0 w 5814060"/>
              <a:gd name="connsiteY11" fmla="*/ 368999 h 442800"/>
              <a:gd name="connsiteX12" fmla="*/ 0 w 5814060"/>
              <a:gd name="connsiteY12" fmla="*/ 73801 h 442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814060" h="442800">
                <a:moveTo>
                  <a:pt x="0" y="73801"/>
                </a:moveTo>
                <a:cubicBezTo>
                  <a:pt x="0" y="54228"/>
                  <a:pt x="7775" y="35456"/>
                  <a:pt x="21616" y="21616"/>
                </a:cubicBezTo>
                <a:cubicBezTo>
                  <a:pt x="35456" y="7776"/>
                  <a:pt x="54228" y="0"/>
                  <a:pt x="73801" y="0"/>
                </a:cubicBezTo>
                <a:lnTo>
                  <a:pt x="5740259" y="0"/>
                </a:lnTo>
                <a:cubicBezTo>
                  <a:pt x="5759832" y="0"/>
                  <a:pt x="5778604" y="7775"/>
                  <a:pt x="5792444" y="21616"/>
                </a:cubicBezTo>
                <a:cubicBezTo>
                  <a:pt x="5806284" y="35456"/>
                  <a:pt x="5814060" y="54228"/>
                  <a:pt x="5814060" y="73801"/>
                </a:cubicBezTo>
                <a:lnTo>
                  <a:pt x="5814060" y="368999"/>
                </a:lnTo>
                <a:cubicBezTo>
                  <a:pt x="5814060" y="388572"/>
                  <a:pt x="5806285" y="407344"/>
                  <a:pt x="5792444" y="421184"/>
                </a:cubicBezTo>
                <a:cubicBezTo>
                  <a:pt x="5778604" y="435024"/>
                  <a:pt x="5759832" y="442800"/>
                  <a:pt x="5740259" y="442800"/>
                </a:cubicBezTo>
                <a:lnTo>
                  <a:pt x="73801" y="442800"/>
                </a:lnTo>
                <a:cubicBezTo>
                  <a:pt x="54228" y="442800"/>
                  <a:pt x="35456" y="435025"/>
                  <a:pt x="21616" y="421184"/>
                </a:cubicBezTo>
                <a:cubicBezTo>
                  <a:pt x="7776" y="407344"/>
                  <a:pt x="0" y="388572"/>
                  <a:pt x="0" y="368999"/>
                </a:cubicBezTo>
                <a:lnTo>
                  <a:pt x="0" y="73801"/>
                </a:lnTo>
                <a:close/>
              </a:path>
            </a:pathLst>
          </a:custGeom>
          <a:solidFill>
            <a:schemeClr val="accent4"/>
          </a:solidFill>
        </p:spPr>
        <p:style>
          <a:lnRef idx="2">
            <a:schemeClr val="lt1">
              <a:hueOff val="0"/>
              <a:satOff val="0"/>
              <a:lumOff val="0"/>
              <a:alphaOff val="0"/>
            </a:schemeClr>
          </a:lnRef>
          <a:fillRef idx="1">
            <a:schemeClr val="accent3">
              <a:hueOff val="11250264"/>
              <a:satOff val="-16880"/>
              <a:lumOff val="-2745"/>
              <a:alphaOff val="0"/>
            </a:schemeClr>
          </a:fillRef>
          <a:effectRef idx="0">
            <a:schemeClr val="accent3">
              <a:hueOff val="11250264"/>
              <a:satOff val="-16880"/>
              <a:lumOff val="-2745"/>
              <a:alphaOff val="0"/>
            </a:schemeClr>
          </a:effectRef>
          <a:fontRef idx="minor">
            <a:schemeClr val="lt1"/>
          </a:fontRef>
        </p:style>
        <p:txBody>
          <a:bodyPr spcFirstLastPara="0" vert="horz" wrap="square" lIns="241374" tIns="21616" rIns="241374" bIns="21616" numCol="1" spcCol="1270" anchor="ctr" anchorCtr="0">
            <a:noAutofit/>
          </a:bodyPr>
          <a:lstStyle/>
          <a:p>
            <a:pPr lvl="0" algn="l" defTabSz="889000">
              <a:lnSpc>
                <a:spcPct val="90000"/>
              </a:lnSpc>
              <a:spcBef>
                <a:spcPct val="0"/>
              </a:spcBef>
              <a:spcAft>
                <a:spcPct val="35000"/>
              </a:spcAft>
            </a:pPr>
            <a:r>
              <a:rPr lang="en-US" sz="2000" b="1" kern="1200" dirty="0" smtClean="0"/>
              <a:t>CSBG Org. Standard 8.11</a:t>
            </a:r>
            <a:endParaRPr lang="en-US" sz="2000" kern="1200" dirty="0"/>
          </a:p>
        </p:txBody>
      </p:sp>
      <p:sp>
        <p:nvSpPr>
          <p:cNvPr id="12" name="Slide Number Placeholder 3"/>
          <p:cNvSpPr>
            <a:spLocks noGrp="1"/>
          </p:cNvSpPr>
          <p:nvPr>
            <p:ph type="sldNum" sz="quarter" idx="12"/>
          </p:nvPr>
        </p:nvSpPr>
        <p:spPr>
          <a:xfrm>
            <a:off x="8305800" y="6416675"/>
            <a:ext cx="533400" cy="365125"/>
          </a:xfrm>
        </p:spPr>
        <p:txBody>
          <a:bodyPr/>
          <a:lstStyle/>
          <a:p>
            <a:fld id="{4A66FE31-C09E-42ED-B4D0-F94965E42B7D}" type="slidenum">
              <a:rPr lang="en-US" smtClean="0"/>
              <a:pPr/>
              <a:t>67</a:t>
            </a:fld>
            <a:endParaRPr lang="en-US" dirty="0"/>
          </a:p>
        </p:txBody>
      </p:sp>
    </p:spTree>
    <p:extLst>
      <p:ext uri="{BB962C8B-B14F-4D97-AF65-F5344CB8AC3E}">
        <p14:creationId xmlns:p14="http://schemas.microsoft.com/office/powerpoint/2010/main" xmlns="" val="382435669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762000"/>
          </a:xfrm>
        </p:spPr>
        <p:txBody>
          <a:bodyPr>
            <a:normAutofit fontScale="90000"/>
          </a:bodyPr>
          <a:lstStyle/>
          <a:p>
            <a:pPr algn="ctr"/>
            <a:r>
              <a:rPr lang="en-US" sz="4400" dirty="0" smtClean="0">
                <a:solidFill>
                  <a:srgbClr val="C00000"/>
                </a:solidFill>
              </a:rPr>
              <a:t/>
            </a:r>
            <a:br>
              <a:rPr lang="en-US" sz="4400" dirty="0" smtClean="0">
                <a:solidFill>
                  <a:srgbClr val="C00000"/>
                </a:solidFill>
              </a:rPr>
            </a:br>
            <a:r>
              <a:rPr lang="en-US" sz="4400" dirty="0" smtClean="0">
                <a:solidFill>
                  <a:srgbClr val="C00000"/>
                </a:solidFill>
              </a:rPr>
              <a:t>Additional Filings</a:t>
            </a:r>
            <a:r>
              <a:rPr lang="en-US" sz="4000" dirty="0" smtClean="0"/>
              <a:t/>
            </a:r>
            <a:br>
              <a:rPr lang="en-US" sz="4000" dirty="0" smtClean="0"/>
            </a:br>
            <a:endParaRPr lang="en-US" sz="3200" dirty="0">
              <a:solidFill>
                <a:schemeClr val="accent1"/>
              </a:solidFill>
            </a:endParaRPr>
          </a:p>
        </p:txBody>
      </p:sp>
      <p:graphicFrame>
        <p:nvGraphicFramePr>
          <p:cNvPr id="10" name="Content Placeholder 3"/>
          <p:cNvGraphicFramePr>
            <a:graphicFrameLocks noGrp="1"/>
          </p:cNvGraphicFramePr>
          <p:nvPr>
            <p:ph idx="1"/>
            <p:extLst>
              <p:ext uri="{D42A27DB-BD31-4B8C-83A1-F6EECF244321}">
                <p14:modId xmlns:p14="http://schemas.microsoft.com/office/powerpoint/2010/main" xmlns="" val="543997935"/>
              </p:ext>
            </p:extLst>
          </p:nvPr>
        </p:nvGraphicFramePr>
        <p:xfrm>
          <a:off x="457200" y="1676400"/>
          <a:ext cx="8229600" cy="3581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p:cNvSpPr>
            <a:spLocks noGrp="1"/>
          </p:cNvSpPr>
          <p:nvPr>
            <p:ph type="sldNum" sz="quarter" idx="12"/>
          </p:nvPr>
        </p:nvSpPr>
        <p:spPr>
          <a:xfrm>
            <a:off x="8305800" y="6416675"/>
            <a:ext cx="533400" cy="365125"/>
          </a:xfrm>
        </p:spPr>
        <p:txBody>
          <a:bodyPr/>
          <a:lstStyle/>
          <a:p>
            <a:fld id="{4A66FE31-C09E-42ED-B4D0-F94965E42B7D}" type="slidenum">
              <a:rPr lang="en-US" smtClean="0"/>
              <a:pPr/>
              <a:t>68</a:t>
            </a:fld>
            <a:endParaRPr lang="en-US" dirty="0"/>
          </a:p>
        </p:txBody>
      </p:sp>
    </p:spTree>
    <p:extLst>
      <p:ext uri="{BB962C8B-B14F-4D97-AF65-F5344CB8AC3E}">
        <p14:creationId xmlns:p14="http://schemas.microsoft.com/office/powerpoint/2010/main" xmlns="" val="1101155729"/>
      </p:ext>
    </p:extLst>
  </p:cSld>
  <p:clrMapOvr>
    <a:masterClrMapping/>
  </p:clrMapOvr>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p>
            <a:pPr algn="ctr"/>
            <a:r>
              <a:rPr lang="en-US" sz="4000" dirty="0" smtClean="0">
                <a:solidFill>
                  <a:srgbClr val="C00000"/>
                </a:solidFill>
              </a:rPr>
              <a:t>Oversee Financial Standing</a:t>
            </a:r>
            <a:endParaRPr lang="en-US" sz="4000" dirty="0">
              <a:solidFill>
                <a:srgbClr val="C00000"/>
              </a:solidFill>
            </a:endParaRPr>
          </a:p>
        </p:txBody>
      </p:sp>
      <p:sp>
        <p:nvSpPr>
          <p:cNvPr id="5" name="Freeform 4"/>
          <p:cNvSpPr/>
          <p:nvPr/>
        </p:nvSpPr>
        <p:spPr>
          <a:xfrm>
            <a:off x="381000" y="1600919"/>
            <a:ext cx="837293" cy="1196132"/>
          </a:xfrm>
          <a:custGeom>
            <a:avLst/>
            <a:gdLst>
              <a:gd name="connsiteX0" fmla="*/ 0 w 1196131"/>
              <a:gd name="connsiteY0" fmla="*/ 0 h 837292"/>
              <a:gd name="connsiteX1" fmla="*/ 777485 w 1196131"/>
              <a:gd name="connsiteY1" fmla="*/ 0 h 837292"/>
              <a:gd name="connsiteX2" fmla="*/ 1196131 w 1196131"/>
              <a:gd name="connsiteY2" fmla="*/ 418646 h 837292"/>
              <a:gd name="connsiteX3" fmla="*/ 777485 w 1196131"/>
              <a:gd name="connsiteY3" fmla="*/ 837292 h 837292"/>
              <a:gd name="connsiteX4" fmla="*/ 0 w 1196131"/>
              <a:gd name="connsiteY4" fmla="*/ 837292 h 837292"/>
              <a:gd name="connsiteX5" fmla="*/ 418646 w 1196131"/>
              <a:gd name="connsiteY5" fmla="*/ 418646 h 837292"/>
              <a:gd name="connsiteX6" fmla="*/ 0 w 1196131"/>
              <a:gd name="connsiteY6" fmla="*/ 0 h 837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96131" h="837292">
                <a:moveTo>
                  <a:pt x="1196130" y="0"/>
                </a:moveTo>
                <a:lnTo>
                  <a:pt x="1196130" y="544240"/>
                </a:lnTo>
                <a:lnTo>
                  <a:pt x="598066" y="837292"/>
                </a:lnTo>
                <a:lnTo>
                  <a:pt x="1" y="544240"/>
                </a:lnTo>
                <a:lnTo>
                  <a:pt x="1" y="0"/>
                </a:lnTo>
                <a:lnTo>
                  <a:pt x="598066" y="293052"/>
                </a:lnTo>
                <a:lnTo>
                  <a:pt x="1196130" y="0"/>
                </a:lnTo>
                <a:close/>
              </a:path>
            </a:pathLst>
          </a:custGeom>
          <a:solidFill>
            <a:schemeClr val="accent1"/>
          </a:solidFill>
          <a:ln>
            <a:solidFill>
              <a:srgbClr val="00823B"/>
            </a:solidFill>
          </a:ln>
        </p:spPr>
        <p:style>
          <a:lnRef idx="2">
            <a:schemeClr val="accent2">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14606" tIns="433251" rIns="14605" bIns="433252" numCol="1" spcCol="1270" anchor="ctr" anchorCtr="0">
            <a:noAutofit/>
          </a:bodyPr>
          <a:lstStyle/>
          <a:p>
            <a:pPr lvl="0" algn="ctr" defTabSz="1022350">
              <a:lnSpc>
                <a:spcPct val="90000"/>
              </a:lnSpc>
              <a:spcBef>
                <a:spcPct val="0"/>
              </a:spcBef>
              <a:spcAft>
                <a:spcPct val="35000"/>
              </a:spcAft>
            </a:pPr>
            <a:r>
              <a:rPr lang="en-US" sz="2300" kern="1200" dirty="0" smtClean="0"/>
              <a:t>1</a:t>
            </a:r>
            <a:endParaRPr lang="en-US" sz="2300" kern="1200" dirty="0"/>
          </a:p>
        </p:txBody>
      </p:sp>
      <p:sp>
        <p:nvSpPr>
          <p:cNvPr id="7" name="Freeform 6"/>
          <p:cNvSpPr/>
          <p:nvPr/>
        </p:nvSpPr>
        <p:spPr>
          <a:xfrm>
            <a:off x="1218292" y="1600920"/>
            <a:ext cx="7544708" cy="777485"/>
          </a:xfrm>
          <a:custGeom>
            <a:avLst/>
            <a:gdLst>
              <a:gd name="connsiteX0" fmla="*/ 129583 w 777485"/>
              <a:gd name="connsiteY0" fmla="*/ 0 h 7392307"/>
              <a:gd name="connsiteX1" fmla="*/ 647902 w 777485"/>
              <a:gd name="connsiteY1" fmla="*/ 0 h 7392307"/>
              <a:gd name="connsiteX2" fmla="*/ 739531 w 777485"/>
              <a:gd name="connsiteY2" fmla="*/ 37954 h 7392307"/>
              <a:gd name="connsiteX3" fmla="*/ 777485 w 777485"/>
              <a:gd name="connsiteY3" fmla="*/ 129583 h 7392307"/>
              <a:gd name="connsiteX4" fmla="*/ 777485 w 777485"/>
              <a:gd name="connsiteY4" fmla="*/ 7392307 h 7392307"/>
              <a:gd name="connsiteX5" fmla="*/ 777485 w 777485"/>
              <a:gd name="connsiteY5" fmla="*/ 7392307 h 7392307"/>
              <a:gd name="connsiteX6" fmla="*/ 777485 w 777485"/>
              <a:gd name="connsiteY6" fmla="*/ 7392307 h 7392307"/>
              <a:gd name="connsiteX7" fmla="*/ 0 w 777485"/>
              <a:gd name="connsiteY7" fmla="*/ 7392307 h 7392307"/>
              <a:gd name="connsiteX8" fmla="*/ 0 w 777485"/>
              <a:gd name="connsiteY8" fmla="*/ 7392307 h 7392307"/>
              <a:gd name="connsiteX9" fmla="*/ 0 w 777485"/>
              <a:gd name="connsiteY9" fmla="*/ 7392307 h 7392307"/>
              <a:gd name="connsiteX10" fmla="*/ 0 w 777485"/>
              <a:gd name="connsiteY10" fmla="*/ 129583 h 7392307"/>
              <a:gd name="connsiteX11" fmla="*/ 37954 w 777485"/>
              <a:gd name="connsiteY11" fmla="*/ 37954 h 7392307"/>
              <a:gd name="connsiteX12" fmla="*/ 129583 w 777485"/>
              <a:gd name="connsiteY12" fmla="*/ 0 h 7392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77485" h="7392307">
                <a:moveTo>
                  <a:pt x="777485" y="1232075"/>
                </a:moveTo>
                <a:lnTo>
                  <a:pt x="777485" y="6160232"/>
                </a:lnTo>
                <a:cubicBezTo>
                  <a:pt x="777485" y="6487002"/>
                  <a:pt x="776049" y="6800384"/>
                  <a:pt x="773493" y="7031437"/>
                </a:cubicBezTo>
                <a:cubicBezTo>
                  <a:pt x="770937" y="7262500"/>
                  <a:pt x="767471" y="7392302"/>
                  <a:pt x="763856" y="7392302"/>
                </a:cubicBezTo>
                <a:lnTo>
                  <a:pt x="0" y="7392302"/>
                </a:lnTo>
                <a:lnTo>
                  <a:pt x="0" y="7392302"/>
                </a:lnTo>
                <a:lnTo>
                  <a:pt x="0" y="7392302"/>
                </a:lnTo>
                <a:lnTo>
                  <a:pt x="0" y="5"/>
                </a:lnTo>
                <a:lnTo>
                  <a:pt x="0" y="5"/>
                </a:lnTo>
                <a:lnTo>
                  <a:pt x="0" y="5"/>
                </a:lnTo>
                <a:lnTo>
                  <a:pt x="763856" y="5"/>
                </a:lnTo>
                <a:cubicBezTo>
                  <a:pt x="767471" y="5"/>
                  <a:pt x="770937" y="129817"/>
                  <a:pt x="773493" y="360870"/>
                </a:cubicBezTo>
                <a:cubicBezTo>
                  <a:pt x="776049" y="591932"/>
                  <a:pt x="777485" y="905315"/>
                  <a:pt x="777485" y="1232075"/>
                </a:cubicBezTo>
                <a:close/>
              </a:path>
            </a:pathLst>
          </a:custGeom>
          <a:ln>
            <a:solidFill>
              <a:schemeClr val="accent1"/>
            </a:solidFill>
          </a:ln>
        </p:spPr>
        <p:style>
          <a:lnRef idx="2">
            <a:schemeClr val="accent2">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13360" tIns="57004" rIns="57004" bIns="57004" numCol="1" spcCol="1270" anchor="ctr" anchorCtr="0">
            <a:noAutofit/>
          </a:bodyPr>
          <a:lstStyle/>
          <a:p>
            <a:pPr marL="285750" lvl="1" indent="-285750" algn="l" defTabSz="1333500">
              <a:lnSpc>
                <a:spcPct val="90000"/>
              </a:lnSpc>
              <a:spcBef>
                <a:spcPct val="0"/>
              </a:spcBef>
              <a:spcAft>
                <a:spcPct val="15000"/>
              </a:spcAft>
              <a:buChar char="••"/>
            </a:pPr>
            <a:r>
              <a:rPr lang="en-US" sz="3000" kern="1200" dirty="0" smtClean="0"/>
              <a:t>Review financial statements </a:t>
            </a:r>
            <a:endParaRPr lang="en-US" sz="3000" kern="1200" dirty="0"/>
          </a:p>
        </p:txBody>
      </p:sp>
      <p:sp>
        <p:nvSpPr>
          <p:cNvPr id="8" name="Freeform 7"/>
          <p:cNvSpPr/>
          <p:nvPr/>
        </p:nvSpPr>
        <p:spPr>
          <a:xfrm>
            <a:off x="381000" y="2649529"/>
            <a:ext cx="837293" cy="1196132"/>
          </a:xfrm>
          <a:custGeom>
            <a:avLst/>
            <a:gdLst>
              <a:gd name="connsiteX0" fmla="*/ 0 w 1196131"/>
              <a:gd name="connsiteY0" fmla="*/ 0 h 837292"/>
              <a:gd name="connsiteX1" fmla="*/ 777485 w 1196131"/>
              <a:gd name="connsiteY1" fmla="*/ 0 h 837292"/>
              <a:gd name="connsiteX2" fmla="*/ 1196131 w 1196131"/>
              <a:gd name="connsiteY2" fmla="*/ 418646 h 837292"/>
              <a:gd name="connsiteX3" fmla="*/ 777485 w 1196131"/>
              <a:gd name="connsiteY3" fmla="*/ 837292 h 837292"/>
              <a:gd name="connsiteX4" fmla="*/ 0 w 1196131"/>
              <a:gd name="connsiteY4" fmla="*/ 837292 h 837292"/>
              <a:gd name="connsiteX5" fmla="*/ 418646 w 1196131"/>
              <a:gd name="connsiteY5" fmla="*/ 418646 h 837292"/>
              <a:gd name="connsiteX6" fmla="*/ 0 w 1196131"/>
              <a:gd name="connsiteY6" fmla="*/ 0 h 837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96131" h="837292">
                <a:moveTo>
                  <a:pt x="1196130" y="0"/>
                </a:moveTo>
                <a:lnTo>
                  <a:pt x="1196130" y="544240"/>
                </a:lnTo>
                <a:lnTo>
                  <a:pt x="598066" y="837292"/>
                </a:lnTo>
                <a:lnTo>
                  <a:pt x="1" y="544240"/>
                </a:lnTo>
                <a:lnTo>
                  <a:pt x="1" y="0"/>
                </a:lnTo>
                <a:lnTo>
                  <a:pt x="598066" y="293052"/>
                </a:lnTo>
                <a:lnTo>
                  <a:pt x="1196130" y="0"/>
                </a:lnTo>
                <a:close/>
              </a:path>
            </a:pathLst>
          </a:custGeom>
          <a:ln>
            <a:solidFill>
              <a:schemeClr val="accent3">
                <a:lumMod val="75000"/>
              </a:schemeClr>
            </a:solidFill>
          </a:ln>
        </p:spPr>
        <p:style>
          <a:lnRef idx="2">
            <a:schemeClr val="accent3">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14606" tIns="433251" rIns="14605" bIns="433252" numCol="1" spcCol="1270" anchor="ctr" anchorCtr="0">
            <a:noAutofit/>
          </a:bodyPr>
          <a:lstStyle/>
          <a:p>
            <a:pPr lvl="0" algn="ctr" defTabSz="1022350">
              <a:lnSpc>
                <a:spcPct val="90000"/>
              </a:lnSpc>
              <a:spcBef>
                <a:spcPct val="0"/>
              </a:spcBef>
              <a:spcAft>
                <a:spcPct val="35000"/>
              </a:spcAft>
            </a:pPr>
            <a:r>
              <a:rPr lang="en-US" sz="2300" kern="1200" dirty="0" smtClean="0"/>
              <a:t>2</a:t>
            </a:r>
            <a:endParaRPr lang="en-US" sz="2300" kern="1200" dirty="0"/>
          </a:p>
        </p:txBody>
      </p:sp>
      <p:sp>
        <p:nvSpPr>
          <p:cNvPr id="9" name="Freeform 8"/>
          <p:cNvSpPr/>
          <p:nvPr/>
        </p:nvSpPr>
        <p:spPr>
          <a:xfrm>
            <a:off x="1218292" y="2649530"/>
            <a:ext cx="7544708" cy="777485"/>
          </a:xfrm>
          <a:custGeom>
            <a:avLst/>
            <a:gdLst>
              <a:gd name="connsiteX0" fmla="*/ 129583 w 777485"/>
              <a:gd name="connsiteY0" fmla="*/ 0 h 7392307"/>
              <a:gd name="connsiteX1" fmla="*/ 647902 w 777485"/>
              <a:gd name="connsiteY1" fmla="*/ 0 h 7392307"/>
              <a:gd name="connsiteX2" fmla="*/ 739531 w 777485"/>
              <a:gd name="connsiteY2" fmla="*/ 37954 h 7392307"/>
              <a:gd name="connsiteX3" fmla="*/ 777485 w 777485"/>
              <a:gd name="connsiteY3" fmla="*/ 129583 h 7392307"/>
              <a:gd name="connsiteX4" fmla="*/ 777485 w 777485"/>
              <a:gd name="connsiteY4" fmla="*/ 7392307 h 7392307"/>
              <a:gd name="connsiteX5" fmla="*/ 777485 w 777485"/>
              <a:gd name="connsiteY5" fmla="*/ 7392307 h 7392307"/>
              <a:gd name="connsiteX6" fmla="*/ 777485 w 777485"/>
              <a:gd name="connsiteY6" fmla="*/ 7392307 h 7392307"/>
              <a:gd name="connsiteX7" fmla="*/ 0 w 777485"/>
              <a:gd name="connsiteY7" fmla="*/ 7392307 h 7392307"/>
              <a:gd name="connsiteX8" fmla="*/ 0 w 777485"/>
              <a:gd name="connsiteY8" fmla="*/ 7392307 h 7392307"/>
              <a:gd name="connsiteX9" fmla="*/ 0 w 777485"/>
              <a:gd name="connsiteY9" fmla="*/ 7392307 h 7392307"/>
              <a:gd name="connsiteX10" fmla="*/ 0 w 777485"/>
              <a:gd name="connsiteY10" fmla="*/ 129583 h 7392307"/>
              <a:gd name="connsiteX11" fmla="*/ 37954 w 777485"/>
              <a:gd name="connsiteY11" fmla="*/ 37954 h 7392307"/>
              <a:gd name="connsiteX12" fmla="*/ 129583 w 777485"/>
              <a:gd name="connsiteY12" fmla="*/ 0 h 7392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77485" h="7392307">
                <a:moveTo>
                  <a:pt x="777485" y="1232075"/>
                </a:moveTo>
                <a:lnTo>
                  <a:pt x="777485" y="6160232"/>
                </a:lnTo>
                <a:cubicBezTo>
                  <a:pt x="777485" y="6487002"/>
                  <a:pt x="776049" y="6800384"/>
                  <a:pt x="773493" y="7031437"/>
                </a:cubicBezTo>
                <a:cubicBezTo>
                  <a:pt x="770937" y="7262500"/>
                  <a:pt x="767471" y="7392302"/>
                  <a:pt x="763856" y="7392302"/>
                </a:cubicBezTo>
                <a:lnTo>
                  <a:pt x="0" y="7392302"/>
                </a:lnTo>
                <a:lnTo>
                  <a:pt x="0" y="7392302"/>
                </a:lnTo>
                <a:lnTo>
                  <a:pt x="0" y="7392302"/>
                </a:lnTo>
                <a:lnTo>
                  <a:pt x="0" y="5"/>
                </a:lnTo>
                <a:lnTo>
                  <a:pt x="0" y="5"/>
                </a:lnTo>
                <a:lnTo>
                  <a:pt x="0" y="5"/>
                </a:lnTo>
                <a:lnTo>
                  <a:pt x="763856" y="5"/>
                </a:lnTo>
                <a:cubicBezTo>
                  <a:pt x="767471" y="5"/>
                  <a:pt x="770937" y="129817"/>
                  <a:pt x="773493" y="360870"/>
                </a:cubicBezTo>
                <a:cubicBezTo>
                  <a:pt x="776049" y="591932"/>
                  <a:pt x="777485" y="905315"/>
                  <a:pt x="777485" y="1232075"/>
                </a:cubicBezTo>
                <a:close/>
              </a:path>
            </a:pathLst>
          </a:custGeom>
          <a:ln>
            <a:solidFill>
              <a:schemeClr val="accent3">
                <a:lumMod val="75000"/>
              </a:schemeClr>
            </a:solidFill>
          </a:ln>
        </p:spPr>
        <p:style>
          <a:lnRef idx="2">
            <a:schemeClr val="accent3">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13360" tIns="57004" rIns="57004" bIns="57004" numCol="1" spcCol="1270" anchor="ctr" anchorCtr="0">
            <a:noAutofit/>
          </a:bodyPr>
          <a:lstStyle/>
          <a:p>
            <a:pPr marL="285750" lvl="1" indent="-285750" algn="l" defTabSz="1333500">
              <a:lnSpc>
                <a:spcPct val="90000"/>
              </a:lnSpc>
              <a:spcBef>
                <a:spcPct val="0"/>
              </a:spcBef>
              <a:spcAft>
                <a:spcPct val="15000"/>
              </a:spcAft>
              <a:buChar char="••"/>
            </a:pPr>
            <a:r>
              <a:rPr lang="en-US" sz="3000" kern="1200" dirty="0" smtClean="0"/>
              <a:t>Approve and monitor annual budget</a:t>
            </a:r>
            <a:endParaRPr lang="en-US" sz="3000" kern="1200" dirty="0"/>
          </a:p>
        </p:txBody>
      </p:sp>
      <p:sp>
        <p:nvSpPr>
          <p:cNvPr id="10" name="Freeform 9"/>
          <p:cNvSpPr/>
          <p:nvPr/>
        </p:nvSpPr>
        <p:spPr>
          <a:xfrm>
            <a:off x="381000" y="3698140"/>
            <a:ext cx="837293" cy="1196132"/>
          </a:xfrm>
          <a:custGeom>
            <a:avLst/>
            <a:gdLst>
              <a:gd name="connsiteX0" fmla="*/ 0 w 1196131"/>
              <a:gd name="connsiteY0" fmla="*/ 0 h 837292"/>
              <a:gd name="connsiteX1" fmla="*/ 777485 w 1196131"/>
              <a:gd name="connsiteY1" fmla="*/ 0 h 837292"/>
              <a:gd name="connsiteX2" fmla="*/ 1196131 w 1196131"/>
              <a:gd name="connsiteY2" fmla="*/ 418646 h 837292"/>
              <a:gd name="connsiteX3" fmla="*/ 777485 w 1196131"/>
              <a:gd name="connsiteY3" fmla="*/ 837292 h 837292"/>
              <a:gd name="connsiteX4" fmla="*/ 0 w 1196131"/>
              <a:gd name="connsiteY4" fmla="*/ 837292 h 837292"/>
              <a:gd name="connsiteX5" fmla="*/ 418646 w 1196131"/>
              <a:gd name="connsiteY5" fmla="*/ 418646 h 837292"/>
              <a:gd name="connsiteX6" fmla="*/ 0 w 1196131"/>
              <a:gd name="connsiteY6" fmla="*/ 0 h 837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96131" h="837292">
                <a:moveTo>
                  <a:pt x="1196130" y="0"/>
                </a:moveTo>
                <a:lnTo>
                  <a:pt x="1196130" y="544240"/>
                </a:lnTo>
                <a:lnTo>
                  <a:pt x="598066" y="837292"/>
                </a:lnTo>
                <a:lnTo>
                  <a:pt x="1" y="544240"/>
                </a:lnTo>
                <a:lnTo>
                  <a:pt x="1" y="0"/>
                </a:lnTo>
                <a:lnTo>
                  <a:pt x="598066" y="293052"/>
                </a:lnTo>
                <a:lnTo>
                  <a:pt x="1196130" y="0"/>
                </a:lnTo>
                <a:close/>
              </a:path>
            </a:pathLst>
          </a:custGeom>
          <a:ln>
            <a:solidFill>
              <a:schemeClr val="accent4">
                <a:lumMod val="75000"/>
              </a:schemeClr>
            </a:solidFill>
          </a:ln>
        </p:spPr>
        <p:style>
          <a:lnRef idx="2">
            <a:schemeClr val="accent4">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14606" tIns="433251" rIns="14605" bIns="433252" numCol="1" spcCol="1270" anchor="ctr" anchorCtr="0">
            <a:noAutofit/>
          </a:bodyPr>
          <a:lstStyle/>
          <a:p>
            <a:pPr lvl="0" algn="ctr" defTabSz="1022350">
              <a:lnSpc>
                <a:spcPct val="90000"/>
              </a:lnSpc>
              <a:spcBef>
                <a:spcPct val="0"/>
              </a:spcBef>
              <a:spcAft>
                <a:spcPct val="35000"/>
              </a:spcAft>
            </a:pPr>
            <a:r>
              <a:rPr lang="en-US" sz="2300" kern="1200" dirty="0" smtClean="0"/>
              <a:t>3</a:t>
            </a:r>
            <a:endParaRPr lang="en-US" sz="2300" kern="1200" dirty="0"/>
          </a:p>
        </p:txBody>
      </p:sp>
      <p:sp>
        <p:nvSpPr>
          <p:cNvPr id="11" name="Freeform 10"/>
          <p:cNvSpPr/>
          <p:nvPr/>
        </p:nvSpPr>
        <p:spPr>
          <a:xfrm>
            <a:off x="1218292" y="3698141"/>
            <a:ext cx="7544708" cy="777485"/>
          </a:xfrm>
          <a:custGeom>
            <a:avLst/>
            <a:gdLst>
              <a:gd name="connsiteX0" fmla="*/ 129583 w 777485"/>
              <a:gd name="connsiteY0" fmla="*/ 0 h 7392307"/>
              <a:gd name="connsiteX1" fmla="*/ 647902 w 777485"/>
              <a:gd name="connsiteY1" fmla="*/ 0 h 7392307"/>
              <a:gd name="connsiteX2" fmla="*/ 739531 w 777485"/>
              <a:gd name="connsiteY2" fmla="*/ 37954 h 7392307"/>
              <a:gd name="connsiteX3" fmla="*/ 777485 w 777485"/>
              <a:gd name="connsiteY3" fmla="*/ 129583 h 7392307"/>
              <a:gd name="connsiteX4" fmla="*/ 777485 w 777485"/>
              <a:gd name="connsiteY4" fmla="*/ 7392307 h 7392307"/>
              <a:gd name="connsiteX5" fmla="*/ 777485 w 777485"/>
              <a:gd name="connsiteY5" fmla="*/ 7392307 h 7392307"/>
              <a:gd name="connsiteX6" fmla="*/ 777485 w 777485"/>
              <a:gd name="connsiteY6" fmla="*/ 7392307 h 7392307"/>
              <a:gd name="connsiteX7" fmla="*/ 0 w 777485"/>
              <a:gd name="connsiteY7" fmla="*/ 7392307 h 7392307"/>
              <a:gd name="connsiteX8" fmla="*/ 0 w 777485"/>
              <a:gd name="connsiteY8" fmla="*/ 7392307 h 7392307"/>
              <a:gd name="connsiteX9" fmla="*/ 0 w 777485"/>
              <a:gd name="connsiteY9" fmla="*/ 7392307 h 7392307"/>
              <a:gd name="connsiteX10" fmla="*/ 0 w 777485"/>
              <a:gd name="connsiteY10" fmla="*/ 129583 h 7392307"/>
              <a:gd name="connsiteX11" fmla="*/ 37954 w 777485"/>
              <a:gd name="connsiteY11" fmla="*/ 37954 h 7392307"/>
              <a:gd name="connsiteX12" fmla="*/ 129583 w 777485"/>
              <a:gd name="connsiteY12" fmla="*/ 0 h 7392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77485" h="7392307">
                <a:moveTo>
                  <a:pt x="777485" y="1232075"/>
                </a:moveTo>
                <a:lnTo>
                  <a:pt x="777485" y="6160232"/>
                </a:lnTo>
                <a:cubicBezTo>
                  <a:pt x="777485" y="6487002"/>
                  <a:pt x="776049" y="6800384"/>
                  <a:pt x="773493" y="7031437"/>
                </a:cubicBezTo>
                <a:cubicBezTo>
                  <a:pt x="770937" y="7262500"/>
                  <a:pt x="767471" y="7392302"/>
                  <a:pt x="763856" y="7392302"/>
                </a:cubicBezTo>
                <a:lnTo>
                  <a:pt x="0" y="7392302"/>
                </a:lnTo>
                <a:lnTo>
                  <a:pt x="0" y="7392302"/>
                </a:lnTo>
                <a:lnTo>
                  <a:pt x="0" y="7392302"/>
                </a:lnTo>
                <a:lnTo>
                  <a:pt x="0" y="5"/>
                </a:lnTo>
                <a:lnTo>
                  <a:pt x="0" y="5"/>
                </a:lnTo>
                <a:lnTo>
                  <a:pt x="0" y="5"/>
                </a:lnTo>
                <a:lnTo>
                  <a:pt x="763856" y="5"/>
                </a:lnTo>
                <a:cubicBezTo>
                  <a:pt x="767471" y="5"/>
                  <a:pt x="770937" y="129817"/>
                  <a:pt x="773493" y="360870"/>
                </a:cubicBezTo>
                <a:cubicBezTo>
                  <a:pt x="776049" y="591932"/>
                  <a:pt x="777485" y="905315"/>
                  <a:pt x="777485" y="1232075"/>
                </a:cubicBezTo>
                <a:close/>
              </a:path>
            </a:pathLst>
          </a:custGeom>
          <a:ln>
            <a:solidFill>
              <a:schemeClr val="accent4">
                <a:lumMod val="75000"/>
              </a:schemeClr>
            </a:solidFill>
          </a:ln>
        </p:spPr>
        <p:style>
          <a:lnRef idx="2">
            <a:schemeClr val="accent4">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13360" tIns="57004" rIns="57004" bIns="57004" numCol="1" spcCol="1270" anchor="ctr" anchorCtr="0">
            <a:noAutofit/>
          </a:bodyPr>
          <a:lstStyle/>
          <a:p>
            <a:pPr marL="285750" lvl="1" indent="-285750" algn="l" defTabSz="1333500">
              <a:lnSpc>
                <a:spcPct val="90000"/>
              </a:lnSpc>
              <a:spcBef>
                <a:spcPct val="0"/>
              </a:spcBef>
              <a:spcAft>
                <a:spcPct val="15000"/>
              </a:spcAft>
              <a:buChar char="••"/>
            </a:pPr>
            <a:r>
              <a:rPr lang="en-US" sz="3000" dirty="0" smtClean="0"/>
              <a:t>Set and reassess </a:t>
            </a:r>
            <a:r>
              <a:rPr lang="en-US" sz="3000" kern="1200" dirty="0" smtClean="0"/>
              <a:t>CEO compensation</a:t>
            </a:r>
            <a:endParaRPr lang="en-US" sz="3000" kern="1200" dirty="0"/>
          </a:p>
        </p:txBody>
      </p:sp>
      <p:sp>
        <p:nvSpPr>
          <p:cNvPr id="12" name="Freeform 11"/>
          <p:cNvSpPr/>
          <p:nvPr/>
        </p:nvSpPr>
        <p:spPr>
          <a:xfrm>
            <a:off x="381000" y="4746750"/>
            <a:ext cx="837293" cy="1196132"/>
          </a:xfrm>
          <a:custGeom>
            <a:avLst/>
            <a:gdLst>
              <a:gd name="connsiteX0" fmla="*/ 0 w 1196131"/>
              <a:gd name="connsiteY0" fmla="*/ 0 h 837292"/>
              <a:gd name="connsiteX1" fmla="*/ 777485 w 1196131"/>
              <a:gd name="connsiteY1" fmla="*/ 0 h 837292"/>
              <a:gd name="connsiteX2" fmla="*/ 1196131 w 1196131"/>
              <a:gd name="connsiteY2" fmla="*/ 418646 h 837292"/>
              <a:gd name="connsiteX3" fmla="*/ 777485 w 1196131"/>
              <a:gd name="connsiteY3" fmla="*/ 837292 h 837292"/>
              <a:gd name="connsiteX4" fmla="*/ 0 w 1196131"/>
              <a:gd name="connsiteY4" fmla="*/ 837292 h 837292"/>
              <a:gd name="connsiteX5" fmla="*/ 418646 w 1196131"/>
              <a:gd name="connsiteY5" fmla="*/ 418646 h 837292"/>
              <a:gd name="connsiteX6" fmla="*/ 0 w 1196131"/>
              <a:gd name="connsiteY6" fmla="*/ 0 h 837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96131" h="837292">
                <a:moveTo>
                  <a:pt x="1196130" y="0"/>
                </a:moveTo>
                <a:lnTo>
                  <a:pt x="1196130" y="544240"/>
                </a:lnTo>
                <a:lnTo>
                  <a:pt x="598066" y="837292"/>
                </a:lnTo>
                <a:lnTo>
                  <a:pt x="1" y="544240"/>
                </a:lnTo>
                <a:lnTo>
                  <a:pt x="1" y="0"/>
                </a:lnTo>
                <a:lnTo>
                  <a:pt x="598066" y="293052"/>
                </a:lnTo>
                <a:lnTo>
                  <a:pt x="1196130" y="0"/>
                </a:lnTo>
                <a:close/>
              </a:path>
            </a:pathLst>
          </a:custGeom>
          <a:solidFill>
            <a:srgbClr val="92D050"/>
          </a:solidFill>
          <a:ln>
            <a:solidFill>
              <a:srgbClr val="92D050"/>
            </a:solidFill>
          </a:ln>
        </p:spPr>
        <p:style>
          <a:lnRef idx="2">
            <a:schemeClr val="accent5">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14606" tIns="433251" rIns="14605" bIns="433252" numCol="1" spcCol="1270" anchor="ctr" anchorCtr="0">
            <a:noAutofit/>
          </a:bodyPr>
          <a:lstStyle/>
          <a:p>
            <a:pPr lvl="0" algn="ctr" defTabSz="1022350">
              <a:lnSpc>
                <a:spcPct val="90000"/>
              </a:lnSpc>
              <a:spcBef>
                <a:spcPct val="0"/>
              </a:spcBef>
              <a:spcAft>
                <a:spcPct val="35000"/>
              </a:spcAft>
            </a:pPr>
            <a:r>
              <a:rPr lang="en-US" sz="2300" kern="1200" dirty="0" smtClean="0"/>
              <a:t>4</a:t>
            </a:r>
            <a:endParaRPr lang="en-US" sz="2300" kern="1200" dirty="0"/>
          </a:p>
        </p:txBody>
      </p:sp>
      <p:sp>
        <p:nvSpPr>
          <p:cNvPr id="13" name="Freeform 12"/>
          <p:cNvSpPr/>
          <p:nvPr/>
        </p:nvSpPr>
        <p:spPr>
          <a:xfrm>
            <a:off x="1218292" y="4746751"/>
            <a:ext cx="7544708" cy="777485"/>
          </a:xfrm>
          <a:custGeom>
            <a:avLst/>
            <a:gdLst>
              <a:gd name="connsiteX0" fmla="*/ 129583 w 777485"/>
              <a:gd name="connsiteY0" fmla="*/ 0 h 7392307"/>
              <a:gd name="connsiteX1" fmla="*/ 647902 w 777485"/>
              <a:gd name="connsiteY1" fmla="*/ 0 h 7392307"/>
              <a:gd name="connsiteX2" fmla="*/ 739531 w 777485"/>
              <a:gd name="connsiteY2" fmla="*/ 37954 h 7392307"/>
              <a:gd name="connsiteX3" fmla="*/ 777485 w 777485"/>
              <a:gd name="connsiteY3" fmla="*/ 129583 h 7392307"/>
              <a:gd name="connsiteX4" fmla="*/ 777485 w 777485"/>
              <a:gd name="connsiteY4" fmla="*/ 7392307 h 7392307"/>
              <a:gd name="connsiteX5" fmla="*/ 777485 w 777485"/>
              <a:gd name="connsiteY5" fmla="*/ 7392307 h 7392307"/>
              <a:gd name="connsiteX6" fmla="*/ 777485 w 777485"/>
              <a:gd name="connsiteY6" fmla="*/ 7392307 h 7392307"/>
              <a:gd name="connsiteX7" fmla="*/ 0 w 777485"/>
              <a:gd name="connsiteY7" fmla="*/ 7392307 h 7392307"/>
              <a:gd name="connsiteX8" fmla="*/ 0 w 777485"/>
              <a:gd name="connsiteY8" fmla="*/ 7392307 h 7392307"/>
              <a:gd name="connsiteX9" fmla="*/ 0 w 777485"/>
              <a:gd name="connsiteY9" fmla="*/ 7392307 h 7392307"/>
              <a:gd name="connsiteX10" fmla="*/ 0 w 777485"/>
              <a:gd name="connsiteY10" fmla="*/ 129583 h 7392307"/>
              <a:gd name="connsiteX11" fmla="*/ 37954 w 777485"/>
              <a:gd name="connsiteY11" fmla="*/ 37954 h 7392307"/>
              <a:gd name="connsiteX12" fmla="*/ 129583 w 777485"/>
              <a:gd name="connsiteY12" fmla="*/ 0 h 7392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77485" h="7392307">
                <a:moveTo>
                  <a:pt x="777485" y="1232075"/>
                </a:moveTo>
                <a:lnTo>
                  <a:pt x="777485" y="6160232"/>
                </a:lnTo>
                <a:cubicBezTo>
                  <a:pt x="777485" y="6487002"/>
                  <a:pt x="776049" y="6800384"/>
                  <a:pt x="773493" y="7031437"/>
                </a:cubicBezTo>
                <a:cubicBezTo>
                  <a:pt x="770937" y="7262500"/>
                  <a:pt x="767471" y="7392302"/>
                  <a:pt x="763856" y="7392302"/>
                </a:cubicBezTo>
                <a:lnTo>
                  <a:pt x="0" y="7392302"/>
                </a:lnTo>
                <a:lnTo>
                  <a:pt x="0" y="7392302"/>
                </a:lnTo>
                <a:lnTo>
                  <a:pt x="0" y="7392302"/>
                </a:lnTo>
                <a:lnTo>
                  <a:pt x="0" y="5"/>
                </a:lnTo>
                <a:lnTo>
                  <a:pt x="0" y="5"/>
                </a:lnTo>
                <a:lnTo>
                  <a:pt x="0" y="5"/>
                </a:lnTo>
                <a:lnTo>
                  <a:pt x="763856" y="5"/>
                </a:lnTo>
                <a:cubicBezTo>
                  <a:pt x="767471" y="5"/>
                  <a:pt x="770937" y="129817"/>
                  <a:pt x="773493" y="360870"/>
                </a:cubicBezTo>
                <a:cubicBezTo>
                  <a:pt x="776049" y="591932"/>
                  <a:pt x="777485" y="905315"/>
                  <a:pt x="777485" y="1232075"/>
                </a:cubicBezTo>
                <a:close/>
              </a:path>
            </a:pathLst>
          </a:custGeom>
          <a:solidFill>
            <a:schemeClr val="bg1"/>
          </a:solidFill>
          <a:ln>
            <a:solidFill>
              <a:srgbClr val="92D050"/>
            </a:solidFill>
          </a:ln>
        </p:spPr>
        <p:style>
          <a:lnRef idx="2">
            <a:schemeClr val="accent5">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13360" tIns="57004" rIns="57004" bIns="57004" numCol="1" spcCol="1270" anchor="ctr" anchorCtr="0">
            <a:noAutofit/>
          </a:bodyPr>
          <a:lstStyle/>
          <a:p>
            <a:pPr marL="285750" lvl="1" indent="-285750" algn="l" defTabSz="1333500">
              <a:lnSpc>
                <a:spcPct val="90000"/>
              </a:lnSpc>
              <a:spcBef>
                <a:spcPct val="0"/>
              </a:spcBef>
              <a:spcAft>
                <a:spcPct val="15000"/>
              </a:spcAft>
              <a:buChar char="••"/>
            </a:pPr>
            <a:r>
              <a:rPr lang="en-US" sz="3000" kern="1200" dirty="0" smtClean="0"/>
              <a:t>Select and monitor auditor</a:t>
            </a:r>
            <a:endParaRPr lang="en-US" sz="3000" kern="1200" dirty="0"/>
          </a:p>
        </p:txBody>
      </p:sp>
      <p:sp>
        <p:nvSpPr>
          <p:cNvPr id="14" name="Slide Number Placeholder 3"/>
          <p:cNvSpPr>
            <a:spLocks noGrp="1"/>
          </p:cNvSpPr>
          <p:nvPr>
            <p:ph type="sldNum" sz="quarter" idx="12"/>
          </p:nvPr>
        </p:nvSpPr>
        <p:spPr>
          <a:xfrm>
            <a:off x="8305800" y="6416675"/>
            <a:ext cx="533400" cy="365125"/>
          </a:xfrm>
        </p:spPr>
        <p:txBody>
          <a:bodyPr/>
          <a:lstStyle/>
          <a:p>
            <a:fld id="{4A66FE31-C09E-42ED-B4D0-F94965E42B7D}" type="slidenum">
              <a:rPr lang="en-US" smtClean="0"/>
              <a:pPr/>
              <a:t>69</a:t>
            </a:fld>
            <a:endParaRPr lang="en-US" dirty="0"/>
          </a:p>
        </p:txBody>
      </p:sp>
    </p:spTree>
    <p:extLst>
      <p:ext uri="{BB962C8B-B14F-4D97-AF65-F5344CB8AC3E}">
        <p14:creationId xmlns:p14="http://schemas.microsoft.com/office/powerpoint/2010/main" xmlns="" val="188992138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P spid="9" grpId="0" animBg="1"/>
      <p:bldP spid="10" grpId="0" animBg="1"/>
      <p:bldP spid="11" grpId="0" animBg="1"/>
      <p:bldP spid="12" grpId="0" animBg="1"/>
      <p:bldP spid="13"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52400"/>
            <a:ext cx="8229600" cy="1143000"/>
          </a:xfrm>
        </p:spPr>
        <p:txBody>
          <a:bodyPr/>
          <a:lstStyle/>
          <a:p>
            <a:r>
              <a:rPr lang="en-US" dirty="0" smtClean="0">
                <a:solidFill>
                  <a:srgbClr val="C00000"/>
                </a:solidFill>
              </a:rPr>
              <a:t>Financial Statement Scenario</a:t>
            </a:r>
            <a:endParaRPr lang="en-US" dirty="0">
              <a:solidFill>
                <a:srgbClr val="C00000"/>
              </a:solidFill>
            </a:endParaRPr>
          </a:p>
        </p:txBody>
      </p:sp>
      <p:sp>
        <p:nvSpPr>
          <p:cNvPr id="3" name="Content Placeholder 2"/>
          <p:cNvSpPr>
            <a:spLocks noGrp="1"/>
          </p:cNvSpPr>
          <p:nvPr>
            <p:ph idx="1"/>
          </p:nvPr>
        </p:nvSpPr>
        <p:spPr>
          <a:xfrm>
            <a:off x="457200" y="1447800"/>
            <a:ext cx="8458200" cy="4953000"/>
          </a:xfrm>
        </p:spPr>
        <p:txBody>
          <a:bodyPr>
            <a:normAutofit fontScale="25000" lnSpcReduction="20000"/>
          </a:bodyPr>
          <a:lstStyle/>
          <a:p>
            <a:pPr marL="0" indent="0">
              <a:lnSpc>
                <a:spcPct val="110000"/>
              </a:lnSpc>
              <a:spcBef>
                <a:spcPts val="0"/>
              </a:spcBef>
              <a:buNone/>
            </a:pPr>
            <a:r>
              <a:rPr lang="en-US" sz="10400" b="0" dirty="0" smtClean="0"/>
              <a:t>CAA’s CFO, Ms. </a:t>
            </a:r>
            <a:r>
              <a:rPr lang="en-US" sz="10400" b="0" dirty="0" err="1" smtClean="0"/>
              <a:t>Moneypenny</a:t>
            </a:r>
            <a:r>
              <a:rPr lang="en-US" sz="10400" b="0" dirty="0" smtClean="0"/>
              <a:t>, decided that providing the board with a complete set of financial statements is a mistake. In </a:t>
            </a:r>
            <a:r>
              <a:rPr lang="en-US" sz="10400" b="0" dirty="0" err="1" smtClean="0"/>
              <a:t>Moneypenny’s</a:t>
            </a:r>
            <a:r>
              <a:rPr lang="en-US" sz="10400" b="0" dirty="0" smtClean="0"/>
              <a:t> view, the board should review a detailed schedule showing each program, the revenue associated with the program, and the related expenses. </a:t>
            </a:r>
            <a:r>
              <a:rPr lang="en-US" sz="10400" b="0" dirty="0" err="1" smtClean="0"/>
              <a:t>Moneypenny</a:t>
            </a:r>
            <a:r>
              <a:rPr lang="en-US" sz="10400" b="0" dirty="0" smtClean="0"/>
              <a:t> believes CAAs are unique because of their reliance on multiple revenue streams that must be used for specified purposes. In her view, entity-level financial statements make no sense because grant revenue from one program (e.g., CSBG) cannot be used to finance another program (e.g. Head Start).</a:t>
            </a:r>
            <a:endParaRPr lang="en-US" sz="9600" b="0" dirty="0" smtClean="0"/>
          </a:p>
          <a:p>
            <a:pPr marL="0" indent="0">
              <a:buNone/>
            </a:pPr>
            <a:endParaRPr lang="en-US" sz="9600" dirty="0" smtClean="0"/>
          </a:p>
          <a:p>
            <a:pPr marL="0" indent="0">
              <a:buNone/>
            </a:pPr>
            <a:r>
              <a:rPr lang="en-US" sz="9600" dirty="0" smtClean="0"/>
              <a:t>Do you agree with </a:t>
            </a:r>
            <a:r>
              <a:rPr lang="en-US" sz="9600" dirty="0" err="1" smtClean="0"/>
              <a:t>Moneypenny’s</a:t>
            </a:r>
            <a:r>
              <a:rPr lang="en-US" sz="9600" dirty="0" smtClean="0"/>
              <a:t> approach? Why or why not?</a:t>
            </a:r>
            <a:endParaRPr lang="en-US" sz="9600" dirty="0"/>
          </a:p>
        </p:txBody>
      </p:sp>
      <p:sp>
        <p:nvSpPr>
          <p:cNvPr id="4" name="Slide Number Placeholder 3"/>
          <p:cNvSpPr>
            <a:spLocks noGrp="1"/>
          </p:cNvSpPr>
          <p:nvPr>
            <p:ph type="sldNum" sz="quarter" idx="12"/>
          </p:nvPr>
        </p:nvSpPr>
        <p:spPr>
          <a:xfrm>
            <a:off x="8305800" y="6416675"/>
            <a:ext cx="609600" cy="441325"/>
          </a:xfrm>
        </p:spPr>
        <p:txBody>
          <a:bodyPr/>
          <a:lstStyle/>
          <a:p>
            <a:fld id="{4A66FE31-C09E-42ED-B4D0-F94965E42B7D}" type="slidenum">
              <a:rPr lang="en-US" smtClean="0"/>
              <a:pPr/>
              <a:t>70</a:t>
            </a:fld>
            <a:endParaRPr lang="en-US"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Financial Statements</a:t>
            </a:r>
            <a:endParaRPr lang="en-US" dirty="0">
              <a:solidFill>
                <a:srgbClr val="C00000"/>
              </a:solidFill>
            </a:endParaRPr>
          </a:p>
        </p:txBody>
      </p:sp>
      <p:sp>
        <p:nvSpPr>
          <p:cNvPr id="3" name="Content Placeholder 2"/>
          <p:cNvSpPr>
            <a:spLocks noGrp="1"/>
          </p:cNvSpPr>
          <p:nvPr>
            <p:ph idx="1"/>
          </p:nvPr>
        </p:nvSpPr>
        <p:spPr/>
        <p:txBody>
          <a:bodyPr/>
          <a:lstStyle/>
          <a:p>
            <a:pPr>
              <a:spcBef>
                <a:spcPts val="800"/>
              </a:spcBef>
              <a:spcAft>
                <a:spcPts val="800"/>
              </a:spcAft>
            </a:pPr>
            <a:r>
              <a:rPr lang="en-US" dirty="0" smtClean="0"/>
              <a:t>Board’s approach to financial statements (balance sheet, income statement, cash flow statement) includes:</a:t>
            </a:r>
          </a:p>
          <a:p>
            <a:pPr lvl="1">
              <a:spcBef>
                <a:spcPts val="800"/>
              </a:spcBef>
              <a:spcAft>
                <a:spcPts val="800"/>
              </a:spcAft>
            </a:pPr>
            <a:r>
              <a:rPr lang="en-US" dirty="0" smtClean="0"/>
              <a:t>Preliminary review by finance committee</a:t>
            </a:r>
          </a:p>
          <a:p>
            <a:pPr lvl="1">
              <a:spcBef>
                <a:spcPts val="800"/>
              </a:spcBef>
              <a:spcAft>
                <a:spcPts val="800"/>
              </a:spcAft>
            </a:pPr>
            <a:r>
              <a:rPr lang="en-US" dirty="0" smtClean="0"/>
              <a:t>Review by every board member</a:t>
            </a:r>
          </a:p>
          <a:p>
            <a:pPr lvl="1">
              <a:spcBef>
                <a:spcPts val="800"/>
              </a:spcBef>
              <a:spcAft>
                <a:spcPts val="800"/>
              </a:spcAft>
            </a:pPr>
            <a:r>
              <a:rPr lang="en-US" dirty="0" smtClean="0"/>
              <a:t>Regular discussion</a:t>
            </a:r>
          </a:p>
          <a:p>
            <a:pPr lvl="1">
              <a:spcBef>
                <a:spcPts val="800"/>
              </a:spcBef>
              <a:spcAft>
                <a:spcPts val="800"/>
              </a:spcAft>
            </a:pPr>
            <a:r>
              <a:rPr lang="en-US" dirty="0" smtClean="0"/>
              <a:t>Once-a-year discussions (e.g., annual budget, etc.)</a:t>
            </a:r>
          </a:p>
          <a:p>
            <a:pPr lvl="1">
              <a:spcBef>
                <a:spcPts val="800"/>
              </a:spcBef>
              <a:spcAft>
                <a:spcPts val="800"/>
              </a:spcAft>
            </a:pPr>
            <a:r>
              <a:rPr lang="en-US" dirty="0" smtClean="0"/>
              <a:t>Question and answers</a:t>
            </a:r>
          </a:p>
          <a:p>
            <a:pPr>
              <a:spcBef>
                <a:spcPts val="800"/>
              </a:spcBef>
              <a:spcAft>
                <a:spcPts val="800"/>
              </a:spcAft>
            </a:pPr>
            <a:endParaRPr lang="en-US" dirty="0" smtClean="0"/>
          </a:p>
          <a:p>
            <a:pPr>
              <a:spcBef>
                <a:spcPts val="800"/>
              </a:spcBef>
              <a:spcAft>
                <a:spcPts val="800"/>
              </a:spcAft>
            </a:pPr>
            <a:endParaRPr lang="en-US" dirty="0"/>
          </a:p>
        </p:txBody>
      </p:sp>
      <p:sp>
        <p:nvSpPr>
          <p:cNvPr id="4" name="Slide Number Placeholder 3"/>
          <p:cNvSpPr>
            <a:spLocks noGrp="1"/>
          </p:cNvSpPr>
          <p:nvPr>
            <p:ph type="sldNum" sz="quarter" idx="12"/>
          </p:nvPr>
        </p:nvSpPr>
        <p:spPr>
          <a:xfrm>
            <a:off x="8305800" y="6416675"/>
            <a:ext cx="533400" cy="365125"/>
          </a:xfrm>
        </p:spPr>
        <p:txBody>
          <a:bodyPr/>
          <a:lstStyle/>
          <a:p>
            <a:fld id="{4A66FE31-C09E-42ED-B4D0-F94965E42B7D}" type="slidenum">
              <a:rPr lang="en-US" smtClean="0"/>
              <a:pPr/>
              <a:t>71</a:t>
            </a:fld>
            <a:endParaRPr lang="en-US"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5"/>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828800" y="1168400"/>
            <a:ext cx="7137400" cy="3629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8131" name="Content Placeholder 3"/>
          <p:cNvPicPr>
            <a:picLocks noGrp="1" noChangeAspect="1"/>
          </p:cNvPicPr>
          <p:nvPr>
            <p:ph idx="1"/>
          </p:nvPr>
        </p:nvPicPr>
        <p:blipFill>
          <a:blip r:embed="rId4" cstate="print">
            <a:extLst>
              <a:ext uri="{28A0092B-C50C-407E-A947-70E740481C1C}">
                <a14:useLocalDpi xmlns:a14="http://schemas.microsoft.com/office/drawing/2010/main" xmlns="" val="0"/>
              </a:ext>
            </a:extLst>
          </a:blip>
          <a:srcRect/>
          <a:stretch>
            <a:fillRect/>
          </a:stretch>
        </p:blipFill>
        <p:spPr>
          <a:xfrm>
            <a:off x="228600" y="1227138"/>
            <a:ext cx="1766888" cy="1766887"/>
          </a:xfrm>
        </p:spPr>
      </p:pic>
      <p:sp>
        <p:nvSpPr>
          <p:cNvPr id="4" name="Slide Number Placeholder 3"/>
          <p:cNvSpPr>
            <a:spLocks noGrp="1"/>
          </p:cNvSpPr>
          <p:nvPr>
            <p:ph type="sldNum" sz="quarter" idx="12"/>
          </p:nvPr>
        </p:nvSpPr>
        <p:spPr>
          <a:xfrm>
            <a:off x="8305800" y="6416675"/>
            <a:ext cx="533400" cy="365125"/>
          </a:xfrm>
        </p:spPr>
        <p:txBody>
          <a:bodyPr/>
          <a:lstStyle/>
          <a:p>
            <a:fld id="{4A66FE31-C09E-42ED-B4D0-F94965E42B7D}" type="slidenum">
              <a:rPr lang="en-US" smtClean="0"/>
              <a:pPr/>
              <a:t>72</a:t>
            </a:fld>
            <a:endParaRPr lang="en-US" dirty="0"/>
          </a:p>
        </p:txBody>
      </p:sp>
    </p:spTree>
    <p:extLst>
      <p:ext uri="{BB962C8B-B14F-4D97-AF65-F5344CB8AC3E}">
        <p14:creationId xmlns:p14="http://schemas.microsoft.com/office/powerpoint/2010/main" xmlns="" val="1576406295"/>
      </p:ext>
    </p:extLst>
  </p:cSld>
  <p:clrMapOvr>
    <a:masterClrMapping/>
  </p:clrMapOvr>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3"/>
          <p:cNvGraphicFramePr>
            <a:graphicFrameLocks noGrp="1"/>
          </p:cNvGraphicFramePr>
          <p:nvPr>
            <p:ph idx="1"/>
            <p:extLst>
              <p:ext uri="{D42A27DB-BD31-4B8C-83A1-F6EECF244321}">
                <p14:modId xmlns:p14="http://schemas.microsoft.com/office/powerpoint/2010/main" xmlns="" val="4133936733"/>
              </p:ext>
            </p:extLst>
          </p:nvPr>
        </p:nvGraphicFramePr>
        <p:xfrm>
          <a:off x="399588" y="1828800"/>
          <a:ext cx="8382000" cy="4114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p:cNvSpPr>
            <a:spLocks noGrp="1"/>
          </p:cNvSpPr>
          <p:nvPr>
            <p:ph type="sldNum" sz="quarter" idx="12"/>
          </p:nvPr>
        </p:nvSpPr>
        <p:spPr>
          <a:xfrm>
            <a:off x="8305800" y="6416675"/>
            <a:ext cx="533400" cy="365125"/>
          </a:xfrm>
        </p:spPr>
        <p:txBody>
          <a:bodyPr/>
          <a:lstStyle/>
          <a:p>
            <a:fld id="{4A66FE31-C09E-42ED-B4D0-F94965E42B7D}" type="slidenum">
              <a:rPr lang="en-US" smtClean="0"/>
              <a:pPr/>
              <a:t>73</a:t>
            </a:fld>
            <a:endParaRPr lang="en-US" dirty="0"/>
          </a:p>
        </p:txBody>
      </p:sp>
      <p:sp>
        <p:nvSpPr>
          <p:cNvPr id="6" name="Title 1"/>
          <p:cNvSpPr>
            <a:spLocks noGrp="1"/>
          </p:cNvSpPr>
          <p:nvPr>
            <p:ph type="title"/>
          </p:nvPr>
        </p:nvSpPr>
        <p:spPr>
          <a:xfrm>
            <a:off x="457200" y="274638"/>
            <a:ext cx="8229600" cy="1143000"/>
          </a:xfrm>
        </p:spPr>
        <p:txBody>
          <a:bodyPr>
            <a:normAutofit/>
          </a:bodyPr>
          <a:lstStyle/>
          <a:p>
            <a:pPr>
              <a:lnSpc>
                <a:spcPct val="90000"/>
              </a:lnSpc>
            </a:pPr>
            <a:r>
              <a:rPr lang="en-US" dirty="0" smtClean="0">
                <a:solidFill>
                  <a:srgbClr val="C00000"/>
                </a:solidFill>
              </a:rPr>
              <a:t>CSBG Organizational Standards</a:t>
            </a:r>
            <a:br>
              <a:rPr lang="en-US" dirty="0" smtClean="0">
                <a:solidFill>
                  <a:srgbClr val="C00000"/>
                </a:solidFill>
              </a:rPr>
            </a:br>
            <a:r>
              <a:rPr lang="en-US" sz="2900" dirty="0" smtClean="0">
                <a:solidFill>
                  <a:schemeClr val="accent1"/>
                </a:solidFill>
              </a:rPr>
              <a:t>Financial Statements</a:t>
            </a:r>
            <a:endParaRPr lang="en-US" sz="2900" dirty="0">
              <a:solidFill>
                <a:schemeClr val="accent1"/>
              </a:solidFill>
            </a:endParaRPr>
          </a:p>
        </p:txBody>
      </p:sp>
    </p:spTree>
    <p:extLst>
      <p:ext uri="{BB962C8B-B14F-4D97-AF65-F5344CB8AC3E}">
        <p14:creationId xmlns:p14="http://schemas.microsoft.com/office/powerpoint/2010/main" xmlns="" val="2489658324"/>
      </p:ext>
    </p:extLst>
  </p:cSld>
  <p:clrMapOvr>
    <a:masterClrMapping/>
  </p:clrMapOvr>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Annual Budget</a:t>
            </a:r>
            <a:endParaRPr lang="en-US" dirty="0">
              <a:solidFill>
                <a:srgbClr val="C00000"/>
              </a:solidFill>
            </a:endParaRPr>
          </a:p>
        </p:txBody>
      </p:sp>
      <p:sp>
        <p:nvSpPr>
          <p:cNvPr id="3" name="Content Placeholder 2"/>
          <p:cNvSpPr>
            <a:spLocks noGrp="1"/>
          </p:cNvSpPr>
          <p:nvPr>
            <p:ph idx="1"/>
          </p:nvPr>
        </p:nvSpPr>
        <p:spPr>
          <a:xfrm>
            <a:off x="533400" y="1447800"/>
            <a:ext cx="8153400" cy="4678363"/>
          </a:xfrm>
        </p:spPr>
        <p:txBody>
          <a:bodyPr>
            <a:normAutofit/>
          </a:bodyPr>
          <a:lstStyle/>
          <a:p>
            <a:pPr>
              <a:spcBef>
                <a:spcPts val="800"/>
              </a:spcBef>
              <a:spcAft>
                <a:spcPts val="800"/>
              </a:spcAft>
            </a:pPr>
            <a:r>
              <a:rPr lang="en-US" dirty="0" smtClean="0"/>
              <a:t>Monitor performance against budget during year</a:t>
            </a:r>
          </a:p>
          <a:p>
            <a:pPr>
              <a:spcBef>
                <a:spcPts val="800"/>
              </a:spcBef>
              <a:spcAft>
                <a:spcPts val="800"/>
              </a:spcAft>
            </a:pPr>
            <a:r>
              <a:rPr lang="en-US" dirty="0" smtClean="0"/>
              <a:t>Board members should develop a high-level understanding of:</a:t>
            </a:r>
          </a:p>
          <a:p>
            <a:pPr lvl="1">
              <a:spcBef>
                <a:spcPts val="800"/>
              </a:spcBef>
              <a:spcAft>
                <a:spcPts val="800"/>
              </a:spcAft>
            </a:pPr>
            <a:r>
              <a:rPr lang="en-US" dirty="0" smtClean="0"/>
              <a:t>Overall budget goals and assumptions</a:t>
            </a:r>
          </a:p>
          <a:p>
            <a:pPr lvl="1">
              <a:spcBef>
                <a:spcPts val="800"/>
              </a:spcBef>
              <a:spcAft>
                <a:spcPts val="800"/>
              </a:spcAft>
            </a:pPr>
            <a:r>
              <a:rPr lang="en-US" dirty="0" smtClean="0"/>
              <a:t>Cost centers</a:t>
            </a:r>
          </a:p>
          <a:p>
            <a:pPr lvl="1">
              <a:spcBef>
                <a:spcPts val="800"/>
              </a:spcBef>
              <a:spcAft>
                <a:spcPts val="800"/>
              </a:spcAft>
            </a:pPr>
            <a:r>
              <a:rPr lang="en-US" dirty="0" smtClean="0"/>
              <a:t>Applicable grant requirements</a:t>
            </a:r>
          </a:p>
          <a:p>
            <a:pPr>
              <a:spcBef>
                <a:spcPts val="800"/>
              </a:spcBef>
              <a:spcAft>
                <a:spcPts val="800"/>
              </a:spcAft>
            </a:pPr>
            <a:r>
              <a:rPr lang="en-US" dirty="0" smtClean="0"/>
              <a:t>Work with finance committee and fiscal staff to develop annual budget</a:t>
            </a:r>
          </a:p>
          <a:p>
            <a:pPr lvl="1">
              <a:spcBef>
                <a:spcPts val="800"/>
              </a:spcBef>
              <a:spcAft>
                <a:spcPts val="800"/>
              </a:spcAft>
              <a:buNone/>
            </a:pPr>
            <a:endParaRPr lang="en-US" dirty="0" smtClean="0"/>
          </a:p>
        </p:txBody>
      </p:sp>
      <p:sp>
        <p:nvSpPr>
          <p:cNvPr id="4" name="Slide Number Placeholder 3"/>
          <p:cNvSpPr>
            <a:spLocks noGrp="1"/>
          </p:cNvSpPr>
          <p:nvPr>
            <p:ph type="sldNum" sz="quarter" idx="12"/>
          </p:nvPr>
        </p:nvSpPr>
        <p:spPr>
          <a:xfrm>
            <a:off x="8305800" y="6400801"/>
            <a:ext cx="533400" cy="381000"/>
          </a:xfrm>
        </p:spPr>
        <p:txBody>
          <a:bodyPr/>
          <a:lstStyle/>
          <a:p>
            <a:fld id="{4A66FE31-C09E-42ED-B4D0-F94965E42B7D}" type="slidenum">
              <a:rPr lang="en-US" smtClean="0"/>
              <a:pPr/>
              <a:t>74</a:t>
            </a:fld>
            <a:endParaRPr lang="en-US" dirty="0"/>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a:xfrm>
            <a:off x="8305800" y="6416675"/>
            <a:ext cx="685800" cy="365125"/>
          </a:xfrm>
        </p:spPr>
        <p:txBody>
          <a:bodyPr/>
          <a:lstStyle/>
          <a:p>
            <a:fld id="{4A66FE31-C09E-42ED-B4D0-F94965E42B7D}" type="slidenum">
              <a:rPr lang="en-US" smtClean="0"/>
              <a:pPr/>
              <a:t>75</a:t>
            </a:fld>
            <a:endParaRPr lang="en-US" dirty="0"/>
          </a:p>
        </p:txBody>
      </p:sp>
      <p:pic>
        <p:nvPicPr>
          <p:cNvPr id="1026" name="Picture 2" descr="C:\Users\allison.maluf\Desktop\Top Notch Tools_Annual operating budget snapshot.JPG"/>
          <p:cNvPicPr>
            <a:picLocks noChangeAspect="1" noChangeArrowheads="1"/>
          </p:cNvPicPr>
          <p:nvPr/>
        </p:nvPicPr>
        <p:blipFill>
          <a:blip r:embed="rId3" cstate="print"/>
          <a:srcRect t="26138" b="9452"/>
          <a:stretch>
            <a:fillRect/>
          </a:stretch>
        </p:blipFill>
        <p:spPr bwMode="auto">
          <a:xfrm>
            <a:off x="838200" y="228600"/>
            <a:ext cx="7782340" cy="6172200"/>
          </a:xfrm>
          <a:prstGeom prst="rect">
            <a:avLst/>
          </a:prstGeom>
          <a:ln>
            <a:noFill/>
          </a:ln>
          <a:effectLst>
            <a:outerShdw blurRad="292100" dist="139700" dir="2700000" algn="tl" rotWithShape="0">
              <a:srgbClr val="333333">
                <a:alpha val="65000"/>
              </a:srgbClr>
            </a:outerShdw>
          </a:effectLst>
        </p:spPr>
      </p:pic>
      <p:pic>
        <p:nvPicPr>
          <p:cNvPr id="6" name="Content Placeholder 3"/>
          <p:cNvPicPr>
            <a:picLocks noChangeAspect="1"/>
          </p:cNvPicPr>
          <p:nvPr/>
        </p:nvPicPr>
        <p:blipFill>
          <a:blip r:embed="rId4" cstate="print">
            <a:extLst>
              <a:ext uri="{28A0092B-C50C-407E-A947-70E740481C1C}">
                <a14:useLocalDpi xmlns:a14="http://schemas.microsoft.com/office/drawing/2010/main" xmlns="" val="0"/>
              </a:ext>
            </a:extLst>
          </a:blip>
          <a:srcRect/>
          <a:stretch>
            <a:fillRect/>
          </a:stretch>
        </p:blipFill>
        <p:spPr>
          <a:xfrm>
            <a:off x="838200" y="228600"/>
            <a:ext cx="2057401" cy="2057400"/>
          </a:xfrm>
          <a:prstGeom prst="rect">
            <a:avLst/>
          </a:prstGeom>
        </p:spPr>
      </p:pic>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nSpc>
                <a:spcPct val="90000"/>
              </a:lnSpc>
            </a:pPr>
            <a:r>
              <a:rPr lang="en-US" dirty="0" smtClean="0">
                <a:solidFill>
                  <a:srgbClr val="C00000"/>
                </a:solidFill>
              </a:rPr>
              <a:t>CSBG Organizational Standards</a:t>
            </a:r>
            <a:br>
              <a:rPr lang="en-US" dirty="0" smtClean="0">
                <a:solidFill>
                  <a:srgbClr val="C00000"/>
                </a:solidFill>
              </a:rPr>
            </a:br>
            <a:r>
              <a:rPr lang="en-US" sz="2900" dirty="0" smtClean="0">
                <a:solidFill>
                  <a:schemeClr val="accent1"/>
                </a:solidFill>
              </a:rPr>
              <a:t>Budget</a:t>
            </a:r>
            <a:endParaRPr lang="en-US" sz="2900" dirty="0">
              <a:solidFill>
                <a:schemeClr val="accent1"/>
              </a:solidFill>
            </a:endParaRPr>
          </a:p>
        </p:txBody>
      </p:sp>
      <p:graphicFrame>
        <p:nvGraphicFramePr>
          <p:cNvPr id="5" name="Content Placeholder 4"/>
          <p:cNvGraphicFramePr>
            <a:graphicFrameLocks noGrp="1"/>
          </p:cNvGraphicFramePr>
          <p:nvPr>
            <p:ph idx="1"/>
          </p:nvPr>
        </p:nvGraphicFramePr>
        <p:xfrm>
          <a:off x="457200" y="2743200"/>
          <a:ext cx="8229600" cy="18252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p:cNvSpPr>
            <a:spLocks noGrp="1"/>
          </p:cNvSpPr>
          <p:nvPr>
            <p:ph type="sldNum" sz="quarter" idx="12"/>
          </p:nvPr>
        </p:nvSpPr>
        <p:spPr>
          <a:xfrm>
            <a:off x="8305800" y="6416675"/>
            <a:ext cx="685800" cy="365125"/>
          </a:xfrm>
        </p:spPr>
        <p:txBody>
          <a:bodyPr/>
          <a:lstStyle/>
          <a:p>
            <a:fld id="{4A66FE31-C09E-42ED-B4D0-F94965E42B7D}" type="slidenum">
              <a:rPr lang="en-US" smtClean="0"/>
              <a:pPr/>
              <a:t>76</a:t>
            </a:fld>
            <a:endParaRPr lang="en-US" dirty="0"/>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dirty="0" smtClean="0">
                <a:solidFill>
                  <a:srgbClr val="C00000"/>
                </a:solidFill>
              </a:rPr>
              <a:t>CEO Compensation Scenario</a:t>
            </a:r>
            <a:endParaRPr lang="en-US" dirty="0">
              <a:solidFill>
                <a:srgbClr val="C00000"/>
              </a:solidFill>
            </a:endParaRPr>
          </a:p>
        </p:txBody>
      </p:sp>
      <p:sp>
        <p:nvSpPr>
          <p:cNvPr id="3" name="Content Placeholder 2"/>
          <p:cNvSpPr>
            <a:spLocks noGrp="1"/>
          </p:cNvSpPr>
          <p:nvPr>
            <p:ph idx="1"/>
          </p:nvPr>
        </p:nvSpPr>
        <p:spPr>
          <a:xfrm>
            <a:off x="381000" y="1268181"/>
            <a:ext cx="8458200" cy="5029200"/>
          </a:xfrm>
        </p:spPr>
        <p:txBody>
          <a:bodyPr>
            <a:noAutofit/>
          </a:bodyPr>
          <a:lstStyle/>
          <a:p>
            <a:pPr marL="0" indent="0">
              <a:lnSpc>
                <a:spcPct val="90000"/>
              </a:lnSpc>
              <a:spcBef>
                <a:spcPts val="0"/>
              </a:spcBef>
              <a:buNone/>
            </a:pPr>
            <a:r>
              <a:rPr lang="en-US" b="0" dirty="0" smtClean="0"/>
              <a:t>Tonya has been the CEO of CAA, Inc. for the past 5 years and is concerned about her compensation. There is no formal or written compensation-setting process. The practice has been for the board chair to meet for coffee with the CEO once a year to discuss her performance and compensation for the following year. The chair then reports the meeting to the board and recommends a certain percentage increase. The board votes on the percentage increase, although the total compensation is not disclosed to the full board.</a:t>
            </a:r>
          </a:p>
          <a:p>
            <a:pPr marL="0" indent="0">
              <a:lnSpc>
                <a:spcPct val="90000"/>
              </a:lnSpc>
              <a:spcBef>
                <a:spcPts val="0"/>
              </a:spcBef>
              <a:buNone/>
            </a:pPr>
            <a:endParaRPr lang="en-US" dirty="0" smtClean="0"/>
          </a:p>
          <a:p>
            <a:pPr marL="0" indent="0">
              <a:lnSpc>
                <a:spcPct val="90000"/>
              </a:lnSpc>
              <a:spcBef>
                <a:spcPts val="0"/>
              </a:spcBef>
              <a:buNone/>
            </a:pPr>
            <a:r>
              <a:rPr lang="en-US" dirty="0" smtClean="0"/>
              <a:t>Do you think the way in which the board sets Tonya's compensation is appropriate? If yes or no, why?</a:t>
            </a:r>
          </a:p>
          <a:p>
            <a:pPr marL="0" indent="0">
              <a:lnSpc>
                <a:spcPct val="90000"/>
              </a:lnSpc>
              <a:spcBef>
                <a:spcPts val="0"/>
              </a:spcBef>
              <a:buNone/>
            </a:pPr>
            <a:endParaRPr lang="en-US" dirty="0"/>
          </a:p>
        </p:txBody>
      </p:sp>
      <p:sp>
        <p:nvSpPr>
          <p:cNvPr id="4" name="Slide Number Placeholder 3"/>
          <p:cNvSpPr>
            <a:spLocks noGrp="1"/>
          </p:cNvSpPr>
          <p:nvPr>
            <p:ph type="sldNum" sz="quarter" idx="12"/>
          </p:nvPr>
        </p:nvSpPr>
        <p:spPr>
          <a:xfrm>
            <a:off x="8305800" y="6416675"/>
            <a:ext cx="533400" cy="441325"/>
          </a:xfrm>
        </p:spPr>
        <p:txBody>
          <a:bodyPr/>
          <a:lstStyle/>
          <a:p>
            <a:fld id="{4A66FE31-C09E-42ED-B4D0-F94965E42B7D}" type="slidenum">
              <a:rPr lang="en-US" smtClean="0"/>
              <a:pPr/>
              <a:t>77</a:t>
            </a:fld>
            <a:endParaRPr lang="en-US" dirty="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52400"/>
            <a:ext cx="8229600" cy="1143000"/>
          </a:xfrm>
        </p:spPr>
        <p:txBody>
          <a:bodyPr/>
          <a:lstStyle/>
          <a:p>
            <a:r>
              <a:rPr lang="en-US" dirty="0" smtClean="0">
                <a:solidFill>
                  <a:srgbClr val="C00000"/>
                </a:solidFill>
              </a:rPr>
              <a:t>Executive Director Compensation</a:t>
            </a:r>
            <a:endParaRPr lang="en-US" dirty="0">
              <a:solidFill>
                <a:srgbClr val="C00000"/>
              </a:solidFill>
            </a:endParaRPr>
          </a:p>
        </p:txBody>
      </p:sp>
      <p:sp>
        <p:nvSpPr>
          <p:cNvPr id="3" name="Content Placeholder 2"/>
          <p:cNvSpPr>
            <a:spLocks noGrp="1"/>
          </p:cNvSpPr>
          <p:nvPr>
            <p:ph idx="1"/>
          </p:nvPr>
        </p:nvSpPr>
        <p:spPr>
          <a:xfrm>
            <a:off x="457200" y="1219200"/>
            <a:ext cx="8229600" cy="5334000"/>
          </a:xfrm>
        </p:spPr>
        <p:txBody>
          <a:bodyPr>
            <a:normAutofit lnSpcReduction="10000"/>
          </a:bodyPr>
          <a:lstStyle/>
          <a:p>
            <a:pPr>
              <a:lnSpc>
                <a:spcPct val="110000"/>
              </a:lnSpc>
              <a:spcBef>
                <a:spcPts val="600"/>
              </a:spcBef>
              <a:spcAft>
                <a:spcPts val="600"/>
              </a:spcAft>
            </a:pPr>
            <a:r>
              <a:rPr lang="en-US" dirty="0" smtClean="0"/>
              <a:t>Understand IRS requirements, in particular, intermediate sanctions</a:t>
            </a:r>
          </a:p>
          <a:p>
            <a:pPr>
              <a:lnSpc>
                <a:spcPct val="110000"/>
              </a:lnSpc>
              <a:spcBef>
                <a:spcPts val="600"/>
              </a:spcBef>
              <a:spcAft>
                <a:spcPts val="600"/>
              </a:spcAft>
            </a:pPr>
            <a:r>
              <a:rPr lang="en-US" dirty="0" smtClean="0"/>
              <a:t>Establish a presumption that compensation is reasonable:</a:t>
            </a:r>
          </a:p>
          <a:p>
            <a:pPr lvl="1">
              <a:lnSpc>
                <a:spcPct val="110000"/>
              </a:lnSpc>
              <a:spcBef>
                <a:spcPts val="600"/>
              </a:spcBef>
              <a:spcAft>
                <a:spcPts val="600"/>
              </a:spcAft>
            </a:pPr>
            <a:r>
              <a:rPr lang="en-US" dirty="0" smtClean="0"/>
              <a:t>Use board committee</a:t>
            </a:r>
          </a:p>
          <a:p>
            <a:pPr lvl="1">
              <a:lnSpc>
                <a:spcPct val="110000"/>
              </a:lnSpc>
              <a:spcBef>
                <a:spcPts val="600"/>
              </a:spcBef>
              <a:spcAft>
                <a:spcPts val="600"/>
              </a:spcAft>
            </a:pPr>
            <a:r>
              <a:rPr lang="en-US" dirty="0" smtClean="0"/>
              <a:t>Assure board independence</a:t>
            </a:r>
          </a:p>
          <a:p>
            <a:pPr lvl="1">
              <a:lnSpc>
                <a:spcPct val="110000"/>
              </a:lnSpc>
              <a:spcBef>
                <a:spcPts val="600"/>
              </a:spcBef>
              <a:spcAft>
                <a:spcPts val="600"/>
              </a:spcAft>
            </a:pPr>
            <a:r>
              <a:rPr lang="en-US" dirty="0" smtClean="0"/>
              <a:t>Link pay to performance</a:t>
            </a:r>
          </a:p>
          <a:p>
            <a:pPr lvl="1">
              <a:lnSpc>
                <a:spcPct val="110000"/>
              </a:lnSpc>
              <a:spcBef>
                <a:spcPts val="600"/>
              </a:spcBef>
              <a:spcAft>
                <a:spcPts val="600"/>
              </a:spcAft>
            </a:pPr>
            <a:r>
              <a:rPr lang="en-US" dirty="0" smtClean="0"/>
              <a:t>Rely on meaningful comparables</a:t>
            </a:r>
          </a:p>
          <a:p>
            <a:pPr lvl="1">
              <a:lnSpc>
                <a:spcPct val="110000"/>
              </a:lnSpc>
              <a:spcBef>
                <a:spcPts val="600"/>
              </a:spcBef>
              <a:spcAft>
                <a:spcPts val="600"/>
              </a:spcAft>
            </a:pPr>
            <a:r>
              <a:rPr lang="en-US" dirty="0" smtClean="0"/>
              <a:t>Document the process</a:t>
            </a:r>
          </a:p>
          <a:p>
            <a:pPr>
              <a:lnSpc>
                <a:spcPct val="110000"/>
              </a:lnSpc>
              <a:spcBef>
                <a:spcPts val="600"/>
              </a:spcBef>
              <a:spcAft>
                <a:spcPts val="600"/>
              </a:spcAft>
            </a:pPr>
            <a:r>
              <a:rPr lang="en-US" dirty="0" smtClean="0"/>
              <a:t>Recognize funding source requirements</a:t>
            </a:r>
          </a:p>
        </p:txBody>
      </p:sp>
      <p:sp>
        <p:nvSpPr>
          <p:cNvPr id="4" name="Slide Number Placeholder 3"/>
          <p:cNvSpPr>
            <a:spLocks noGrp="1"/>
          </p:cNvSpPr>
          <p:nvPr>
            <p:ph type="sldNum" sz="quarter" idx="12"/>
          </p:nvPr>
        </p:nvSpPr>
        <p:spPr>
          <a:xfrm>
            <a:off x="8305800" y="6416675"/>
            <a:ext cx="533400" cy="365125"/>
          </a:xfrm>
        </p:spPr>
        <p:txBody>
          <a:bodyPr/>
          <a:lstStyle/>
          <a:p>
            <a:fld id="{4A66FE31-C09E-42ED-B4D0-F94965E42B7D}" type="slidenum">
              <a:rPr lang="en-US" smtClean="0"/>
              <a:pPr/>
              <a:t>78</a:t>
            </a:fld>
            <a:endParaRPr lang="en-US" dirty="0"/>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400" dirty="0" smtClean="0">
                <a:solidFill>
                  <a:srgbClr val="C00000"/>
                </a:solidFill>
              </a:rPr>
              <a:t>CSBG Organizational Standard </a:t>
            </a:r>
            <a:r>
              <a:rPr lang="en-US" dirty="0" smtClean="0"/>
              <a:t/>
            </a:r>
            <a:br>
              <a:rPr lang="en-US" dirty="0" smtClean="0"/>
            </a:br>
            <a:r>
              <a:rPr lang="en-US" sz="3200" dirty="0" smtClean="0">
                <a:solidFill>
                  <a:schemeClr val="accent1"/>
                </a:solidFill>
              </a:rPr>
              <a:t>Executive Director Compensation</a:t>
            </a:r>
            <a:endParaRPr lang="en-US" sz="3200" dirty="0">
              <a:solidFill>
                <a:schemeClr val="accent1"/>
              </a:solidFill>
            </a:endParaRPr>
          </a:p>
        </p:txBody>
      </p:sp>
      <p:sp>
        <p:nvSpPr>
          <p:cNvPr id="4" name="Slide Number Placeholder 3"/>
          <p:cNvSpPr>
            <a:spLocks noGrp="1"/>
          </p:cNvSpPr>
          <p:nvPr>
            <p:ph type="sldNum" sz="quarter" idx="12"/>
          </p:nvPr>
        </p:nvSpPr>
        <p:spPr>
          <a:xfrm>
            <a:off x="8305800" y="6416675"/>
            <a:ext cx="609600" cy="288925"/>
          </a:xfrm>
        </p:spPr>
        <p:txBody>
          <a:bodyPr/>
          <a:lstStyle/>
          <a:p>
            <a:fld id="{4A66FE31-C09E-42ED-B4D0-F94965E42B7D}" type="slidenum">
              <a:rPr lang="en-US" smtClean="0"/>
              <a:pPr/>
              <a:t>79</a:t>
            </a:fld>
            <a:endParaRPr lang="en-US" dirty="0"/>
          </a:p>
        </p:txBody>
      </p:sp>
      <p:graphicFrame>
        <p:nvGraphicFramePr>
          <p:cNvPr id="5" name="Content Placeholder 3"/>
          <p:cNvGraphicFramePr>
            <a:graphicFrameLocks noGrp="1"/>
          </p:cNvGraphicFramePr>
          <p:nvPr>
            <p:ph idx="1"/>
            <p:extLst>
              <p:ext uri="{D42A27DB-BD31-4B8C-83A1-F6EECF244321}">
                <p14:modId xmlns:p14="http://schemas.microsoft.com/office/powerpoint/2010/main" xmlns="" val="543997935"/>
              </p:ext>
            </p:extLst>
          </p:nvPr>
        </p:nvGraphicFramePr>
        <p:xfrm>
          <a:off x="533400" y="1676400"/>
          <a:ext cx="4953000" cy="2743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4" descr="C:\Users\allison.maluf\Desktop\Dynamic Duo_Capture.JPG"/>
          <p:cNvPicPr>
            <a:picLocks noChangeAspect="1" noChangeArrowheads="1"/>
          </p:cNvPicPr>
          <p:nvPr/>
        </p:nvPicPr>
        <p:blipFill>
          <a:blip r:embed="rId8" cstate="print"/>
          <a:srcRect l="2817" t="5453" r="8451"/>
          <a:stretch>
            <a:fillRect/>
          </a:stretch>
        </p:blipFill>
        <p:spPr bwMode="auto">
          <a:xfrm>
            <a:off x="5410200" y="1609886"/>
            <a:ext cx="3276600" cy="4503946"/>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Audit Exercise</a:t>
            </a:r>
            <a:endParaRPr lang="en-US" dirty="0">
              <a:solidFill>
                <a:srgbClr val="C00000"/>
              </a:solidFill>
            </a:endParaRPr>
          </a:p>
        </p:txBody>
      </p:sp>
      <p:sp>
        <p:nvSpPr>
          <p:cNvPr id="3" name="Content Placeholder 2"/>
          <p:cNvSpPr>
            <a:spLocks noGrp="1"/>
          </p:cNvSpPr>
          <p:nvPr>
            <p:ph idx="1"/>
          </p:nvPr>
        </p:nvSpPr>
        <p:spPr/>
        <p:txBody>
          <a:bodyPr/>
          <a:lstStyle/>
          <a:p>
            <a:pPr>
              <a:spcBef>
                <a:spcPts val="800"/>
              </a:spcBef>
              <a:spcAft>
                <a:spcPts val="800"/>
              </a:spcAft>
            </a:pPr>
            <a:r>
              <a:rPr lang="en-US" dirty="0" smtClean="0"/>
              <a:t>The auditor prepares the CAA’s financial statements. </a:t>
            </a:r>
            <a:r>
              <a:rPr lang="en-US" dirty="0" smtClean="0">
                <a:solidFill>
                  <a:schemeClr val="tx1"/>
                </a:solidFill>
              </a:rPr>
              <a:t>True or False</a:t>
            </a:r>
          </a:p>
          <a:p>
            <a:pPr>
              <a:spcBef>
                <a:spcPts val="800"/>
              </a:spcBef>
              <a:spcAft>
                <a:spcPts val="800"/>
              </a:spcAft>
            </a:pPr>
            <a:r>
              <a:rPr lang="en-US" dirty="0" smtClean="0"/>
              <a:t>An audit primarily certifies the fairness of financial statements.  </a:t>
            </a:r>
            <a:r>
              <a:rPr lang="en-US" dirty="0" smtClean="0">
                <a:solidFill>
                  <a:schemeClr val="tx1"/>
                </a:solidFill>
              </a:rPr>
              <a:t>True or False</a:t>
            </a:r>
          </a:p>
          <a:p>
            <a:pPr>
              <a:spcBef>
                <a:spcPts val="800"/>
              </a:spcBef>
              <a:spcAft>
                <a:spcPts val="800"/>
              </a:spcAft>
            </a:pPr>
            <a:r>
              <a:rPr lang="en-US" dirty="0" smtClean="0"/>
              <a:t>An audit is mostly for management’s benefit. </a:t>
            </a:r>
            <a:r>
              <a:rPr lang="en-US" dirty="0" smtClean="0">
                <a:solidFill>
                  <a:schemeClr val="tx1"/>
                </a:solidFill>
              </a:rPr>
              <a:t>True or False</a:t>
            </a:r>
          </a:p>
          <a:p>
            <a:pPr>
              <a:spcBef>
                <a:spcPts val="800"/>
              </a:spcBef>
              <a:spcAft>
                <a:spcPts val="800"/>
              </a:spcAft>
            </a:pPr>
            <a:r>
              <a:rPr lang="en-US" dirty="0" smtClean="0"/>
              <a:t>A high-quality audit is a waste of money that could be better spent on mission.  </a:t>
            </a:r>
            <a:r>
              <a:rPr lang="en-US" dirty="0" smtClean="0">
                <a:solidFill>
                  <a:schemeClr val="tx1"/>
                </a:solidFill>
              </a:rPr>
              <a:t>True or False</a:t>
            </a:r>
            <a:endParaRPr lang="en-US" dirty="0">
              <a:solidFill>
                <a:schemeClr val="tx1"/>
              </a:solidFill>
            </a:endParaRPr>
          </a:p>
        </p:txBody>
      </p:sp>
      <p:sp>
        <p:nvSpPr>
          <p:cNvPr id="5" name="Oval 4"/>
          <p:cNvSpPr/>
          <p:nvPr/>
        </p:nvSpPr>
        <p:spPr>
          <a:xfrm>
            <a:off x="3886200" y="2057400"/>
            <a:ext cx="914400" cy="5334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2743200" y="3048000"/>
            <a:ext cx="914400" cy="5334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1219200" y="4114800"/>
            <a:ext cx="914400" cy="5334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7162800" y="5181600"/>
            <a:ext cx="914400" cy="5334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3"/>
          <p:cNvSpPr>
            <a:spLocks noGrp="1"/>
          </p:cNvSpPr>
          <p:nvPr>
            <p:ph type="sldNum" sz="quarter" idx="12"/>
          </p:nvPr>
        </p:nvSpPr>
        <p:spPr>
          <a:xfrm>
            <a:off x="8305800" y="6416675"/>
            <a:ext cx="609600" cy="288925"/>
          </a:xfrm>
        </p:spPr>
        <p:txBody>
          <a:bodyPr/>
          <a:lstStyle/>
          <a:p>
            <a:r>
              <a:rPr lang="en-US" dirty="0" smtClean="0"/>
              <a:t>112</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p>
            <a:r>
              <a:rPr lang="en-US" dirty="0" smtClean="0">
                <a:solidFill>
                  <a:srgbClr val="C00000"/>
                </a:solidFill>
              </a:rPr>
              <a:t>Board’s Role in Audit</a:t>
            </a:r>
            <a:endParaRPr lang="en-US" dirty="0">
              <a:solidFill>
                <a:srgbClr val="C00000"/>
              </a:solidFill>
            </a:endParaRPr>
          </a:p>
        </p:txBody>
      </p:sp>
      <p:sp>
        <p:nvSpPr>
          <p:cNvPr id="3" name="Content Placeholder 2"/>
          <p:cNvSpPr>
            <a:spLocks noGrp="1"/>
          </p:cNvSpPr>
          <p:nvPr>
            <p:ph idx="1"/>
          </p:nvPr>
        </p:nvSpPr>
        <p:spPr/>
        <p:txBody>
          <a:bodyPr>
            <a:normAutofit/>
          </a:bodyPr>
          <a:lstStyle/>
          <a:p>
            <a:pPr>
              <a:spcBef>
                <a:spcPts val="600"/>
              </a:spcBef>
              <a:spcAft>
                <a:spcPts val="600"/>
              </a:spcAft>
            </a:pPr>
            <a:r>
              <a:rPr lang="en-US" dirty="0" smtClean="0"/>
              <a:t>Board retains auditor and should work with a board audit committee to:</a:t>
            </a:r>
          </a:p>
          <a:p>
            <a:pPr lvl="1">
              <a:spcBef>
                <a:spcPts val="600"/>
              </a:spcBef>
              <a:spcAft>
                <a:spcPts val="600"/>
              </a:spcAft>
            </a:pPr>
            <a:r>
              <a:rPr lang="en-US" dirty="0" smtClean="0"/>
              <a:t>Oversee board’s relationship and interaction with outside auditors</a:t>
            </a:r>
          </a:p>
          <a:p>
            <a:pPr lvl="1">
              <a:spcBef>
                <a:spcPts val="600"/>
              </a:spcBef>
              <a:spcAft>
                <a:spcPts val="600"/>
              </a:spcAft>
            </a:pPr>
            <a:r>
              <a:rPr lang="en-US" dirty="0" smtClean="0"/>
              <a:t>Monitor CAA’s system of internal controls</a:t>
            </a:r>
          </a:p>
          <a:p>
            <a:pPr lvl="1">
              <a:spcBef>
                <a:spcPts val="600"/>
              </a:spcBef>
              <a:spcAft>
                <a:spcPts val="600"/>
              </a:spcAft>
            </a:pPr>
            <a:r>
              <a:rPr lang="en-US" dirty="0" smtClean="0"/>
              <a:t>Indentify and monitor financial related risks</a:t>
            </a:r>
          </a:p>
          <a:p>
            <a:pPr lvl="1">
              <a:spcBef>
                <a:spcPts val="600"/>
              </a:spcBef>
              <a:spcAft>
                <a:spcPts val="600"/>
              </a:spcAft>
            </a:pPr>
            <a:r>
              <a:rPr lang="en-US" dirty="0" smtClean="0"/>
              <a:t>Conduct in-depth review (w/auditor present) of Single Audit compliance and prepare report to the board</a:t>
            </a:r>
          </a:p>
          <a:p>
            <a:pPr lvl="1">
              <a:spcBef>
                <a:spcPts val="600"/>
              </a:spcBef>
              <a:spcAft>
                <a:spcPts val="600"/>
              </a:spcAft>
            </a:pPr>
            <a:endParaRPr lang="en-US" dirty="0" smtClean="0"/>
          </a:p>
        </p:txBody>
      </p:sp>
      <p:sp>
        <p:nvSpPr>
          <p:cNvPr id="4" name="Slide Number Placeholder 3"/>
          <p:cNvSpPr>
            <a:spLocks noGrp="1"/>
          </p:cNvSpPr>
          <p:nvPr>
            <p:ph type="sldNum" sz="quarter" idx="12"/>
          </p:nvPr>
        </p:nvSpPr>
        <p:spPr>
          <a:xfrm>
            <a:off x="8305800" y="6416675"/>
            <a:ext cx="533400" cy="441325"/>
          </a:xfrm>
        </p:spPr>
        <p:txBody>
          <a:bodyPr/>
          <a:lstStyle/>
          <a:p>
            <a:fld id="{4A66FE31-C09E-42ED-B4D0-F94965E42B7D}" type="slidenum">
              <a:rPr lang="en-US" smtClean="0"/>
              <a:pPr/>
              <a:t>81</a:t>
            </a:fld>
            <a:endParaRPr lang="en-US" dirty="0"/>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normAutofit/>
          </a:bodyPr>
          <a:lstStyle/>
          <a:p>
            <a:pPr algn="ctr">
              <a:lnSpc>
                <a:spcPct val="80000"/>
              </a:lnSpc>
            </a:pPr>
            <a:r>
              <a:rPr lang="en-US" dirty="0" smtClean="0">
                <a:solidFill>
                  <a:srgbClr val="C00000"/>
                </a:solidFill>
              </a:rPr>
              <a:t>CSBG Audit Requirements</a:t>
            </a:r>
            <a:r>
              <a:rPr lang="en-US" sz="4000" dirty="0" smtClean="0"/>
              <a:t/>
            </a:r>
            <a:br>
              <a:rPr lang="en-US" sz="4000" dirty="0" smtClean="0"/>
            </a:br>
            <a:r>
              <a:rPr lang="en-US" sz="2900" dirty="0" smtClean="0">
                <a:solidFill>
                  <a:schemeClr val="accent1"/>
                </a:solidFill>
              </a:rPr>
              <a:t>Nonprofits</a:t>
            </a:r>
            <a:endParaRPr lang="en-US" sz="2900" dirty="0">
              <a:solidFill>
                <a:schemeClr val="accent1"/>
              </a:solidFill>
            </a:endParaRPr>
          </a:p>
        </p:txBody>
      </p:sp>
      <p:sp>
        <p:nvSpPr>
          <p:cNvPr id="6" name="Freeform 5"/>
          <p:cNvSpPr/>
          <p:nvPr/>
        </p:nvSpPr>
        <p:spPr>
          <a:xfrm>
            <a:off x="457200" y="1509119"/>
            <a:ext cx="8229599" cy="1269450"/>
          </a:xfrm>
          <a:custGeom>
            <a:avLst/>
            <a:gdLst>
              <a:gd name="connsiteX0" fmla="*/ 0 w 8229599"/>
              <a:gd name="connsiteY0" fmla="*/ 0 h 1269450"/>
              <a:gd name="connsiteX1" fmla="*/ 8229599 w 8229599"/>
              <a:gd name="connsiteY1" fmla="*/ 0 h 1269450"/>
              <a:gd name="connsiteX2" fmla="*/ 8229599 w 8229599"/>
              <a:gd name="connsiteY2" fmla="*/ 1269450 h 1269450"/>
              <a:gd name="connsiteX3" fmla="*/ 0 w 8229599"/>
              <a:gd name="connsiteY3" fmla="*/ 1269450 h 1269450"/>
              <a:gd name="connsiteX4" fmla="*/ 0 w 8229599"/>
              <a:gd name="connsiteY4" fmla="*/ 0 h 1269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29599" h="1269450">
                <a:moveTo>
                  <a:pt x="0" y="0"/>
                </a:moveTo>
                <a:lnTo>
                  <a:pt x="8229599" y="0"/>
                </a:lnTo>
                <a:lnTo>
                  <a:pt x="8229599" y="1269450"/>
                </a:lnTo>
                <a:lnTo>
                  <a:pt x="0" y="1269450"/>
                </a:lnTo>
                <a:lnTo>
                  <a:pt x="0" y="0"/>
                </a:lnTo>
                <a:close/>
              </a:path>
            </a:pathLst>
          </a:custGeom>
          <a:ln>
            <a:solidFill>
              <a:srgbClr val="A082BE"/>
            </a:solidFill>
          </a:ln>
        </p:spPr>
        <p:style>
          <a:lnRef idx="2">
            <a:schemeClr val="accent3">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38708" tIns="270764" rIns="638708" bIns="142240" numCol="1" spcCol="1270" anchor="t" anchorCtr="0">
            <a:noAutofit/>
          </a:bodyPr>
          <a:lstStyle/>
          <a:p>
            <a:pPr marL="228600" lvl="1" indent="-228600" algn="l" defTabSz="889000">
              <a:lnSpc>
                <a:spcPct val="90000"/>
              </a:lnSpc>
              <a:spcBef>
                <a:spcPct val="0"/>
              </a:spcBef>
              <a:spcAft>
                <a:spcPct val="15000"/>
              </a:spcAft>
              <a:buChar char="••"/>
            </a:pPr>
            <a:r>
              <a:rPr lang="en-US" sz="2000" kern="1200" dirty="0" smtClean="0"/>
              <a:t>All findings from the prior year’s annual audit have been assessed by the organization and addressed where the governing board has deemed it appropriate. </a:t>
            </a:r>
            <a:endParaRPr lang="en-US" sz="2000" kern="1200" dirty="0"/>
          </a:p>
        </p:txBody>
      </p:sp>
      <p:sp>
        <p:nvSpPr>
          <p:cNvPr id="7" name="Freeform 6"/>
          <p:cNvSpPr/>
          <p:nvPr/>
        </p:nvSpPr>
        <p:spPr>
          <a:xfrm>
            <a:off x="868679" y="1317239"/>
            <a:ext cx="5760720" cy="383760"/>
          </a:xfrm>
          <a:custGeom>
            <a:avLst/>
            <a:gdLst>
              <a:gd name="connsiteX0" fmla="*/ 0 w 5760720"/>
              <a:gd name="connsiteY0" fmla="*/ 63961 h 383760"/>
              <a:gd name="connsiteX1" fmla="*/ 18734 w 5760720"/>
              <a:gd name="connsiteY1" fmla="*/ 18734 h 383760"/>
              <a:gd name="connsiteX2" fmla="*/ 63961 w 5760720"/>
              <a:gd name="connsiteY2" fmla="*/ 0 h 383760"/>
              <a:gd name="connsiteX3" fmla="*/ 5696759 w 5760720"/>
              <a:gd name="connsiteY3" fmla="*/ 0 h 383760"/>
              <a:gd name="connsiteX4" fmla="*/ 5741986 w 5760720"/>
              <a:gd name="connsiteY4" fmla="*/ 18734 h 383760"/>
              <a:gd name="connsiteX5" fmla="*/ 5760720 w 5760720"/>
              <a:gd name="connsiteY5" fmla="*/ 63961 h 383760"/>
              <a:gd name="connsiteX6" fmla="*/ 5760720 w 5760720"/>
              <a:gd name="connsiteY6" fmla="*/ 319799 h 383760"/>
              <a:gd name="connsiteX7" fmla="*/ 5741986 w 5760720"/>
              <a:gd name="connsiteY7" fmla="*/ 365026 h 383760"/>
              <a:gd name="connsiteX8" fmla="*/ 5696759 w 5760720"/>
              <a:gd name="connsiteY8" fmla="*/ 383760 h 383760"/>
              <a:gd name="connsiteX9" fmla="*/ 63961 w 5760720"/>
              <a:gd name="connsiteY9" fmla="*/ 383760 h 383760"/>
              <a:gd name="connsiteX10" fmla="*/ 18734 w 5760720"/>
              <a:gd name="connsiteY10" fmla="*/ 365026 h 383760"/>
              <a:gd name="connsiteX11" fmla="*/ 0 w 5760720"/>
              <a:gd name="connsiteY11" fmla="*/ 319799 h 383760"/>
              <a:gd name="connsiteX12" fmla="*/ 0 w 5760720"/>
              <a:gd name="connsiteY12" fmla="*/ 63961 h 383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760720" h="383760">
                <a:moveTo>
                  <a:pt x="0" y="63961"/>
                </a:moveTo>
                <a:cubicBezTo>
                  <a:pt x="0" y="46997"/>
                  <a:pt x="6739" y="30729"/>
                  <a:pt x="18734" y="18734"/>
                </a:cubicBezTo>
                <a:cubicBezTo>
                  <a:pt x="30729" y="6739"/>
                  <a:pt x="46998" y="0"/>
                  <a:pt x="63961" y="0"/>
                </a:cubicBezTo>
                <a:lnTo>
                  <a:pt x="5696759" y="0"/>
                </a:lnTo>
                <a:cubicBezTo>
                  <a:pt x="5713723" y="0"/>
                  <a:pt x="5729991" y="6739"/>
                  <a:pt x="5741986" y="18734"/>
                </a:cubicBezTo>
                <a:cubicBezTo>
                  <a:pt x="5753981" y="30729"/>
                  <a:pt x="5760720" y="46998"/>
                  <a:pt x="5760720" y="63961"/>
                </a:cubicBezTo>
                <a:lnTo>
                  <a:pt x="5760720" y="319799"/>
                </a:lnTo>
                <a:cubicBezTo>
                  <a:pt x="5760720" y="336763"/>
                  <a:pt x="5753981" y="353031"/>
                  <a:pt x="5741986" y="365026"/>
                </a:cubicBezTo>
                <a:cubicBezTo>
                  <a:pt x="5729991" y="377021"/>
                  <a:pt x="5713722" y="383760"/>
                  <a:pt x="5696759" y="383760"/>
                </a:cubicBezTo>
                <a:lnTo>
                  <a:pt x="63961" y="383760"/>
                </a:lnTo>
                <a:cubicBezTo>
                  <a:pt x="46997" y="383760"/>
                  <a:pt x="30729" y="377021"/>
                  <a:pt x="18734" y="365026"/>
                </a:cubicBezTo>
                <a:cubicBezTo>
                  <a:pt x="6739" y="353031"/>
                  <a:pt x="0" y="336762"/>
                  <a:pt x="0" y="319799"/>
                </a:cubicBezTo>
                <a:lnTo>
                  <a:pt x="0" y="63961"/>
                </a:lnTo>
                <a:close/>
              </a:path>
            </a:pathLst>
          </a:custGeom>
          <a:solidFill>
            <a:srgbClr val="A082BE"/>
          </a:solidFill>
          <a:ln>
            <a:solidFill>
              <a:srgbClr val="A082BE"/>
            </a:solidFill>
          </a:ln>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236476" tIns="18734" rIns="236476" bIns="18734" numCol="1" spcCol="1270" anchor="ctr" anchorCtr="0">
            <a:noAutofit/>
          </a:bodyPr>
          <a:lstStyle/>
          <a:p>
            <a:pPr lvl="0" algn="l" defTabSz="889000" rtl="0">
              <a:lnSpc>
                <a:spcPct val="90000"/>
              </a:lnSpc>
              <a:spcBef>
                <a:spcPct val="0"/>
              </a:spcBef>
              <a:spcAft>
                <a:spcPct val="35000"/>
              </a:spcAft>
            </a:pPr>
            <a:r>
              <a:rPr lang="en-US" sz="2000" b="1" kern="1200" dirty="0" smtClean="0"/>
              <a:t>CSBG Org. Standard 8.2:  Nonprofit</a:t>
            </a:r>
            <a:endParaRPr lang="en-US" sz="2000" kern="1200" dirty="0"/>
          </a:p>
        </p:txBody>
      </p:sp>
      <p:sp>
        <p:nvSpPr>
          <p:cNvPr id="8" name="Freeform 7"/>
          <p:cNvSpPr/>
          <p:nvPr/>
        </p:nvSpPr>
        <p:spPr>
          <a:xfrm>
            <a:off x="457200" y="3040650"/>
            <a:ext cx="8229599" cy="982800"/>
          </a:xfrm>
          <a:custGeom>
            <a:avLst/>
            <a:gdLst>
              <a:gd name="connsiteX0" fmla="*/ 0 w 8229599"/>
              <a:gd name="connsiteY0" fmla="*/ 0 h 982800"/>
              <a:gd name="connsiteX1" fmla="*/ 8229599 w 8229599"/>
              <a:gd name="connsiteY1" fmla="*/ 0 h 982800"/>
              <a:gd name="connsiteX2" fmla="*/ 8229599 w 8229599"/>
              <a:gd name="connsiteY2" fmla="*/ 982800 h 982800"/>
              <a:gd name="connsiteX3" fmla="*/ 0 w 8229599"/>
              <a:gd name="connsiteY3" fmla="*/ 982800 h 982800"/>
              <a:gd name="connsiteX4" fmla="*/ 0 w 8229599"/>
              <a:gd name="connsiteY4" fmla="*/ 0 h 982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29599" h="982800">
                <a:moveTo>
                  <a:pt x="0" y="0"/>
                </a:moveTo>
                <a:lnTo>
                  <a:pt x="8229599" y="0"/>
                </a:lnTo>
                <a:lnTo>
                  <a:pt x="8229599" y="982800"/>
                </a:lnTo>
                <a:lnTo>
                  <a:pt x="0" y="982800"/>
                </a:lnTo>
                <a:lnTo>
                  <a:pt x="0" y="0"/>
                </a:lnTo>
                <a:close/>
              </a:path>
            </a:pathLst>
          </a:custGeom>
          <a:ln>
            <a:solidFill>
              <a:srgbClr val="28C4B1"/>
            </a:solidFill>
          </a:ln>
        </p:spPr>
        <p:style>
          <a:lnRef idx="2">
            <a:schemeClr val="accent3">
              <a:hueOff val="3750088"/>
              <a:satOff val="-5627"/>
              <a:lumOff val="-915"/>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38708" tIns="270764" rIns="638708" bIns="142240" numCol="1" spcCol="1270" anchor="t" anchorCtr="0">
            <a:noAutofit/>
          </a:bodyPr>
          <a:lstStyle/>
          <a:p>
            <a:pPr marL="228600" lvl="1" indent="-228600" algn="l" defTabSz="889000">
              <a:lnSpc>
                <a:spcPct val="90000"/>
              </a:lnSpc>
              <a:spcBef>
                <a:spcPct val="0"/>
              </a:spcBef>
              <a:spcAft>
                <a:spcPct val="15000"/>
              </a:spcAft>
              <a:buChar char="••"/>
            </a:pPr>
            <a:r>
              <a:rPr lang="en-US" sz="2000" kern="1200" dirty="0" smtClean="0"/>
              <a:t>The organization’s auditor presents the audit to the governing board. </a:t>
            </a:r>
            <a:endParaRPr lang="en-US" sz="2000" kern="1200" dirty="0"/>
          </a:p>
        </p:txBody>
      </p:sp>
      <p:sp>
        <p:nvSpPr>
          <p:cNvPr id="9" name="Freeform 8"/>
          <p:cNvSpPr/>
          <p:nvPr/>
        </p:nvSpPr>
        <p:spPr>
          <a:xfrm>
            <a:off x="868679" y="2848769"/>
            <a:ext cx="5760720" cy="383760"/>
          </a:xfrm>
          <a:custGeom>
            <a:avLst/>
            <a:gdLst>
              <a:gd name="connsiteX0" fmla="*/ 0 w 5760720"/>
              <a:gd name="connsiteY0" fmla="*/ 63961 h 383760"/>
              <a:gd name="connsiteX1" fmla="*/ 18734 w 5760720"/>
              <a:gd name="connsiteY1" fmla="*/ 18734 h 383760"/>
              <a:gd name="connsiteX2" fmla="*/ 63961 w 5760720"/>
              <a:gd name="connsiteY2" fmla="*/ 0 h 383760"/>
              <a:gd name="connsiteX3" fmla="*/ 5696759 w 5760720"/>
              <a:gd name="connsiteY3" fmla="*/ 0 h 383760"/>
              <a:gd name="connsiteX4" fmla="*/ 5741986 w 5760720"/>
              <a:gd name="connsiteY4" fmla="*/ 18734 h 383760"/>
              <a:gd name="connsiteX5" fmla="*/ 5760720 w 5760720"/>
              <a:gd name="connsiteY5" fmla="*/ 63961 h 383760"/>
              <a:gd name="connsiteX6" fmla="*/ 5760720 w 5760720"/>
              <a:gd name="connsiteY6" fmla="*/ 319799 h 383760"/>
              <a:gd name="connsiteX7" fmla="*/ 5741986 w 5760720"/>
              <a:gd name="connsiteY7" fmla="*/ 365026 h 383760"/>
              <a:gd name="connsiteX8" fmla="*/ 5696759 w 5760720"/>
              <a:gd name="connsiteY8" fmla="*/ 383760 h 383760"/>
              <a:gd name="connsiteX9" fmla="*/ 63961 w 5760720"/>
              <a:gd name="connsiteY9" fmla="*/ 383760 h 383760"/>
              <a:gd name="connsiteX10" fmla="*/ 18734 w 5760720"/>
              <a:gd name="connsiteY10" fmla="*/ 365026 h 383760"/>
              <a:gd name="connsiteX11" fmla="*/ 0 w 5760720"/>
              <a:gd name="connsiteY11" fmla="*/ 319799 h 383760"/>
              <a:gd name="connsiteX12" fmla="*/ 0 w 5760720"/>
              <a:gd name="connsiteY12" fmla="*/ 63961 h 383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760720" h="383760">
                <a:moveTo>
                  <a:pt x="0" y="63961"/>
                </a:moveTo>
                <a:cubicBezTo>
                  <a:pt x="0" y="46997"/>
                  <a:pt x="6739" y="30729"/>
                  <a:pt x="18734" y="18734"/>
                </a:cubicBezTo>
                <a:cubicBezTo>
                  <a:pt x="30729" y="6739"/>
                  <a:pt x="46998" y="0"/>
                  <a:pt x="63961" y="0"/>
                </a:cubicBezTo>
                <a:lnTo>
                  <a:pt x="5696759" y="0"/>
                </a:lnTo>
                <a:cubicBezTo>
                  <a:pt x="5713723" y="0"/>
                  <a:pt x="5729991" y="6739"/>
                  <a:pt x="5741986" y="18734"/>
                </a:cubicBezTo>
                <a:cubicBezTo>
                  <a:pt x="5753981" y="30729"/>
                  <a:pt x="5760720" y="46998"/>
                  <a:pt x="5760720" y="63961"/>
                </a:cubicBezTo>
                <a:lnTo>
                  <a:pt x="5760720" y="319799"/>
                </a:lnTo>
                <a:cubicBezTo>
                  <a:pt x="5760720" y="336763"/>
                  <a:pt x="5753981" y="353031"/>
                  <a:pt x="5741986" y="365026"/>
                </a:cubicBezTo>
                <a:cubicBezTo>
                  <a:pt x="5729991" y="377021"/>
                  <a:pt x="5713722" y="383760"/>
                  <a:pt x="5696759" y="383760"/>
                </a:cubicBezTo>
                <a:lnTo>
                  <a:pt x="63961" y="383760"/>
                </a:lnTo>
                <a:cubicBezTo>
                  <a:pt x="46997" y="383760"/>
                  <a:pt x="30729" y="377021"/>
                  <a:pt x="18734" y="365026"/>
                </a:cubicBezTo>
                <a:cubicBezTo>
                  <a:pt x="6739" y="353031"/>
                  <a:pt x="0" y="336762"/>
                  <a:pt x="0" y="319799"/>
                </a:cubicBezTo>
                <a:lnTo>
                  <a:pt x="0" y="63961"/>
                </a:lnTo>
                <a:close/>
              </a:path>
            </a:pathLst>
          </a:custGeom>
          <a:solidFill>
            <a:srgbClr val="28C4B1"/>
          </a:solidFill>
          <a:ln>
            <a:solidFill>
              <a:srgbClr val="28C4B1"/>
            </a:solidFill>
          </a:ln>
        </p:spPr>
        <p:style>
          <a:lnRef idx="2">
            <a:schemeClr val="lt1">
              <a:hueOff val="0"/>
              <a:satOff val="0"/>
              <a:lumOff val="0"/>
              <a:alphaOff val="0"/>
            </a:schemeClr>
          </a:lnRef>
          <a:fillRef idx="1">
            <a:schemeClr val="accent3">
              <a:hueOff val="3750088"/>
              <a:satOff val="-5627"/>
              <a:lumOff val="-915"/>
              <a:alphaOff val="0"/>
            </a:schemeClr>
          </a:fillRef>
          <a:effectRef idx="0">
            <a:schemeClr val="accent3">
              <a:hueOff val="3750088"/>
              <a:satOff val="-5627"/>
              <a:lumOff val="-915"/>
              <a:alphaOff val="0"/>
            </a:schemeClr>
          </a:effectRef>
          <a:fontRef idx="minor">
            <a:schemeClr val="lt1"/>
          </a:fontRef>
        </p:style>
        <p:txBody>
          <a:bodyPr spcFirstLastPara="0" vert="horz" wrap="square" lIns="236476" tIns="18734" rIns="236476" bIns="18734" numCol="1" spcCol="1270" anchor="ctr" anchorCtr="0">
            <a:noAutofit/>
          </a:bodyPr>
          <a:lstStyle/>
          <a:p>
            <a:pPr lvl="0" algn="l" defTabSz="889000" rtl="0">
              <a:lnSpc>
                <a:spcPct val="90000"/>
              </a:lnSpc>
              <a:spcBef>
                <a:spcPct val="0"/>
              </a:spcBef>
              <a:spcAft>
                <a:spcPct val="35000"/>
              </a:spcAft>
            </a:pPr>
            <a:r>
              <a:rPr lang="en-US" sz="2000" b="1" kern="1200" dirty="0" smtClean="0"/>
              <a:t>CSBG Org. Standard 8.3:  Nonprofit</a:t>
            </a:r>
            <a:endParaRPr lang="en-US" sz="2000" kern="1200" dirty="0"/>
          </a:p>
        </p:txBody>
      </p:sp>
      <p:sp>
        <p:nvSpPr>
          <p:cNvPr id="10" name="Freeform 9"/>
          <p:cNvSpPr/>
          <p:nvPr/>
        </p:nvSpPr>
        <p:spPr>
          <a:xfrm>
            <a:off x="457200" y="4285530"/>
            <a:ext cx="8229599" cy="696150"/>
          </a:xfrm>
          <a:custGeom>
            <a:avLst/>
            <a:gdLst>
              <a:gd name="connsiteX0" fmla="*/ 0 w 8229599"/>
              <a:gd name="connsiteY0" fmla="*/ 0 h 696150"/>
              <a:gd name="connsiteX1" fmla="*/ 8229599 w 8229599"/>
              <a:gd name="connsiteY1" fmla="*/ 0 h 696150"/>
              <a:gd name="connsiteX2" fmla="*/ 8229599 w 8229599"/>
              <a:gd name="connsiteY2" fmla="*/ 696150 h 696150"/>
              <a:gd name="connsiteX3" fmla="*/ 0 w 8229599"/>
              <a:gd name="connsiteY3" fmla="*/ 696150 h 696150"/>
              <a:gd name="connsiteX4" fmla="*/ 0 w 8229599"/>
              <a:gd name="connsiteY4" fmla="*/ 0 h 696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29599" h="696150">
                <a:moveTo>
                  <a:pt x="0" y="0"/>
                </a:moveTo>
                <a:lnTo>
                  <a:pt x="8229599" y="0"/>
                </a:lnTo>
                <a:lnTo>
                  <a:pt x="8229599" y="696150"/>
                </a:lnTo>
                <a:lnTo>
                  <a:pt x="0" y="696150"/>
                </a:lnTo>
                <a:lnTo>
                  <a:pt x="0" y="0"/>
                </a:lnTo>
                <a:close/>
              </a:path>
            </a:pathLst>
          </a:custGeom>
          <a:ln>
            <a:solidFill>
              <a:schemeClr val="accent1"/>
            </a:solidFill>
          </a:ln>
        </p:spPr>
        <p:style>
          <a:lnRef idx="2">
            <a:schemeClr val="accent3">
              <a:hueOff val="7500176"/>
              <a:satOff val="-11253"/>
              <a:lumOff val="-183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38708" tIns="270764" rIns="638708" bIns="142240" numCol="1" spcCol="1270" anchor="t" anchorCtr="0">
            <a:noAutofit/>
          </a:bodyPr>
          <a:lstStyle/>
          <a:p>
            <a:pPr marL="228600" lvl="1" indent="-228600" algn="l" defTabSz="889000">
              <a:lnSpc>
                <a:spcPct val="90000"/>
              </a:lnSpc>
              <a:spcBef>
                <a:spcPct val="0"/>
              </a:spcBef>
              <a:spcAft>
                <a:spcPct val="15000"/>
              </a:spcAft>
              <a:buChar char="••"/>
            </a:pPr>
            <a:r>
              <a:rPr lang="en-US" sz="2000" kern="1200" dirty="0" smtClean="0"/>
              <a:t>The governing board formally receives and accepts the audit. </a:t>
            </a:r>
            <a:endParaRPr lang="en-US" sz="2000" kern="1200" dirty="0"/>
          </a:p>
        </p:txBody>
      </p:sp>
      <p:sp>
        <p:nvSpPr>
          <p:cNvPr id="11" name="Freeform 10"/>
          <p:cNvSpPr/>
          <p:nvPr/>
        </p:nvSpPr>
        <p:spPr>
          <a:xfrm>
            <a:off x="868679" y="4093650"/>
            <a:ext cx="5760720" cy="383760"/>
          </a:xfrm>
          <a:custGeom>
            <a:avLst/>
            <a:gdLst>
              <a:gd name="connsiteX0" fmla="*/ 0 w 5760720"/>
              <a:gd name="connsiteY0" fmla="*/ 63961 h 383760"/>
              <a:gd name="connsiteX1" fmla="*/ 18734 w 5760720"/>
              <a:gd name="connsiteY1" fmla="*/ 18734 h 383760"/>
              <a:gd name="connsiteX2" fmla="*/ 63961 w 5760720"/>
              <a:gd name="connsiteY2" fmla="*/ 0 h 383760"/>
              <a:gd name="connsiteX3" fmla="*/ 5696759 w 5760720"/>
              <a:gd name="connsiteY3" fmla="*/ 0 h 383760"/>
              <a:gd name="connsiteX4" fmla="*/ 5741986 w 5760720"/>
              <a:gd name="connsiteY4" fmla="*/ 18734 h 383760"/>
              <a:gd name="connsiteX5" fmla="*/ 5760720 w 5760720"/>
              <a:gd name="connsiteY5" fmla="*/ 63961 h 383760"/>
              <a:gd name="connsiteX6" fmla="*/ 5760720 w 5760720"/>
              <a:gd name="connsiteY6" fmla="*/ 319799 h 383760"/>
              <a:gd name="connsiteX7" fmla="*/ 5741986 w 5760720"/>
              <a:gd name="connsiteY7" fmla="*/ 365026 h 383760"/>
              <a:gd name="connsiteX8" fmla="*/ 5696759 w 5760720"/>
              <a:gd name="connsiteY8" fmla="*/ 383760 h 383760"/>
              <a:gd name="connsiteX9" fmla="*/ 63961 w 5760720"/>
              <a:gd name="connsiteY9" fmla="*/ 383760 h 383760"/>
              <a:gd name="connsiteX10" fmla="*/ 18734 w 5760720"/>
              <a:gd name="connsiteY10" fmla="*/ 365026 h 383760"/>
              <a:gd name="connsiteX11" fmla="*/ 0 w 5760720"/>
              <a:gd name="connsiteY11" fmla="*/ 319799 h 383760"/>
              <a:gd name="connsiteX12" fmla="*/ 0 w 5760720"/>
              <a:gd name="connsiteY12" fmla="*/ 63961 h 383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760720" h="383760">
                <a:moveTo>
                  <a:pt x="0" y="63961"/>
                </a:moveTo>
                <a:cubicBezTo>
                  <a:pt x="0" y="46997"/>
                  <a:pt x="6739" y="30729"/>
                  <a:pt x="18734" y="18734"/>
                </a:cubicBezTo>
                <a:cubicBezTo>
                  <a:pt x="30729" y="6739"/>
                  <a:pt x="46998" y="0"/>
                  <a:pt x="63961" y="0"/>
                </a:cubicBezTo>
                <a:lnTo>
                  <a:pt x="5696759" y="0"/>
                </a:lnTo>
                <a:cubicBezTo>
                  <a:pt x="5713723" y="0"/>
                  <a:pt x="5729991" y="6739"/>
                  <a:pt x="5741986" y="18734"/>
                </a:cubicBezTo>
                <a:cubicBezTo>
                  <a:pt x="5753981" y="30729"/>
                  <a:pt x="5760720" y="46998"/>
                  <a:pt x="5760720" y="63961"/>
                </a:cubicBezTo>
                <a:lnTo>
                  <a:pt x="5760720" y="319799"/>
                </a:lnTo>
                <a:cubicBezTo>
                  <a:pt x="5760720" y="336763"/>
                  <a:pt x="5753981" y="353031"/>
                  <a:pt x="5741986" y="365026"/>
                </a:cubicBezTo>
                <a:cubicBezTo>
                  <a:pt x="5729991" y="377021"/>
                  <a:pt x="5713722" y="383760"/>
                  <a:pt x="5696759" y="383760"/>
                </a:cubicBezTo>
                <a:lnTo>
                  <a:pt x="63961" y="383760"/>
                </a:lnTo>
                <a:cubicBezTo>
                  <a:pt x="46997" y="383760"/>
                  <a:pt x="30729" y="377021"/>
                  <a:pt x="18734" y="365026"/>
                </a:cubicBezTo>
                <a:cubicBezTo>
                  <a:pt x="6739" y="353031"/>
                  <a:pt x="0" y="336762"/>
                  <a:pt x="0" y="319799"/>
                </a:cubicBezTo>
                <a:lnTo>
                  <a:pt x="0" y="63961"/>
                </a:lnTo>
                <a:close/>
              </a:path>
            </a:pathLst>
          </a:custGeom>
          <a:solidFill>
            <a:schemeClr val="accent1"/>
          </a:solidFill>
          <a:ln>
            <a:solidFill>
              <a:schemeClr val="accent1"/>
            </a:solidFill>
          </a:ln>
        </p:spPr>
        <p:style>
          <a:lnRef idx="2">
            <a:schemeClr val="lt1">
              <a:hueOff val="0"/>
              <a:satOff val="0"/>
              <a:lumOff val="0"/>
              <a:alphaOff val="0"/>
            </a:schemeClr>
          </a:lnRef>
          <a:fillRef idx="1">
            <a:schemeClr val="accent3">
              <a:hueOff val="7500176"/>
              <a:satOff val="-11253"/>
              <a:lumOff val="-1830"/>
              <a:alphaOff val="0"/>
            </a:schemeClr>
          </a:fillRef>
          <a:effectRef idx="0">
            <a:schemeClr val="accent3">
              <a:hueOff val="7500176"/>
              <a:satOff val="-11253"/>
              <a:lumOff val="-1830"/>
              <a:alphaOff val="0"/>
            </a:schemeClr>
          </a:effectRef>
          <a:fontRef idx="minor">
            <a:schemeClr val="lt1"/>
          </a:fontRef>
        </p:style>
        <p:txBody>
          <a:bodyPr spcFirstLastPara="0" vert="horz" wrap="square" lIns="236476" tIns="18734" rIns="236476" bIns="18734" numCol="1" spcCol="1270" anchor="ctr" anchorCtr="0">
            <a:noAutofit/>
          </a:bodyPr>
          <a:lstStyle/>
          <a:p>
            <a:pPr lvl="0" algn="l" defTabSz="889000" rtl="0">
              <a:lnSpc>
                <a:spcPct val="90000"/>
              </a:lnSpc>
              <a:spcBef>
                <a:spcPct val="0"/>
              </a:spcBef>
              <a:spcAft>
                <a:spcPct val="35000"/>
              </a:spcAft>
            </a:pPr>
            <a:r>
              <a:rPr lang="en-US" sz="2000" b="1" kern="1200" dirty="0" smtClean="0"/>
              <a:t>CSBG Org. Standard 8.4:  Nonprofit</a:t>
            </a:r>
            <a:endParaRPr lang="en-US" sz="2000" kern="1200" dirty="0"/>
          </a:p>
        </p:txBody>
      </p:sp>
      <p:sp>
        <p:nvSpPr>
          <p:cNvPr id="12" name="Freeform 11"/>
          <p:cNvSpPr/>
          <p:nvPr/>
        </p:nvSpPr>
        <p:spPr>
          <a:xfrm>
            <a:off x="457200" y="5243760"/>
            <a:ext cx="8229599" cy="982800"/>
          </a:xfrm>
          <a:custGeom>
            <a:avLst/>
            <a:gdLst>
              <a:gd name="connsiteX0" fmla="*/ 0 w 8229599"/>
              <a:gd name="connsiteY0" fmla="*/ 0 h 982800"/>
              <a:gd name="connsiteX1" fmla="*/ 8229599 w 8229599"/>
              <a:gd name="connsiteY1" fmla="*/ 0 h 982800"/>
              <a:gd name="connsiteX2" fmla="*/ 8229599 w 8229599"/>
              <a:gd name="connsiteY2" fmla="*/ 982800 h 982800"/>
              <a:gd name="connsiteX3" fmla="*/ 0 w 8229599"/>
              <a:gd name="connsiteY3" fmla="*/ 982800 h 982800"/>
              <a:gd name="connsiteX4" fmla="*/ 0 w 8229599"/>
              <a:gd name="connsiteY4" fmla="*/ 0 h 982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29599" h="982800">
                <a:moveTo>
                  <a:pt x="0" y="0"/>
                </a:moveTo>
                <a:lnTo>
                  <a:pt x="8229599" y="0"/>
                </a:lnTo>
                <a:lnTo>
                  <a:pt x="8229599" y="982800"/>
                </a:lnTo>
                <a:lnTo>
                  <a:pt x="0" y="982800"/>
                </a:lnTo>
                <a:lnTo>
                  <a:pt x="0" y="0"/>
                </a:lnTo>
                <a:close/>
              </a:path>
            </a:pathLst>
          </a:custGeom>
          <a:ln>
            <a:solidFill>
              <a:schemeClr val="accent4"/>
            </a:solidFill>
          </a:ln>
        </p:spPr>
        <p:style>
          <a:lnRef idx="2">
            <a:schemeClr val="accent3">
              <a:hueOff val="11250264"/>
              <a:satOff val="-16880"/>
              <a:lumOff val="-2745"/>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38708" tIns="270764" rIns="638708" bIns="142240" numCol="1" spcCol="1270" anchor="t" anchorCtr="0">
            <a:noAutofit/>
          </a:bodyPr>
          <a:lstStyle/>
          <a:p>
            <a:pPr marL="228600" lvl="1" indent="-228600" algn="l" defTabSz="889000">
              <a:lnSpc>
                <a:spcPct val="90000"/>
              </a:lnSpc>
              <a:spcBef>
                <a:spcPct val="0"/>
              </a:spcBef>
              <a:spcAft>
                <a:spcPct val="15000"/>
              </a:spcAft>
              <a:buChar char="••"/>
            </a:pPr>
            <a:r>
              <a:rPr lang="en-US" sz="2000" kern="1200" dirty="0" smtClean="0"/>
              <a:t>The organization has solicited bids for its audit within the past 5 years.  </a:t>
            </a:r>
            <a:endParaRPr lang="en-US" sz="2000" kern="1200" dirty="0"/>
          </a:p>
        </p:txBody>
      </p:sp>
      <p:sp>
        <p:nvSpPr>
          <p:cNvPr id="13" name="Freeform 12"/>
          <p:cNvSpPr/>
          <p:nvPr/>
        </p:nvSpPr>
        <p:spPr>
          <a:xfrm>
            <a:off x="868679" y="5051880"/>
            <a:ext cx="5760720" cy="383760"/>
          </a:xfrm>
          <a:custGeom>
            <a:avLst/>
            <a:gdLst>
              <a:gd name="connsiteX0" fmla="*/ 0 w 5760720"/>
              <a:gd name="connsiteY0" fmla="*/ 63961 h 383760"/>
              <a:gd name="connsiteX1" fmla="*/ 18734 w 5760720"/>
              <a:gd name="connsiteY1" fmla="*/ 18734 h 383760"/>
              <a:gd name="connsiteX2" fmla="*/ 63961 w 5760720"/>
              <a:gd name="connsiteY2" fmla="*/ 0 h 383760"/>
              <a:gd name="connsiteX3" fmla="*/ 5696759 w 5760720"/>
              <a:gd name="connsiteY3" fmla="*/ 0 h 383760"/>
              <a:gd name="connsiteX4" fmla="*/ 5741986 w 5760720"/>
              <a:gd name="connsiteY4" fmla="*/ 18734 h 383760"/>
              <a:gd name="connsiteX5" fmla="*/ 5760720 w 5760720"/>
              <a:gd name="connsiteY5" fmla="*/ 63961 h 383760"/>
              <a:gd name="connsiteX6" fmla="*/ 5760720 w 5760720"/>
              <a:gd name="connsiteY6" fmla="*/ 319799 h 383760"/>
              <a:gd name="connsiteX7" fmla="*/ 5741986 w 5760720"/>
              <a:gd name="connsiteY7" fmla="*/ 365026 h 383760"/>
              <a:gd name="connsiteX8" fmla="*/ 5696759 w 5760720"/>
              <a:gd name="connsiteY8" fmla="*/ 383760 h 383760"/>
              <a:gd name="connsiteX9" fmla="*/ 63961 w 5760720"/>
              <a:gd name="connsiteY9" fmla="*/ 383760 h 383760"/>
              <a:gd name="connsiteX10" fmla="*/ 18734 w 5760720"/>
              <a:gd name="connsiteY10" fmla="*/ 365026 h 383760"/>
              <a:gd name="connsiteX11" fmla="*/ 0 w 5760720"/>
              <a:gd name="connsiteY11" fmla="*/ 319799 h 383760"/>
              <a:gd name="connsiteX12" fmla="*/ 0 w 5760720"/>
              <a:gd name="connsiteY12" fmla="*/ 63961 h 383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760720" h="383760">
                <a:moveTo>
                  <a:pt x="0" y="63961"/>
                </a:moveTo>
                <a:cubicBezTo>
                  <a:pt x="0" y="46997"/>
                  <a:pt x="6739" y="30729"/>
                  <a:pt x="18734" y="18734"/>
                </a:cubicBezTo>
                <a:cubicBezTo>
                  <a:pt x="30729" y="6739"/>
                  <a:pt x="46998" y="0"/>
                  <a:pt x="63961" y="0"/>
                </a:cubicBezTo>
                <a:lnTo>
                  <a:pt x="5696759" y="0"/>
                </a:lnTo>
                <a:cubicBezTo>
                  <a:pt x="5713723" y="0"/>
                  <a:pt x="5729991" y="6739"/>
                  <a:pt x="5741986" y="18734"/>
                </a:cubicBezTo>
                <a:cubicBezTo>
                  <a:pt x="5753981" y="30729"/>
                  <a:pt x="5760720" y="46998"/>
                  <a:pt x="5760720" y="63961"/>
                </a:cubicBezTo>
                <a:lnTo>
                  <a:pt x="5760720" y="319799"/>
                </a:lnTo>
                <a:cubicBezTo>
                  <a:pt x="5760720" y="336763"/>
                  <a:pt x="5753981" y="353031"/>
                  <a:pt x="5741986" y="365026"/>
                </a:cubicBezTo>
                <a:cubicBezTo>
                  <a:pt x="5729991" y="377021"/>
                  <a:pt x="5713722" y="383760"/>
                  <a:pt x="5696759" y="383760"/>
                </a:cubicBezTo>
                <a:lnTo>
                  <a:pt x="63961" y="383760"/>
                </a:lnTo>
                <a:cubicBezTo>
                  <a:pt x="46997" y="383760"/>
                  <a:pt x="30729" y="377021"/>
                  <a:pt x="18734" y="365026"/>
                </a:cubicBezTo>
                <a:cubicBezTo>
                  <a:pt x="6739" y="353031"/>
                  <a:pt x="0" y="336762"/>
                  <a:pt x="0" y="319799"/>
                </a:cubicBezTo>
                <a:lnTo>
                  <a:pt x="0" y="63961"/>
                </a:lnTo>
                <a:close/>
              </a:path>
            </a:pathLst>
          </a:custGeom>
          <a:solidFill>
            <a:schemeClr val="accent4"/>
          </a:solidFill>
          <a:ln>
            <a:solidFill>
              <a:schemeClr val="accent4"/>
            </a:solidFill>
          </a:ln>
        </p:spPr>
        <p:style>
          <a:lnRef idx="2">
            <a:schemeClr val="lt1">
              <a:hueOff val="0"/>
              <a:satOff val="0"/>
              <a:lumOff val="0"/>
              <a:alphaOff val="0"/>
            </a:schemeClr>
          </a:lnRef>
          <a:fillRef idx="1">
            <a:schemeClr val="accent3">
              <a:hueOff val="11250264"/>
              <a:satOff val="-16880"/>
              <a:lumOff val="-2745"/>
              <a:alphaOff val="0"/>
            </a:schemeClr>
          </a:fillRef>
          <a:effectRef idx="0">
            <a:schemeClr val="accent3">
              <a:hueOff val="11250264"/>
              <a:satOff val="-16880"/>
              <a:lumOff val="-2745"/>
              <a:alphaOff val="0"/>
            </a:schemeClr>
          </a:effectRef>
          <a:fontRef idx="minor">
            <a:schemeClr val="lt1"/>
          </a:fontRef>
        </p:style>
        <p:txBody>
          <a:bodyPr spcFirstLastPara="0" vert="horz" wrap="square" lIns="236476" tIns="18734" rIns="236476" bIns="18734" numCol="1" spcCol="1270" anchor="ctr" anchorCtr="0">
            <a:noAutofit/>
          </a:bodyPr>
          <a:lstStyle/>
          <a:p>
            <a:pPr lvl="0" algn="l" defTabSz="889000">
              <a:lnSpc>
                <a:spcPct val="90000"/>
              </a:lnSpc>
              <a:spcBef>
                <a:spcPct val="0"/>
              </a:spcBef>
              <a:spcAft>
                <a:spcPct val="35000"/>
              </a:spcAft>
            </a:pPr>
            <a:r>
              <a:rPr lang="en-US" sz="2000" b="1" kern="1200" dirty="0" smtClean="0"/>
              <a:t>CSBG Org. Standard 8.5: Nonprofit</a:t>
            </a:r>
            <a:endParaRPr lang="en-US" sz="2000" kern="1200" dirty="0"/>
          </a:p>
        </p:txBody>
      </p:sp>
      <p:sp>
        <p:nvSpPr>
          <p:cNvPr id="14" name="Slide Number Placeholder 3"/>
          <p:cNvSpPr>
            <a:spLocks noGrp="1"/>
          </p:cNvSpPr>
          <p:nvPr>
            <p:ph type="sldNum" sz="quarter" idx="12"/>
          </p:nvPr>
        </p:nvSpPr>
        <p:spPr>
          <a:xfrm>
            <a:off x="8305800" y="6416675"/>
            <a:ext cx="533400" cy="365125"/>
          </a:xfrm>
        </p:spPr>
        <p:txBody>
          <a:bodyPr/>
          <a:lstStyle/>
          <a:p>
            <a:fld id="{4A66FE31-C09E-42ED-B4D0-F94965E42B7D}" type="slidenum">
              <a:rPr lang="en-US" smtClean="0"/>
              <a:pPr/>
              <a:t>82</a:t>
            </a:fld>
            <a:endParaRPr lang="en-US" dirty="0"/>
          </a:p>
        </p:txBody>
      </p:sp>
    </p:spTree>
    <p:extLst>
      <p:ext uri="{BB962C8B-B14F-4D97-AF65-F5344CB8AC3E}">
        <p14:creationId xmlns:p14="http://schemas.microsoft.com/office/powerpoint/2010/main" xmlns="" val="81146205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5"/>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890713" y="180975"/>
            <a:ext cx="6781800" cy="61229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1203" name="Content Placeholder 3"/>
          <p:cNvPicPr>
            <a:picLocks noGrp="1" noChangeAspect="1"/>
          </p:cNvPicPr>
          <p:nvPr>
            <p:ph idx="1"/>
          </p:nvPr>
        </p:nvPicPr>
        <p:blipFill>
          <a:blip r:embed="rId4" cstate="print">
            <a:extLst>
              <a:ext uri="{28A0092B-C50C-407E-A947-70E740481C1C}">
                <a14:useLocalDpi xmlns:a14="http://schemas.microsoft.com/office/drawing/2010/main" xmlns="" val="0"/>
              </a:ext>
            </a:extLst>
          </a:blip>
          <a:srcRect/>
          <a:stretch>
            <a:fillRect/>
          </a:stretch>
        </p:blipFill>
        <p:spPr>
          <a:xfrm>
            <a:off x="533400" y="257175"/>
            <a:ext cx="1447800" cy="1447800"/>
          </a:xfrm>
        </p:spPr>
      </p:pic>
      <p:sp>
        <p:nvSpPr>
          <p:cNvPr id="4" name="Slide Number Placeholder 3"/>
          <p:cNvSpPr>
            <a:spLocks noGrp="1"/>
          </p:cNvSpPr>
          <p:nvPr>
            <p:ph type="sldNum" sz="quarter" idx="12"/>
          </p:nvPr>
        </p:nvSpPr>
        <p:spPr>
          <a:xfrm>
            <a:off x="8305800" y="6416675"/>
            <a:ext cx="533400" cy="365125"/>
          </a:xfrm>
        </p:spPr>
        <p:txBody>
          <a:bodyPr/>
          <a:lstStyle/>
          <a:p>
            <a:fld id="{4A66FE31-C09E-42ED-B4D0-F94965E42B7D}" type="slidenum">
              <a:rPr lang="en-US" smtClean="0"/>
              <a:pPr/>
              <a:t>83</a:t>
            </a:fld>
            <a:endParaRPr lang="en-US" dirty="0"/>
          </a:p>
        </p:txBody>
      </p:sp>
    </p:spTree>
    <p:extLst>
      <p:ext uri="{BB962C8B-B14F-4D97-AF65-F5344CB8AC3E}">
        <p14:creationId xmlns:p14="http://schemas.microsoft.com/office/powerpoint/2010/main" xmlns="" val="2623079591"/>
      </p:ext>
    </p:extLst>
  </p:cSld>
  <p:clrMapOvr>
    <a:masterClrMapping/>
  </p:clrMapOvr>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dirty="0" smtClean="0">
                <a:solidFill>
                  <a:srgbClr val="C00000"/>
                </a:solidFill>
              </a:rPr>
              <a:t>Culture of Compliance Scenario</a:t>
            </a:r>
            <a:endParaRPr lang="en-US" dirty="0">
              <a:solidFill>
                <a:srgbClr val="C00000"/>
              </a:solidFill>
            </a:endParaRPr>
          </a:p>
        </p:txBody>
      </p:sp>
      <p:sp>
        <p:nvSpPr>
          <p:cNvPr id="3" name="Content Placeholder 2"/>
          <p:cNvSpPr>
            <a:spLocks noGrp="1"/>
          </p:cNvSpPr>
          <p:nvPr>
            <p:ph idx="1"/>
          </p:nvPr>
        </p:nvSpPr>
        <p:spPr>
          <a:xfrm>
            <a:off x="522516" y="1295400"/>
            <a:ext cx="8229600" cy="5181600"/>
          </a:xfrm>
        </p:spPr>
        <p:txBody>
          <a:bodyPr>
            <a:normAutofit/>
          </a:bodyPr>
          <a:lstStyle/>
          <a:p>
            <a:pPr marL="0" indent="0">
              <a:lnSpc>
                <a:spcPct val="90000"/>
              </a:lnSpc>
              <a:spcBef>
                <a:spcPts val="600"/>
              </a:spcBef>
              <a:spcAft>
                <a:spcPts val="600"/>
              </a:spcAft>
              <a:buNone/>
            </a:pPr>
            <a:r>
              <a:rPr lang="en-US" b="0" dirty="0" smtClean="0"/>
              <a:t>CAA’s Finance Manager compares receipts with expense reports and handles reimbursement requests. The  Deputy Director and Program Manager submitted reimbursement requests for a training conference they both recently attended. The Program Manager kept her expenses very low by using the free hotel airport shuttle, eating all the meals included in the registration fee, and avoiding any unnecessary expenses. The Deputy Director used a taxi, ordered room service, consumed several mini-bar items, and sent clothes to the hotel laundry. </a:t>
            </a:r>
          </a:p>
          <a:p>
            <a:pPr marL="0" indent="0">
              <a:lnSpc>
                <a:spcPct val="90000"/>
              </a:lnSpc>
              <a:spcBef>
                <a:spcPts val="600"/>
              </a:spcBef>
              <a:spcAft>
                <a:spcPts val="600"/>
              </a:spcAft>
              <a:buNone/>
            </a:pPr>
            <a:r>
              <a:rPr lang="en-US" dirty="0" smtClean="0"/>
              <a:t>What, if anything, should the Finance Manager do?</a:t>
            </a:r>
          </a:p>
          <a:p>
            <a:pPr>
              <a:lnSpc>
                <a:spcPct val="90000"/>
              </a:lnSpc>
              <a:spcBef>
                <a:spcPts val="600"/>
              </a:spcBef>
              <a:spcAft>
                <a:spcPts val="600"/>
              </a:spcAft>
            </a:pPr>
            <a:endParaRPr lang="en-US" dirty="0"/>
          </a:p>
        </p:txBody>
      </p:sp>
      <p:sp>
        <p:nvSpPr>
          <p:cNvPr id="4" name="Slide Number Placeholder 3"/>
          <p:cNvSpPr>
            <a:spLocks noGrp="1"/>
          </p:cNvSpPr>
          <p:nvPr>
            <p:ph type="sldNum" sz="quarter" idx="12"/>
          </p:nvPr>
        </p:nvSpPr>
        <p:spPr>
          <a:xfrm>
            <a:off x="8305800" y="6416675"/>
            <a:ext cx="511632" cy="441325"/>
          </a:xfrm>
        </p:spPr>
        <p:txBody>
          <a:bodyPr/>
          <a:lstStyle/>
          <a:p>
            <a:fld id="{4A66FE31-C09E-42ED-B4D0-F94965E42B7D}" type="slidenum">
              <a:rPr lang="en-US" smtClean="0"/>
              <a:pPr/>
              <a:t>84</a:t>
            </a:fld>
            <a:endParaRPr lang="en-US" dirty="0"/>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3" cstate="print"/>
          <a:srcRect l="2618" t="5811" r="2245" b="8571"/>
          <a:stretch>
            <a:fillRect/>
          </a:stretch>
        </p:blipFill>
        <p:spPr bwMode="auto">
          <a:xfrm>
            <a:off x="182563" y="1030506"/>
            <a:ext cx="8785225" cy="4038600"/>
          </a:xfrm>
          <a:prstGeom prst="rect">
            <a:avLst/>
          </a:prstGeom>
          <a:noFill/>
          <a:ln w="9525">
            <a:noFill/>
            <a:miter lim="800000"/>
            <a:headEnd/>
            <a:tailEnd/>
          </a:ln>
        </p:spPr>
      </p:pic>
      <p:sp>
        <p:nvSpPr>
          <p:cNvPr id="7" name="Rectangle 3"/>
          <p:cNvSpPr txBox="1">
            <a:spLocks noChangeArrowheads="1"/>
          </p:cNvSpPr>
          <p:nvPr/>
        </p:nvSpPr>
        <p:spPr bwMode="auto">
          <a:xfrm>
            <a:off x="357188" y="5177964"/>
            <a:ext cx="8458200" cy="1295400"/>
          </a:xfrm>
          <a:prstGeom prst="rect">
            <a:avLst/>
          </a:prstGeom>
          <a:noFill/>
          <a:ln w="9525">
            <a:noFill/>
            <a:miter lim="800000"/>
            <a:headEnd/>
            <a:tailEnd/>
          </a:ln>
        </p:spPr>
        <p:txBody>
          <a:bodyPr/>
          <a:lstStyle/>
          <a:p>
            <a:pPr>
              <a:spcBef>
                <a:spcPts val="500"/>
              </a:spcBef>
              <a:spcAft>
                <a:spcPts val="500"/>
              </a:spcAft>
              <a:defRPr/>
            </a:pPr>
            <a:r>
              <a:rPr lang="en-US" sz="2000" kern="0" dirty="0">
                <a:latin typeface="Calibri" pitchFamily="34" charset="0"/>
              </a:rPr>
              <a:t>Exemplary Legal Practices and Policies Guidebook, Part I: Do the Right Thing: How to Cultivate a Culture of Compliance and High Ethical Standards </a:t>
            </a:r>
            <a:r>
              <a:rPr lang="en-US" sz="2000" kern="0" dirty="0">
                <a:latin typeface="Calibri" pitchFamily="34" charset="0"/>
                <a:hlinkClick r:id="rId4"/>
              </a:rPr>
              <a:t>http://</a:t>
            </a:r>
            <a:r>
              <a:rPr lang="en-US" sz="2000" kern="0" dirty="0" smtClean="0">
                <a:latin typeface="Calibri" pitchFamily="34" charset="0"/>
                <a:hlinkClick r:id="rId4"/>
              </a:rPr>
              <a:t>caplaw.org/resources/PublicationDocuments/DotheRightThing.html</a:t>
            </a:r>
            <a:endParaRPr lang="en-US" sz="2000" kern="0" dirty="0" smtClean="0">
              <a:latin typeface="Calibri" pitchFamily="34" charset="0"/>
            </a:endParaRPr>
          </a:p>
          <a:p>
            <a:pPr>
              <a:spcBef>
                <a:spcPts val="500"/>
              </a:spcBef>
              <a:spcAft>
                <a:spcPts val="500"/>
              </a:spcAft>
              <a:defRPr/>
            </a:pPr>
            <a:endParaRPr lang="en-US" sz="2000" kern="0" dirty="0">
              <a:latin typeface="Calibri" pitchFamily="34" charset="0"/>
            </a:endParaRPr>
          </a:p>
        </p:txBody>
      </p:sp>
      <p:sp>
        <p:nvSpPr>
          <p:cNvPr id="5" name="Slide Number Placeholder 3"/>
          <p:cNvSpPr>
            <a:spLocks noGrp="1"/>
          </p:cNvSpPr>
          <p:nvPr>
            <p:ph type="sldNum" sz="quarter" idx="12"/>
          </p:nvPr>
        </p:nvSpPr>
        <p:spPr>
          <a:xfrm>
            <a:off x="8305800" y="6416675"/>
            <a:ext cx="533400" cy="365125"/>
          </a:xfrm>
        </p:spPr>
        <p:txBody>
          <a:bodyPr/>
          <a:lstStyle/>
          <a:p>
            <a:fld id="{4A66FE31-C09E-42ED-B4D0-F94965E42B7D}" type="slidenum">
              <a:rPr lang="en-US" smtClean="0"/>
              <a:pPr/>
              <a:t>85</a:t>
            </a:fld>
            <a:endParaRPr lang="en-US" dirty="0"/>
          </a:p>
        </p:txBody>
      </p:sp>
      <p:sp>
        <p:nvSpPr>
          <p:cNvPr id="8" name="TextBox 7"/>
          <p:cNvSpPr txBox="1"/>
          <p:nvPr/>
        </p:nvSpPr>
        <p:spPr>
          <a:xfrm>
            <a:off x="725748" y="228600"/>
            <a:ext cx="7792326" cy="707886"/>
          </a:xfrm>
          <a:prstGeom prst="rect">
            <a:avLst/>
          </a:prstGeom>
          <a:noFill/>
        </p:spPr>
        <p:txBody>
          <a:bodyPr wrap="none" rtlCol="0">
            <a:spAutoFit/>
          </a:bodyPr>
          <a:lstStyle/>
          <a:p>
            <a:r>
              <a:rPr lang="en-US" sz="4000" b="1" dirty="0" smtClean="0">
                <a:solidFill>
                  <a:srgbClr val="C00000"/>
                </a:solidFill>
                <a:latin typeface="Calibri" panose="020F0502020204030204" pitchFamily="34" charset="0"/>
              </a:rPr>
              <a:t>Developing a Culture of Compliance</a:t>
            </a:r>
            <a:endParaRPr lang="en-US" sz="4000" b="1" dirty="0">
              <a:solidFill>
                <a:srgbClr val="C00000"/>
              </a:solidFill>
              <a:latin typeface="Calibri" panose="020F0502020204030204" pitchFamily="34" charset="0"/>
            </a:endParaRPr>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452514"/>
            <a:ext cx="8229600" cy="1018736"/>
          </a:xfrm>
        </p:spPr>
        <p:txBody>
          <a:bodyPr>
            <a:noAutofit/>
          </a:bodyPr>
          <a:lstStyle/>
          <a:p>
            <a:pPr algn="ctr"/>
            <a:r>
              <a:rPr lang="en-US" sz="4000" dirty="0" smtClean="0">
                <a:solidFill>
                  <a:srgbClr val="C00000"/>
                </a:solidFill>
              </a:rPr>
              <a:t>Risk Management</a:t>
            </a:r>
            <a:br>
              <a:rPr lang="en-US" sz="4000" dirty="0" smtClean="0">
                <a:solidFill>
                  <a:srgbClr val="C00000"/>
                </a:solidFill>
              </a:rPr>
            </a:br>
            <a:endParaRPr lang="en-US" sz="2900" dirty="0">
              <a:solidFill>
                <a:srgbClr val="C00000"/>
              </a:solidFill>
            </a:endParaRPr>
          </a:p>
        </p:txBody>
      </p:sp>
      <p:sp>
        <p:nvSpPr>
          <p:cNvPr id="5" name="Rectangle 4"/>
          <p:cNvSpPr/>
          <p:nvPr/>
        </p:nvSpPr>
        <p:spPr>
          <a:xfrm>
            <a:off x="5275385" y="4419605"/>
            <a:ext cx="3496732" cy="923330"/>
          </a:xfrm>
          <a:prstGeom prst="rect">
            <a:avLst/>
          </a:prstGeom>
        </p:spPr>
        <p:txBody>
          <a:bodyPr wrap="square">
            <a:spAutoFit/>
          </a:bodyPr>
          <a:lstStyle/>
          <a:p>
            <a:r>
              <a:rPr lang="en-US" b="1" dirty="0" smtClean="0">
                <a:latin typeface="+mn-lt"/>
                <a:hlinkClick r:id="rId3"/>
              </a:rPr>
              <a:t>https://communityactionpartnership.com/online_tools/risk-management-portal/</a:t>
            </a:r>
            <a:r>
              <a:rPr lang="en-US" b="1" dirty="0" smtClean="0">
                <a:latin typeface="+mn-lt"/>
              </a:rPr>
              <a:t> </a:t>
            </a:r>
            <a:endParaRPr lang="en-US" b="1" dirty="0">
              <a:latin typeface="+mn-lt"/>
            </a:endParaRPr>
          </a:p>
        </p:txBody>
      </p:sp>
      <p:graphicFrame>
        <p:nvGraphicFramePr>
          <p:cNvPr id="9" name="Content Placeholder 3"/>
          <p:cNvGraphicFramePr>
            <a:graphicFrameLocks/>
          </p:cNvGraphicFramePr>
          <p:nvPr>
            <p:extLst>
              <p:ext uri="{D42A27DB-BD31-4B8C-83A1-F6EECF244321}">
                <p14:modId xmlns:p14="http://schemas.microsoft.com/office/powerpoint/2010/main" xmlns="" val="1250644608"/>
              </p:ext>
            </p:extLst>
          </p:nvPr>
        </p:nvGraphicFramePr>
        <p:xfrm>
          <a:off x="304800" y="2438400"/>
          <a:ext cx="4741332" cy="2667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8" name="Slide Number Placeholder 3"/>
          <p:cNvSpPr>
            <a:spLocks noGrp="1"/>
          </p:cNvSpPr>
          <p:nvPr>
            <p:ph type="sldNum" sz="quarter" idx="12"/>
          </p:nvPr>
        </p:nvSpPr>
        <p:spPr>
          <a:xfrm>
            <a:off x="8305800" y="6416675"/>
            <a:ext cx="533400" cy="365125"/>
          </a:xfrm>
        </p:spPr>
        <p:txBody>
          <a:bodyPr/>
          <a:lstStyle/>
          <a:p>
            <a:fld id="{4A66FE31-C09E-42ED-B4D0-F94965E42B7D}" type="slidenum">
              <a:rPr lang="en-US" smtClean="0"/>
              <a:pPr/>
              <a:t>86</a:t>
            </a:fld>
            <a:endParaRPr lang="en-US" dirty="0"/>
          </a:p>
        </p:txBody>
      </p:sp>
      <p:sp>
        <p:nvSpPr>
          <p:cNvPr id="11" name="TextBox 10"/>
          <p:cNvSpPr txBox="1"/>
          <p:nvPr/>
        </p:nvSpPr>
        <p:spPr>
          <a:xfrm>
            <a:off x="5122985" y="3581405"/>
            <a:ext cx="4038600" cy="590931"/>
          </a:xfrm>
          <a:prstGeom prst="rect">
            <a:avLst/>
          </a:prstGeom>
          <a:noFill/>
        </p:spPr>
        <p:txBody>
          <a:bodyPr wrap="square" rtlCol="0">
            <a:spAutoFit/>
          </a:bodyPr>
          <a:lstStyle/>
          <a:p>
            <a:pPr>
              <a:lnSpc>
                <a:spcPct val="80000"/>
              </a:lnSpc>
            </a:pPr>
            <a:r>
              <a:rPr lang="en-US" sz="2000" b="1" dirty="0" smtClean="0">
                <a:solidFill>
                  <a:srgbClr val="1F4A7F"/>
                </a:solidFill>
                <a:latin typeface="+mn-lt"/>
              </a:rPr>
              <a:t>Community Action Partnership Risk Management Portal:</a:t>
            </a:r>
          </a:p>
        </p:txBody>
      </p:sp>
      <p:pic>
        <p:nvPicPr>
          <p:cNvPr id="3074" name="Picture 2" descr="C:\Users\allison.maluf\Desktop\risk mgmt portal capture.JPG"/>
          <p:cNvPicPr>
            <a:picLocks noChangeAspect="1" noChangeArrowheads="1"/>
          </p:cNvPicPr>
          <p:nvPr/>
        </p:nvPicPr>
        <p:blipFill>
          <a:blip r:embed="rId9" cstate="print"/>
          <a:srcRect l="3600" t="9977"/>
          <a:stretch>
            <a:fillRect/>
          </a:stretch>
        </p:blipFill>
        <p:spPr bwMode="auto">
          <a:xfrm>
            <a:off x="5199185" y="1981205"/>
            <a:ext cx="3601209" cy="1456265"/>
          </a:xfrm>
          <a:prstGeom prst="rect">
            <a:avLst/>
          </a:prstGeom>
          <a:noFill/>
        </p:spPr>
      </p:pic>
    </p:spTree>
    <p:extLst>
      <p:ext uri="{BB962C8B-B14F-4D97-AF65-F5344CB8AC3E}">
        <p14:creationId xmlns:p14="http://schemas.microsoft.com/office/powerpoint/2010/main" xmlns="" val="492522008"/>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1_Office Them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range NAF Theme">
    <a:dk1>
      <a:srgbClr val="232F84"/>
    </a:dk1>
    <a:lt1>
      <a:srgbClr val="FFF4DE"/>
    </a:lt1>
    <a:dk2>
      <a:srgbClr val="232F84"/>
    </a:dk2>
    <a:lt2>
      <a:srgbClr val="FFF4DE"/>
    </a:lt2>
    <a:accent1>
      <a:srgbClr val="F47B20"/>
    </a:accent1>
    <a:accent2>
      <a:srgbClr val="00704A"/>
    </a:accent2>
    <a:accent3>
      <a:srgbClr val="FFFFFF"/>
    </a:accent3>
    <a:accent4>
      <a:srgbClr val="FFF4DE"/>
    </a:accent4>
    <a:accent5>
      <a:srgbClr val="232F84"/>
    </a:accent5>
    <a:accent6>
      <a:srgbClr val="F47B20"/>
    </a:accent6>
    <a:hlink>
      <a:srgbClr val="00704A"/>
    </a:hlink>
    <a:folHlink>
      <a:srgbClr val="00704A"/>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range NAF Theme">
    <a:dk1>
      <a:srgbClr val="232F84"/>
    </a:dk1>
    <a:lt1>
      <a:srgbClr val="FFF4DE"/>
    </a:lt1>
    <a:dk2>
      <a:srgbClr val="232F84"/>
    </a:dk2>
    <a:lt2>
      <a:srgbClr val="FFF4DE"/>
    </a:lt2>
    <a:accent1>
      <a:srgbClr val="F47B20"/>
    </a:accent1>
    <a:accent2>
      <a:srgbClr val="00704A"/>
    </a:accent2>
    <a:accent3>
      <a:srgbClr val="FFFFFF"/>
    </a:accent3>
    <a:accent4>
      <a:srgbClr val="FFF4DE"/>
    </a:accent4>
    <a:accent5>
      <a:srgbClr val="232F84"/>
    </a:accent5>
    <a:accent6>
      <a:srgbClr val="F47B20"/>
    </a:accent6>
    <a:hlink>
      <a:srgbClr val="00704A"/>
    </a:hlink>
    <a:folHlink>
      <a:srgbClr val="00704A"/>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79359</TotalTime>
  <Words>19299</Words>
  <Application>Microsoft Office PowerPoint</Application>
  <PresentationFormat>On-screen Show (4:3)</PresentationFormat>
  <Paragraphs>1113</Paragraphs>
  <Slides>86</Slides>
  <Notes>86</Notes>
  <HiddenSlides>0</HiddenSlides>
  <MMClips>0</MMClips>
  <ScaleCrop>false</ScaleCrop>
  <HeadingPairs>
    <vt:vector size="4" baseType="variant">
      <vt:variant>
        <vt:lpstr>Theme</vt:lpstr>
      </vt:variant>
      <vt:variant>
        <vt:i4>1</vt:i4>
      </vt:variant>
      <vt:variant>
        <vt:lpstr>Slide Titles</vt:lpstr>
      </vt:variant>
      <vt:variant>
        <vt:i4>86</vt:i4>
      </vt:variant>
    </vt:vector>
  </HeadingPairs>
  <TitlesOfParts>
    <vt:vector size="87" baseType="lpstr">
      <vt:lpstr>1_Office Theme</vt:lpstr>
      <vt:lpstr>  Board Roles &amp; Responsibilities:  Nonprofit Community Action Agencies  </vt:lpstr>
      <vt:lpstr>Slide 2</vt:lpstr>
      <vt:lpstr>Key Responsibilities of  the Tripartite Board</vt:lpstr>
      <vt:lpstr>Key Board Responsibilities</vt:lpstr>
      <vt:lpstr>Key Board Responsibility</vt:lpstr>
      <vt:lpstr>Know Your Mission Exercise</vt:lpstr>
      <vt:lpstr>Why Mission Matters</vt:lpstr>
      <vt:lpstr>Board Role and Mission</vt:lpstr>
      <vt:lpstr>Slide 9</vt:lpstr>
      <vt:lpstr>Update Mission</vt:lpstr>
      <vt:lpstr>Mission Revision Exercise</vt:lpstr>
      <vt:lpstr>Use Mission</vt:lpstr>
      <vt:lpstr>CSBG Organizational Standards Mission</vt:lpstr>
      <vt:lpstr>Key Board Responsibility </vt:lpstr>
      <vt:lpstr>Planning Exercise</vt:lpstr>
      <vt:lpstr>Planning Under CSBG</vt:lpstr>
      <vt:lpstr>Development of Strategic Plan</vt:lpstr>
      <vt:lpstr>A Dual Bottom Line: Mission Impact and Financial Return</vt:lpstr>
      <vt:lpstr>Matrix Map Exercise</vt:lpstr>
      <vt:lpstr>CSBG Organizational Standards Planning</vt:lpstr>
      <vt:lpstr>Engage in Planning</vt:lpstr>
      <vt:lpstr>Strategic Agendas</vt:lpstr>
      <vt:lpstr>Consent Agendas</vt:lpstr>
      <vt:lpstr>Slide 24</vt:lpstr>
      <vt:lpstr>Strategic Dashboard</vt:lpstr>
      <vt:lpstr>Agenda Exercise</vt:lpstr>
      <vt:lpstr>Key Board Responsibility</vt:lpstr>
      <vt:lpstr>Engagement Scenario</vt:lpstr>
      <vt:lpstr>Internal and External Responsibilities</vt:lpstr>
      <vt:lpstr>Ways to Increase Engagement</vt:lpstr>
      <vt:lpstr>Board Selection Procedure </vt:lpstr>
      <vt:lpstr>Recruitment Matrices Board Source &amp; CAPLAW</vt:lpstr>
      <vt:lpstr>Training &amp; Orientation Exercise What Would You Do?</vt:lpstr>
      <vt:lpstr>Training &amp; Orientation Options</vt:lpstr>
      <vt:lpstr>CSBG Organizational Standards Board Orientation and Training</vt:lpstr>
      <vt:lpstr>Building Relationships  Executive Director and Board Chair</vt:lpstr>
      <vt:lpstr>Building Relationships  Board Members/Executive Director</vt:lpstr>
      <vt:lpstr>Board Assessment  Sample Excerpt</vt:lpstr>
      <vt:lpstr>Board Assessment  Process</vt:lpstr>
      <vt:lpstr>Board Assessment  Resources</vt:lpstr>
      <vt:lpstr>Connecting with Community Exercise Fill in the Blank</vt:lpstr>
      <vt:lpstr>CSBG Organizational Standards Community Engagement</vt:lpstr>
      <vt:lpstr>Key Board Responsibility</vt:lpstr>
      <vt:lpstr>Two Main Ways CAAs Generate Funds</vt:lpstr>
      <vt:lpstr>Generating Funds Quiz</vt:lpstr>
      <vt:lpstr>Generating Funds Quiz</vt:lpstr>
      <vt:lpstr>Generating Funds Quiz</vt:lpstr>
      <vt:lpstr>Getting Your Board Involved in Fundraising</vt:lpstr>
      <vt:lpstr>Slide 49</vt:lpstr>
      <vt:lpstr>Some Resources Board’s Role in Fundraising</vt:lpstr>
      <vt:lpstr>Fundraising Rules Takeaway</vt:lpstr>
      <vt:lpstr>Key Board Responsibility</vt:lpstr>
      <vt:lpstr>Program Performance Exercise</vt:lpstr>
      <vt:lpstr>Slide 54</vt:lpstr>
      <vt:lpstr>CSBG Organizational Standards Strategic and Program Performance</vt:lpstr>
      <vt:lpstr>Board’s Role in Programmatic &amp; Strategic Performance</vt:lpstr>
      <vt:lpstr>Board’s Role in Programmatic &amp; Strategic Performance</vt:lpstr>
      <vt:lpstr>Key Board Responsibility</vt:lpstr>
      <vt:lpstr>Ensure Accountability</vt:lpstr>
      <vt:lpstr>Executive Director Oversight</vt:lpstr>
      <vt:lpstr>Manage Executive Director</vt:lpstr>
      <vt:lpstr>CSBG Organization Standards Executive Director Oversight</vt:lpstr>
      <vt:lpstr> Executive Director Oversight Succession Plan </vt:lpstr>
      <vt:lpstr>Organizational Policies Scenario</vt:lpstr>
      <vt:lpstr>Policies Conflict of Interest</vt:lpstr>
      <vt:lpstr> Policies Whistleblower Policy </vt:lpstr>
      <vt:lpstr> Additional Policies </vt:lpstr>
      <vt:lpstr> Additional Filings </vt:lpstr>
      <vt:lpstr>Oversee Financial Standing</vt:lpstr>
      <vt:lpstr>Financial Statement Scenario</vt:lpstr>
      <vt:lpstr>Financial Statements</vt:lpstr>
      <vt:lpstr>Slide 72</vt:lpstr>
      <vt:lpstr>CSBG Organizational Standards Financial Statements</vt:lpstr>
      <vt:lpstr>Annual Budget</vt:lpstr>
      <vt:lpstr>Slide 75</vt:lpstr>
      <vt:lpstr>CSBG Organizational Standards Budget</vt:lpstr>
      <vt:lpstr>CEO Compensation Scenario</vt:lpstr>
      <vt:lpstr>Executive Director Compensation</vt:lpstr>
      <vt:lpstr>CSBG Organizational Standard  Executive Director Compensation</vt:lpstr>
      <vt:lpstr>Audit Exercise</vt:lpstr>
      <vt:lpstr>Board’s Role in Audit</vt:lpstr>
      <vt:lpstr>CSBG Audit Requirements Nonprofits</vt:lpstr>
      <vt:lpstr>Slide 83</vt:lpstr>
      <vt:lpstr>Culture of Compliance Scenario</vt:lpstr>
      <vt:lpstr>Slide 85</vt:lpstr>
      <vt:lpstr>Risk Management </vt:lpstr>
    </vt:vector>
  </TitlesOfParts>
  <Company>ABCD, Inc.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Name of Conference</dc:title>
  <dc:creator>Administrator</dc:creator>
  <cp:lastModifiedBy>allison.maluf</cp:lastModifiedBy>
  <cp:revision>5569</cp:revision>
  <dcterms:created xsi:type="dcterms:W3CDTF">2009-09-10T14:42:41Z</dcterms:created>
  <dcterms:modified xsi:type="dcterms:W3CDTF">2018-11-06T16:14:27Z</dcterms:modified>
</cp:coreProperties>
</file>