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30.xml" ContentType="application/vnd.openxmlformats-officedocument.presentationml.tags+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31.xml" ContentType="application/vnd.openxmlformats-officedocument.presentationml.tags+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36.xml" ContentType="application/vnd.openxmlformats-officedocument.presentationml.tags+xml"/>
  <Override PartName="/ppt/notesSlides/notesSlide3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47.xml" ContentType="application/vnd.openxmlformats-officedocument.presentationml.tags+xml"/>
  <Override PartName="/ppt/notesSlides/notesSlide4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51.xml" ContentType="application/vnd.openxmlformats-officedocument.presentationml.tags+xml"/>
  <Override PartName="/ppt/notesSlides/notesSlide5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52.xml" ContentType="application/vnd.openxmlformats-officedocument.presentationml.tags+xml"/>
  <Override PartName="/ppt/notesSlides/notesSlide5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53.xml" ContentType="application/vnd.openxmlformats-officedocument.presentationml.tags+xml"/>
  <Override PartName="/ppt/notesSlides/notesSlide5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tags/tag60.xml" ContentType="application/vnd.openxmlformats-officedocument.presentationml.tags+xml"/>
  <Override PartName="/ppt/notesSlides/notesSlide5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handoutMasterIdLst>
    <p:handoutMasterId r:id="rId62"/>
  </p:handoutMasterIdLst>
  <p:sldIdLst>
    <p:sldId id="256" r:id="rId2"/>
    <p:sldId id="554" r:id="rId3"/>
    <p:sldId id="287" r:id="rId4"/>
    <p:sldId id="288" r:id="rId5"/>
    <p:sldId id="571" r:id="rId6"/>
    <p:sldId id="293" r:id="rId7"/>
    <p:sldId id="312" r:id="rId8"/>
    <p:sldId id="314" r:id="rId9"/>
    <p:sldId id="313" r:id="rId10"/>
    <p:sldId id="562" r:id="rId11"/>
    <p:sldId id="563" r:id="rId12"/>
    <p:sldId id="320" r:id="rId13"/>
    <p:sldId id="311" r:id="rId14"/>
    <p:sldId id="564" r:id="rId15"/>
    <p:sldId id="303" r:id="rId16"/>
    <p:sldId id="319" r:id="rId17"/>
    <p:sldId id="424" r:id="rId18"/>
    <p:sldId id="444" r:id="rId19"/>
    <p:sldId id="504" r:id="rId20"/>
    <p:sldId id="339" r:id="rId21"/>
    <p:sldId id="340" r:id="rId22"/>
    <p:sldId id="345" r:id="rId23"/>
    <p:sldId id="341" r:id="rId24"/>
    <p:sldId id="342" r:id="rId25"/>
    <p:sldId id="344" r:id="rId26"/>
    <p:sldId id="304" r:id="rId27"/>
    <p:sldId id="347" r:id="rId28"/>
    <p:sldId id="346" r:id="rId29"/>
    <p:sldId id="404" r:id="rId30"/>
    <p:sldId id="385" r:id="rId31"/>
    <p:sldId id="383" r:id="rId32"/>
    <p:sldId id="395" r:id="rId33"/>
    <p:sldId id="396" r:id="rId34"/>
    <p:sldId id="397" r:id="rId35"/>
    <p:sldId id="372" r:id="rId36"/>
    <p:sldId id="373" r:id="rId37"/>
    <p:sldId id="559" r:id="rId38"/>
    <p:sldId id="410" r:id="rId39"/>
    <p:sldId id="566" r:id="rId40"/>
    <p:sldId id="567" r:id="rId41"/>
    <p:sldId id="402" r:id="rId42"/>
    <p:sldId id="322" r:id="rId43"/>
    <p:sldId id="305" r:id="rId44"/>
    <p:sldId id="570" r:id="rId45"/>
    <p:sldId id="421" r:id="rId46"/>
    <p:sldId id="509" r:id="rId47"/>
    <p:sldId id="512" r:id="rId48"/>
    <p:sldId id="513" r:id="rId49"/>
    <p:sldId id="514" r:id="rId50"/>
    <p:sldId id="515" r:id="rId51"/>
    <p:sldId id="516" r:id="rId52"/>
    <p:sldId id="517" r:id="rId53"/>
    <p:sldId id="518" r:id="rId54"/>
    <p:sldId id="569" r:id="rId55"/>
    <p:sldId id="529" r:id="rId56"/>
    <p:sldId id="531" r:id="rId57"/>
    <p:sldId id="534" r:id="rId58"/>
    <p:sldId id="533" r:id="rId59"/>
    <p:sldId id="568" r:id="rId60"/>
  </p:sldIdLst>
  <p:sldSz cx="9144000" cy="6858000" type="screen4x3"/>
  <p:notesSz cx="7010400" cy="9296400"/>
  <p:custDataLst>
    <p:tags r:id="rId6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rgbClr val="010103"/>
                </a:solidFill>
                <a:latin typeface="Frutiger LT 57 Cn" pitchFamily="34" charset="0"/>
              </a:defRPr>
            </a:pPr>
            <a:r>
              <a:rPr lang="en-US" dirty="0">
                <a:solidFill>
                  <a:srgbClr val="010103"/>
                </a:solidFill>
                <a:latin typeface="Frutiger LT 57 Cn" pitchFamily="34" charset="0"/>
              </a:rPr>
              <a:t>Cash</a:t>
            </a:r>
            <a:r>
              <a:rPr lang="en-US" baseline="0" dirty="0">
                <a:solidFill>
                  <a:srgbClr val="010103"/>
                </a:solidFill>
                <a:latin typeface="Frutiger LT 57 Cn" pitchFamily="34" charset="0"/>
              </a:rPr>
              <a:t> Flow</a:t>
            </a:r>
            <a:endParaRPr lang="en-US" dirty="0">
              <a:solidFill>
                <a:srgbClr val="010103"/>
              </a:solidFill>
              <a:latin typeface="Frutiger LT 57 Cn" pitchFamily="34" charset="0"/>
            </a:endParaRPr>
          </a:p>
        </c:rich>
      </c:tx>
      <c:overlay val="0"/>
    </c:title>
    <c:autoTitleDeleted val="0"/>
    <c:plotArea>
      <c:layout/>
      <c:lineChart>
        <c:grouping val="standard"/>
        <c:varyColors val="0"/>
        <c:ser>
          <c:idx val="0"/>
          <c:order val="0"/>
          <c:tx>
            <c:v>Actual</c:v>
          </c:tx>
          <c:spPr>
            <a:ln>
              <a:solidFill>
                <a:schemeClr val="tx2"/>
              </a:solidFill>
            </a:ln>
          </c:spPr>
          <c:marker>
            <c:spPr>
              <a:solidFill>
                <a:srgbClr val="232F84"/>
              </a:solidFill>
              <a:ln>
                <a:noFill/>
              </a:ln>
            </c:spPr>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Sheet3!$B$1:$B$12</c:f>
              <c:numCache>
                <c:formatCode>General</c:formatCode>
                <c:ptCount val="12"/>
                <c:pt idx="0">
                  <c:v>579584</c:v>
                </c:pt>
                <c:pt idx="1">
                  <c:v>707168</c:v>
                </c:pt>
                <c:pt idx="2">
                  <c:v>740752</c:v>
                </c:pt>
                <c:pt idx="3">
                  <c:v>569736</c:v>
                </c:pt>
                <c:pt idx="4">
                  <c:v>529420</c:v>
                </c:pt>
                <c:pt idx="5">
                  <c:v>665004</c:v>
                </c:pt>
              </c:numCache>
            </c:numRef>
          </c:val>
          <c:smooth val="0"/>
        </c:ser>
        <c:ser>
          <c:idx val="1"/>
          <c:order val="1"/>
          <c:tx>
            <c:v>Projected</c:v>
          </c:tx>
          <c:spPr>
            <a:ln w="25400">
              <a:solidFill>
                <a:schemeClr val="tx1"/>
              </a:solidFill>
              <a:prstDash val="sysDash"/>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Sheet3!$C$1:$C$12</c:f>
              <c:numCache>
                <c:formatCode>General</c:formatCode>
                <c:ptCount val="12"/>
                <c:pt idx="5">
                  <c:v>665004</c:v>
                </c:pt>
                <c:pt idx="6">
                  <c:v>561588</c:v>
                </c:pt>
                <c:pt idx="7">
                  <c:v>626172</c:v>
                </c:pt>
                <c:pt idx="8">
                  <c:v>603756</c:v>
                </c:pt>
                <c:pt idx="9">
                  <c:v>535440</c:v>
                </c:pt>
                <c:pt idx="10">
                  <c:v>379424</c:v>
                </c:pt>
                <c:pt idx="11">
                  <c:v>558008</c:v>
                </c:pt>
              </c:numCache>
            </c:numRef>
          </c:val>
          <c:smooth val="0"/>
        </c:ser>
        <c:ser>
          <c:idx val="2"/>
          <c:order val="2"/>
          <c:tx>
            <c:v>Target = $615,000 minimum</c:v>
          </c:tx>
          <c:spPr>
            <a:ln w="25400">
              <a:solidFill>
                <a:srgbClr val="FF0000"/>
              </a:solidFill>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Sheet3!$D$1:$D$12</c:f>
              <c:numCache>
                <c:formatCode>General</c:formatCode>
                <c:ptCount val="12"/>
                <c:pt idx="0">
                  <c:v>615000</c:v>
                </c:pt>
                <c:pt idx="1">
                  <c:v>615000</c:v>
                </c:pt>
                <c:pt idx="2">
                  <c:v>615000</c:v>
                </c:pt>
                <c:pt idx="3">
                  <c:v>615000</c:v>
                </c:pt>
                <c:pt idx="4">
                  <c:v>615000</c:v>
                </c:pt>
                <c:pt idx="5">
                  <c:v>615000</c:v>
                </c:pt>
                <c:pt idx="6">
                  <c:v>615000</c:v>
                </c:pt>
                <c:pt idx="7">
                  <c:v>615000</c:v>
                </c:pt>
                <c:pt idx="8">
                  <c:v>615000</c:v>
                </c:pt>
                <c:pt idx="9">
                  <c:v>615000</c:v>
                </c:pt>
                <c:pt idx="10">
                  <c:v>615000</c:v>
                </c:pt>
                <c:pt idx="11">
                  <c:v>615000</c:v>
                </c:pt>
              </c:numCache>
            </c:numRef>
          </c:val>
          <c:smooth val="0"/>
        </c:ser>
        <c:dLbls>
          <c:showLegendKey val="0"/>
          <c:showVal val="0"/>
          <c:showCatName val="0"/>
          <c:showSerName val="0"/>
          <c:showPercent val="0"/>
          <c:showBubbleSize val="0"/>
        </c:dLbls>
        <c:marker val="1"/>
        <c:smooth val="0"/>
        <c:axId val="124882496"/>
        <c:axId val="570190640"/>
      </c:lineChart>
      <c:catAx>
        <c:axId val="124882496"/>
        <c:scaling>
          <c:orientation val="minMax"/>
        </c:scaling>
        <c:delete val="0"/>
        <c:axPos val="b"/>
        <c:numFmt formatCode="General" sourceLinked="0"/>
        <c:majorTickMark val="out"/>
        <c:minorTickMark val="none"/>
        <c:tickLblPos val="nextTo"/>
        <c:txPr>
          <a:bodyPr/>
          <a:lstStyle/>
          <a:p>
            <a:pPr>
              <a:defRPr>
                <a:solidFill>
                  <a:srgbClr val="07091B"/>
                </a:solidFill>
                <a:latin typeface="Frutiger LT 57 Cn" pitchFamily="34" charset="0"/>
              </a:defRPr>
            </a:pPr>
            <a:endParaRPr lang="en-US"/>
          </a:p>
        </c:txPr>
        <c:crossAx val="570190640"/>
        <c:crosses val="autoZero"/>
        <c:auto val="1"/>
        <c:lblAlgn val="ctr"/>
        <c:lblOffset val="100"/>
        <c:noMultiLvlLbl val="0"/>
      </c:catAx>
      <c:valAx>
        <c:axId val="570190640"/>
        <c:scaling>
          <c:orientation val="minMax"/>
          <c:max val="800000"/>
          <c:min val="300000"/>
        </c:scaling>
        <c:delete val="0"/>
        <c:axPos val="l"/>
        <c:majorGridlines>
          <c:spPr>
            <a:ln>
              <a:solidFill>
                <a:srgbClr val="030409"/>
              </a:solidFill>
            </a:ln>
          </c:spPr>
        </c:majorGridlines>
        <c:numFmt formatCode="&quot;$&quot;#,##0" sourceLinked="0"/>
        <c:majorTickMark val="out"/>
        <c:minorTickMark val="none"/>
        <c:tickLblPos val="nextTo"/>
        <c:txPr>
          <a:bodyPr/>
          <a:lstStyle/>
          <a:p>
            <a:pPr>
              <a:defRPr>
                <a:solidFill>
                  <a:srgbClr val="040510"/>
                </a:solidFill>
                <a:latin typeface="Frutiger LT 57 Cn" pitchFamily="34" charset="0"/>
              </a:defRPr>
            </a:pPr>
            <a:endParaRPr lang="en-US"/>
          </a:p>
        </c:txPr>
        <c:crossAx val="124882496"/>
        <c:crosses val="autoZero"/>
        <c:crossBetween val="between"/>
        <c:majorUnit val="100000"/>
      </c:valAx>
    </c:plotArea>
    <c:legend>
      <c:legendPos val="b"/>
      <c:legendEntry>
        <c:idx val="1"/>
        <c:txPr>
          <a:bodyPr/>
          <a:lstStyle/>
          <a:p>
            <a:pPr>
              <a:defRPr>
                <a:solidFill>
                  <a:srgbClr val="030409"/>
                </a:solidFill>
                <a:latin typeface="Frutiger LT 57 Cn" pitchFamily="34" charset="0"/>
              </a:defRPr>
            </a:pPr>
            <a:endParaRPr lang="en-US"/>
          </a:p>
        </c:txPr>
      </c:legendEntry>
      <c:legendEntry>
        <c:idx val="2"/>
        <c:txPr>
          <a:bodyPr/>
          <a:lstStyle/>
          <a:p>
            <a:pPr>
              <a:defRPr>
                <a:solidFill>
                  <a:srgbClr val="030409"/>
                </a:solidFill>
                <a:latin typeface="Frutiger LT 57 Cn" pitchFamily="34" charset="0"/>
              </a:defRPr>
            </a:pPr>
            <a:endParaRPr lang="en-US"/>
          </a:p>
        </c:txPr>
      </c:legendEntry>
      <c:overlay val="0"/>
      <c:txPr>
        <a:bodyPr/>
        <a:lstStyle/>
        <a:p>
          <a:pPr>
            <a:defRPr>
              <a:latin typeface="Frutiger LT 57 Cn" pitchFamily="34" charset="0"/>
            </a:defRPr>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solidFill>
                  <a:srgbClr val="080808"/>
                </a:solidFill>
                <a:latin typeface="Frutiger LT 57 Cn"/>
              </a:defRPr>
            </a:pPr>
            <a:r>
              <a:rPr lang="en-US" sz="2000">
                <a:solidFill>
                  <a:srgbClr val="080808"/>
                </a:solidFill>
                <a:latin typeface="Frutiger LT 57 Cn"/>
              </a:rPr>
              <a:t>Income by Type</a:t>
            </a:r>
          </a:p>
        </c:rich>
      </c:tx>
      <c:layout>
        <c:manualLayout>
          <c:xMode val="edge"/>
          <c:yMode val="edge"/>
          <c:x val="0.29200843167452156"/>
          <c:y val="2.1431307596640498E-2"/>
        </c:manualLayout>
      </c:layout>
      <c:overlay val="0"/>
    </c:title>
    <c:autoTitleDeleted val="0"/>
    <c:plotArea>
      <c:layout>
        <c:manualLayout>
          <c:layoutTarget val="inner"/>
          <c:xMode val="edge"/>
          <c:yMode val="edge"/>
          <c:x val="0.22179545353440988"/>
          <c:y val="0.21251897739475176"/>
          <c:w val="0.55075937541705589"/>
          <c:h val="0.69640612159145177"/>
        </c:manualLayout>
      </c:layout>
      <c:pieChart>
        <c:varyColors val="1"/>
        <c:ser>
          <c:idx val="0"/>
          <c:order val="0"/>
          <c:spPr>
            <a:ln>
              <a:solidFill>
                <a:srgbClr val="010103"/>
              </a:solidFill>
            </a:ln>
          </c:spPr>
          <c:dPt>
            <c:idx val="0"/>
            <c:bubble3D val="0"/>
            <c:spPr>
              <a:solidFill>
                <a:srgbClr val="FF9933"/>
              </a:solidFill>
              <a:ln>
                <a:solidFill>
                  <a:srgbClr val="010103"/>
                </a:solidFill>
              </a:ln>
            </c:spPr>
          </c:dPt>
          <c:dPt>
            <c:idx val="1"/>
            <c:bubble3D val="0"/>
            <c:spPr>
              <a:solidFill>
                <a:srgbClr val="FFFFFF">
                  <a:lumMod val="85000"/>
                </a:srgbClr>
              </a:solidFill>
              <a:ln>
                <a:solidFill>
                  <a:srgbClr val="010103"/>
                </a:solidFill>
              </a:ln>
            </c:spPr>
          </c:dPt>
          <c:dPt>
            <c:idx val="2"/>
            <c:bubble3D val="0"/>
            <c:spPr>
              <a:solidFill>
                <a:srgbClr val="DAEDEF">
                  <a:lumMod val="90000"/>
                </a:srgbClr>
              </a:solidFill>
              <a:ln>
                <a:solidFill>
                  <a:srgbClr val="010103"/>
                </a:solidFill>
              </a:ln>
            </c:spPr>
          </c:dPt>
          <c:dPt>
            <c:idx val="3"/>
            <c:bubble3D val="0"/>
            <c:spPr>
              <a:solidFill>
                <a:srgbClr val="FFFFFF">
                  <a:lumMod val="85000"/>
                </a:srgbClr>
              </a:solidFill>
              <a:ln>
                <a:solidFill>
                  <a:srgbClr val="010103"/>
                </a:solidFill>
              </a:ln>
            </c:spPr>
          </c:dPt>
          <c:dPt>
            <c:idx val="4"/>
            <c:bubble3D val="0"/>
            <c:spPr>
              <a:solidFill>
                <a:srgbClr val="ABDB77"/>
              </a:solidFill>
              <a:ln>
                <a:solidFill>
                  <a:srgbClr val="010103"/>
                </a:solidFill>
              </a:ln>
            </c:spPr>
          </c:dPt>
          <c:dLbls>
            <c:dLbl>
              <c:idx val="1"/>
              <c:tx>
                <c:rich>
                  <a:bodyPr/>
                  <a:lstStyle/>
                  <a:p>
                    <a:r>
                      <a:rPr lang="en-US" sz="1050" b="0" dirty="0" smtClean="0">
                        <a:solidFill>
                          <a:srgbClr val="040510"/>
                        </a:solidFill>
                        <a:latin typeface="Frutiger LT 57 Cn" pitchFamily="34" charset="0"/>
                      </a:rPr>
                      <a:t>County</a:t>
                    </a:r>
                    <a:r>
                      <a:rPr lang="en-US" sz="1050" b="0" baseline="0" dirty="0" smtClean="0">
                        <a:solidFill>
                          <a:srgbClr val="040510"/>
                        </a:solidFill>
                        <a:latin typeface="Frutiger LT 57 Cn" pitchFamily="34" charset="0"/>
                      </a:rPr>
                      <a:t> </a:t>
                    </a:r>
                    <a:r>
                      <a:rPr lang="en-US" sz="1050" b="0" dirty="0" smtClean="0">
                        <a:solidFill>
                          <a:srgbClr val="040510"/>
                        </a:solidFill>
                        <a:latin typeface="Frutiger LT 57 Cn" pitchFamily="34" charset="0"/>
                      </a:rPr>
                      <a:t> </a:t>
                    </a:r>
                    <a:r>
                      <a:rPr lang="en-US" sz="1050" b="0" dirty="0" smtClean="0">
                        <a:latin typeface="Frutiger LT 57 Cn" pitchFamily="34" charset="0"/>
                      </a:rPr>
                      <a:t>Grants</a:t>
                    </a:r>
                    <a:r>
                      <a:rPr lang="en-US" sz="1050" b="0" dirty="0">
                        <a:latin typeface="Frutiger LT 57 Cn" pitchFamily="34" charset="0"/>
                      </a:rPr>
                      <a:t>
16%</a:t>
                    </a:r>
                    <a:endParaRPr lang="en-US" sz="1100" b="0" dirty="0">
                      <a:latin typeface="Frutiger LT 57 Cn" pitchFamily="34" charset="0"/>
                    </a:endParaRPr>
                  </a:p>
                </c:rich>
              </c:tx>
              <c:showLegendKey val="0"/>
              <c:showVal val="0"/>
              <c:showCatName val="1"/>
              <c:showSerName val="0"/>
              <c:showPercent val="1"/>
              <c:showBubbleSize val="0"/>
              <c:extLst>
                <c:ext xmlns:c15="http://schemas.microsoft.com/office/drawing/2012/chart" uri="{CE6537A1-D6FC-4f65-9D91-7224C49458BB}"/>
              </c:extLst>
            </c:dLbl>
            <c:dLbl>
              <c:idx val="2"/>
              <c:layout>
                <c:manualLayout>
                  <c:x val="0.26115343428754778"/>
                  <c:y val="-6.2992575542547904E-2"/>
                </c:manualLayout>
              </c:layout>
              <c:tx>
                <c:rich>
                  <a:bodyPr/>
                  <a:lstStyle/>
                  <a:p>
                    <a:r>
                      <a:rPr lang="en-US" sz="1050" b="0" dirty="0" smtClean="0">
                        <a:solidFill>
                          <a:srgbClr val="040510"/>
                        </a:solidFill>
                      </a:rPr>
                      <a:t>State </a:t>
                    </a:r>
                    <a:r>
                      <a:rPr lang="en-US" sz="1050" b="0" dirty="0" smtClean="0">
                        <a:solidFill>
                          <a:srgbClr val="000000"/>
                        </a:solidFill>
                      </a:rPr>
                      <a:t>Grants </a:t>
                    </a:r>
                    <a:r>
                      <a:rPr lang="en-US" sz="1050" b="0" dirty="0">
                        <a:solidFill>
                          <a:srgbClr val="000000"/>
                        </a:solidFill>
                      </a:rPr>
                      <a:t>&amp; Contracts
56%</a:t>
                    </a:r>
                    <a:endParaRPr lang="en-US" b="0" dirty="0">
                      <a:solidFill>
                        <a:srgbClr val="000000"/>
                      </a:solidFill>
                    </a:endParaRPr>
                  </a:p>
                </c:rich>
              </c:tx>
              <c:showLegendKey val="0"/>
              <c:showVal val="0"/>
              <c:showCatName val="1"/>
              <c:showSerName val="0"/>
              <c:showPercent val="1"/>
              <c:showBubbleSize val="0"/>
              <c:extLst>
                <c:ext xmlns:c15="http://schemas.microsoft.com/office/drawing/2012/chart" uri="{CE6537A1-D6FC-4f65-9D91-7224C49458BB}"/>
              </c:extLst>
            </c:dLbl>
            <c:dLbl>
              <c:idx val="3"/>
              <c:tx>
                <c:rich>
                  <a:bodyPr/>
                  <a:lstStyle/>
                  <a:p>
                    <a:pPr>
                      <a:defRPr sz="1050" b="0">
                        <a:solidFill>
                          <a:srgbClr val="000000"/>
                        </a:solidFill>
                        <a:latin typeface="Frutiger LT 57 Cn" pitchFamily="34" charset="0"/>
                      </a:defRPr>
                    </a:pPr>
                    <a:r>
                      <a:rPr lang="en-US" sz="1050" b="0" dirty="0" smtClean="0">
                        <a:solidFill>
                          <a:srgbClr val="000000"/>
                        </a:solidFill>
                        <a:latin typeface="Frutiger LT 57 Cn" pitchFamily="34" charset="0"/>
                      </a:rPr>
                      <a:t>Direct federal grants</a:t>
                    </a:r>
                    <a:r>
                      <a:rPr lang="en-US" sz="1050" b="0" dirty="0">
                        <a:solidFill>
                          <a:srgbClr val="000000"/>
                        </a:solidFill>
                        <a:latin typeface="Frutiger LT 57 Cn" pitchFamily="34" charset="0"/>
                      </a:rPr>
                      <a:t>
</a:t>
                    </a:r>
                    <a:r>
                      <a:rPr lang="en-US" sz="1050" b="0" dirty="0" smtClean="0">
                        <a:solidFill>
                          <a:srgbClr val="000000"/>
                        </a:solidFill>
                        <a:latin typeface="Frutiger LT 57 Cn" pitchFamily="34" charset="0"/>
                      </a:rPr>
                      <a:t>14%</a:t>
                    </a:r>
                    <a:endParaRPr lang="en-US" sz="1100" b="0" dirty="0">
                      <a:solidFill>
                        <a:srgbClr val="000000"/>
                      </a:solidFill>
                      <a:latin typeface="Frutiger LT 57 Cn" pitchFamily="34" charset="0"/>
                    </a:endParaRPr>
                  </a:p>
                </c:rich>
              </c:tx>
              <c:spPr/>
              <c:showLegendKey val="0"/>
              <c:showVal val="0"/>
              <c:showCatName val="1"/>
              <c:showSerName val="0"/>
              <c:showPercent val="1"/>
              <c:showBubbleSize val="0"/>
              <c:extLst>
                <c:ext xmlns:c15="http://schemas.microsoft.com/office/drawing/2012/chart" uri="{CE6537A1-D6FC-4f65-9D91-7224C49458BB}"/>
              </c:extLst>
            </c:dLbl>
            <c:dLbl>
              <c:idx val="4"/>
              <c:tx>
                <c:rich>
                  <a:bodyPr/>
                  <a:lstStyle/>
                  <a:p>
                    <a:r>
                      <a:rPr lang="en-US" sz="1050" b="0">
                        <a:solidFill>
                          <a:srgbClr val="040510"/>
                        </a:solidFill>
                        <a:latin typeface="Frutiger LT 57 Cn" pitchFamily="34" charset="0"/>
                      </a:rPr>
                      <a:t>P</a:t>
                    </a:r>
                    <a:r>
                      <a:rPr lang="en-US" sz="1050" b="0">
                        <a:latin typeface="Frutiger LT 57 Cn" pitchFamily="34" charset="0"/>
                      </a:rPr>
                      <a:t>rogram Fees
</a:t>
                    </a:r>
                    <a:r>
                      <a:rPr lang="en-US" sz="1050" b="0" smtClean="0">
                        <a:latin typeface="Frutiger LT 57 Cn" pitchFamily="34" charset="0"/>
                      </a:rPr>
                      <a:t>10%</a:t>
                    </a:r>
                    <a:endParaRPr lang="en-US" sz="1100" b="0">
                      <a:latin typeface="Frutiger LT 57 Cn" pitchFamily="34" charset="0"/>
                    </a:endParaRPr>
                  </a:p>
                </c:rich>
              </c:tx>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a:lstStyle/>
              <a:p>
                <a:pPr>
                  <a:defRPr sz="1050" b="0">
                    <a:solidFill>
                      <a:srgbClr val="040510"/>
                    </a:solidFill>
                    <a:latin typeface="Frutiger LT 57 Cn" pitchFamily="34" charset="0"/>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'Stmt Activities'!$B$8:$B$12</c:f>
              <c:strCache>
                <c:ptCount val="5"/>
                <c:pt idx="0">
                  <c:v>Individual Contributions</c:v>
                </c:pt>
                <c:pt idx="1">
                  <c:v>Corporate/Foundation Grants</c:v>
                </c:pt>
                <c:pt idx="2">
                  <c:v>Government Grants &amp; Contracts</c:v>
                </c:pt>
                <c:pt idx="3">
                  <c:v>United Way</c:v>
                </c:pt>
                <c:pt idx="4">
                  <c:v>Program Fees</c:v>
                </c:pt>
              </c:strCache>
            </c:strRef>
          </c:cat>
          <c:val>
            <c:numRef>
              <c:f>'Stmt Activities'!$Q$8:$Q$12</c:f>
              <c:numCache>
                <c:formatCode>_(* #,##0_);_(* \(#,##0\);_(* "-"_);_(@_)</c:formatCode>
                <c:ptCount val="5"/>
                <c:pt idx="0" formatCode="&quot;$&quot;#,##0_);[Red]\(&quot;$&quot;#,##0\)">
                  <c:v>178936</c:v>
                </c:pt>
                <c:pt idx="1">
                  <c:v>727500</c:v>
                </c:pt>
                <c:pt idx="2">
                  <c:v>2522408</c:v>
                </c:pt>
                <c:pt idx="3">
                  <c:v>658684</c:v>
                </c:pt>
                <c:pt idx="4">
                  <c:v>403520</c:v>
                </c:pt>
              </c:numCache>
            </c:numRef>
          </c:val>
        </c:ser>
        <c:dLbls>
          <c:showLegendKey val="0"/>
          <c:showVal val="0"/>
          <c:showCatName val="1"/>
          <c:showSerName val="0"/>
          <c:showPercent val="1"/>
          <c:showBubbleSize val="0"/>
          <c:showLeaderLines val="1"/>
        </c:dLbls>
        <c:firstSliceAng val="87"/>
      </c:pieChart>
    </c:plotArea>
    <c:plotVisOnly val="1"/>
    <c:dispBlanksAs val="zero"/>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F233D2-DAFE-4539-B6E4-711DC6CC52D3}" type="doc">
      <dgm:prSet loTypeId="urn:microsoft.com/office/officeart/2005/8/layout/funnel1" loCatId="process" qsTypeId="urn:microsoft.com/office/officeart/2005/8/quickstyle/simple1" qsCatId="simple" csTypeId="urn:microsoft.com/office/officeart/2005/8/colors/colorful1#1" csCatId="colorful" phldr="1"/>
      <dgm:spPr/>
      <dgm:t>
        <a:bodyPr/>
        <a:lstStyle/>
        <a:p>
          <a:endParaRPr lang="en-US"/>
        </a:p>
      </dgm:t>
    </dgm:pt>
    <dgm:pt modelId="{7E4E4383-5D04-4142-B5BD-A94290FCE689}">
      <dgm:prSet phldrT="[Text]" custT="1"/>
      <dgm:spPr/>
      <dgm:t>
        <a:bodyPr/>
        <a:lstStyle/>
        <a:p>
          <a:r>
            <a:rPr lang="en-US" sz="2200" b="1" dirty="0" smtClean="0"/>
            <a:t>Review</a:t>
          </a:r>
          <a:endParaRPr lang="en-US" sz="2200" b="1" dirty="0"/>
        </a:p>
      </dgm:t>
    </dgm:pt>
    <dgm:pt modelId="{373F6C5C-E576-4726-98A7-B969C5D95C39}" type="parTrans" cxnId="{EF03CFE0-6ADC-4D34-AA07-DDD7AB91A8B9}">
      <dgm:prSet/>
      <dgm:spPr/>
      <dgm:t>
        <a:bodyPr/>
        <a:lstStyle/>
        <a:p>
          <a:endParaRPr lang="en-US"/>
        </a:p>
      </dgm:t>
    </dgm:pt>
    <dgm:pt modelId="{799CEBF6-39CD-4020-B745-A640275C0FF8}" type="sibTrans" cxnId="{EF03CFE0-6ADC-4D34-AA07-DDD7AB91A8B9}">
      <dgm:prSet/>
      <dgm:spPr/>
      <dgm:t>
        <a:bodyPr/>
        <a:lstStyle/>
        <a:p>
          <a:endParaRPr lang="en-US"/>
        </a:p>
      </dgm:t>
    </dgm:pt>
    <dgm:pt modelId="{40E84650-CCD8-47BD-ADFC-55255F62A3C2}">
      <dgm:prSet phldrT="[Text]" custT="1"/>
      <dgm:spPr>
        <a:solidFill>
          <a:srgbClr val="00B0F0"/>
        </a:solidFill>
      </dgm:spPr>
      <dgm:t>
        <a:bodyPr/>
        <a:lstStyle/>
        <a:p>
          <a:r>
            <a:rPr lang="en-US" sz="2400" b="1" dirty="0" smtClean="0"/>
            <a:t>Update</a:t>
          </a:r>
          <a:endParaRPr lang="en-US" sz="2400" b="1" dirty="0"/>
        </a:p>
      </dgm:t>
    </dgm:pt>
    <dgm:pt modelId="{CA2DA786-D632-4BC0-926D-A2BDA516F661}" type="parTrans" cxnId="{4C16B3D2-22BF-478B-8C62-101DAA4F4C63}">
      <dgm:prSet/>
      <dgm:spPr/>
      <dgm:t>
        <a:bodyPr/>
        <a:lstStyle/>
        <a:p>
          <a:endParaRPr lang="en-US"/>
        </a:p>
      </dgm:t>
    </dgm:pt>
    <dgm:pt modelId="{F05E65B5-8EFB-4CEE-9EBF-1893DA6F0A3A}" type="sibTrans" cxnId="{4C16B3D2-22BF-478B-8C62-101DAA4F4C63}">
      <dgm:prSet/>
      <dgm:spPr/>
      <dgm:t>
        <a:bodyPr/>
        <a:lstStyle/>
        <a:p>
          <a:endParaRPr lang="en-US"/>
        </a:p>
      </dgm:t>
    </dgm:pt>
    <dgm:pt modelId="{D13F8990-6123-436F-AC18-7ADE6D95158E}">
      <dgm:prSet phldrT="[Text]" custT="1"/>
      <dgm:spPr/>
      <dgm:t>
        <a:bodyPr/>
        <a:lstStyle/>
        <a:p>
          <a:r>
            <a:rPr lang="en-US" sz="2400" b="1" dirty="0" smtClean="0"/>
            <a:t>Use</a:t>
          </a:r>
          <a:endParaRPr lang="en-US" sz="2400" b="1" dirty="0"/>
        </a:p>
      </dgm:t>
    </dgm:pt>
    <dgm:pt modelId="{F7F00126-FEF4-418A-A290-9CDC8734A4E6}" type="parTrans" cxnId="{CE883E35-BB1C-4087-8146-1B1C7F4F2591}">
      <dgm:prSet/>
      <dgm:spPr/>
      <dgm:t>
        <a:bodyPr/>
        <a:lstStyle/>
        <a:p>
          <a:endParaRPr lang="en-US"/>
        </a:p>
      </dgm:t>
    </dgm:pt>
    <dgm:pt modelId="{BECB78AA-5102-4EE9-9490-44405570F3B5}" type="sibTrans" cxnId="{CE883E35-BB1C-4087-8146-1B1C7F4F2591}">
      <dgm:prSet/>
      <dgm:spPr/>
      <dgm:t>
        <a:bodyPr/>
        <a:lstStyle/>
        <a:p>
          <a:endParaRPr lang="en-US"/>
        </a:p>
      </dgm:t>
    </dgm:pt>
    <dgm:pt modelId="{4AE2F3E4-DA3E-4FBC-8F25-DB25551D3285}">
      <dgm:prSet phldrT="[Text]"/>
      <dgm:spPr/>
      <dgm:t>
        <a:bodyPr/>
        <a:lstStyle/>
        <a:p>
          <a:r>
            <a:rPr lang="en-US" b="1" dirty="0" smtClean="0">
              <a:solidFill>
                <a:srgbClr val="1A6174"/>
              </a:solidFill>
            </a:rPr>
            <a:t>Mission</a:t>
          </a:r>
          <a:endParaRPr lang="en-US" b="1" dirty="0">
            <a:solidFill>
              <a:srgbClr val="1A6174"/>
            </a:solidFill>
          </a:endParaRPr>
        </a:p>
      </dgm:t>
    </dgm:pt>
    <dgm:pt modelId="{F5E1750D-4750-485C-AF10-F203A0605EED}" type="parTrans" cxnId="{796F0D4D-683B-44AE-B252-548A3CA9B909}">
      <dgm:prSet/>
      <dgm:spPr/>
      <dgm:t>
        <a:bodyPr/>
        <a:lstStyle/>
        <a:p>
          <a:endParaRPr lang="en-US"/>
        </a:p>
      </dgm:t>
    </dgm:pt>
    <dgm:pt modelId="{D52A5920-F83C-4052-B977-B8E0A2C1AB66}" type="sibTrans" cxnId="{796F0D4D-683B-44AE-B252-548A3CA9B909}">
      <dgm:prSet/>
      <dgm:spPr/>
      <dgm:t>
        <a:bodyPr/>
        <a:lstStyle/>
        <a:p>
          <a:endParaRPr lang="en-US"/>
        </a:p>
      </dgm:t>
    </dgm:pt>
    <dgm:pt modelId="{63CE392D-3109-4267-A3CB-A098AA351AF2}" type="pres">
      <dgm:prSet presAssocID="{45F233D2-DAFE-4539-B6E4-711DC6CC52D3}" presName="Name0" presStyleCnt="0">
        <dgm:presLayoutVars>
          <dgm:chMax val="4"/>
          <dgm:resizeHandles val="exact"/>
        </dgm:presLayoutVars>
      </dgm:prSet>
      <dgm:spPr/>
      <dgm:t>
        <a:bodyPr/>
        <a:lstStyle/>
        <a:p>
          <a:endParaRPr lang="en-US"/>
        </a:p>
      </dgm:t>
    </dgm:pt>
    <dgm:pt modelId="{0CCD8937-763B-4FAF-8A92-7536E13DB482}" type="pres">
      <dgm:prSet presAssocID="{45F233D2-DAFE-4539-B6E4-711DC6CC52D3}" presName="ellipse" presStyleLbl="trBgShp" presStyleIdx="0" presStyleCnt="1"/>
      <dgm:spPr/>
    </dgm:pt>
    <dgm:pt modelId="{299390D1-29D2-44D4-8F2F-FAFD1E92A73B}" type="pres">
      <dgm:prSet presAssocID="{45F233D2-DAFE-4539-B6E4-711DC6CC52D3}" presName="arrow1" presStyleLbl="fgShp" presStyleIdx="0" presStyleCnt="1"/>
      <dgm:spPr>
        <a:solidFill>
          <a:srgbClr val="1A6174"/>
        </a:solidFill>
      </dgm:spPr>
      <dgm:t>
        <a:bodyPr/>
        <a:lstStyle/>
        <a:p>
          <a:endParaRPr lang="en-US"/>
        </a:p>
      </dgm:t>
    </dgm:pt>
    <dgm:pt modelId="{01F852F8-ADB2-48C0-BFE2-DA4DEF05EC4A}" type="pres">
      <dgm:prSet presAssocID="{45F233D2-DAFE-4539-B6E4-711DC6CC52D3}" presName="rectangle" presStyleLbl="revTx" presStyleIdx="0" presStyleCnt="1">
        <dgm:presLayoutVars>
          <dgm:bulletEnabled val="1"/>
        </dgm:presLayoutVars>
      </dgm:prSet>
      <dgm:spPr/>
      <dgm:t>
        <a:bodyPr/>
        <a:lstStyle/>
        <a:p>
          <a:endParaRPr lang="en-US"/>
        </a:p>
      </dgm:t>
    </dgm:pt>
    <dgm:pt modelId="{C10AE357-5355-4509-8195-270C039B65C7}" type="pres">
      <dgm:prSet presAssocID="{40E84650-CCD8-47BD-ADFC-55255F62A3C2}" presName="item1" presStyleLbl="node1" presStyleIdx="0" presStyleCnt="3">
        <dgm:presLayoutVars>
          <dgm:bulletEnabled val="1"/>
        </dgm:presLayoutVars>
      </dgm:prSet>
      <dgm:spPr/>
      <dgm:t>
        <a:bodyPr/>
        <a:lstStyle/>
        <a:p>
          <a:endParaRPr lang="en-US"/>
        </a:p>
      </dgm:t>
    </dgm:pt>
    <dgm:pt modelId="{12CAB549-5B4F-4988-95FA-21CC60490017}" type="pres">
      <dgm:prSet presAssocID="{D13F8990-6123-436F-AC18-7ADE6D95158E}" presName="item2" presStyleLbl="node1" presStyleIdx="1" presStyleCnt="3" custScaleX="109428" custScaleY="103485" custLinFactNeighborY="-5387">
        <dgm:presLayoutVars>
          <dgm:bulletEnabled val="1"/>
        </dgm:presLayoutVars>
      </dgm:prSet>
      <dgm:spPr/>
      <dgm:t>
        <a:bodyPr/>
        <a:lstStyle/>
        <a:p>
          <a:endParaRPr lang="en-US"/>
        </a:p>
      </dgm:t>
    </dgm:pt>
    <dgm:pt modelId="{625157F9-D97D-46D7-A5AF-D55305A770D9}" type="pres">
      <dgm:prSet presAssocID="{4AE2F3E4-DA3E-4FBC-8F25-DB25551D3285}" presName="item3" presStyleLbl="node1" presStyleIdx="2" presStyleCnt="3" custLinFactNeighborX="8552" custLinFactNeighborY="-7531">
        <dgm:presLayoutVars>
          <dgm:bulletEnabled val="1"/>
        </dgm:presLayoutVars>
      </dgm:prSet>
      <dgm:spPr/>
      <dgm:t>
        <a:bodyPr/>
        <a:lstStyle/>
        <a:p>
          <a:endParaRPr lang="en-US"/>
        </a:p>
      </dgm:t>
    </dgm:pt>
    <dgm:pt modelId="{B5B4A145-4FE8-4DF3-83B4-77EC180BBFBA}" type="pres">
      <dgm:prSet presAssocID="{45F233D2-DAFE-4539-B6E4-711DC6CC52D3}" presName="funnel" presStyleLbl="trAlignAcc1" presStyleIdx="0" presStyleCnt="1"/>
      <dgm:spPr/>
      <dgm:t>
        <a:bodyPr/>
        <a:lstStyle/>
        <a:p>
          <a:endParaRPr lang="en-US"/>
        </a:p>
      </dgm:t>
    </dgm:pt>
  </dgm:ptLst>
  <dgm:cxnLst>
    <dgm:cxn modelId="{CE883E35-BB1C-4087-8146-1B1C7F4F2591}" srcId="{45F233D2-DAFE-4539-B6E4-711DC6CC52D3}" destId="{D13F8990-6123-436F-AC18-7ADE6D95158E}" srcOrd="2" destOrd="0" parTransId="{F7F00126-FEF4-418A-A290-9CDC8734A4E6}" sibTransId="{BECB78AA-5102-4EE9-9490-44405570F3B5}"/>
    <dgm:cxn modelId="{EF03CFE0-6ADC-4D34-AA07-DDD7AB91A8B9}" srcId="{45F233D2-DAFE-4539-B6E4-711DC6CC52D3}" destId="{7E4E4383-5D04-4142-B5BD-A94290FCE689}" srcOrd="0" destOrd="0" parTransId="{373F6C5C-E576-4726-98A7-B969C5D95C39}" sibTransId="{799CEBF6-39CD-4020-B745-A640275C0FF8}"/>
    <dgm:cxn modelId="{796F0D4D-683B-44AE-B252-548A3CA9B909}" srcId="{45F233D2-DAFE-4539-B6E4-711DC6CC52D3}" destId="{4AE2F3E4-DA3E-4FBC-8F25-DB25551D3285}" srcOrd="3" destOrd="0" parTransId="{F5E1750D-4750-485C-AF10-F203A0605EED}" sibTransId="{D52A5920-F83C-4052-B977-B8E0A2C1AB66}"/>
    <dgm:cxn modelId="{4D4E8A75-B589-4986-91C1-7E257B729506}" type="presOf" srcId="{4AE2F3E4-DA3E-4FBC-8F25-DB25551D3285}" destId="{01F852F8-ADB2-48C0-BFE2-DA4DEF05EC4A}" srcOrd="0" destOrd="0" presId="urn:microsoft.com/office/officeart/2005/8/layout/funnel1"/>
    <dgm:cxn modelId="{9CBC5CAB-F764-41DC-BBDB-26107CA47902}" type="presOf" srcId="{45F233D2-DAFE-4539-B6E4-711DC6CC52D3}" destId="{63CE392D-3109-4267-A3CB-A098AA351AF2}" srcOrd="0" destOrd="0" presId="urn:microsoft.com/office/officeart/2005/8/layout/funnel1"/>
    <dgm:cxn modelId="{CAC75AB9-F5C7-4F49-AC45-559B794F21E8}" type="presOf" srcId="{7E4E4383-5D04-4142-B5BD-A94290FCE689}" destId="{625157F9-D97D-46D7-A5AF-D55305A770D9}" srcOrd="0" destOrd="0" presId="urn:microsoft.com/office/officeart/2005/8/layout/funnel1"/>
    <dgm:cxn modelId="{F1449AF5-6961-415A-9405-99B27B6088BE}" type="presOf" srcId="{40E84650-CCD8-47BD-ADFC-55255F62A3C2}" destId="{12CAB549-5B4F-4988-95FA-21CC60490017}" srcOrd="0" destOrd="0" presId="urn:microsoft.com/office/officeart/2005/8/layout/funnel1"/>
    <dgm:cxn modelId="{4C16B3D2-22BF-478B-8C62-101DAA4F4C63}" srcId="{45F233D2-DAFE-4539-B6E4-711DC6CC52D3}" destId="{40E84650-CCD8-47BD-ADFC-55255F62A3C2}" srcOrd="1" destOrd="0" parTransId="{CA2DA786-D632-4BC0-926D-A2BDA516F661}" sibTransId="{F05E65B5-8EFB-4CEE-9EBF-1893DA6F0A3A}"/>
    <dgm:cxn modelId="{CDB0E2FE-FA78-4121-9523-4C1C49AF1AE6}" type="presOf" srcId="{D13F8990-6123-436F-AC18-7ADE6D95158E}" destId="{C10AE357-5355-4509-8195-270C039B65C7}" srcOrd="0" destOrd="0" presId="urn:microsoft.com/office/officeart/2005/8/layout/funnel1"/>
    <dgm:cxn modelId="{1A6A3929-B2C2-45F4-BDCC-79C0C113DE00}" type="presParOf" srcId="{63CE392D-3109-4267-A3CB-A098AA351AF2}" destId="{0CCD8937-763B-4FAF-8A92-7536E13DB482}" srcOrd="0" destOrd="0" presId="urn:microsoft.com/office/officeart/2005/8/layout/funnel1"/>
    <dgm:cxn modelId="{01C79904-C5C7-43F1-8E69-D2529682B94A}" type="presParOf" srcId="{63CE392D-3109-4267-A3CB-A098AA351AF2}" destId="{299390D1-29D2-44D4-8F2F-FAFD1E92A73B}" srcOrd="1" destOrd="0" presId="urn:microsoft.com/office/officeart/2005/8/layout/funnel1"/>
    <dgm:cxn modelId="{72DE9102-02EA-4103-A18D-4D76B7600AD5}" type="presParOf" srcId="{63CE392D-3109-4267-A3CB-A098AA351AF2}" destId="{01F852F8-ADB2-48C0-BFE2-DA4DEF05EC4A}" srcOrd="2" destOrd="0" presId="urn:microsoft.com/office/officeart/2005/8/layout/funnel1"/>
    <dgm:cxn modelId="{2251340B-1947-401C-96BE-1E12E0018C7D}" type="presParOf" srcId="{63CE392D-3109-4267-A3CB-A098AA351AF2}" destId="{C10AE357-5355-4509-8195-270C039B65C7}" srcOrd="3" destOrd="0" presId="urn:microsoft.com/office/officeart/2005/8/layout/funnel1"/>
    <dgm:cxn modelId="{F2751AE4-CFC6-44B7-9510-C2F63AE82A35}" type="presParOf" srcId="{63CE392D-3109-4267-A3CB-A098AA351AF2}" destId="{12CAB549-5B4F-4988-95FA-21CC60490017}" srcOrd="4" destOrd="0" presId="urn:microsoft.com/office/officeart/2005/8/layout/funnel1"/>
    <dgm:cxn modelId="{F976D222-26C1-47AA-BC8C-D0B152BFA4C2}" type="presParOf" srcId="{63CE392D-3109-4267-A3CB-A098AA351AF2}" destId="{625157F9-D97D-46D7-A5AF-D55305A770D9}" srcOrd="5" destOrd="0" presId="urn:microsoft.com/office/officeart/2005/8/layout/funnel1"/>
    <dgm:cxn modelId="{1BB3AE23-2B2B-47CB-A5A3-1906923F7FF6}" type="presParOf" srcId="{63CE392D-3109-4267-A3CB-A098AA351AF2}" destId="{B5B4A145-4FE8-4DF3-83B4-77EC180BBFBA}"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643EEB1E-561D-4998-BC09-34388BC37517}">
      <dgm:prSet phldrT="[Text]" custT="1"/>
      <dgm:spPr/>
      <dgm:t>
        <a:bodyPr/>
        <a:lstStyle/>
        <a:p>
          <a:r>
            <a:rPr lang="en-US" sz="2200" b="1" dirty="0" smtClean="0"/>
            <a:t>CSBG Org. Standard 4.1:</a:t>
          </a:r>
          <a:endParaRPr lang="en-US" sz="2200" dirty="0"/>
        </a:p>
      </dgm:t>
    </dgm:pt>
    <dgm:pt modelId="{653C264E-1342-4245-BD1D-EADDC7B82989}" type="parTrans" cxnId="{1ACD085E-1C04-4571-901B-275FC617892F}">
      <dgm:prSet/>
      <dgm:spPr/>
      <dgm:t>
        <a:bodyPr/>
        <a:lstStyle/>
        <a:p>
          <a:endParaRPr lang="en-US"/>
        </a:p>
      </dgm:t>
    </dgm:pt>
    <dgm:pt modelId="{A87345F8-1DD4-42BE-B0F2-62D903F3A664}" type="sibTrans" cxnId="{1ACD085E-1C04-4571-901B-275FC617892F}">
      <dgm:prSet/>
      <dgm:spPr/>
      <dgm:t>
        <a:bodyPr/>
        <a:lstStyle/>
        <a:p>
          <a:endParaRPr lang="en-US"/>
        </a:p>
      </dgm:t>
    </dgm:pt>
    <dgm:pt modelId="{C091D490-96E1-45CB-AB78-36778432B0DD}">
      <dgm:prSet custT="1"/>
      <dgm:spPr/>
      <dgm:t>
        <a:bodyPr/>
        <a:lstStyle/>
        <a:p>
          <a:r>
            <a:rPr lang="en-US" sz="2000" dirty="0" smtClean="0">
              <a:solidFill>
                <a:schemeClr val="tx2"/>
              </a:solidFill>
            </a:rPr>
            <a:t>The tripartite board/advisory body has reviewed the department’s mission statement within the past 5 years and assured that: (1) The mission addresses poverty; and (2) The CAA’s programs and services are in alignment with the mission.</a:t>
          </a:r>
          <a:endParaRPr lang="en-US" sz="2000" dirty="0">
            <a:solidFill>
              <a:schemeClr val="tx2"/>
            </a:solidFill>
          </a:endParaRPr>
        </a:p>
      </dgm:t>
    </dgm:pt>
    <dgm:pt modelId="{6A9BF568-82FB-4475-9397-0D7BBF344848}" type="parTrans" cxnId="{47B5244C-EF52-4F9E-B296-D583155E4524}">
      <dgm:prSet/>
      <dgm:spPr/>
      <dgm:t>
        <a:bodyPr/>
        <a:lstStyle/>
        <a:p>
          <a:endParaRPr lang="en-US"/>
        </a:p>
      </dgm:t>
    </dgm:pt>
    <dgm:pt modelId="{BDA3A788-7EFE-44C8-A9AC-4DF66531CF3D}" type="sibTrans" cxnId="{47B5244C-EF52-4F9E-B296-D583155E4524}">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8AB76315-BE57-4598-817D-4EC2161AC2B4}" type="pres">
      <dgm:prSet presAssocID="{643EEB1E-561D-4998-BC09-34388BC37517}" presName="parentLin" presStyleCnt="0"/>
      <dgm:spPr/>
      <dgm:t>
        <a:bodyPr/>
        <a:lstStyle/>
        <a:p>
          <a:endParaRPr lang="en-US"/>
        </a:p>
      </dgm:t>
    </dgm:pt>
    <dgm:pt modelId="{486CA9F8-27D6-4F71-AF43-BF47066AB093}" type="pres">
      <dgm:prSet presAssocID="{643EEB1E-561D-4998-BC09-34388BC37517}" presName="parentLeftMargin" presStyleLbl="node1" presStyleIdx="0" presStyleCnt="1"/>
      <dgm:spPr/>
      <dgm:t>
        <a:bodyPr/>
        <a:lstStyle/>
        <a:p>
          <a:endParaRPr lang="en-US"/>
        </a:p>
      </dgm:t>
    </dgm:pt>
    <dgm:pt modelId="{1E76B4C2-1831-415D-B7A8-945C0F5974F4}" type="pres">
      <dgm:prSet presAssocID="{643EEB1E-561D-4998-BC09-34388BC37517}" presName="parentText" presStyleLbl="node1" presStyleIdx="0" presStyleCnt="1" custLinFactNeighborY="14">
        <dgm:presLayoutVars>
          <dgm:chMax val="0"/>
          <dgm:bulletEnabled val="1"/>
        </dgm:presLayoutVars>
      </dgm:prSet>
      <dgm:spPr/>
      <dgm:t>
        <a:bodyPr/>
        <a:lstStyle/>
        <a:p>
          <a:endParaRPr lang="en-US"/>
        </a:p>
      </dgm:t>
    </dgm:pt>
    <dgm:pt modelId="{EA7D3938-7531-44DC-A2DB-3B56CCA6E1BD}" type="pres">
      <dgm:prSet presAssocID="{643EEB1E-561D-4998-BC09-34388BC37517}" presName="negativeSpace" presStyleCnt="0"/>
      <dgm:spPr/>
      <dgm:t>
        <a:bodyPr/>
        <a:lstStyle/>
        <a:p>
          <a:endParaRPr lang="en-US"/>
        </a:p>
      </dgm:t>
    </dgm:pt>
    <dgm:pt modelId="{1DA7A4B2-46B8-46A2-A7AD-E0012FF61B72}" type="pres">
      <dgm:prSet presAssocID="{643EEB1E-561D-4998-BC09-34388BC37517}" presName="childText" presStyleLbl="conFgAcc1" presStyleIdx="0" presStyleCnt="1">
        <dgm:presLayoutVars>
          <dgm:bulletEnabled val="1"/>
        </dgm:presLayoutVars>
      </dgm:prSet>
      <dgm:spPr/>
      <dgm:t>
        <a:bodyPr/>
        <a:lstStyle/>
        <a:p>
          <a:endParaRPr lang="en-US"/>
        </a:p>
      </dgm:t>
    </dgm:pt>
  </dgm:ptLst>
  <dgm:cxnLst>
    <dgm:cxn modelId="{47B5244C-EF52-4F9E-B296-D583155E4524}" srcId="{643EEB1E-561D-4998-BC09-34388BC37517}" destId="{C091D490-96E1-45CB-AB78-36778432B0DD}" srcOrd="0" destOrd="0" parTransId="{6A9BF568-82FB-4475-9397-0D7BBF344848}" sibTransId="{BDA3A788-7EFE-44C8-A9AC-4DF66531CF3D}"/>
    <dgm:cxn modelId="{7E9D6480-3214-4A90-B7C6-F9BADF573F2B}" type="presOf" srcId="{643EEB1E-561D-4998-BC09-34388BC37517}" destId="{486CA9F8-27D6-4F71-AF43-BF47066AB093}" srcOrd="0" destOrd="0" presId="urn:microsoft.com/office/officeart/2005/8/layout/list1"/>
    <dgm:cxn modelId="{1ACD085E-1C04-4571-901B-275FC617892F}" srcId="{3C2203F3-64E4-4CD5-B368-4BBF3A47E1D7}" destId="{643EEB1E-561D-4998-BC09-34388BC37517}" srcOrd="0" destOrd="0" parTransId="{653C264E-1342-4245-BD1D-EADDC7B82989}" sibTransId="{A87345F8-1DD4-42BE-B0F2-62D903F3A664}"/>
    <dgm:cxn modelId="{FAC5E551-2878-4D7B-AF3F-C894CD5A340B}" type="presOf" srcId="{C091D490-96E1-45CB-AB78-36778432B0DD}" destId="{1DA7A4B2-46B8-46A2-A7AD-E0012FF61B72}" srcOrd="0" destOrd="0" presId="urn:microsoft.com/office/officeart/2005/8/layout/list1"/>
    <dgm:cxn modelId="{7CEBD6F9-E152-4B37-B1EB-E92551706D98}" type="presOf" srcId="{643EEB1E-561D-4998-BC09-34388BC37517}" destId="{1E76B4C2-1831-415D-B7A8-945C0F5974F4}" srcOrd="1" destOrd="0" presId="urn:microsoft.com/office/officeart/2005/8/layout/list1"/>
    <dgm:cxn modelId="{18EA3A26-8A3C-4563-B42A-4D2952E66C4E}" type="presOf" srcId="{3C2203F3-64E4-4CD5-B368-4BBF3A47E1D7}" destId="{EDB74946-976A-45EB-BD78-E764C34F2483}" srcOrd="0" destOrd="0" presId="urn:microsoft.com/office/officeart/2005/8/layout/list1"/>
    <dgm:cxn modelId="{0D717E8B-6569-4C24-B55B-A9BE58BAA92D}" type="presParOf" srcId="{EDB74946-976A-45EB-BD78-E764C34F2483}" destId="{8AB76315-BE57-4598-817D-4EC2161AC2B4}" srcOrd="0" destOrd="0" presId="urn:microsoft.com/office/officeart/2005/8/layout/list1"/>
    <dgm:cxn modelId="{C7C5CAC7-AD3D-47EE-B2A4-BBA06E68A043}" type="presParOf" srcId="{8AB76315-BE57-4598-817D-4EC2161AC2B4}" destId="{486CA9F8-27D6-4F71-AF43-BF47066AB093}" srcOrd="0" destOrd="0" presId="urn:microsoft.com/office/officeart/2005/8/layout/list1"/>
    <dgm:cxn modelId="{531182B5-184E-444D-9BAC-DB898ABC1D29}" type="presParOf" srcId="{8AB76315-BE57-4598-817D-4EC2161AC2B4}" destId="{1E76B4C2-1831-415D-B7A8-945C0F5974F4}" srcOrd="1" destOrd="0" presId="urn:microsoft.com/office/officeart/2005/8/layout/list1"/>
    <dgm:cxn modelId="{9B538CCC-FBA9-4B59-98C9-C311CCA45679}" type="presParOf" srcId="{EDB74946-976A-45EB-BD78-E764C34F2483}" destId="{EA7D3938-7531-44DC-A2DB-3B56CCA6E1BD}" srcOrd="1" destOrd="0" presId="urn:microsoft.com/office/officeart/2005/8/layout/list1"/>
    <dgm:cxn modelId="{C733A09B-2FF1-4944-B4D7-F593BA49423F}" type="presParOf" srcId="{EDB74946-976A-45EB-BD78-E764C34F2483}" destId="{1DA7A4B2-46B8-46A2-A7AD-E0012FF61B72}"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5119DC84-1ED8-4361-AB1E-C758D3B75FF2}">
      <dgm:prSet phldrT="[Text]" custT="1"/>
      <dgm:spPr>
        <a:solidFill>
          <a:schemeClr val="accent1"/>
        </a:solidFill>
      </dgm:spPr>
      <dgm:t>
        <a:bodyPr/>
        <a:lstStyle/>
        <a:p>
          <a:r>
            <a:rPr lang="en-US" sz="2200" b="1" dirty="0" smtClean="0"/>
            <a:t>CSBG Org. Standard 3.1:</a:t>
          </a:r>
          <a:endParaRPr lang="en-US" sz="2200" dirty="0"/>
        </a:p>
      </dgm:t>
    </dgm:pt>
    <dgm:pt modelId="{8CE6F1A9-483C-4040-93C5-CB7F6EB4BE1B}" type="parTrans" cxnId="{8CB8EC8C-E32F-4606-A9F2-73A614200116}">
      <dgm:prSet/>
      <dgm:spPr/>
      <dgm:t>
        <a:bodyPr/>
        <a:lstStyle/>
        <a:p>
          <a:endParaRPr lang="en-US"/>
        </a:p>
      </dgm:t>
    </dgm:pt>
    <dgm:pt modelId="{15A2845F-D0EC-4BE0-9C10-1EAC090F0E4A}" type="sibTrans" cxnId="{8CB8EC8C-E32F-4606-A9F2-73A614200116}">
      <dgm:prSet/>
      <dgm:spPr/>
      <dgm:t>
        <a:bodyPr/>
        <a:lstStyle/>
        <a:p>
          <a:endParaRPr lang="en-US"/>
        </a:p>
      </dgm:t>
    </dgm:pt>
    <dgm:pt modelId="{92476995-B825-4B86-AFC8-98A91665630B}">
      <dgm:prSet custT="1"/>
      <dgm:spPr>
        <a:ln>
          <a:solidFill>
            <a:schemeClr val="accent1"/>
          </a:solidFill>
        </a:ln>
      </dgm:spPr>
      <dgm:t>
        <a:bodyPr/>
        <a:lstStyle/>
        <a:p>
          <a:r>
            <a:rPr lang="en-US" sz="2000" dirty="0" smtClean="0">
              <a:solidFill>
                <a:schemeClr val="tx2"/>
              </a:solidFill>
            </a:rPr>
            <a:t>The tripartite board/advisory body formally accepts the completed community assessment.</a:t>
          </a:r>
          <a:endParaRPr lang="en-US" sz="2000" dirty="0">
            <a:solidFill>
              <a:schemeClr val="tx2"/>
            </a:solidFill>
          </a:endParaRPr>
        </a:p>
      </dgm:t>
    </dgm:pt>
    <dgm:pt modelId="{7995FEF2-F966-4761-AAF5-5DC001B199C4}" type="parTrans" cxnId="{3632CE16-0A45-4D12-8AD1-E988D98A1513}">
      <dgm:prSet/>
      <dgm:spPr/>
      <dgm:t>
        <a:bodyPr/>
        <a:lstStyle/>
        <a:p>
          <a:endParaRPr lang="en-US"/>
        </a:p>
      </dgm:t>
    </dgm:pt>
    <dgm:pt modelId="{A39BDEFC-5743-4BB7-9885-347583F0B177}" type="sibTrans" cxnId="{3632CE16-0A45-4D12-8AD1-E988D98A1513}">
      <dgm:prSet/>
      <dgm:spPr/>
      <dgm:t>
        <a:bodyPr/>
        <a:lstStyle/>
        <a:p>
          <a:endParaRPr lang="en-US"/>
        </a:p>
      </dgm:t>
    </dgm:pt>
    <dgm:pt modelId="{F6C7102C-C7E4-46D5-B5C4-929DE7CC78E8}">
      <dgm:prSet phldrT="[Text]" custT="1"/>
      <dgm:spPr>
        <a:ln>
          <a:solidFill>
            <a:schemeClr val="accent1"/>
          </a:solidFill>
        </a:ln>
      </dgm:spPr>
      <dgm:t>
        <a:bodyPr/>
        <a:lstStyle/>
        <a:p>
          <a:pPr rtl="0"/>
          <a:r>
            <a:rPr lang="en-US" sz="2000" dirty="0" smtClean="0">
              <a:solidFill>
                <a:schemeClr val="tx2"/>
              </a:solidFill>
            </a:rPr>
            <a:t>The department conducted or was engaged in a community assessment and issued a report within the past 3 years, if no other report existed.</a:t>
          </a:r>
          <a:endParaRPr lang="en-US" sz="2000" dirty="0">
            <a:solidFill>
              <a:schemeClr val="tx2"/>
            </a:solidFill>
          </a:endParaRPr>
        </a:p>
      </dgm:t>
    </dgm:pt>
    <dgm:pt modelId="{E6532A4D-D2A8-4511-9463-7E51B5AAC6C4}" type="parTrans" cxnId="{46F19A98-0A81-460D-B8A0-DC1E810A1479}">
      <dgm:prSet/>
      <dgm:spPr/>
      <dgm:t>
        <a:bodyPr/>
        <a:lstStyle/>
        <a:p>
          <a:endParaRPr lang="en-US"/>
        </a:p>
      </dgm:t>
    </dgm:pt>
    <dgm:pt modelId="{3E16CFE9-7517-44C5-8DF5-AD419E8E1AAE}" type="sibTrans" cxnId="{46F19A98-0A81-460D-B8A0-DC1E810A1479}">
      <dgm:prSet/>
      <dgm:spPr/>
      <dgm:t>
        <a:bodyPr/>
        <a:lstStyle/>
        <a:p>
          <a:endParaRPr lang="en-US"/>
        </a:p>
      </dgm:t>
    </dgm:pt>
    <dgm:pt modelId="{A257A8B0-BA40-49B6-9CC5-240FB1DE74D0}">
      <dgm:prSet phldrT="[Text]" custT="1"/>
      <dgm:spPr>
        <a:solidFill>
          <a:schemeClr val="accent1"/>
        </a:solidFill>
      </dgm:spPr>
      <dgm:t>
        <a:bodyPr/>
        <a:lstStyle/>
        <a:p>
          <a:r>
            <a:rPr lang="en-US" sz="2200" b="1" dirty="0" smtClean="0"/>
            <a:t>CSBG Org. Standard 3.5:</a:t>
          </a:r>
          <a:endParaRPr lang="en-US" sz="2200" dirty="0"/>
        </a:p>
      </dgm:t>
    </dgm:pt>
    <dgm:pt modelId="{6114D47F-D2D9-4C55-A143-BC91852F7113}" type="parTrans" cxnId="{6CEB357E-8A94-4221-ACAF-24ADD5A00527}">
      <dgm:prSet/>
      <dgm:spPr/>
      <dgm:t>
        <a:bodyPr/>
        <a:lstStyle/>
        <a:p>
          <a:endParaRPr lang="en-US"/>
        </a:p>
      </dgm:t>
    </dgm:pt>
    <dgm:pt modelId="{00D14334-94E4-4689-8798-ABFBB60FCD76}" type="sibTrans" cxnId="{6CEB357E-8A94-4221-ACAF-24ADD5A00527}">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44CBAA60-D4F8-48FC-8D1B-6FC55DD7F88D}" type="pres">
      <dgm:prSet presAssocID="{5119DC84-1ED8-4361-AB1E-C758D3B75FF2}" presName="parentLin" presStyleCnt="0"/>
      <dgm:spPr/>
      <dgm:t>
        <a:bodyPr/>
        <a:lstStyle/>
        <a:p>
          <a:endParaRPr lang="en-US"/>
        </a:p>
      </dgm:t>
    </dgm:pt>
    <dgm:pt modelId="{4638DC72-263E-415A-BA81-ABD4E0FAFE01}" type="pres">
      <dgm:prSet presAssocID="{5119DC84-1ED8-4361-AB1E-C758D3B75FF2}" presName="parentLeftMargin" presStyleLbl="node1" presStyleIdx="0" presStyleCnt="2"/>
      <dgm:spPr/>
      <dgm:t>
        <a:bodyPr/>
        <a:lstStyle/>
        <a:p>
          <a:endParaRPr lang="en-US"/>
        </a:p>
      </dgm:t>
    </dgm:pt>
    <dgm:pt modelId="{B5C83748-4E6E-41AC-A0BF-E1DD262E87D6}" type="pres">
      <dgm:prSet presAssocID="{5119DC84-1ED8-4361-AB1E-C758D3B75FF2}" presName="parentText" presStyleLbl="node1" presStyleIdx="0" presStyleCnt="2">
        <dgm:presLayoutVars>
          <dgm:chMax val="0"/>
          <dgm:bulletEnabled val="1"/>
        </dgm:presLayoutVars>
      </dgm:prSet>
      <dgm:spPr/>
      <dgm:t>
        <a:bodyPr/>
        <a:lstStyle/>
        <a:p>
          <a:endParaRPr lang="en-US"/>
        </a:p>
      </dgm:t>
    </dgm:pt>
    <dgm:pt modelId="{9033D41B-7C26-4865-9FBA-48B7255CA660}" type="pres">
      <dgm:prSet presAssocID="{5119DC84-1ED8-4361-AB1E-C758D3B75FF2}" presName="negativeSpace" presStyleCnt="0"/>
      <dgm:spPr/>
      <dgm:t>
        <a:bodyPr/>
        <a:lstStyle/>
        <a:p>
          <a:endParaRPr lang="en-US"/>
        </a:p>
      </dgm:t>
    </dgm:pt>
    <dgm:pt modelId="{9C096908-397B-4913-897E-49F7A1CE520C}" type="pres">
      <dgm:prSet presAssocID="{5119DC84-1ED8-4361-AB1E-C758D3B75FF2}" presName="childText" presStyleLbl="conFgAcc1" presStyleIdx="0" presStyleCnt="2">
        <dgm:presLayoutVars>
          <dgm:bulletEnabled val="1"/>
        </dgm:presLayoutVars>
      </dgm:prSet>
      <dgm:spPr/>
      <dgm:t>
        <a:bodyPr/>
        <a:lstStyle/>
        <a:p>
          <a:endParaRPr lang="en-US"/>
        </a:p>
      </dgm:t>
    </dgm:pt>
    <dgm:pt modelId="{66B72069-B4C3-4605-8650-F3D924A7A3EA}" type="pres">
      <dgm:prSet presAssocID="{15A2845F-D0EC-4BE0-9C10-1EAC090F0E4A}" presName="spaceBetweenRectangles" presStyleCnt="0"/>
      <dgm:spPr/>
    </dgm:pt>
    <dgm:pt modelId="{206B3612-495A-488A-BD8A-424A2D75DEE2}" type="pres">
      <dgm:prSet presAssocID="{A257A8B0-BA40-49B6-9CC5-240FB1DE74D0}" presName="parentLin" presStyleCnt="0"/>
      <dgm:spPr/>
    </dgm:pt>
    <dgm:pt modelId="{B77404A6-8B5C-490E-8269-DAFEFF4A5B2B}" type="pres">
      <dgm:prSet presAssocID="{A257A8B0-BA40-49B6-9CC5-240FB1DE74D0}" presName="parentLeftMargin" presStyleLbl="node1" presStyleIdx="0" presStyleCnt="2"/>
      <dgm:spPr/>
      <dgm:t>
        <a:bodyPr/>
        <a:lstStyle/>
        <a:p>
          <a:endParaRPr lang="en-US"/>
        </a:p>
      </dgm:t>
    </dgm:pt>
    <dgm:pt modelId="{137D2CC9-0AF7-42AC-83B9-0018AE4C28EF}" type="pres">
      <dgm:prSet presAssocID="{A257A8B0-BA40-49B6-9CC5-240FB1DE74D0}" presName="parentText" presStyleLbl="node1" presStyleIdx="1" presStyleCnt="2">
        <dgm:presLayoutVars>
          <dgm:chMax val="0"/>
          <dgm:bulletEnabled val="1"/>
        </dgm:presLayoutVars>
      </dgm:prSet>
      <dgm:spPr/>
      <dgm:t>
        <a:bodyPr/>
        <a:lstStyle/>
        <a:p>
          <a:endParaRPr lang="en-US"/>
        </a:p>
      </dgm:t>
    </dgm:pt>
    <dgm:pt modelId="{A11DCFB6-A6F0-4A14-9361-642C598A34DA}" type="pres">
      <dgm:prSet presAssocID="{A257A8B0-BA40-49B6-9CC5-240FB1DE74D0}" presName="negativeSpace" presStyleCnt="0"/>
      <dgm:spPr/>
    </dgm:pt>
    <dgm:pt modelId="{6B10019A-0FC0-4A2C-AEC9-7225A7F562FB}" type="pres">
      <dgm:prSet presAssocID="{A257A8B0-BA40-49B6-9CC5-240FB1DE74D0}" presName="childText" presStyleLbl="conFgAcc1" presStyleIdx="1" presStyleCnt="2">
        <dgm:presLayoutVars>
          <dgm:bulletEnabled val="1"/>
        </dgm:presLayoutVars>
      </dgm:prSet>
      <dgm:spPr/>
      <dgm:t>
        <a:bodyPr/>
        <a:lstStyle/>
        <a:p>
          <a:endParaRPr lang="en-US"/>
        </a:p>
      </dgm:t>
    </dgm:pt>
  </dgm:ptLst>
  <dgm:cxnLst>
    <dgm:cxn modelId="{22D78EC6-0684-4669-8F1C-50086AA86114}" type="presOf" srcId="{A257A8B0-BA40-49B6-9CC5-240FB1DE74D0}" destId="{137D2CC9-0AF7-42AC-83B9-0018AE4C28EF}" srcOrd="1" destOrd="0" presId="urn:microsoft.com/office/officeart/2005/8/layout/list1"/>
    <dgm:cxn modelId="{50D36428-388D-4584-AC7C-85A1A3A6E26C}" type="presOf" srcId="{5119DC84-1ED8-4361-AB1E-C758D3B75FF2}" destId="{4638DC72-263E-415A-BA81-ABD4E0FAFE01}" srcOrd="0" destOrd="0" presId="urn:microsoft.com/office/officeart/2005/8/layout/list1"/>
    <dgm:cxn modelId="{6CEB357E-8A94-4221-ACAF-24ADD5A00527}" srcId="{3C2203F3-64E4-4CD5-B368-4BBF3A47E1D7}" destId="{A257A8B0-BA40-49B6-9CC5-240FB1DE74D0}" srcOrd="1" destOrd="0" parTransId="{6114D47F-D2D9-4C55-A143-BC91852F7113}" sibTransId="{00D14334-94E4-4689-8798-ABFBB60FCD76}"/>
    <dgm:cxn modelId="{8CB8EC8C-E32F-4606-A9F2-73A614200116}" srcId="{3C2203F3-64E4-4CD5-B368-4BBF3A47E1D7}" destId="{5119DC84-1ED8-4361-AB1E-C758D3B75FF2}" srcOrd="0" destOrd="0" parTransId="{8CE6F1A9-483C-4040-93C5-CB7F6EB4BE1B}" sibTransId="{15A2845F-D0EC-4BE0-9C10-1EAC090F0E4A}"/>
    <dgm:cxn modelId="{7E373647-8ECC-47CA-914F-15CC09120F45}" type="presOf" srcId="{F6C7102C-C7E4-46D5-B5C4-929DE7CC78E8}" destId="{9C096908-397B-4913-897E-49F7A1CE520C}" srcOrd="0" destOrd="0" presId="urn:microsoft.com/office/officeart/2005/8/layout/list1"/>
    <dgm:cxn modelId="{D4ABAAB4-A17A-43E1-905F-0AC4CEB82CCC}" type="presOf" srcId="{3C2203F3-64E4-4CD5-B368-4BBF3A47E1D7}" destId="{EDB74946-976A-45EB-BD78-E764C34F2483}" srcOrd="0" destOrd="0" presId="urn:microsoft.com/office/officeart/2005/8/layout/list1"/>
    <dgm:cxn modelId="{94AC3BB8-120D-41B4-BBAA-202EC59350A4}" type="presOf" srcId="{A257A8B0-BA40-49B6-9CC5-240FB1DE74D0}" destId="{B77404A6-8B5C-490E-8269-DAFEFF4A5B2B}" srcOrd="0" destOrd="0" presId="urn:microsoft.com/office/officeart/2005/8/layout/list1"/>
    <dgm:cxn modelId="{3632CE16-0A45-4D12-8AD1-E988D98A1513}" srcId="{A257A8B0-BA40-49B6-9CC5-240FB1DE74D0}" destId="{92476995-B825-4B86-AFC8-98A91665630B}" srcOrd="0" destOrd="0" parTransId="{7995FEF2-F966-4761-AAF5-5DC001B199C4}" sibTransId="{A39BDEFC-5743-4BB7-9885-347583F0B177}"/>
    <dgm:cxn modelId="{F5F01978-9E45-4C1E-9EFF-7C36828EBAA8}" type="presOf" srcId="{5119DC84-1ED8-4361-AB1E-C758D3B75FF2}" destId="{B5C83748-4E6E-41AC-A0BF-E1DD262E87D6}" srcOrd="1" destOrd="0" presId="urn:microsoft.com/office/officeart/2005/8/layout/list1"/>
    <dgm:cxn modelId="{30155643-4E03-4D9B-9588-17B8EB013B4E}" type="presOf" srcId="{92476995-B825-4B86-AFC8-98A91665630B}" destId="{6B10019A-0FC0-4A2C-AEC9-7225A7F562FB}" srcOrd="0" destOrd="0" presId="urn:microsoft.com/office/officeart/2005/8/layout/list1"/>
    <dgm:cxn modelId="{46F19A98-0A81-460D-B8A0-DC1E810A1479}" srcId="{5119DC84-1ED8-4361-AB1E-C758D3B75FF2}" destId="{F6C7102C-C7E4-46D5-B5C4-929DE7CC78E8}" srcOrd="0" destOrd="0" parTransId="{E6532A4D-D2A8-4511-9463-7E51B5AAC6C4}" sibTransId="{3E16CFE9-7517-44C5-8DF5-AD419E8E1AAE}"/>
    <dgm:cxn modelId="{8C3B500F-1104-4DED-82A4-C776328E40E5}" type="presParOf" srcId="{EDB74946-976A-45EB-BD78-E764C34F2483}" destId="{44CBAA60-D4F8-48FC-8D1B-6FC55DD7F88D}" srcOrd="0" destOrd="0" presId="urn:microsoft.com/office/officeart/2005/8/layout/list1"/>
    <dgm:cxn modelId="{51232BDB-9A6F-4622-849D-9EA65682445A}" type="presParOf" srcId="{44CBAA60-D4F8-48FC-8D1B-6FC55DD7F88D}" destId="{4638DC72-263E-415A-BA81-ABD4E0FAFE01}" srcOrd="0" destOrd="0" presId="urn:microsoft.com/office/officeart/2005/8/layout/list1"/>
    <dgm:cxn modelId="{49297EB0-0EE7-421E-B3EC-75BD49EDB285}" type="presParOf" srcId="{44CBAA60-D4F8-48FC-8D1B-6FC55DD7F88D}" destId="{B5C83748-4E6E-41AC-A0BF-E1DD262E87D6}" srcOrd="1" destOrd="0" presId="urn:microsoft.com/office/officeart/2005/8/layout/list1"/>
    <dgm:cxn modelId="{10804ED7-723B-4FE3-B741-4253554A0341}" type="presParOf" srcId="{EDB74946-976A-45EB-BD78-E764C34F2483}" destId="{9033D41B-7C26-4865-9FBA-48B7255CA660}" srcOrd="1" destOrd="0" presId="urn:microsoft.com/office/officeart/2005/8/layout/list1"/>
    <dgm:cxn modelId="{4B916892-CFA0-455E-99BD-8AC0C3D6AD64}" type="presParOf" srcId="{EDB74946-976A-45EB-BD78-E764C34F2483}" destId="{9C096908-397B-4913-897E-49F7A1CE520C}" srcOrd="2" destOrd="0" presId="urn:microsoft.com/office/officeart/2005/8/layout/list1"/>
    <dgm:cxn modelId="{41F3CF28-3E12-4555-9D73-ECCD379CC271}" type="presParOf" srcId="{EDB74946-976A-45EB-BD78-E764C34F2483}" destId="{66B72069-B4C3-4605-8650-F3D924A7A3EA}" srcOrd="3" destOrd="0" presId="urn:microsoft.com/office/officeart/2005/8/layout/list1"/>
    <dgm:cxn modelId="{D91D6E88-A621-4CE2-A60C-8D7E4BBB4C43}" type="presParOf" srcId="{EDB74946-976A-45EB-BD78-E764C34F2483}" destId="{206B3612-495A-488A-BD8A-424A2D75DEE2}" srcOrd="4" destOrd="0" presId="urn:microsoft.com/office/officeart/2005/8/layout/list1"/>
    <dgm:cxn modelId="{8021C22F-0F0C-4327-BD86-24F00F7757B0}" type="presParOf" srcId="{206B3612-495A-488A-BD8A-424A2D75DEE2}" destId="{B77404A6-8B5C-490E-8269-DAFEFF4A5B2B}" srcOrd="0" destOrd="0" presId="urn:microsoft.com/office/officeart/2005/8/layout/list1"/>
    <dgm:cxn modelId="{D5E88FA1-13A0-4390-A100-D93BC59C5DED}" type="presParOf" srcId="{206B3612-495A-488A-BD8A-424A2D75DEE2}" destId="{137D2CC9-0AF7-42AC-83B9-0018AE4C28EF}" srcOrd="1" destOrd="0" presId="urn:microsoft.com/office/officeart/2005/8/layout/list1"/>
    <dgm:cxn modelId="{42D3144D-959F-483B-8AEF-F0B8F864297C}" type="presParOf" srcId="{EDB74946-976A-45EB-BD78-E764C34F2483}" destId="{A11DCFB6-A6F0-4A14-9361-642C598A34DA}" srcOrd="5" destOrd="0" presId="urn:microsoft.com/office/officeart/2005/8/layout/list1"/>
    <dgm:cxn modelId="{52024664-F15A-4F0D-B62E-C3D95582DEBA}" type="presParOf" srcId="{EDB74946-976A-45EB-BD78-E764C34F2483}" destId="{6B10019A-0FC0-4A2C-AEC9-7225A7F562FB}" srcOrd="6"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A4481B-288E-4487-B160-C18373215E34}" type="doc">
      <dgm:prSet loTypeId="urn:microsoft.com/office/officeart/2005/8/layout/venn1" loCatId="relationship" qsTypeId="urn:microsoft.com/office/officeart/2005/8/quickstyle/simple1" qsCatId="simple" csTypeId="urn:microsoft.com/office/officeart/2005/8/colors/colorful2" csCatId="colorful" phldr="1"/>
      <dgm:spPr/>
    </dgm:pt>
    <dgm:pt modelId="{15D4C940-5083-4AEC-ABD5-F5EB35A81FEB}">
      <dgm:prSet phldrT="[Text]" custT="1"/>
      <dgm:spPr/>
      <dgm:t>
        <a:bodyPr/>
        <a:lstStyle/>
        <a:p>
          <a:pPr>
            <a:lnSpc>
              <a:spcPct val="100000"/>
            </a:lnSpc>
            <a:spcAft>
              <a:spcPts val="0"/>
            </a:spcAft>
          </a:pPr>
          <a:r>
            <a:rPr lang="en-US" sz="3500" b="1" dirty="0" smtClean="0">
              <a:solidFill>
                <a:srgbClr val="FFFF00"/>
              </a:solidFill>
            </a:rPr>
            <a:t>Community Action Plan</a:t>
          </a:r>
        </a:p>
        <a:p>
          <a:pPr>
            <a:lnSpc>
              <a:spcPct val="100000"/>
            </a:lnSpc>
            <a:spcAft>
              <a:spcPts val="0"/>
            </a:spcAft>
          </a:pPr>
          <a:r>
            <a:rPr lang="en-US" sz="2900" b="1" dirty="0" smtClean="0">
              <a:solidFill>
                <a:schemeClr val="tx1"/>
              </a:solidFill>
            </a:rPr>
            <a:t>3-Year Review</a:t>
          </a:r>
        </a:p>
        <a:p>
          <a:pPr>
            <a:lnSpc>
              <a:spcPct val="100000"/>
            </a:lnSpc>
            <a:spcAft>
              <a:spcPts val="0"/>
            </a:spcAft>
          </a:pPr>
          <a:r>
            <a:rPr lang="en-US" sz="2400" b="1" dirty="0" smtClean="0">
              <a:solidFill>
                <a:schemeClr val="bg1"/>
              </a:solidFill>
            </a:rPr>
            <a:t>(Community needs assessment/CSBG-specific)</a:t>
          </a:r>
          <a:endParaRPr lang="en-US" sz="2400" b="1" dirty="0">
            <a:solidFill>
              <a:schemeClr val="bg1"/>
            </a:solidFill>
          </a:endParaRPr>
        </a:p>
      </dgm:t>
    </dgm:pt>
    <dgm:pt modelId="{86BA7038-DC99-410D-916B-C5D8C020A66E}" type="parTrans" cxnId="{05EAAB73-E419-464D-A995-B1FFDCDD278E}">
      <dgm:prSet/>
      <dgm:spPr/>
      <dgm:t>
        <a:bodyPr/>
        <a:lstStyle/>
        <a:p>
          <a:endParaRPr lang="en-US"/>
        </a:p>
      </dgm:t>
    </dgm:pt>
    <dgm:pt modelId="{2506EE58-90C5-44B6-A018-263F6D89BE05}" type="sibTrans" cxnId="{05EAAB73-E419-464D-A995-B1FFDCDD278E}">
      <dgm:prSet/>
      <dgm:spPr/>
      <dgm:t>
        <a:bodyPr/>
        <a:lstStyle/>
        <a:p>
          <a:endParaRPr lang="en-US"/>
        </a:p>
      </dgm:t>
    </dgm:pt>
    <dgm:pt modelId="{70B1AD39-0E94-4A0F-9669-682DE4BE3BCC}">
      <dgm:prSet phldrT="[Text]" custT="1"/>
      <dgm:spPr/>
      <dgm:t>
        <a:bodyPr/>
        <a:lstStyle/>
        <a:p>
          <a:pPr>
            <a:lnSpc>
              <a:spcPct val="100000"/>
            </a:lnSpc>
            <a:spcAft>
              <a:spcPts val="0"/>
            </a:spcAft>
          </a:pPr>
          <a:r>
            <a:rPr lang="en-US" sz="3500" b="1" dirty="0" smtClean="0">
              <a:solidFill>
                <a:srgbClr val="7030A0"/>
              </a:solidFill>
            </a:rPr>
            <a:t>Strategic Plan</a:t>
          </a:r>
        </a:p>
        <a:p>
          <a:pPr>
            <a:lnSpc>
              <a:spcPct val="100000"/>
            </a:lnSpc>
            <a:spcAft>
              <a:spcPts val="0"/>
            </a:spcAft>
          </a:pPr>
          <a:r>
            <a:rPr lang="en-US" sz="2900" b="1" dirty="0" smtClean="0">
              <a:solidFill>
                <a:schemeClr val="bg2">
                  <a:lumMod val="90000"/>
                </a:schemeClr>
              </a:solidFill>
            </a:rPr>
            <a:t>5-Year Review</a:t>
          </a:r>
        </a:p>
        <a:p>
          <a:pPr>
            <a:lnSpc>
              <a:spcPct val="100000"/>
            </a:lnSpc>
            <a:spcAft>
              <a:spcPts val="0"/>
            </a:spcAft>
          </a:pPr>
          <a:r>
            <a:rPr lang="en-US" sz="2400" b="1" dirty="0" smtClean="0">
              <a:solidFill>
                <a:schemeClr val="bg1"/>
              </a:solidFill>
            </a:rPr>
            <a:t>(Organization-wide)</a:t>
          </a:r>
          <a:endParaRPr lang="en-US" sz="2400" b="1" dirty="0">
            <a:solidFill>
              <a:schemeClr val="bg1"/>
            </a:solidFill>
          </a:endParaRPr>
        </a:p>
      </dgm:t>
    </dgm:pt>
    <dgm:pt modelId="{68E70FA5-EC4E-4F44-B529-860224CF119F}" type="parTrans" cxnId="{224244C4-A3A3-44F2-BC50-5F699927D3CB}">
      <dgm:prSet/>
      <dgm:spPr/>
      <dgm:t>
        <a:bodyPr/>
        <a:lstStyle/>
        <a:p>
          <a:endParaRPr lang="en-US"/>
        </a:p>
      </dgm:t>
    </dgm:pt>
    <dgm:pt modelId="{C087BB2F-3DD5-48CB-94B0-A57731E04ABC}" type="sibTrans" cxnId="{224244C4-A3A3-44F2-BC50-5F699927D3CB}">
      <dgm:prSet/>
      <dgm:spPr/>
      <dgm:t>
        <a:bodyPr/>
        <a:lstStyle/>
        <a:p>
          <a:endParaRPr lang="en-US"/>
        </a:p>
      </dgm:t>
    </dgm:pt>
    <dgm:pt modelId="{AB05E83F-78E6-4FA2-BE49-CE1BAF41C3E0}" type="pres">
      <dgm:prSet presAssocID="{76A4481B-288E-4487-B160-C18373215E34}" presName="compositeShape" presStyleCnt="0">
        <dgm:presLayoutVars>
          <dgm:chMax val="7"/>
          <dgm:dir/>
          <dgm:resizeHandles val="exact"/>
        </dgm:presLayoutVars>
      </dgm:prSet>
      <dgm:spPr/>
    </dgm:pt>
    <dgm:pt modelId="{E3761313-4D62-4521-872F-3A7C8D14259A}" type="pres">
      <dgm:prSet presAssocID="{15D4C940-5083-4AEC-ABD5-F5EB35A81FEB}" presName="circ1" presStyleLbl="vennNode1" presStyleIdx="0" presStyleCnt="2" custScaleX="105675" custLinFactNeighborX="-3386"/>
      <dgm:spPr/>
      <dgm:t>
        <a:bodyPr/>
        <a:lstStyle/>
        <a:p>
          <a:endParaRPr lang="en-US"/>
        </a:p>
      </dgm:t>
    </dgm:pt>
    <dgm:pt modelId="{1DD90755-65B0-4B6F-A810-32FE6063CB91}" type="pres">
      <dgm:prSet presAssocID="{15D4C940-5083-4AEC-ABD5-F5EB35A81FEB}" presName="circ1Tx" presStyleLbl="revTx" presStyleIdx="0" presStyleCnt="0">
        <dgm:presLayoutVars>
          <dgm:chMax val="0"/>
          <dgm:chPref val="0"/>
          <dgm:bulletEnabled val="1"/>
        </dgm:presLayoutVars>
      </dgm:prSet>
      <dgm:spPr/>
      <dgm:t>
        <a:bodyPr/>
        <a:lstStyle/>
        <a:p>
          <a:endParaRPr lang="en-US"/>
        </a:p>
      </dgm:t>
    </dgm:pt>
    <dgm:pt modelId="{0008A330-922B-47E0-9189-4DE3B89C48EF}" type="pres">
      <dgm:prSet presAssocID="{70B1AD39-0E94-4A0F-9669-682DE4BE3BCC}" presName="circ2" presStyleLbl="vennNode1" presStyleIdx="1" presStyleCnt="2" custScaleX="105675" custLinFactNeighborX="5078"/>
      <dgm:spPr/>
      <dgm:t>
        <a:bodyPr/>
        <a:lstStyle/>
        <a:p>
          <a:endParaRPr lang="en-US"/>
        </a:p>
      </dgm:t>
    </dgm:pt>
    <dgm:pt modelId="{69A8D505-1C6B-4F0C-B105-0447083D798D}" type="pres">
      <dgm:prSet presAssocID="{70B1AD39-0E94-4A0F-9669-682DE4BE3BCC}" presName="circ2Tx" presStyleLbl="revTx" presStyleIdx="0" presStyleCnt="0">
        <dgm:presLayoutVars>
          <dgm:chMax val="0"/>
          <dgm:chPref val="0"/>
          <dgm:bulletEnabled val="1"/>
        </dgm:presLayoutVars>
      </dgm:prSet>
      <dgm:spPr/>
      <dgm:t>
        <a:bodyPr/>
        <a:lstStyle/>
        <a:p>
          <a:endParaRPr lang="en-US"/>
        </a:p>
      </dgm:t>
    </dgm:pt>
  </dgm:ptLst>
  <dgm:cxnLst>
    <dgm:cxn modelId="{C292D4EA-D42E-4695-951F-7BE342BC19CE}" type="presOf" srcId="{15D4C940-5083-4AEC-ABD5-F5EB35A81FEB}" destId="{1DD90755-65B0-4B6F-A810-32FE6063CB91}" srcOrd="1" destOrd="0" presId="urn:microsoft.com/office/officeart/2005/8/layout/venn1"/>
    <dgm:cxn modelId="{99F10FA0-9E7A-4BF8-B76D-D8217B5B7941}" type="presOf" srcId="{76A4481B-288E-4487-B160-C18373215E34}" destId="{AB05E83F-78E6-4FA2-BE49-CE1BAF41C3E0}" srcOrd="0" destOrd="0" presId="urn:microsoft.com/office/officeart/2005/8/layout/venn1"/>
    <dgm:cxn modelId="{E6BE4448-FE04-425D-BB8D-775FF20FBC0B}" type="presOf" srcId="{15D4C940-5083-4AEC-ABD5-F5EB35A81FEB}" destId="{E3761313-4D62-4521-872F-3A7C8D14259A}" srcOrd="0" destOrd="0" presId="urn:microsoft.com/office/officeart/2005/8/layout/venn1"/>
    <dgm:cxn modelId="{C793636B-BB6F-42A7-9EEA-32A5E2E16DBB}" type="presOf" srcId="{70B1AD39-0E94-4A0F-9669-682DE4BE3BCC}" destId="{69A8D505-1C6B-4F0C-B105-0447083D798D}" srcOrd="1" destOrd="0" presId="urn:microsoft.com/office/officeart/2005/8/layout/venn1"/>
    <dgm:cxn modelId="{224244C4-A3A3-44F2-BC50-5F699927D3CB}" srcId="{76A4481B-288E-4487-B160-C18373215E34}" destId="{70B1AD39-0E94-4A0F-9669-682DE4BE3BCC}" srcOrd="1" destOrd="0" parTransId="{68E70FA5-EC4E-4F44-B529-860224CF119F}" sibTransId="{C087BB2F-3DD5-48CB-94B0-A57731E04ABC}"/>
    <dgm:cxn modelId="{055FD61F-5E82-48B9-A0E4-42C5C13D2DD2}" type="presOf" srcId="{70B1AD39-0E94-4A0F-9669-682DE4BE3BCC}" destId="{0008A330-922B-47E0-9189-4DE3B89C48EF}" srcOrd="0" destOrd="0" presId="urn:microsoft.com/office/officeart/2005/8/layout/venn1"/>
    <dgm:cxn modelId="{05EAAB73-E419-464D-A995-B1FFDCDD278E}" srcId="{76A4481B-288E-4487-B160-C18373215E34}" destId="{15D4C940-5083-4AEC-ABD5-F5EB35A81FEB}" srcOrd="0" destOrd="0" parTransId="{86BA7038-DC99-410D-916B-C5D8C020A66E}" sibTransId="{2506EE58-90C5-44B6-A018-263F6D89BE05}"/>
    <dgm:cxn modelId="{6888BA89-5CDB-4B5E-A48D-28D215D00FA4}" type="presParOf" srcId="{AB05E83F-78E6-4FA2-BE49-CE1BAF41C3E0}" destId="{E3761313-4D62-4521-872F-3A7C8D14259A}" srcOrd="0" destOrd="0" presId="urn:microsoft.com/office/officeart/2005/8/layout/venn1"/>
    <dgm:cxn modelId="{97FBF062-DAF6-4536-A2A1-0FF0B4252D89}" type="presParOf" srcId="{AB05E83F-78E6-4FA2-BE49-CE1BAF41C3E0}" destId="{1DD90755-65B0-4B6F-A810-32FE6063CB91}" srcOrd="1" destOrd="0" presId="urn:microsoft.com/office/officeart/2005/8/layout/venn1"/>
    <dgm:cxn modelId="{14834BE4-7598-43AC-A72E-D2440256D971}" type="presParOf" srcId="{AB05E83F-78E6-4FA2-BE49-CE1BAF41C3E0}" destId="{0008A330-922B-47E0-9189-4DE3B89C48EF}" srcOrd="2" destOrd="0" presId="urn:microsoft.com/office/officeart/2005/8/layout/venn1"/>
    <dgm:cxn modelId="{7B4BFC38-8785-4157-9045-17F17A4A0E54}" type="presParOf" srcId="{AB05E83F-78E6-4FA2-BE49-CE1BAF41C3E0}" destId="{69A8D505-1C6B-4F0C-B105-0447083D798D}" srcOrd="3"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9768563-75D1-490A-8FC5-D8841BC99CEC}">
      <dgm:prSet phldrT="[Text]" custT="1"/>
      <dgm:spPr>
        <a:solidFill>
          <a:schemeClr val="accent5">
            <a:lumMod val="60000"/>
            <a:lumOff val="40000"/>
          </a:schemeClr>
        </a:solidFill>
      </dgm:spPr>
      <dgm:t>
        <a:bodyPr/>
        <a:lstStyle/>
        <a:p>
          <a:r>
            <a:rPr lang="en-US" sz="2200" b="1" dirty="0" smtClean="0"/>
            <a:t>CSBG Org. Standard 6.1:</a:t>
          </a:r>
          <a:endParaRPr lang="en-US" sz="2200" dirty="0"/>
        </a:p>
      </dgm:t>
    </dgm:pt>
    <dgm:pt modelId="{B6743E21-C852-4F32-95F6-C0BC16E0008A}" type="parTrans" cxnId="{77318B38-F2D2-484B-9DAA-6446B812B464}">
      <dgm:prSet/>
      <dgm:spPr/>
      <dgm:t>
        <a:bodyPr/>
        <a:lstStyle/>
        <a:p>
          <a:endParaRPr lang="en-US"/>
        </a:p>
      </dgm:t>
    </dgm:pt>
    <dgm:pt modelId="{52225CAC-B988-43DF-AB3B-34C4D68DD5E0}" type="sibTrans" cxnId="{77318B38-F2D2-484B-9DAA-6446B812B464}">
      <dgm:prSet/>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3.1:</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3.5:</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82F0544E-C9E3-455C-A2C3-EEB7738AA2C3}">
      <dgm:prSet custT="1"/>
      <dgm:spPr>
        <a:ln>
          <a:solidFill>
            <a:schemeClr val="accent5">
              <a:lumMod val="60000"/>
              <a:lumOff val="40000"/>
            </a:schemeClr>
          </a:solidFill>
        </a:ln>
      </dgm:spPr>
      <dgm:t>
        <a:bodyPr/>
        <a:lstStyle/>
        <a:p>
          <a:r>
            <a:rPr lang="en-US" sz="2000" dirty="0" smtClean="0">
              <a:solidFill>
                <a:schemeClr val="tx2"/>
              </a:solidFill>
            </a:rPr>
            <a:t>The department has a strategic plan, or comparable planning document, in place that has been reviewed and accepted by the tripartite board/advisory body within the past 5 years. If the department does not have a plan, the tripartite board/advisory body will develop the plan.</a:t>
          </a:r>
          <a:endParaRPr lang="en-US" sz="2000" dirty="0">
            <a:solidFill>
              <a:schemeClr val="tx2"/>
            </a:solidFill>
          </a:endParaRPr>
        </a:p>
      </dgm:t>
    </dgm:pt>
    <dgm:pt modelId="{974C7507-B34D-4B8B-B3F8-4C82E3140FEB}" type="parTrans" cxnId="{84DE2043-7C46-438E-9212-37D56A217A32}">
      <dgm:prSet/>
      <dgm:spPr/>
      <dgm:t>
        <a:bodyPr/>
        <a:lstStyle/>
        <a:p>
          <a:endParaRPr lang="en-US"/>
        </a:p>
      </dgm:t>
    </dgm:pt>
    <dgm:pt modelId="{0B186977-9B55-48D9-9BE7-1848C633327D}" type="sibTrans" cxnId="{84DE2043-7C46-438E-9212-37D56A217A32}">
      <dgm:prSet/>
      <dgm:spPr/>
      <dgm:t>
        <a:bodyPr/>
        <a:lstStyle/>
        <a:p>
          <a:endParaRPr lang="en-US"/>
        </a:p>
      </dgm:t>
    </dgm:pt>
    <dgm:pt modelId="{DB85F46D-AE4D-4481-A909-6D54A14A4B11}">
      <dgm:prSet custT="1"/>
      <dgm:spPr>
        <a:ln>
          <a:solidFill>
            <a:schemeClr val="accent1"/>
          </a:solidFill>
        </a:ln>
      </dgm:spPr>
      <dgm:t>
        <a:bodyPr/>
        <a:lstStyle/>
        <a:p>
          <a:r>
            <a:rPr lang="en-US" sz="2000" dirty="0" smtClean="0">
              <a:solidFill>
                <a:schemeClr val="tx2"/>
              </a:solidFill>
            </a:rPr>
            <a:t>The department conducted or was engaged in a community assessment and issued a report within the past 3 years, if no other report exists.</a:t>
          </a:r>
          <a:endParaRPr lang="en-US" sz="2000" dirty="0">
            <a:solidFill>
              <a:schemeClr val="tx2"/>
            </a:solidFill>
          </a:endParaRPr>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solidFill>
                <a:schemeClr val="tx2"/>
              </a:solidFill>
            </a:rPr>
            <a:t>The tripartite board/advisory body formally accepts the completed community assessment</a:t>
          </a:r>
          <a:r>
            <a:rPr lang="en-US" sz="2000" dirty="0" smtClean="0"/>
            <a: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FD50353-7879-4EC9-9FA6-048DE53C184B}" type="pres">
      <dgm:prSet presAssocID="{F9768563-75D1-490A-8FC5-D8841BC99CEC}" presName="parentLin" presStyleCnt="0"/>
      <dgm:spPr/>
      <dgm:t>
        <a:bodyPr/>
        <a:lstStyle/>
        <a:p>
          <a:endParaRPr lang="en-US"/>
        </a:p>
      </dgm:t>
    </dgm:pt>
    <dgm:pt modelId="{11BD9B3D-D760-45A1-9D34-788573D6640F}" type="pres">
      <dgm:prSet presAssocID="{F9768563-75D1-490A-8FC5-D8841BC99CEC}" presName="parentLeftMargin" presStyleLbl="node1" presStyleIdx="0" presStyleCnt="3"/>
      <dgm:spPr/>
      <dgm:t>
        <a:bodyPr/>
        <a:lstStyle/>
        <a:p>
          <a:endParaRPr lang="en-US"/>
        </a:p>
      </dgm:t>
    </dgm:pt>
    <dgm:pt modelId="{BB4617E1-CD26-49A4-8AE3-EDFBF6046CC3}" type="pres">
      <dgm:prSet presAssocID="{F9768563-75D1-490A-8FC5-D8841BC99CEC}" presName="parentText" presStyleLbl="node1" presStyleIdx="0" presStyleCnt="3">
        <dgm:presLayoutVars>
          <dgm:chMax val="0"/>
          <dgm:bulletEnabled val="1"/>
        </dgm:presLayoutVars>
      </dgm:prSet>
      <dgm:spPr/>
      <dgm:t>
        <a:bodyPr/>
        <a:lstStyle/>
        <a:p>
          <a:endParaRPr lang="en-US"/>
        </a:p>
      </dgm:t>
    </dgm:pt>
    <dgm:pt modelId="{60D335D0-F0D7-463F-8F78-DEB6C6F15EBA}" type="pres">
      <dgm:prSet presAssocID="{F9768563-75D1-490A-8FC5-D8841BC99CEC}" presName="negativeSpace" presStyleCnt="0"/>
      <dgm:spPr/>
      <dgm:t>
        <a:bodyPr/>
        <a:lstStyle/>
        <a:p>
          <a:endParaRPr lang="en-US"/>
        </a:p>
      </dgm:t>
    </dgm:pt>
    <dgm:pt modelId="{8100DFD2-EAD7-4DB8-AD56-D919CF593244}" type="pres">
      <dgm:prSet presAssocID="{F9768563-75D1-490A-8FC5-D8841BC99CEC}" presName="childText" presStyleLbl="conFgAcc1" presStyleIdx="0" presStyleCnt="3" custLinFactY="-603" custLinFactNeighborY="-100000">
        <dgm:presLayoutVars>
          <dgm:bulletEnabled val="1"/>
        </dgm:presLayoutVars>
      </dgm:prSet>
      <dgm:spPr/>
      <dgm:t>
        <a:bodyPr/>
        <a:lstStyle/>
        <a:p>
          <a:endParaRPr lang="en-US"/>
        </a:p>
      </dgm:t>
    </dgm:pt>
    <dgm:pt modelId="{42D0C657-3BAB-46C4-A300-9C8450B20DDF}" type="pres">
      <dgm:prSet presAssocID="{52225CAC-B988-43DF-AB3B-34C4D68DD5E0}" presName="spaceBetweenRectangles" presStyleCnt="0"/>
      <dgm:spPr/>
      <dgm:t>
        <a:bodyPr/>
        <a:lstStyle/>
        <a:p>
          <a:endParaRPr lang="en-US"/>
        </a:p>
      </dgm:t>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0598D631-F815-402E-9582-7A0CE029F92F}" type="presOf" srcId="{8EC4D8D1-01F9-45A7-81E0-B223D7A99A7E}" destId="{8B5A6457-2BD2-46BD-AD76-EDCBEBA34D27}" srcOrd="0" destOrd="0" presId="urn:microsoft.com/office/officeart/2005/8/layout/list1"/>
    <dgm:cxn modelId="{63A67FFB-98BB-4166-820C-73078B152459}" type="presOf" srcId="{5ECCB075-9451-45A6-9DAC-E351D303061B}" destId="{702DD6AD-8A5A-4FC6-B2CB-1E406D8CFE12}" srcOrd="0" destOrd="0" presId="urn:microsoft.com/office/officeart/2005/8/layout/list1"/>
    <dgm:cxn modelId="{1A09E10C-5213-4150-BD05-B46321E668A0}" type="presOf" srcId="{7FF6662A-0418-4471-9E48-399A7E60D690}" destId="{56F51DB3-85E3-4522-87AB-98520707CC16}" srcOrd="0" destOrd="0" presId="urn:microsoft.com/office/officeart/2005/8/layout/list1"/>
    <dgm:cxn modelId="{BC770714-7697-46A0-8676-F677596149D5}" type="presOf" srcId="{82F0544E-C9E3-455C-A2C3-EEB7738AA2C3}" destId="{8100DFD2-EAD7-4DB8-AD56-D919CF593244}" srcOrd="0" destOrd="0" presId="urn:microsoft.com/office/officeart/2005/8/layout/list1"/>
    <dgm:cxn modelId="{237B10E6-ED78-4E94-AD49-BF2B23C79F47}" type="presOf" srcId="{7FF6662A-0418-4471-9E48-399A7E60D690}" destId="{D7BC7FA3-ED37-43D0-9D2B-6754181E488C}" srcOrd="1" destOrd="0" presId="urn:microsoft.com/office/officeart/2005/8/layout/list1"/>
    <dgm:cxn modelId="{69732748-CE9F-41EB-B6B1-7B3562578534}" type="presOf" srcId="{DB85F46D-AE4D-4481-A909-6D54A14A4B11}" destId="{AEF6BC80-BCF1-4BAB-9C50-E5F35AB13212}" srcOrd="0" destOrd="0" presId="urn:microsoft.com/office/officeart/2005/8/layout/list1"/>
    <dgm:cxn modelId="{32135C24-91DF-4366-8DAA-EB6F2736C88F}" type="presOf" srcId="{F9768563-75D1-490A-8FC5-D8841BC99CEC}" destId="{BB4617E1-CD26-49A4-8AE3-EDFBF6046CC3}" srcOrd="1" destOrd="0" presId="urn:microsoft.com/office/officeart/2005/8/layout/list1"/>
    <dgm:cxn modelId="{2FAB63E5-3A25-4182-9E8C-C5418DE74D77}" type="presOf" srcId="{F9768563-75D1-490A-8FC5-D8841BC99CEC}" destId="{11BD9B3D-D760-45A1-9D34-788573D6640F}" srcOrd="0"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99A76EB4-A379-4402-9EE8-D185EE9FF763}" srcId="{5ECCB075-9451-45A6-9DAC-E351D303061B}" destId="{7FF6662A-0418-4471-9E48-399A7E60D690}" srcOrd="2" destOrd="0" parTransId="{3D556CC1-DE4D-4A59-9D39-173005DAFA53}" sibTransId="{7601B124-E041-4C67-88D2-68CCFB68BAC8}"/>
    <dgm:cxn modelId="{84DE2043-7C46-438E-9212-37D56A217A32}" srcId="{F9768563-75D1-490A-8FC5-D8841BC99CEC}" destId="{82F0544E-C9E3-455C-A2C3-EEB7738AA2C3}" srcOrd="0" destOrd="0" parTransId="{974C7507-B34D-4B8B-B3F8-4C82E3140FEB}" sibTransId="{0B186977-9B55-48D9-9BE7-1848C633327D}"/>
    <dgm:cxn modelId="{77318B38-F2D2-484B-9DAA-6446B812B464}" srcId="{5ECCB075-9451-45A6-9DAC-E351D303061B}" destId="{F9768563-75D1-490A-8FC5-D8841BC99CEC}" srcOrd="0" destOrd="0" parTransId="{B6743E21-C852-4F32-95F6-C0BC16E0008A}" sibTransId="{52225CAC-B988-43DF-AB3B-34C4D68DD5E0}"/>
    <dgm:cxn modelId="{011474FD-4CEC-4296-B3E0-C53767EF7EC8}" srcId="{7FF6662A-0418-4471-9E48-399A7E60D690}" destId="{8EC4D8D1-01F9-45A7-81E0-B223D7A99A7E}" srcOrd="0" destOrd="0" parTransId="{1C447DF8-48A6-41AA-89D0-10317D62D337}" sibTransId="{B591EC79-33A4-4E7C-B25E-A733DB74232F}"/>
    <dgm:cxn modelId="{9B5147A7-30FC-4091-880D-5F0ADF4590BB}" type="presOf" srcId="{92D750C1-9FDB-46E7-AD54-A1E000ADA248}" destId="{C0748081-AF5F-4025-B5D8-79ABEB0DE128}" srcOrd="0"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F0915E16-3C94-43D3-A7D6-9EE3B8EA564F}" type="presOf" srcId="{92D750C1-9FDB-46E7-AD54-A1E000ADA248}" destId="{B414DDFA-D639-4945-B8F3-8F1113474BB2}" srcOrd="1" destOrd="0" presId="urn:microsoft.com/office/officeart/2005/8/layout/list1"/>
    <dgm:cxn modelId="{94FBA370-59C5-463F-8E81-338881ADDF23}" type="presParOf" srcId="{702DD6AD-8A5A-4FC6-B2CB-1E406D8CFE12}" destId="{5FD50353-7879-4EC9-9FA6-048DE53C184B}" srcOrd="0" destOrd="0" presId="urn:microsoft.com/office/officeart/2005/8/layout/list1"/>
    <dgm:cxn modelId="{0979F4F5-6C56-4110-8B4F-992D19D86644}" type="presParOf" srcId="{5FD50353-7879-4EC9-9FA6-048DE53C184B}" destId="{11BD9B3D-D760-45A1-9D34-788573D6640F}" srcOrd="0" destOrd="0" presId="urn:microsoft.com/office/officeart/2005/8/layout/list1"/>
    <dgm:cxn modelId="{EF9C1107-6DCC-40C3-81ED-FAD31AE98F4C}" type="presParOf" srcId="{5FD50353-7879-4EC9-9FA6-048DE53C184B}" destId="{BB4617E1-CD26-49A4-8AE3-EDFBF6046CC3}" srcOrd="1" destOrd="0" presId="urn:microsoft.com/office/officeart/2005/8/layout/list1"/>
    <dgm:cxn modelId="{57A319E1-F125-450E-AAD7-9F3CA3CC1E2D}" type="presParOf" srcId="{702DD6AD-8A5A-4FC6-B2CB-1E406D8CFE12}" destId="{60D335D0-F0D7-463F-8F78-DEB6C6F15EBA}" srcOrd="1" destOrd="0" presId="urn:microsoft.com/office/officeart/2005/8/layout/list1"/>
    <dgm:cxn modelId="{9B83AF6D-47DE-4E36-B792-A32A58645576}" type="presParOf" srcId="{702DD6AD-8A5A-4FC6-B2CB-1E406D8CFE12}" destId="{8100DFD2-EAD7-4DB8-AD56-D919CF593244}" srcOrd="2" destOrd="0" presId="urn:microsoft.com/office/officeart/2005/8/layout/list1"/>
    <dgm:cxn modelId="{134EAD96-7304-47B8-BBF2-D3D62AB96C68}" type="presParOf" srcId="{702DD6AD-8A5A-4FC6-B2CB-1E406D8CFE12}" destId="{42D0C657-3BAB-46C4-A300-9C8450B20DDF}" srcOrd="3" destOrd="0" presId="urn:microsoft.com/office/officeart/2005/8/layout/list1"/>
    <dgm:cxn modelId="{F6B9D6EB-E93E-404B-AE9E-20FAA8226420}" type="presParOf" srcId="{702DD6AD-8A5A-4FC6-B2CB-1E406D8CFE12}" destId="{5EB82637-9D2F-465E-9FF2-C160AAF4EC98}" srcOrd="4" destOrd="0" presId="urn:microsoft.com/office/officeart/2005/8/layout/list1"/>
    <dgm:cxn modelId="{8090A714-A1FE-48CA-85DC-B9D730DC5540}" type="presParOf" srcId="{5EB82637-9D2F-465E-9FF2-C160AAF4EC98}" destId="{C0748081-AF5F-4025-B5D8-79ABEB0DE128}" srcOrd="0" destOrd="0" presId="urn:microsoft.com/office/officeart/2005/8/layout/list1"/>
    <dgm:cxn modelId="{BF468DE5-D681-4AD5-97F2-D8A25FD4E834}" type="presParOf" srcId="{5EB82637-9D2F-465E-9FF2-C160AAF4EC98}" destId="{B414DDFA-D639-4945-B8F3-8F1113474BB2}" srcOrd="1" destOrd="0" presId="urn:microsoft.com/office/officeart/2005/8/layout/list1"/>
    <dgm:cxn modelId="{B8EA0E07-6F3C-43F7-88A3-4E7952EF5D29}" type="presParOf" srcId="{702DD6AD-8A5A-4FC6-B2CB-1E406D8CFE12}" destId="{2F2186F7-023F-4239-9837-CDC2FADE56B6}" srcOrd="5" destOrd="0" presId="urn:microsoft.com/office/officeart/2005/8/layout/list1"/>
    <dgm:cxn modelId="{92876124-D6F0-421F-B41C-E3C52DC251AC}" type="presParOf" srcId="{702DD6AD-8A5A-4FC6-B2CB-1E406D8CFE12}" destId="{AEF6BC80-BCF1-4BAB-9C50-E5F35AB13212}" srcOrd="6" destOrd="0" presId="urn:microsoft.com/office/officeart/2005/8/layout/list1"/>
    <dgm:cxn modelId="{F5050C57-337C-4BBF-9305-3B662E7F0549}" type="presParOf" srcId="{702DD6AD-8A5A-4FC6-B2CB-1E406D8CFE12}" destId="{20CD9AAF-9496-4293-8C3F-8E9F1B8D9C5C}" srcOrd="7" destOrd="0" presId="urn:microsoft.com/office/officeart/2005/8/layout/list1"/>
    <dgm:cxn modelId="{53E95705-0E10-47F2-83CC-FA018435FD47}" type="presParOf" srcId="{702DD6AD-8A5A-4FC6-B2CB-1E406D8CFE12}" destId="{10C98D87-DE63-494D-BA4C-225080FD2169}" srcOrd="8" destOrd="0" presId="urn:microsoft.com/office/officeart/2005/8/layout/list1"/>
    <dgm:cxn modelId="{5CCD9D56-C5CD-49C6-9E7D-7F64E5B3AB97}" type="presParOf" srcId="{10C98D87-DE63-494D-BA4C-225080FD2169}" destId="{56F51DB3-85E3-4522-87AB-98520707CC16}" srcOrd="0" destOrd="0" presId="urn:microsoft.com/office/officeart/2005/8/layout/list1"/>
    <dgm:cxn modelId="{EBE25F53-C75A-4680-AF72-93B651819DAF}" type="presParOf" srcId="{10C98D87-DE63-494D-BA4C-225080FD2169}" destId="{D7BC7FA3-ED37-43D0-9D2B-6754181E488C}" srcOrd="1" destOrd="0" presId="urn:microsoft.com/office/officeart/2005/8/layout/list1"/>
    <dgm:cxn modelId="{79E31DEE-EFFC-438E-BFD6-30EF7DFB4F2B}" type="presParOf" srcId="{702DD6AD-8A5A-4FC6-B2CB-1E406D8CFE12}" destId="{DF129AE3-D69B-44FE-A1A0-9B20E9D17D93}" srcOrd="9" destOrd="0" presId="urn:microsoft.com/office/officeart/2005/8/layout/list1"/>
    <dgm:cxn modelId="{902A9CD5-6646-4EDF-B347-14849F90A598}"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41396F7-C3CB-4847-A4D9-7661AED21237}" type="doc">
      <dgm:prSet loTypeId="urn:microsoft.com/office/officeart/2005/8/layout/equation2" loCatId="process" qsTypeId="urn:microsoft.com/office/officeart/2005/8/quickstyle/simple1" qsCatId="simple" csTypeId="urn:microsoft.com/office/officeart/2005/8/colors/colorful1#2" csCatId="colorful" phldr="1"/>
      <dgm:spPr/>
    </dgm:pt>
    <dgm:pt modelId="{3F088DA5-0825-4733-B733-D6D919BF6AF4}">
      <dgm:prSet phldrT="[Text]" custT="1"/>
      <dgm:spPr>
        <a:solidFill>
          <a:schemeClr val="bg2">
            <a:lumMod val="50000"/>
          </a:schemeClr>
        </a:solidFill>
      </dgm:spPr>
      <dgm:t>
        <a:bodyPr/>
        <a:lstStyle/>
        <a:p>
          <a:r>
            <a:rPr lang="en-US" sz="3000" b="1" dirty="0" smtClean="0"/>
            <a:t>With Board/ Local Governing Officials/CAA</a:t>
          </a:r>
          <a:endParaRPr lang="en-US" sz="3000" b="1" dirty="0"/>
        </a:p>
      </dgm:t>
    </dgm:pt>
    <dgm:pt modelId="{EEEC16E9-86D9-41F7-BAEA-BF063642D022}" type="parTrans" cxnId="{03CC845A-E0A7-4A02-9372-5238D1AD1CB2}">
      <dgm:prSet/>
      <dgm:spPr/>
      <dgm:t>
        <a:bodyPr/>
        <a:lstStyle/>
        <a:p>
          <a:endParaRPr lang="en-US"/>
        </a:p>
      </dgm:t>
    </dgm:pt>
    <dgm:pt modelId="{F9B8DB03-88C8-494E-BAF5-203B0A60F153}" type="sibTrans" cxnId="{03CC845A-E0A7-4A02-9372-5238D1AD1CB2}">
      <dgm:prSet/>
      <dgm:spPr>
        <a:solidFill>
          <a:schemeClr val="bg2">
            <a:lumMod val="50000"/>
          </a:schemeClr>
        </a:solidFill>
      </dgm:spPr>
      <dgm:t>
        <a:bodyPr/>
        <a:lstStyle/>
        <a:p>
          <a:endParaRPr lang="en-US"/>
        </a:p>
      </dgm:t>
    </dgm:pt>
    <dgm:pt modelId="{7D8A77C3-28AE-4EFD-BF16-61EF8D4D8A1C}">
      <dgm:prSet phldrT="[Text]" custT="1"/>
      <dgm:spPr/>
      <dgm:t>
        <a:bodyPr/>
        <a:lstStyle/>
        <a:p>
          <a:r>
            <a:rPr lang="en-US" sz="3000" b="1" dirty="0" smtClean="0"/>
            <a:t>With Stakeholders/ Community</a:t>
          </a:r>
          <a:endParaRPr lang="en-US" sz="3000" b="1" dirty="0"/>
        </a:p>
      </dgm:t>
    </dgm:pt>
    <dgm:pt modelId="{E97647E3-CB03-4E40-BB40-19ED5CE44451}" type="parTrans" cxnId="{C74046FE-60D6-4AFC-B038-D83FFF10FD9F}">
      <dgm:prSet/>
      <dgm:spPr/>
      <dgm:t>
        <a:bodyPr/>
        <a:lstStyle/>
        <a:p>
          <a:endParaRPr lang="en-US"/>
        </a:p>
      </dgm:t>
    </dgm:pt>
    <dgm:pt modelId="{107AA516-F0EF-43D0-A714-4B724CD6E73A}" type="sibTrans" cxnId="{C74046FE-60D6-4AFC-B038-D83FFF10FD9F}">
      <dgm:prSet/>
      <dgm:spPr>
        <a:solidFill>
          <a:schemeClr val="accent4"/>
        </a:solidFill>
      </dgm:spPr>
      <dgm:t>
        <a:bodyPr/>
        <a:lstStyle/>
        <a:p>
          <a:endParaRPr lang="en-US"/>
        </a:p>
      </dgm:t>
    </dgm:pt>
    <dgm:pt modelId="{69715824-DA6D-47AD-8099-85BA077DEFD2}">
      <dgm:prSet phldrT="[Text]" custT="1"/>
      <dgm:spPr/>
      <dgm:t>
        <a:bodyPr/>
        <a:lstStyle/>
        <a:p>
          <a:r>
            <a:rPr lang="en-US" sz="3000" b="1" dirty="0" smtClean="0"/>
            <a:t>Engagement</a:t>
          </a:r>
          <a:endParaRPr lang="en-US" sz="3000" b="1" dirty="0"/>
        </a:p>
      </dgm:t>
    </dgm:pt>
    <dgm:pt modelId="{644FCDFC-8036-4E65-B3DD-3CA0EE49F90A}" type="parTrans" cxnId="{E72140BD-27C6-47A6-ADD8-F21A5BADBBB3}">
      <dgm:prSet/>
      <dgm:spPr/>
      <dgm:t>
        <a:bodyPr/>
        <a:lstStyle/>
        <a:p>
          <a:endParaRPr lang="en-US"/>
        </a:p>
      </dgm:t>
    </dgm:pt>
    <dgm:pt modelId="{3FDB1385-8BF9-456F-A1D1-DB7B3C0A5AFF}" type="sibTrans" cxnId="{E72140BD-27C6-47A6-ADD8-F21A5BADBBB3}">
      <dgm:prSet/>
      <dgm:spPr/>
      <dgm:t>
        <a:bodyPr/>
        <a:lstStyle/>
        <a:p>
          <a:endParaRPr lang="en-US"/>
        </a:p>
      </dgm:t>
    </dgm:pt>
    <dgm:pt modelId="{6471789E-AF23-4668-B459-A4B51269F41E}" type="pres">
      <dgm:prSet presAssocID="{C41396F7-C3CB-4847-A4D9-7661AED21237}" presName="Name0" presStyleCnt="0">
        <dgm:presLayoutVars>
          <dgm:dir/>
          <dgm:resizeHandles val="exact"/>
        </dgm:presLayoutVars>
      </dgm:prSet>
      <dgm:spPr/>
    </dgm:pt>
    <dgm:pt modelId="{819009BB-639E-43AA-BFBE-3DD4AE5725FC}" type="pres">
      <dgm:prSet presAssocID="{C41396F7-C3CB-4847-A4D9-7661AED21237}" presName="vNodes" presStyleCnt="0"/>
      <dgm:spPr/>
    </dgm:pt>
    <dgm:pt modelId="{07B1D26A-B3D7-4A28-A2F8-D6172CABC445}" type="pres">
      <dgm:prSet presAssocID="{3F088DA5-0825-4733-B733-D6D919BF6AF4}" presName="node" presStyleLbl="node1" presStyleIdx="0" presStyleCnt="3" custScaleX="297763" custScaleY="135982">
        <dgm:presLayoutVars>
          <dgm:bulletEnabled val="1"/>
        </dgm:presLayoutVars>
      </dgm:prSet>
      <dgm:spPr/>
      <dgm:t>
        <a:bodyPr/>
        <a:lstStyle/>
        <a:p>
          <a:endParaRPr lang="en-US"/>
        </a:p>
      </dgm:t>
    </dgm:pt>
    <dgm:pt modelId="{436DFD9D-CA02-4F9E-8730-2CFF16A47024}" type="pres">
      <dgm:prSet presAssocID="{F9B8DB03-88C8-494E-BAF5-203B0A60F153}" presName="spacerT" presStyleCnt="0"/>
      <dgm:spPr/>
    </dgm:pt>
    <dgm:pt modelId="{CCB04BC8-0295-4992-8033-18A7DE62B5DD}" type="pres">
      <dgm:prSet presAssocID="{F9B8DB03-88C8-494E-BAF5-203B0A60F153}" presName="sibTrans" presStyleLbl="sibTrans2D1" presStyleIdx="0" presStyleCnt="2"/>
      <dgm:spPr/>
      <dgm:t>
        <a:bodyPr/>
        <a:lstStyle/>
        <a:p>
          <a:endParaRPr lang="en-US"/>
        </a:p>
      </dgm:t>
    </dgm:pt>
    <dgm:pt modelId="{A0B4C0FB-EE6C-4C48-A64A-C5162838A89E}" type="pres">
      <dgm:prSet presAssocID="{F9B8DB03-88C8-494E-BAF5-203B0A60F153}" presName="spacerB" presStyleCnt="0"/>
      <dgm:spPr/>
    </dgm:pt>
    <dgm:pt modelId="{D5791D51-D348-48DF-BAA5-0495CCBAC430}" type="pres">
      <dgm:prSet presAssocID="{7D8A77C3-28AE-4EFD-BF16-61EF8D4D8A1C}" presName="node" presStyleLbl="node1" presStyleIdx="1" presStyleCnt="3" custScaleX="259025" custScaleY="138535">
        <dgm:presLayoutVars>
          <dgm:bulletEnabled val="1"/>
        </dgm:presLayoutVars>
      </dgm:prSet>
      <dgm:spPr/>
      <dgm:t>
        <a:bodyPr/>
        <a:lstStyle/>
        <a:p>
          <a:endParaRPr lang="en-US"/>
        </a:p>
      </dgm:t>
    </dgm:pt>
    <dgm:pt modelId="{DEEC28AB-ED63-48B5-835E-7E5F4AB39EC9}" type="pres">
      <dgm:prSet presAssocID="{C41396F7-C3CB-4847-A4D9-7661AED21237}" presName="sibTransLast" presStyleLbl="sibTrans2D1" presStyleIdx="1" presStyleCnt="2" custLinFactX="-58840" custLinFactNeighborX="-100000" custLinFactNeighborY="1713"/>
      <dgm:spPr/>
      <dgm:t>
        <a:bodyPr/>
        <a:lstStyle/>
        <a:p>
          <a:endParaRPr lang="en-US"/>
        </a:p>
      </dgm:t>
    </dgm:pt>
    <dgm:pt modelId="{D41848E4-5FD3-42A9-9E0A-010687CB7D13}" type="pres">
      <dgm:prSet presAssocID="{C41396F7-C3CB-4847-A4D9-7661AED21237}" presName="connectorText" presStyleLbl="sibTrans2D1" presStyleIdx="1" presStyleCnt="2"/>
      <dgm:spPr/>
      <dgm:t>
        <a:bodyPr/>
        <a:lstStyle/>
        <a:p>
          <a:endParaRPr lang="en-US"/>
        </a:p>
      </dgm:t>
    </dgm:pt>
    <dgm:pt modelId="{928B36C5-A753-467C-9346-FE012BF5EA81}" type="pres">
      <dgm:prSet presAssocID="{C41396F7-C3CB-4847-A4D9-7661AED21237}" presName="lastNode" presStyleLbl="node1" presStyleIdx="2" presStyleCnt="3" custScaleX="119218" custScaleY="63812">
        <dgm:presLayoutVars>
          <dgm:bulletEnabled val="1"/>
        </dgm:presLayoutVars>
      </dgm:prSet>
      <dgm:spPr/>
      <dgm:t>
        <a:bodyPr/>
        <a:lstStyle/>
        <a:p>
          <a:endParaRPr lang="en-US"/>
        </a:p>
      </dgm:t>
    </dgm:pt>
  </dgm:ptLst>
  <dgm:cxnLst>
    <dgm:cxn modelId="{C74046FE-60D6-4AFC-B038-D83FFF10FD9F}" srcId="{C41396F7-C3CB-4847-A4D9-7661AED21237}" destId="{7D8A77C3-28AE-4EFD-BF16-61EF8D4D8A1C}" srcOrd="1" destOrd="0" parTransId="{E97647E3-CB03-4E40-BB40-19ED5CE44451}" sibTransId="{107AA516-F0EF-43D0-A714-4B724CD6E73A}"/>
    <dgm:cxn modelId="{6966B9A7-2142-4742-8433-1E682CCC629C}" type="presOf" srcId="{C41396F7-C3CB-4847-A4D9-7661AED21237}" destId="{6471789E-AF23-4668-B459-A4B51269F41E}" srcOrd="0" destOrd="0" presId="urn:microsoft.com/office/officeart/2005/8/layout/equation2"/>
    <dgm:cxn modelId="{E72140BD-27C6-47A6-ADD8-F21A5BADBBB3}" srcId="{C41396F7-C3CB-4847-A4D9-7661AED21237}" destId="{69715824-DA6D-47AD-8099-85BA077DEFD2}" srcOrd="2" destOrd="0" parTransId="{644FCDFC-8036-4E65-B3DD-3CA0EE49F90A}" sibTransId="{3FDB1385-8BF9-456F-A1D1-DB7B3C0A5AFF}"/>
    <dgm:cxn modelId="{03CC845A-E0A7-4A02-9372-5238D1AD1CB2}" srcId="{C41396F7-C3CB-4847-A4D9-7661AED21237}" destId="{3F088DA5-0825-4733-B733-D6D919BF6AF4}" srcOrd="0" destOrd="0" parTransId="{EEEC16E9-86D9-41F7-BAEA-BF063642D022}" sibTransId="{F9B8DB03-88C8-494E-BAF5-203B0A60F153}"/>
    <dgm:cxn modelId="{2E885D2A-E9BF-4ADD-A0EF-A67BEB5D7020}" type="presOf" srcId="{3F088DA5-0825-4733-B733-D6D919BF6AF4}" destId="{07B1D26A-B3D7-4A28-A2F8-D6172CABC445}" srcOrd="0" destOrd="0" presId="urn:microsoft.com/office/officeart/2005/8/layout/equation2"/>
    <dgm:cxn modelId="{6B0ADD22-DA93-4624-AD18-0B2320147676}" type="presOf" srcId="{F9B8DB03-88C8-494E-BAF5-203B0A60F153}" destId="{CCB04BC8-0295-4992-8033-18A7DE62B5DD}" srcOrd="0" destOrd="0" presId="urn:microsoft.com/office/officeart/2005/8/layout/equation2"/>
    <dgm:cxn modelId="{A98AC143-A9A8-4F00-B11B-B5378BA713EB}" type="presOf" srcId="{7D8A77C3-28AE-4EFD-BF16-61EF8D4D8A1C}" destId="{D5791D51-D348-48DF-BAA5-0495CCBAC430}" srcOrd="0" destOrd="0" presId="urn:microsoft.com/office/officeart/2005/8/layout/equation2"/>
    <dgm:cxn modelId="{E6E283C6-F01D-435F-8C36-D9E06978E0E4}" type="presOf" srcId="{107AA516-F0EF-43D0-A714-4B724CD6E73A}" destId="{DEEC28AB-ED63-48B5-835E-7E5F4AB39EC9}" srcOrd="0" destOrd="0" presId="urn:microsoft.com/office/officeart/2005/8/layout/equation2"/>
    <dgm:cxn modelId="{1CA2EC83-FF5F-461A-BEBF-E61D554BAF25}" type="presOf" srcId="{107AA516-F0EF-43D0-A714-4B724CD6E73A}" destId="{D41848E4-5FD3-42A9-9E0A-010687CB7D13}" srcOrd="1" destOrd="0" presId="urn:microsoft.com/office/officeart/2005/8/layout/equation2"/>
    <dgm:cxn modelId="{4EE1E9D6-E48C-4718-A40E-2B7C5C47F73C}" type="presOf" srcId="{69715824-DA6D-47AD-8099-85BA077DEFD2}" destId="{928B36C5-A753-467C-9346-FE012BF5EA81}" srcOrd="0" destOrd="0" presId="urn:microsoft.com/office/officeart/2005/8/layout/equation2"/>
    <dgm:cxn modelId="{C2B3E77E-00B3-434A-A77E-FD392259F465}" type="presParOf" srcId="{6471789E-AF23-4668-B459-A4B51269F41E}" destId="{819009BB-639E-43AA-BFBE-3DD4AE5725FC}" srcOrd="0" destOrd="0" presId="urn:microsoft.com/office/officeart/2005/8/layout/equation2"/>
    <dgm:cxn modelId="{B3B5ECB1-0E2F-4C04-AB94-7EA937CE62DE}" type="presParOf" srcId="{819009BB-639E-43AA-BFBE-3DD4AE5725FC}" destId="{07B1D26A-B3D7-4A28-A2F8-D6172CABC445}" srcOrd="0" destOrd="0" presId="urn:microsoft.com/office/officeart/2005/8/layout/equation2"/>
    <dgm:cxn modelId="{DF1F7AA1-C859-4499-8572-A2E47ADCB2FB}" type="presParOf" srcId="{819009BB-639E-43AA-BFBE-3DD4AE5725FC}" destId="{436DFD9D-CA02-4F9E-8730-2CFF16A47024}" srcOrd="1" destOrd="0" presId="urn:microsoft.com/office/officeart/2005/8/layout/equation2"/>
    <dgm:cxn modelId="{B13E0C1D-6811-4B6F-93BE-2961CA39EFA3}" type="presParOf" srcId="{819009BB-639E-43AA-BFBE-3DD4AE5725FC}" destId="{CCB04BC8-0295-4992-8033-18A7DE62B5DD}" srcOrd="2" destOrd="0" presId="urn:microsoft.com/office/officeart/2005/8/layout/equation2"/>
    <dgm:cxn modelId="{D33C7447-0463-47BC-B18C-E2B3627DC340}" type="presParOf" srcId="{819009BB-639E-43AA-BFBE-3DD4AE5725FC}" destId="{A0B4C0FB-EE6C-4C48-A64A-C5162838A89E}" srcOrd="3" destOrd="0" presId="urn:microsoft.com/office/officeart/2005/8/layout/equation2"/>
    <dgm:cxn modelId="{3C03E7D3-3D40-41BC-BBA4-7028D3CAA046}" type="presParOf" srcId="{819009BB-639E-43AA-BFBE-3DD4AE5725FC}" destId="{D5791D51-D348-48DF-BAA5-0495CCBAC430}" srcOrd="4" destOrd="0" presId="urn:microsoft.com/office/officeart/2005/8/layout/equation2"/>
    <dgm:cxn modelId="{C13FE1C6-F898-4E12-88CB-CC4E4641F3F8}" type="presParOf" srcId="{6471789E-AF23-4668-B459-A4B51269F41E}" destId="{DEEC28AB-ED63-48B5-835E-7E5F4AB39EC9}" srcOrd="1" destOrd="0" presId="urn:microsoft.com/office/officeart/2005/8/layout/equation2"/>
    <dgm:cxn modelId="{2DFD6A1D-B3B1-41B4-AEAB-71DCA3BEE3C3}" type="presParOf" srcId="{DEEC28AB-ED63-48B5-835E-7E5F4AB39EC9}" destId="{D41848E4-5FD3-42A9-9E0A-010687CB7D13}" srcOrd="0" destOrd="0" presId="urn:microsoft.com/office/officeart/2005/8/layout/equation2"/>
    <dgm:cxn modelId="{27CB9491-C462-4DDF-BB4E-4C574B3144BC}" type="presParOf" srcId="{6471789E-AF23-4668-B459-A4B51269F41E}" destId="{928B36C5-A753-467C-9346-FE012BF5EA81}"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602847-AF89-4AD6-9377-AEF4D07443A3}" type="doc">
      <dgm:prSet loTypeId="urn:microsoft.com/office/officeart/2005/8/layout/arrow2" loCatId="process" qsTypeId="urn:microsoft.com/office/officeart/2005/8/quickstyle/simple1" qsCatId="simple" csTypeId="urn:microsoft.com/office/officeart/2005/8/colors/accent1_2" csCatId="accent1" phldr="1"/>
      <dgm:spPr/>
    </dgm:pt>
    <dgm:pt modelId="{7D351FA5-635B-4159-929F-D731B8908801}">
      <dgm:prSet phldrT="[Text]" custT="1"/>
      <dgm:spPr/>
      <dgm:t>
        <a:bodyPr/>
        <a:lstStyle/>
        <a:p>
          <a:r>
            <a:rPr lang="en-US" sz="2000" b="1" dirty="0" smtClean="0"/>
            <a:t>Strategically Recruiting </a:t>
          </a:r>
          <a:endParaRPr lang="en-US" sz="2000" b="1" dirty="0"/>
        </a:p>
      </dgm:t>
    </dgm:pt>
    <dgm:pt modelId="{E7E39F22-E6EC-4687-8372-76B161AF85EA}" type="parTrans" cxnId="{2F21398E-5BC2-4CE0-8939-891E6A42D5EA}">
      <dgm:prSet/>
      <dgm:spPr/>
      <dgm:t>
        <a:bodyPr/>
        <a:lstStyle/>
        <a:p>
          <a:endParaRPr lang="en-US"/>
        </a:p>
      </dgm:t>
    </dgm:pt>
    <dgm:pt modelId="{133149AC-B436-4B7E-8CC9-6E4295708F81}" type="sibTrans" cxnId="{2F21398E-5BC2-4CE0-8939-891E6A42D5EA}">
      <dgm:prSet/>
      <dgm:spPr/>
      <dgm:t>
        <a:bodyPr/>
        <a:lstStyle/>
        <a:p>
          <a:endParaRPr lang="en-US"/>
        </a:p>
      </dgm:t>
    </dgm:pt>
    <dgm:pt modelId="{D2A07444-26C3-475E-8C40-56D37459F335}">
      <dgm:prSet phldrT="[Text]" custT="1"/>
      <dgm:spPr/>
      <dgm:t>
        <a:bodyPr/>
        <a:lstStyle/>
        <a:p>
          <a:r>
            <a:rPr lang="en-US" sz="2000" b="1" dirty="0" smtClean="0"/>
            <a:t>Regularly Orienting &amp; Training</a:t>
          </a:r>
          <a:endParaRPr lang="en-US" sz="2000" b="1" dirty="0"/>
        </a:p>
      </dgm:t>
    </dgm:pt>
    <dgm:pt modelId="{1BE30815-4F26-4FFC-B897-40D16064ECF5}" type="parTrans" cxnId="{17EC9C91-D588-4DB6-9598-87148EF2E412}">
      <dgm:prSet/>
      <dgm:spPr/>
      <dgm:t>
        <a:bodyPr/>
        <a:lstStyle/>
        <a:p>
          <a:endParaRPr lang="en-US"/>
        </a:p>
      </dgm:t>
    </dgm:pt>
    <dgm:pt modelId="{CC723B00-CD91-4C74-B642-B59962F9BB09}" type="sibTrans" cxnId="{17EC9C91-D588-4DB6-9598-87148EF2E412}">
      <dgm:prSet/>
      <dgm:spPr/>
      <dgm:t>
        <a:bodyPr/>
        <a:lstStyle/>
        <a:p>
          <a:endParaRPr lang="en-US"/>
        </a:p>
      </dgm:t>
    </dgm:pt>
    <dgm:pt modelId="{7C43FF9D-A3FF-40F6-8540-125AEB729678}">
      <dgm:prSet phldrT="[Text]" custT="1"/>
      <dgm:spPr/>
      <dgm:t>
        <a:bodyPr/>
        <a:lstStyle/>
        <a:p>
          <a:r>
            <a:rPr lang="en-US" sz="2000" b="1" dirty="0" smtClean="0"/>
            <a:t>Building Relationships</a:t>
          </a:r>
          <a:endParaRPr lang="en-US" sz="2000" b="1" dirty="0"/>
        </a:p>
      </dgm:t>
    </dgm:pt>
    <dgm:pt modelId="{EE009115-3571-4370-A2CB-524E56DD92E9}" type="parTrans" cxnId="{8D87961A-5311-4CEC-834B-9C879C0FBD78}">
      <dgm:prSet/>
      <dgm:spPr/>
      <dgm:t>
        <a:bodyPr/>
        <a:lstStyle/>
        <a:p>
          <a:endParaRPr lang="en-US"/>
        </a:p>
      </dgm:t>
    </dgm:pt>
    <dgm:pt modelId="{1C97D6CE-0DE2-4CE9-9AEE-56AE498A8297}" type="sibTrans" cxnId="{8D87961A-5311-4CEC-834B-9C879C0FBD78}">
      <dgm:prSet/>
      <dgm:spPr/>
      <dgm:t>
        <a:bodyPr/>
        <a:lstStyle/>
        <a:p>
          <a:endParaRPr lang="en-US"/>
        </a:p>
      </dgm:t>
    </dgm:pt>
    <dgm:pt modelId="{F2D1814D-9638-495A-B246-277E3B736F91}">
      <dgm:prSet phldrT="[Text]" custT="1"/>
      <dgm:spPr/>
      <dgm:t>
        <a:bodyPr/>
        <a:lstStyle/>
        <a:p>
          <a:r>
            <a:rPr lang="en-US" sz="2000" b="1" dirty="0" smtClean="0"/>
            <a:t>Conducting Assessments</a:t>
          </a:r>
          <a:endParaRPr lang="en-US" sz="2000" b="1" dirty="0"/>
        </a:p>
      </dgm:t>
    </dgm:pt>
    <dgm:pt modelId="{7A70D668-D7D9-484A-807E-6C83CF5084C7}" type="parTrans" cxnId="{8057179E-7A1D-400B-8BC0-E62B93BDBF35}">
      <dgm:prSet/>
      <dgm:spPr/>
      <dgm:t>
        <a:bodyPr/>
        <a:lstStyle/>
        <a:p>
          <a:endParaRPr lang="en-US"/>
        </a:p>
      </dgm:t>
    </dgm:pt>
    <dgm:pt modelId="{F740784E-CAFC-4C92-A01A-AB1C238F92BB}" type="sibTrans" cxnId="{8057179E-7A1D-400B-8BC0-E62B93BDBF35}">
      <dgm:prSet/>
      <dgm:spPr/>
      <dgm:t>
        <a:bodyPr/>
        <a:lstStyle/>
        <a:p>
          <a:endParaRPr lang="en-US"/>
        </a:p>
      </dgm:t>
    </dgm:pt>
    <dgm:pt modelId="{4F5AFE37-5BF3-47BE-AC60-70C351F71738}">
      <dgm:prSet phldrT="[Text]" custT="1"/>
      <dgm:spPr/>
      <dgm:t>
        <a:bodyPr/>
        <a:lstStyle/>
        <a:p>
          <a:r>
            <a:rPr lang="en-US" sz="2000" b="1" dirty="0" smtClean="0"/>
            <a:t>Connecting with Community</a:t>
          </a:r>
          <a:endParaRPr lang="en-US" sz="2000" b="1" dirty="0"/>
        </a:p>
      </dgm:t>
    </dgm:pt>
    <dgm:pt modelId="{9CF415A5-F3EC-4B9F-A168-521A58F47CD8}" type="parTrans" cxnId="{E9AD156A-7078-4966-B203-3A7F1563276B}">
      <dgm:prSet/>
      <dgm:spPr/>
      <dgm:t>
        <a:bodyPr/>
        <a:lstStyle/>
        <a:p>
          <a:endParaRPr lang="en-US"/>
        </a:p>
      </dgm:t>
    </dgm:pt>
    <dgm:pt modelId="{5A87A7A1-F5C0-42BD-B791-620C55D1CADA}" type="sibTrans" cxnId="{E9AD156A-7078-4966-B203-3A7F1563276B}">
      <dgm:prSet/>
      <dgm:spPr/>
      <dgm:t>
        <a:bodyPr/>
        <a:lstStyle/>
        <a:p>
          <a:endParaRPr lang="en-US"/>
        </a:p>
      </dgm:t>
    </dgm:pt>
    <dgm:pt modelId="{495E4980-97C7-4BB4-B92D-9A2A98B84CEC}" type="pres">
      <dgm:prSet presAssocID="{E9602847-AF89-4AD6-9377-AEF4D07443A3}" presName="arrowDiagram" presStyleCnt="0">
        <dgm:presLayoutVars>
          <dgm:chMax val="5"/>
          <dgm:dir/>
          <dgm:resizeHandles val="exact"/>
        </dgm:presLayoutVars>
      </dgm:prSet>
      <dgm:spPr/>
    </dgm:pt>
    <dgm:pt modelId="{3E72C691-DAEB-48DF-9570-1DBC549899CC}" type="pres">
      <dgm:prSet presAssocID="{E9602847-AF89-4AD6-9377-AEF4D07443A3}" presName="arrow" presStyleLbl="bgShp" presStyleIdx="0" presStyleCnt="1"/>
      <dgm:spPr/>
    </dgm:pt>
    <dgm:pt modelId="{2CF3F68C-9204-4993-8D6D-2508B0810BF5}" type="pres">
      <dgm:prSet presAssocID="{E9602847-AF89-4AD6-9377-AEF4D07443A3}" presName="arrowDiagram5" presStyleCnt="0"/>
      <dgm:spPr/>
    </dgm:pt>
    <dgm:pt modelId="{9BFD8D4C-0354-46E1-BD91-5AE4EA5F64A9}" type="pres">
      <dgm:prSet presAssocID="{7D351FA5-635B-4159-929F-D731B8908801}" presName="bullet5a" presStyleLbl="node1" presStyleIdx="0" presStyleCnt="5"/>
      <dgm:spPr/>
    </dgm:pt>
    <dgm:pt modelId="{1E9A567A-B96E-40B3-8E8E-0E183F570960}" type="pres">
      <dgm:prSet presAssocID="{7D351FA5-635B-4159-929F-D731B8908801}" presName="textBox5a" presStyleLbl="revTx" presStyleIdx="0" presStyleCnt="5" custScaleX="154849" custScaleY="89854" custLinFactNeighborX="7830" custLinFactNeighborY="3447">
        <dgm:presLayoutVars>
          <dgm:bulletEnabled val="1"/>
        </dgm:presLayoutVars>
      </dgm:prSet>
      <dgm:spPr/>
      <dgm:t>
        <a:bodyPr/>
        <a:lstStyle/>
        <a:p>
          <a:endParaRPr lang="en-US"/>
        </a:p>
      </dgm:t>
    </dgm:pt>
    <dgm:pt modelId="{3DB9725E-5F3D-4DA3-8089-61FC3335AF73}" type="pres">
      <dgm:prSet presAssocID="{D2A07444-26C3-475E-8C40-56D37459F335}" presName="bullet5b" presStyleLbl="node1" presStyleIdx="1" presStyleCnt="5"/>
      <dgm:spPr/>
    </dgm:pt>
    <dgm:pt modelId="{792570C1-BD13-4BF3-8167-A0EE105BBF1D}" type="pres">
      <dgm:prSet presAssocID="{D2A07444-26C3-475E-8C40-56D37459F335}" presName="textBox5b" presStyleLbl="revTx" presStyleIdx="1" presStyleCnt="5" custScaleX="123049" custScaleY="92699">
        <dgm:presLayoutVars>
          <dgm:bulletEnabled val="1"/>
        </dgm:presLayoutVars>
      </dgm:prSet>
      <dgm:spPr/>
      <dgm:t>
        <a:bodyPr/>
        <a:lstStyle/>
        <a:p>
          <a:endParaRPr lang="en-US"/>
        </a:p>
      </dgm:t>
    </dgm:pt>
    <dgm:pt modelId="{0058D96F-C64E-4058-BB24-E8C27EB9C3DF}" type="pres">
      <dgm:prSet presAssocID="{7C43FF9D-A3FF-40F6-8540-125AEB729678}" presName="bullet5c" presStyleLbl="node1" presStyleIdx="2" presStyleCnt="5"/>
      <dgm:spPr/>
    </dgm:pt>
    <dgm:pt modelId="{4CCC7E0C-B38E-4E19-AB63-9C363CA1A3D3}" type="pres">
      <dgm:prSet presAssocID="{7C43FF9D-A3FF-40F6-8540-125AEB729678}" presName="textBox5c" presStyleLbl="revTx" presStyleIdx="2" presStyleCnt="5" custScaleX="111148" custScaleY="85844" custLinFactNeighborX="-8791">
        <dgm:presLayoutVars>
          <dgm:bulletEnabled val="1"/>
        </dgm:presLayoutVars>
      </dgm:prSet>
      <dgm:spPr/>
      <dgm:t>
        <a:bodyPr/>
        <a:lstStyle/>
        <a:p>
          <a:endParaRPr lang="en-US"/>
        </a:p>
      </dgm:t>
    </dgm:pt>
    <dgm:pt modelId="{093419EA-BF6F-4A6F-8B0A-205FFD32A204}" type="pres">
      <dgm:prSet presAssocID="{F2D1814D-9638-495A-B246-277E3B736F91}" presName="bullet5d" presStyleLbl="node1" presStyleIdx="3" presStyleCnt="5"/>
      <dgm:spPr/>
    </dgm:pt>
    <dgm:pt modelId="{F575EE0B-E1F0-492E-BCA0-1CDCF0BDB0A2}" type="pres">
      <dgm:prSet presAssocID="{F2D1814D-9638-495A-B246-277E3B736F91}" presName="textBox5d" presStyleLbl="revTx" presStyleIdx="3" presStyleCnt="5" custScaleX="135538" custScaleY="86844">
        <dgm:presLayoutVars>
          <dgm:bulletEnabled val="1"/>
        </dgm:presLayoutVars>
      </dgm:prSet>
      <dgm:spPr/>
      <dgm:t>
        <a:bodyPr/>
        <a:lstStyle/>
        <a:p>
          <a:endParaRPr lang="en-US"/>
        </a:p>
      </dgm:t>
    </dgm:pt>
    <dgm:pt modelId="{8B00ADBF-E117-4BE0-A5F3-78CF0715CDDC}" type="pres">
      <dgm:prSet presAssocID="{4F5AFE37-5BF3-47BE-AC60-70C351F71738}" presName="bullet5e" presStyleLbl="node1" presStyleIdx="4" presStyleCnt="5"/>
      <dgm:spPr/>
    </dgm:pt>
    <dgm:pt modelId="{3D98F263-931A-4404-8A4C-9840299BB057}" type="pres">
      <dgm:prSet presAssocID="{4F5AFE37-5BF3-47BE-AC60-70C351F71738}" presName="textBox5e" presStyleLbl="revTx" presStyleIdx="4" presStyleCnt="5" custScaleX="154849" custScaleY="86192">
        <dgm:presLayoutVars>
          <dgm:bulletEnabled val="1"/>
        </dgm:presLayoutVars>
      </dgm:prSet>
      <dgm:spPr/>
      <dgm:t>
        <a:bodyPr/>
        <a:lstStyle/>
        <a:p>
          <a:endParaRPr lang="en-US"/>
        </a:p>
      </dgm:t>
    </dgm:pt>
  </dgm:ptLst>
  <dgm:cxnLst>
    <dgm:cxn modelId="{E5D339FA-7A0E-40BE-B914-ACD67D0091A1}" type="presOf" srcId="{7C43FF9D-A3FF-40F6-8540-125AEB729678}" destId="{4CCC7E0C-B38E-4E19-AB63-9C363CA1A3D3}" srcOrd="0" destOrd="0" presId="urn:microsoft.com/office/officeart/2005/8/layout/arrow2"/>
    <dgm:cxn modelId="{E9AD156A-7078-4966-B203-3A7F1563276B}" srcId="{E9602847-AF89-4AD6-9377-AEF4D07443A3}" destId="{4F5AFE37-5BF3-47BE-AC60-70C351F71738}" srcOrd="4" destOrd="0" parTransId="{9CF415A5-F3EC-4B9F-A168-521A58F47CD8}" sibTransId="{5A87A7A1-F5C0-42BD-B791-620C55D1CADA}"/>
    <dgm:cxn modelId="{867BA039-B693-4567-AD34-69EE8E4060ED}" type="presOf" srcId="{E9602847-AF89-4AD6-9377-AEF4D07443A3}" destId="{495E4980-97C7-4BB4-B92D-9A2A98B84CEC}" srcOrd="0" destOrd="0" presId="urn:microsoft.com/office/officeart/2005/8/layout/arrow2"/>
    <dgm:cxn modelId="{D53B55CF-3F86-4156-8012-8FCAD870D88A}" type="presOf" srcId="{F2D1814D-9638-495A-B246-277E3B736F91}" destId="{F575EE0B-E1F0-492E-BCA0-1CDCF0BDB0A2}" srcOrd="0" destOrd="0" presId="urn:microsoft.com/office/officeart/2005/8/layout/arrow2"/>
    <dgm:cxn modelId="{A4553F62-EB1A-4715-83D3-1AFA7262C599}" type="presOf" srcId="{D2A07444-26C3-475E-8C40-56D37459F335}" destId="{792570C1-BD13-4BF3-8167-A0EE105BBF1D}" srcOrd="0" destOrd="0" presId="urn:microsoft.com/office/officeart/2005/8/layout/arrow2"/>
    <dgm:cxn modelId="{8CE3A511-374E-49FA-981B-6EB3247F885C}" type="presOf" srcId="{4F5AFE37-5BF3-47BE-AC60-70C351F71738}" destId="{3D98F263-931A-4404-8A4C-9840299BB057}" srcOrd="0" destOrd="0" presId="urn:microsoft.com/office/officeart/2005/8/layout/arrow2"/>
    <dgm:cxn modelId="{17EC9C91-D588-4DB6-9598-87148EF2E412}" srcId="{E9602847-AF89-4AD6-9377-AEF4D07443A3}" destId="{D2A07444-26C3-475E-8C40-56D37459F335}" srcOrd="1" destOrd="0" parTransId="{1BE30815-4F26-4FFC-B897-40D16064ECF5}" sibTransId="{CC723B00-CD91-4C74-B642-B59962F9BB09}"/>
    <dgm:cxn modelId="{8057179E-7A1D-400B-8BC0-E62B93BDBF35}" srcId="{E9602847-AF89-4AD6-9377-AEF4D07443A3}" destId="{F2D1814D-9638-495A-B246-277E3B736F91}" srcOrd="3" destOrd="0" parTransId="{7A70D668-D7D9-484A-807E-6C83CF5084C7}" sibTransId="{F740784E-CAFC-4C92-A01A-AB1C238F92BB}"/>
    <dgm:cxn modelId="{1F1E5422-1EF3-4F86-BD81-3FE1FE74D0FB}" type="presOf" srcId="{7D351FA5-635B-4159-929F-D731B8908801}" destId="{1E9A567A-B96E-40B3-8E8E-0E183F570960}" srcOrd="0" destOrd="0" presId="urn:microsoft.com/office/officeart/2005/8/layout/arrow2"/>
    <dgm:cxn modelId="{8D87961A-5311-4CEC-834B-9C879C0FBD78}" srcId="{E9602847-AF89-4AD6-9377-AEF4D07443A3}" destId="{7C43FF9D-A3FF-40F6-8540-125AEB729678}" srcOrd="2" destOrd="0" parTransId="{EE009115-3571-4370-A2CB-524E56DD92E9}" sibTransId="{1C97D6CE-0DE2-4CE9-9AEE-56AE498A8297}"/>
    <dgm:cxn modelId="{2F21398E-5BC2-4CE0-8939-891E6A42D5EA}" srcId="{E9602847-AF89-4AD6-9377-AEF4D07443A3}" destId="{7D351FA5-635B-4159-929F-D731B8908801}" srcOrd="0" destOrd="0" parTransId="{E7E39F22-E6EC-4687-8372-76B161AF85EA}" sibTransId="{133149AC-B436-4B7E-8CC9-6E4295708F81}"/>
    <dgm:cxn modelId="{1F19B76A-8994-4186-B879-7F135D0D2DC3}" type="presParOf" srcId="{495E4980-97C7-4BB4-B92D-9A2A98B84CEC}" destId="{3E72C691-DAEB-48DF-9570-1DBC549899CC}" srcOrd="0" destOrd="0" presId="urn:microsoft.com/office/officeart/2005/8/layout/arrow2"/>
    <dgm:cxn modelId="{00973DAD-929C-49E9-8958-79F5D13DF05C}" type="presParOf" srcId="{495E4980-97C7-4BB4-B92D-9A2A98B84CEC}" destId="{2CF3F68C-9204-4993-8D6D-2508B0810BF5}" srcOrd="1" destOrd="0" presId="urn:microsoft.com/office/officeart/2005/8/layout/arrow2"/>
    <dgm:cxn modelId="{6D4D1541-2376-4EA8-940A-076E3F34B138}" type="presParOf" srcId="{2CF3F68C-9204-4993-8D6D-2508B0810BF5}" destId="{9BFD8D4C-0354-46E1-BD91-5AE4EA5F64A9}" srcOrd="0" destOrd="0" presId="urn:microsoft.com/office/officeart/2005/8/layout/arrow2"/>
    <dgm:cxn modelId="{1EAEFBC4-AD45-4C22-BB37-D55E91E57809}" type="presParOf" srcId="{2CF3F68C-9204-4993-8D6D-2508B0810BF5}" destId="{1E9A567A-B96E-40B3-8E8E-0E183F570960}" srcOrd="1" destOrd="0" presId="urn:microsoft.com/office/officeart/2005/8/layout/arrow2"/>
    <dgm:cxn modelId="{3D9712D8-6638-497A-9AFD-501339E1DECC}" type="presParOf" srcId="{2CF3F68C-9204-4993-8D6D-2508B0810BF5}" destId="{3DB9725E-5F3D-4DA3-8089-61FC3335AF73}" srcOrd="2" destOrd="0" presId="urn:microsoft.com/office/officeart/2005/8/layout/arrow2"/>
    <dgm:cxn modelId="{4DC1ADA4-37F6-4C74-BBDA-FABBD155585B}" type="presParOf" srcId="{2CF3F68C-9204-4993-8D6D-2508B0810BF5}" destId="{792570C1-BD13-4BF3-8167-A0EE105BBF1D}" srcOrd="3" destOrd="0" presId="urn:microsoft.com/office/officeart/2005/8/layout/arrow2"/>
    <dgm:cxn modelId="{DD60D40D-B1FD-47E5-8786-2819B7CA3D4F}" type="presParOf" srcId="{2CF3F68C-9204-4993-8D6D-2508B0810BF5}" destId="{0058D96F-C64E-4058-BB24-E8C27EB9C3DF}" srcOrd="4" destOrd="0" presId="urn:microsoft.com/office/officeart/2005/8/layout/arrow2"/>
    <dgm:cxn modelId="{B8089177-4411-4612-8119-7583B8EFEF8D}" type="presParOf" srcId="{2CF3F68C-9204-4993-8D6D-2508B0810BF5}" destId="{4CCC7E0C-B38E-4E19-AB63-9C363CA1A3D3}" srcOrd="5" destOrd="0" presId="urn:microsoft.com/office/officeart/2005/8/layout/arrow2"/>
    <dgm:cxn modelId="{44CA269C-E303-4E65-A4C4-056A59C9FBFE}" type="presParOf" srcId="{2CF3F68C-9204-4993-8D6D-2508B0810BF5}" destId="{093419EA-BF6F-4A6F-8B0A-205FFD32A204}" srcOrd="6" destOrd="0" presId="urn:microsoft.com/office/officeart/2005/8/layout/arrow2"/>
    <dgm:cxn modelId="{5E10D6D8-691B-4597-A4B5-251BED4D42AC}" type="presParOf" srcId="{2CF3F68C-9204-4993-8D6D-2508B0810BF5}" destId="{F575EE0B-E1F0-492E-BCA0-1CDCF0BDB0A2}" srcOrd="7" destOrd="0" presId="urn:microsoft.com/office/officeart/2005/8/layout/arrow2"/>
    <dgm:cxn modelId="{54ABF142-0A13-4CB4-8B2C-095071F1B96F}" type="presParOf" srcId="{2CF3F68C-9204-4993-8D6D-2508B0810BF5}" destId="{8B00ADBF-E117-4BE0-A5F3-78CF0715CDDC}" srcOrd="8" destOrd="0" presId="urn:microsoft.com/office/officeart/2005/8/layout/arrow2"/>
    <dgm:cxn modelId="{C4D26F5B-F844-45D4-A5D7-AADE45088929}" type="presParOf" srcId="{2CF3F68C-9204-4993-8D6D-2508B0810BF5}" destId="{3D98F263-931A-4404-8A4C-9840299BB057}" srcOrd="9"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76B1F6-567D-47E2-B28B-185B7A8F0613}" type="doc">
      <dgm:prSet loTypeId="urn:microsoft.com/office/officeart/2005/8/layout/process4" loCatId="process" qsTypeId="urn:microsoft.com/office/officeart/2005/8/quickstyle/simple1" qsCatId="simple" csTypeId="urn:microsoft.com/office/officeart/2005/8/colors/accent4_3" csCatId="accent4" phldr="1"/>
      <dgm:spPr/>
      <dgm:t>
        <a:bodyPr/>
        <a:lstStyle/>
        <a:p>
          <a:endParaRPr lang="en-US"/>
        </a:p>
      </dgm:t>
    </dgm:pt>
    <dgm:pt modelId="{419D2FB1-705C-45BC-B24E-98F4BE0CE63F}">
      <dgm:prSet custT="1"/>
      <dgm:spPr/>
      <dgm:t>
        <a:bodyPr/>
        <a:lstStyle/>
        <a:p>
          <a:pPr rtl="0"/>
          <a:r>
            <a:rPr lang="en-US" sz="3200" b="1" dirty="0" smtClean="0"/>
            <a:t>Use board committee</a:t>
          </a:r>
          <a:endParaRPr lang="en-US" sz="3200" b="1" dirty="0"/>
        </a:p>
      </dgm:t>
    </dgm:pt>
    <dgm:pt modelId="{2E848496-9076-4FB7-B070-A2738F6863C9}" type="parTrans" cxnId="{E4C95D38-1C71-4D84-9775-DBBB4D3F56CF}">
      <dgm:prSet/>
      <dgm:spPr/>
      <dgm:t>
        <a:bodyPr/>
        <a:lstStyle/>
        <a:p>
          <a:endParaRPr lang="en-US"/>
        </a:p>
      </dgm:t>
    </dgm:pt>
    <dgm:pt modelId="{4FADF160-2385-454B-A40A-38EF77A53131}" type="sibTrans" cxnId="{E4C95D38-1C71-4D84-9775-DBBB4D3F56CF}">
      <dgm:prSet/>
      <dgm:spPr/>
      <dgm:t>
        <a:bodyPr/>
        <a:lstStyle/>
        <a:p>
          <a:endParaRPr lang="en-US"/>
        </a:p>
      </dgm:t>
    </dgm:pt>
    <dgm:pt modelId="{6AE10E92-F084-4451-91D8-E9DBE89630A0}">
      <dgm:prSet custT="1"/>
      <dgm:spPr/>
      <dgm:t>
        <a:bodyPr/>
        <a:lstStyle/>
        <a:p>
          <a:pPr rtl="0"/>
          <a:r>
            <a:rPr lang="en-US" sz="3200" b="1" smtClean="0"/>
            <a:t>Recruit smartly &amp; strategically</a:t>
          </a:r>
          <a:endParaRPr lang="en-US" sz="3200" b="1" dirty="0"/>
        </a:p>
      </dgm:t>
    </dgm:pt>
    <dgm:pt modelId="{02FD30D4-1660-40F2-A981-D040904388E4}" type="parTrans" cxnId="{FC5879D6-36C0-469C-9F38-B39071778688}">
      <dgm:prSet/>
      <dgm:spPr/>
      <dgm:t>
        <a:bodyPr/>
        <a:lstStyle/>
        <a:p>
          <a:endParaRPr lang="en-US"/>
        </a:p>
      </dgm:t>
    </dgm:pt>
    <dgm:pt modelId="{89CE7D57-856A-47EF-93E8-95F822CA9770}" type="sibTrans" cxnId="{FC5879D6-36C0-469C-9F38-B39071778688}">
      <dgm:prSet/>
      <dgm:spPr/>
      <dgm:t>
        <a:bodyPr/>
        <a:lstStyle/>
        <a:p>
          <a:endParaRPr lang="en-US"/>
        </a:p>
      </dgm:t>
    </dgm:pt>
    <dgm:pt modelId="{EE4F8467-A362-46B5-98D9-C7FCDA5243F9}">
      <dgm:prSet custT="1"/>
      <dgm:spPr/>
      <dgm:t>
        <a:bodyPr/>
        <a:lstStyle/>
        <a:p>
          <a:pPr rtl="0"/>
          <a:r>
            <a:rPr lang="en-US" sz="3200" b="1" smtClean="0"/>
            <a:t>Require applications</a:t>
          </a:r>
          <a:endParaRPr lang="en-US" sz="3200" b="1" dirty="0"/>
        </a:p>
      </dgm:t>
    </dgm:pt>
    <dgm:pt modelId="{F7B270CE-12EA-48B1-BF19-0A5D0B007C77}" type="parTrans" cxnId="{387EB167-CE23-4949-9464-594F732E69B6}">
      <dgm:prSet/>
      <dgm:spPr/>
      <dgm:t>
        <a:bodyPr/>
        <a:lstStyle/>
        <a:p>
          <a:endParaRPr lang="en-US"/>
        </a:p>
      </dgm:t>
    </dgm:pt>
    <dgm:pt modelId="{49A478DB-0530-4E42-BB7A-8F955BCECBCC}" type="sibTrans" cxnId="{387EB167-CE23-4949-9464-594F732E69B6}">
      <dgm:prSet/>
      <dgm:spPr/>
      <dgm:t>
        <a:bodyPr/>
        <a:lstStyle/>
        <a:p>
          <a:endParaRPr lang="en-US"/>
        </a:p>
      </dgm:t>
    </dgm:pt>
    <dgm:pt modelId="{A522635C-B8AA-4800-94E0-49F07F483D9C}">
      <dgm:prSet custT="1"/>
      <dgm:spPr/>
      <dgm:t>
        <a:bodyPr/>
        <a:lstStyle/>
        <a:p>
          <a:pPr rtl="0"/>
          <a:r>
            <a:rPr lang="en-US" sz="3200" b="1" smtClean="0"/>
            <a:t>Follow selection procedures</a:t>
          </a:r>
          <a:endParaRPr lang="en-US" sz="3200" b="1" dirty="0"/>
        </a:p>
      </dgm:t>
    </dgm:pt>
    <dgm:pt modelId="{DC58099C-90BE-4F39-892F-23A3C168C73E}" type="parTrans" cxnId="{D4920433-1F6C-4E56-9283-C5A28118F7B7}">
      <dgm:prSet/>
      <dgm:spPr/>
      <dgm:t>
        <a:bodyPr/>
        <a:lstStyle/>
        <a:p>
          <a:endParaRPr lang="en-US"/>
        </a:p>
      </dgm:t>
    </dgm:pt>
    <dgm:pt modelId="{6805CA2D-F7BB-45A2-883B-F4C1BC3A8D99}" type="sibTrans" cxnId="{D4920433-1F6C-4E56-9283-C5A28118F7B7}">
      <dgm:prSet/>
      <dgm:spPr/>
      <dgm:t>
        <a:bodyPr/>
        <a:lstStyle/>
        <a:p>
          <a:endParaRPr lang="en-US"/>
        </a:p>
      </dgm:t>
    </dgm:pt>
    <dgm:pt modelId="{E7B11E33-22B4-48DD-A33E-4401608905AE}" type="pres">
      <dgm:prSet presAssocID="{B876B1F6-567D-47E2-B28B-185B7A8F0613}" presName="Name0" presStyleCnt="0">
        <dgm:presLayoutVars>
          <dgm:dir/>
          <dgm:animLvl val="lvl"/>
          <dgm:resizeHandles val="exact"/>
        </dgm:presLayoutVars>
      </dgm:prSet>
      <dgm:spPr/>
      <dgm:t>
        <a:bodyPr/>
        <a:lstStyle/>
        <a:p>
          <a:endParaRPr lang="en-US"/>
        </a:p>
      </dgm:t>
    </dgm:pt>
    <dgm:pt modelId="{DCC22D4F-F5FC-45DD-81E7-0E46186992A4}" type="pres">
      <dgm:prSet presAssocID="{A522635C-B8AA-4800-94E0-49F07F483D9C}" presName="boxAndChildren" presStyleCnt="0"/>
      <dgm:spPr/>
      <dgm:t>
        <a:bodyPr/>
        <a:lstStyle/>
        <a:p>
          <a:endParaRPr lang="en-US"/>
        </a:p>
      </dgm:t>
    </dgm:pt>
    <dgm:pt modelId="{3ADACF5B-41D2-413C-A4C1-D9A40D3A19F4}" type="pres">
      <dgm:prSet presAssocID="{A522635C-B8AA-4800-94E0-49F07F483D9C}" presName="parentTextBox" presStyleLbl="node1" presStyleIdx="0" presStyleCnt="4"/>
      <dgm:spPr/>
      <dgm:t>
        <a:bodyPr/>
        <a:lstStyle/>
        <a:p>
          <a:endParaRPr lang="en-US"/>
        </a:p>
      </dgm:t>
    </dgm:pt>
    <dgm:pt modelId="{A06C1358-300A-4BDD-B7A9-25171531622B}" type="pres">
      <dgm:prSet presAssocID="{49A478DB-0530-4E42-BB7A-8F955BCECBCC}" presName="sp" presStyleCnt="0"/>
      <dgm:spPr/>
      <dgm:t>
        <a:bodyPr/>
        <a:lstStyle/>
        <a:p>
          <a:endParaRPr lang="en-US"/>
        </a:p>
      </dgm:t>
    </dgm:pt>
    <dgm:pt modelId="{68518BB4-C34F-49AB-82ED-7CA60C6023BB}" type="pres">
      <dgm:prSet presAssocID="{EE4F8467-A362-46B5-98D9-C7FCDA5243F9}" presName="arrowAndChildren" presStyleCnt="0"/>
      <dgm:spPr/>
      <dgm:t>
        <a:bodyPr/>
        <a:lstStyle/>
        <a:p>
          <a:endParaRPr lang="en-US"/>
        </a:p>
      </dgm:t>
    </dgm:pt>
    <dgm:pt modelId="{514C51C6-658E-4A0E-9187-CC651031B8F2}" type="pres">
      <dgm:prSet presAssocID="{EE4F8467-A362-46B5-98D9-C7FCDA5243F9}" presName="parentTextArrow" presStyleLbl="node1" presStyleIdx="1" presStyleCnt="4"/>
      <dgm:spPr/>
      <dgm:t>
        <a:bodyPr/>
        <a:lstStyle/>
        <a:p>
          <a:endParaRPr lang="en-US"/>
        </a:p>
      </dgm:t>
    </dgm:pt>
    <dgm:pt modelId="{566D63C1-C68F-4E08-B332-D29C3BDFD0B1}" type="pres">
      <dgm:prSet presAssocID="{89CE7D57-856A-47EF-93E8-95F822CA9770}" presName="sp" presStyleCnt="0"/>
      <dgm:spPr/>
      <dgm:t>
        <a:bodyPr/>
        <a:lstStyle/>
        <a:p>
          <a:endParaRPr lang="en-US"/>
        </a:p>
      </dgm:t>
    </dgm:pt>
    <dgm:pt modelId="{FA8EC8B5-8698-45EC-9B4E-6BDD2483DBA9}" type="pres">
      <dgm:prSet presAssocID="{6AE10E92-F084-4451-91D8-E9DBE89630A0}" presName="arrowAndChildren" presStyleCnt="0"/>
      <dgm:spPr/>
      <dgm:t>
        <a:bodyPr/>
        <a:lstStyle/>
        <a:p>
          <a:endParaRPr lang="en-US"/>
        </a:p>
      </dgm:t>
    </dgm:pt>
    <dgm:pt modelId="{10F7A1DE-5F31-498D-A935-3A53D9A9C88D}" type="pres">
      <dgm:prSet presAssocID="{6AE10E92-F084-4451-91D8-E9DBE89630A0}" presName="parentTextArrow" presStyleLbl="node1" presStyleIdx="2" presStyleCnt="4"/>
      <dgm:spPr/>
      <dgm:t>
        <a:bodyPr/>
        <a:lstStyle/>
        <a:p>
          <a:endParaRPr lang="en-US"/>
        </a:p>
      </dgm:t>
    </dgm:pt>
    <dgm:pt modelId="{ECA7732B-A268-49F3-8B26-5E45EC6BED7E}" type="pres">
      <dgm:prSet presAssocID="{4FADF160-2385-454B-A40A-38EF77A53131}" presName="sp" presStyleCnt="0"/>
      <dgm:spPr/>
      <dgm:t>
        <a:bodyPr/>
        <a:lstStyle/>
        <a:p>
          <a:endParaRPr lang="en-US"/>
        </a:p>
      </dgm:t>
    </dgm:pt>
    <dgm:pt modelId="{0991E5DE-F947-404A-BD73-4B3C20A508F8}" type="pres">
      <dgm:prSet presAssocID="{419D2FB1-705C-45BC-B24E-98F4BE0CE63F}" presName="arrowAndChildren" presStyleCnt="0"/>
      <dgm:spPr/>
      <dgm:t>
        <a:bodyPr/>
        <a:lstStyle/>
        <a:p>
          <a:endParaRPr lang="en-US"/>
        </a:p>
      </dgm:t>
    </dgm:pt>
    <dgm:pt modelId="{689250E2-BF0A-43EB-8AAA-E47153519915}" type="pres">
      <dgm:prSet presAssocID="{419D2FB1-705C-45BC-B24E-98F4BE0CE63F}" presName="parentTextArrow" presStyleLbl="node1" presStyleIdx="3" presStyleCnt="4" custLinFactNeighborX="-12423" custLinFactNeighborY="-123"/>
      <dgm:spPr/>
      <dgm:t>
        <a:bodyPr/>
        <a:lstStyle/>
        <a:p>
          <a:endParaRPr lang="en-US"/>
        </a:p>
      </dgm:t>
    </dgm:pt>
  </dgm:ptLst>
  <dgm:cxnLst>
    <dgm:cxn modelId="{480FF190-34AE-4F8C-8C7A-E123D76E473B}" type="presOf" srcId="{B876B1F6-567D-47E2-B28B-185B7A8F0613}" destId="{E7B11E33-22B4-48DD-A33E-4401608905AE}" srcOrd="0" destOrd="0" presId="urn:microsoft.com/office/officeart/2005/8/layout/process4"/>
    <dgm:cxn modelId="{D4920433-1F6C-4E56-9283-C5A28118F7B7}" srcId="{B876B1F6-567D-47E2-B28B-185B7A8F0613}" destId="{A522635C-B8AA-4800-94E0-49F07F483D9C}" srcOrd="3" destOrd="0" parTransId="{DC58099C-90BE-4F39-892F-23A3C168C73E}" sibTransId="{6805CA2D-F7BB-45A2-883B-F4C1BC3A8D99}"/>
    <dgm:cxn modelId="{E4C95D38-1C71-4D84-9775-DBBB4D3F56CF}" srcId="{B876B1F6-567D-47E2-B28B-185B7A8F0613}" destId="{419D2FB1-705C-45BC-B24E-98F4BE0CE63F}" srcOrd="0" destOrd="0" parTransId="{2E848496-9076-4FB7-B070-A2738F6863C9}" sibTransId="{4FADF160-2385-454B-A40A-38EF77A53131}"/>
    <dgm:cxn modelId="{AFB4CC19-3809-4792-BE4E-DCBA2C03D8F8}" type="presOf" srcId="{EE4F8467-A362-46B5-98D9-C7FCDA5243F9}" destId="{514C51C6-658E-4A0E-9187-CC651031B8F2}" srcOrd="0" destOrd="0" presId="urn:microsoft.com/office/officeart/2005/8/layout/process4"/>
    <dgm:cxn modelId="{B20EE0F1-C9F4-4BCD-BFE5-E25B8FD28E51}" type="presOf" srcId="{A522635C-B8AA-4800-94E0-49F07F483D9C}" destId="{3ADACF5B-41D2-413C-A4C1-D9A40D3A19F4}" srcOrd="0" destOrd="0" presId="urn:microsoft.com/office/officeart/2005/8/layout/process4"/>
    <dgm:cxn modelId="{387EB167-CE23-4949-9464-594F732E69B6}" srcId="{B876B1F6-567D-47E2-B28B-185B7A8F0613}" destId="{EE4F8467-A362-46B5-98D9-C7FCDA5243F9}" srcOrd="2" destOrd="0" parTransId="{F7B270CE-12EA-48B1-BF19-0A5D0B007C77}" sibTransId="{49A478DB-0530-4E42-BB7A-8F955BCECBCC}"/>
    <dgm:cxn modelId="{9413EE8E-3D40-4799-A2DD-1C0BD2C089E9}" type="presOf" srcId="{419D2FB1-705C-45BC-B24E-98F4BE0CE63F}" destId="{689250E2-BF0A-43EB-8AAA-E47153519915}" srcOrd="0" destOrd="0" presId="urn:microsoft.com/office/officeart/2005/8/layout/process4"/>
    <dgm:cxn modelId="{FC5879D6-36C0-469C-9F38-B39071778688}" srcId="{B876B1F6-567D-47E2-B28B-185B7A8F0613}" destId="{6AE10E92-F084-4451-91D8-E9DBE89630A0}" srcOrd="1" destOrd="0" parTransId="{02FD30D4-1660-40F2-A981-D040904388E4}" sibTransId="{89CE7D57-856A-47EF-93E8-95F822CA9770}"/>
    <dgm:cxn modelId="{282BF61E-8C9C-4441-9C80-FCB438D1CB02}" type="presOf" srcId="{6AE10E92-F084-4451-91D8-E9DBE89630A0}" destId="{10F7A1DE-5F31-498D-A935-3A53D9A9C88D}" srcOrd="0" destOrd="0" presId="urn:microsoft.com/office/officeart/2005/8/layout/process4"/>
    <dgm:cxn modelId="{9DF83C4C-DF0D-4113-8B2A-F952102255A6}" type="presParOf" srcId="{E7B11E33-22B4-48DD-A33E-4401608905AE}" destId="{DCC22D4F-F5FC-45DD-81E7-0E46186992A4}" srcOrd="0" destOrd="0" presId="urn:microsoft.com/office/officeart/2005/8/layout/process4"/>
    <dgm:cxn modelId="{411D2A39-C36F-40BF-B4EE-27E92A872329}" type="presParOf" srcId="{DCC22D4F-F5FC-45DD-81E7-0E46186992A4}" destId="{3ADACF5B-41D2-413C-A4C1-D9A40D3A19F4}" srcOrd="0" destOrd="0" presId="urn:microsoft.com/office/officeart/2005/8/layout/process4"/>
    <dgm:cxn modelId="{F7E44A7A-F61C-4CA1-84D0-16D5E7A23535}" type="presParOf" srcId="{E7B11E33-22B4-48DD-A33E-4401608905AE}" destId="{A06C1358-300A-4BDD-B7A9-25171531622B}" srcOrd="1" destOrd="0" presId="urn:microsoft.com/office/officeart/2005/8/layout/process4"/>
    <dgm:cxn modelId="{0DA58067-AB3A-463A-8379-8B01AD9D93FD}" type="presParOf" srcId="{E7B11E33-22B4-48DD-A33E-4401608905AE}" destId="{68518BB4-C34F-49AB-82ED-7CA60C6023BB}" srcOrd="2" destOrd="0" presId="urn:microsoft.com/office/officeart/2005/8/layout/process4"/>
    <dgm:cxn modelId="{A1A6842B-D923-430B-AA6B-6014347DB43F}" type="presParOf" srcId="{68518BB4-C34F-49AB-82ED-7CA60C6023BB}" destId="{514C51C6-658E-4A0E-9187-CC651031B8F2}" srcOrd="0" destOrd="0" presId="urn:microsoft.com/office/officeart/2005/8/layout/process4"/>
    <dgm:cxn modelId="{A652DAAA-B024-47DD-8B80-302722DCEB14}" type="presParOf" srcId="{E7B11E33-22B4-48DD-A33E-4401608905AE}" destId="{566D63C1-C68F-4E08-B332-D29C3BDFD0B1}" srcOrd="3" destOrd="0" presId="urn:microsoft.com/office/officeart/2005/8/layout/process4"/>
    <dgm:cxn modelId="{5D65BF76-BB26-415B-B87D-21015BBBE515}" type="presParOf" srcId="{E7B11E33-22B4-48DD-A33E-4401608905AE}" destId="{FA8EC8B5-8698-45EC-9B4E-6BDD2483DBA9}" srcOrd="4" destOrd="0" presId="urn:microsoft.com/office/officeart/2005/8/layout/process4"/>
    <dgm:cxn modelId="{3B19CB6F-22CC-49E6-97CF-41A56A28DD95}" type="presParOf" srcId="{FA8EC8B5-8698-45EC-9B4E-6BDD2483DBA9}" destId="{10F7A1DE-5F31-498D-A935-3A53D9A9C88D}" srcOrd="0" destOrd="0" presId="urn:microsoft.com/office/officeart/2005/8/layout/process4"/>
    <dgm:cxn modelId="{0AB783BC-1B49-40CB-992E-E49B66490D2B}" type="presParOf" srcId="{E7B11E33-22B4-48DD-A33E-4401608905AE}" destId="{ECA7732B-A268-49F3-8B26-5E45EC6BED7E}" srcOrd="5" destOrd="0" presId="urn:microsoft.com/office/officeart/2005/8/layout/process4"/>
    <dgm:cxn modelId="{5006272B-B14F-41CD-A3E0-403385B436E1}" type="presParOf" srcId="{E7B11E33-22B4-48DD-A33E-4401608905AE}" destId="{0991E5DE-F947-404A-BD73-4B3C20A508F8}" srcOrd="6" destOrd="0" presId="urn:microsoft.com/office/officeart/2005/8/layout/process4"/>
    <dgm:cxn modelId="{8A0D9B7A-4D81-4598-BCF2-37907F4FFF30}" type="presParOf" srcId="{0991E5DE-F947-404A-BD73-4B3C20A508F8}" destId="{689250E2-BF0A-43EB-8AAA-E4715351991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600" b="1" dirty="0" smtClean="0"/>
            <a:t>CSBG Org. Standard 5.7</a:t>
          </a:r>
          <a:endParaRPr lang="en-US" sz="26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400" dirty="0" smtClean="0">
              <a:solidFill>
                <a:schemeClr val="tx2"/>
              </a:solidFill>
            </a:rPr>
            <a:t>The department has a process to provide a structured orientation for tripartite board/advisory body members within 6 months of being seated.</a:t>
          </a:r>
          <a:endParaRPr lang="en-US" sz="2400" dirty="0">
            <a:solidFill>
              <a:schemeClr val="tx2"/>
            </a:solidFill>
          </a:endParaRPr>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D887BFD-A2C8-4185-B59B-834ACBEC05FE}">
      <dgm:prSet custT="1"/>
      <dgm:spPr/>
      <dgm:t>
        <a:bodyPr/>
        <a:lstStyle/>
        <a:p>
          <a:r>
            <a:rPr lang="en-US" sz="2600" b="1" dirty="0" smtClean="0"/>
            <a:t>CSBG Org. Standard 5.8</a:t>
          </a:r>
          <a:endParaRPr lang="en-US" sz="2600" dirty="0"/>
        </a:p>
      </dgm:t>
    </dgm:pt>
    <dgm:pt modelId="{4488840C-6594-4EE3-993E-E6046141DC37}" type="parTrans" cxnId="{FAB25AD3-5509-4F60-BF04-A9BF6F4C318A}">
      <dgm:prSet/>
      <dgm:spPr/>
      <dgm:t>
        <a:bodyPr/>
        <a:lstStyle/>
        <a:p>
          <a:endParaRPr lang="en-US"/>
        </a:p>
      </dgm:t>
    </dgm:pt>
    <dgm:pt modelId="{4A0D88E0-96B8-47DF-BD8B-0107AB746E78}" type="sibTrans" cxnId="{FAB25AD3-5509-4F60-BF04-A9BF6F4C318A}">
      <dgm:prSet/>
      <dgm:spPr/>
      <dgm:t>
        <a:bodyPr/>
        <a:lstStyle/>
        <a:p>
          <a:endParaRPr lang="en-US"/>
        </a:p>
      </dgm:t>
    </dgm:pt>
    <dgm:pt modelId="{AD37EAE1-0F4B-426D-9828-B58805BE7467}">
      <dgm:prSet custT="1"/>
      <dgm:spPr/>
      <dgm:t>
        <a:bodyPr/>
        <a:lstStyle/>
        <a:p>
          <a:r>
            <a:rPr lang="en-US" sz="2400" dirty="0" smtClean="0">
              <a:solidFill>
                <a:schemeClr val="tx2"/>
              </a:solidFill>
            </a:rPr>
            <a:t>Tripartite board/advisory body members have been provided with training on their duties and responsibilities within the past 2 years</a:t>
          </a:r>
          <a:r>
            <a:rPr lang="en-US" sz="2400" dirty="0" smtClean="0"/>
            <a:t>.</a:t>
          </a:r>
          <a:endParaRPr lang="en-US" sz="2400" dirty="0"/>
        </a:p>
      </dgm:t>
    </dgm:pt>
    <dgm:pt modelId="{4B47DA45-7887-4FEE-8B8B-FC1E666702B0}" type="parTrans" cxnId="{1188D946-5E0D-48E6-9896-8FD92A845957}">
      <dgm:prSet/>
      <dgm:spPr/>
      <dgm:t>
        <a:bodyPr/>
        <a:lstStyle/>
        <a:p>
          <a:endParaRPr lang="en-US"/>
        </a:p>
      </dgm:t>
    </dgm:pt>
    <dgm:pt modelId="{28B12AA8-09D9-4A29-8436-BC1B48A9076F}" type="sibTrans" cxnId="{1188D946-5E0D-48E6-9896-8FD92A845957}">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2"/>
      <dgm:spPr/>
      <dgm:t>
        <a:bodyPr/>
        <a:lstStyle/>
        <a:p>
          <a:endParaRPr lang="en-US"/>
        </a:p>
      </dgm:t>
    </dgm:pt>
    <dgm:pt modelId="{9D1B1098-CB5D-4C0B-BC2C-731B03DB61D8}" type="pres">
      <dgm:prSet presAssocID="{43D7C478-5497-49B9-A973-0BFBBB44824C}" presName="parentText" presStyleLbl="node1" presStyleIdx="0" presStyleCnt="2" custScaleY="65067">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2" custScaleX="99848">
        <dgm:presLayoutVars>
          <dgm:bulletEnabled val="1"/>
        </dgm:presLayoutVars>
      </dgm:prSet>
      <dgm:spPr/>
      <dgm:t>
        <a:bodyPr/>
        <a:lstStyle/>
        <a:p>
          <a:endParaRPr lang="en-US"/>
        </a:p>
      </dgm:t>
    </dgm:pt>
    <dgm:pt modelId="{EA2519D7-0C9C-4D61-9B59-28DF7071B446}" type="pres">
      <dgm:prSet presAssocID="{0B4EE528-B1A4-4292-85EA-386DD3C69707}" presName="spaceBetweenRectangles" presStyleCnt="0"/>
      <dgm:spPr/>
      <dgm:t>
        <a:bodyPr/>
        <a:lstStyle/>
        <a:p>
          <a:endParaRPr lang="en-US"/>
        </a:p>
      </dgm:t>
    </dgm:pt>
    <dgm:pt modelId="{86DFDA76-6B0D-4564-A836-E242B5801C2B}" type="pres">
      <dgm:prSet presAssocID="{7D887BFD-A2C8-4185-B59B-834ACBEC05FE}" presName="parentLin" presStyleCnt="0"/>
      <dgm:spPr/>
      <dgm:t>
        <a:bodyPr/>
        <a:lstStyle/>
        <a:p>
          <a:endParaRPr lang="en-US"/>
        </a:p>
      </dgm:t>
    </dgm:pt>
    <dgm:pt modelId="{6FEEF74A-0E5A-4298-B711-B69B5C374918}" type="pres">
      <dgm:prSet presAssocID="{7D887BFD-A2C8-4185-B59B-834ACBEC05FE}" presName="parentLeftMargin" presStyleLbl="node1" presStyleIdx="0" presStyleCnt="2"/>
      <dgm:spPr/>
      <dgm:t>
        <a:bodyPr/>
        <a:lstStyle/>
        <a:p>
          <a:endParaRPr lang="en-US"/>
        </a:p>
      </dgm:t>
    </dgm:pt>
    <dgm:pt modelId="{018E66CB-8E6E-41D4-AA60-8F662A80E1D6}" type="pres">
      <dgm:prSet presAssocID="{7D887BFD-A2C8-4185-B59B-834ACBEC05FE}" presName="parentText" presStyleLbl="node1" presStyleIdx="1" presStyleCnt="2" custScaleY="65965">
        <dgm:presLayoutVars>
          <dgm:chMax val="0"/>
          <dgm:bulletEnabled val="1"/>
        </dgm:presLayoutVars>
      </dgm:prSet>
      <dgm:spPr/>
      <dgm:t>
        <a:bodyPr/>
        <a:lstStyle/>
        <a:p>
          <a:endParaRPr lang="en-US"/>
        </a:p>
      </dgm:t>
    </dgm:pt>
    <dgm:pt modelId="{8C69A6A4-B230-466E-B1BF-CB5AFD8F3227}" type="pres">
      <dgm:prSet presAssocID="{7D887BFD-A2C8-4185-B59B-834ACBEC05FE}" presName="negativeSpace" presStyleCnt="0"/>
      <dgm:spPr/>
      <dgm:t>
        <a:bodyPr/>
        <a:lstStyle/>
        <a:p>
          <a:endParaRPr lang="en-US"/>
        </a:p>
      </dgm:t>
    </dgm:pt>
    <dgm:pt modelId="{D85302E0-AC37-477E-8139-FFD71ED1C215}" type="pres">
      <dgm:prSet presAssocID="{7D887BFD-A2C8-4185-B59B-834ACBEC05FE}" presName="childText" presStyleLbl="conFgAcc1" presStyleIdx="1" presStyleCnt="2" custScaleX="99848">
        <dgm:presLayoutVars>
          <dgm:bulletEnabled val="1"/>
        </dgm:presLayoutVars>
      </dgm:prSet>
      <dgm:spPr/>
      <dgm:t>
        <a:bodyPr/>
        <a:lstStyle/>
        <a:p>
          <a:endParaRPr lang="en-US"/>
        </a:p>
      </dgm:t>
    </dgm:pt>
  </dgm:ptLst>
  <dgm:cxnLst>
    <dgm:cxn modelId="{1188D946-5E0D-48E6-9896-8FD92A845957}" srcId="{7D887BFD-A2C8-4185-B59B-834ACBEC05FE}" destId="{AD37EAE1-0F4B-426D-9828-B58805BE7467}" srcOrd="0" destOrd="0" parTransId="{4B47DA45-7887-4FEE-8B8B-FC1E666702B0}" sibTransId="{28B12AA8-09D9-4A29-8436-BC1B48A9076F}"/>
    <dgm:cxn modelId="{A6F532EB-6608-4680-9628-71B50F5AC720}" type="presOf" srcId="{AD37EAE1-0F4B-426D-9828-B58805BE7467}" destId="{D85302E0-AC37-477E-8139-FFD71ED1C215}" srcOrd="0" destOrd="0" presId="urn:microsoft.com/office/officeart/2005/8/layout/list1"/>
    <dgm:cxn modelId="{6975085E-C5E3-4DDA-94AC-998B02F30B77}" type="presOf" srcId="{7D887BFD-A2C8-4185-B59B-834ACBEC05FE}" destId="{018E66CB-8E6E-41D4-AA60-8F662A80E1D6}" srcOrd="1"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C3199AED-4583-459E-87E8-3407B7D1D40F}" type="presOf" srcId="{43D7C478-5497-49B9-A973-0BFBBB44824C}" destId="{9D1B1098-CB5D-4C0B-BC2C-731B03DB61D8}" srcOrd="1" destOrd="0" presId="urn:microsoft.com/office/officeart/2005/8/layout/list1"/>
    <dgm:cxn modelId="{D9D01C76-A1F8-479D-9FDE-AEEFAC40EC42}" type="presOf" srcId="{43D7C478-5497-49B9-A973-0BFBBB44824C}" destId="{F3EC6D97-D965-45FF-A6C9-B8102D5A4710}" srcOrd="0" destOrd="0" presId="urn:microsoft.com/office/officeart/2005/8/layout/list1"/>
    <dgm:cxn modelId="{DF0EA240-D16A-4DBC-8DE9-84C8620D43DC}" type="presOf" srcId="{7D887BFD-A2C8-4185-B59B-834ACBEC05FE}" destId="{6FEEF74A-0E5A-4298-B711-B69B5C374918}" srcOrd="0" destOrd="0" presId="urn:microsoft.com/office/officeart/2005/8/layout/list1"/>
    <dgm:cxn modelId="{FAB25AD3-5509-4F60-BF04-A9BF6F4C318A}" srcId="{D1C0141C-DDAC-49A0-8908-BBFE8780953C}" destId="{7D887BFD-A2C8-4185-B59B-834ACBEC05FE}" srcOrd="1" destOrd="0" parTransId="{4488840C-6594-4EE3-993E-E6046141DC37}" sibTransId="{4A0D88E0-96B8-47DF-BD8B-0107AB746E78}"/>
    <dgm:cxn modelId="{27E7A0AB-3742-49CF-B0A3-0C4D325890A7}" type="presOf" srcId="{D1C0141C-DDAC-49A0-8908-BBFE8780953C}" destId="{7BB6339D-6D20-415D-AEC4-84929A11953F}" srcOrd="0" destOrd="0" presId="urn:microsoft.com/office/officeart/2005/8/layout/list1"/>
    <dgm:cxn modelId="{547D335E-4E5C-4EB4-AFC6-11205FBE6A46}" type="presOf" srcId="{060AB81C-5421-4B53-B0C5-BE334BD90894}" destId="{D8977CAF-A5AB-4442-90CF-82F91A23825C}" srcOrd="0" destOrd="0" presId="urn:microsoft.com/office/officeart/2005/8/layout/list1"/>
    <dgm:cxn modelId="{E685BE33-FE99-4920-84CE-0D6A93169852}" srcId="{D1C0141C-DDAC-49A0-8908-BBFE8780953C}" destId="{43D7C478-5497-49B9-A973-0BFBBB44824C}" srcOrd="0" destOrd="0" parTransId="{5A398D91-181B-468C-B679-7B01DF354E47}" sibTransId="{0B4EE528-B1A4-4292-85EA-386DD3C69707}"/>
    <dgm:cxn modelId="{1A691FF4-73B2-437C-AA5D-58A99949FB81}" type="presParOf" srcId="{7BB6339D-6D20-415D-AEC4-84929A11953F}" destId="{256C42CA-0670-4FA0-8835-64139C630D71}" srcOrd="0" destOrd="0" presId="urn:microsoft.com/office/officeart/2005/8/layout/list1"/>
    <dgm:cxn modelId="{4794B95A-13D0-4AB8-AA2A-73005C0008FE}" type="presParOf" srcId="{256C42CA-0670-4FA0-8835-64139C630D71}" destId="{F3EC6D97-D965-45FF-A6C9-B8102D5A4710}" srcOrd="0" destOrd="0" presId="urn:microsoft.com/office/officeart/2005/8/layout/list1"/>
    <dgm:cxn modelId="{D0DE7DF1-3B91-47CD-BBB3-7C1187A08834}" type="presParOf" srcId="{256C42CA-0670-4FA0-8835-64139C630D71}" destId="{9D1B1098-CB5D-4C0B-BC2C-731B03DB61D8}" srcOrd="1" destOrd="0" presId="urn:microsoft.com/office/officeart/2005/8/layout/list1"/>
    <dgm:cxn modelId="{BF7E5441-345C-4391-B01F-952D14B81703}" type="presParOf" srcId="{7BB6339D-6D20-415D-AEC4-84929A11953F}" destId="{E27F10E1-7911-42C2-99DD-2D1FF63DDA09}" srcOrd="1" destOrd="0" presId="urn:microsoft.com/office/officeart/2005/8/layout/list1"/>
    <dgm:cxn modelId="{F6F70218-9090-4E05-833C-4F28DAFF88D7}" type="presParOf" srcId="{7BB6339D-6D20-415D-AEC4-84929A11953F}" destId="{D8977CAF-A5AB-4442-90CF-82F91A23825C}" srcOrd="2" destOrd="0" presId="urn:microsoft.com/office/officeart/2005/8/layout/list1"/>
    <dgm:cxn modelId="{3687EA12-E0C8-4839-8DF6-D0C3BEF3253D}" type="presParOf" srcId="{7BB6339D-6D20-415D-AEC4-84929A11953F}" destId="{EA2519D7-0C9C-4D61-9B59-28DF7071B446}" srcOrd="3" destOrd="0" presId="urn:microsoft.com/office/officeart/2005/8/layout/list1"/>
    <dgm:cxn modelId="{A8F6354C-CA6F-4D19-B142-2B286398020C}" type="presParOf" srcId="{7BB6339D-6D20-415D-AEC4-84929A11953F}" destId="{86DFDA76-6B0D-4564-A836-E242B5801C2B}" srcOrd="4" destOrd="0" presId="urn:microsoft.com/office/officeart/2005/8/layout/list1"/>
    <dgm:cxn modelId="{815ED794-A352-4350-83BF-6F2986DC5C16}" type="presParOf" srcId="{86DFDA76-6B0D-4564-A836-E242B5801C2B}" destId="{6FEEF74A-0E5A-4298-B711-B69B5C374918}" srcOrd="0" destOrd="0" presId="urn:microsoft.com/office/officeart/2005/8/layout/list1"/>
    <dgm:cxn modelId="{ABC8E6AE-FA6D-4EFE-AFC6-6698E5516ACA}" type="presParOf" srcId="{86DFDA76-6B0D-4564-A836-E242B5801C2B}" destId="{018E66CB-8E6E-41D4-AA60-8F662A80E1D6}" srcOrd="1" destOrd="0" presId="urn:microsoft.com/office/officeart/2005/8/layout/list1"/>
    <dgm:cxn modelId="{771702F1-BCD1-4FD9-BF3E-7790479D9BD2}" type="presParOf" srcId="{7BB6339D-6D20-415D-AEC4-84929A11953F}" destId="{8C69A6A4-B230-466E-B1BF-CB5AFD8F3227}" srcOrd="5" destOrd="0" presId="urn:microsoft.com/office/officeart/2005/8/layout/list1"/>
    <dgm:cxn modelId="{E5CCB032-C4AD-4C44-8031-D91E5D5B9096}" type="presParOf" srcId="{7BB6339D-6D20-415D-AEC4-84929A11953F}" destId="{D85302E0-AC37-477E-8139-FFD71ED1C215}"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5EC8CEC-B5DE-44F4-B379-A181995604DD}" type="doc">
      <dgm:prSet loTypeId="urn:microsoft.com/office/officeart/2005/8/layout/lProcess1" loCatId="process" qsTypeId="urn:microsoft.com/office/officeart/2005/8/quickstyle/simple1" qsCatId="simple" csTypeId="urn:microsoft.com/office/officeart/2005/8/colors/colorful4" csCatId="colorful" phldr="1"/>
      <dgm:spPr/>
      <dgm:t>
        <a:bodyPr/>
        <a:lstStyle/>
        <a:p>
          <a:endParaRPr lang="en-US"/>
        </a:p>
      </dgm:t>
    </dgm:pt>
    <dgm:pt modelId="{6925CA6B-A6F0-4343-82F9-C3D50C0B650F}">
      <dgm:prSet phldrT="[Text]" custT="1"/>
      <dgm:spPr>
        <a:solidFill>
          <a:schemeClr val="accent1"/>
        </a:solidFill>
        <a:ln>
          <a:solidFill>
            <a:schemeClr val="accent1">
              <a:lumMod val="75000"/>
            </a:schemeClr>
          </a:solidFill>
        </a:ln>
      </dgm:spPr>
      <dgm:t>
        <a:bodyPr/>
        <a:lstStyle/>
        <a:p>
          <a:r>
            <a:rPr lang="en-US" sz="2800" b="1" dirty="0" smtClean="0"/>
            <a:t>Establish expectations</a:t>
          </a:r>
          <a:endParaRPr lang="en-US" sz="2800" b="1" dirty="0"/>
        </a:p>
      </dgm:t>
    </dgm:pt>
    <dgm:pt modelId="{BC701B0A-4092-4D63-BC78-C81F04C19744}" type="parTrans" cxnId="{596DF519-5AD6-436C-8840-861569F28BDC}">
      <dgm:prSet/>
      <dgm:spPr/>
      <dgm:t>
        <a:bodyPr/>
        <a:lstStyle/>
        <a:p>
          <a:endParaRPr lang="en-US"/>
        </a:p>
      </dgm:t>
    </dgm:pt>
    <dgm:pt modelId="{34D1A552-4CF3-4908-B62E-8A57123C4CE3}" type="sibTrans" cxnId="{596DF519-5AD6-436C-8840-861569F28BDC}">
      <dgm:prSet/>
      <dgm:spPr/>
      <dgm:t>
        <a:bodyPr/>
        <a:lstStyle/>
        <a:p>
          <a:endParaRPr lang="en-US"/>
        </a:p>
      </dgm:t>
    </dgm:pt>
    <dgm:pt modelId="{38BCD42F-5DBB-41BB-B6CE-6372393F6317}">
      <dgm:prSet phldrT="[Text]" custT="1"/>
      <dgm:spPr>
        <a:solidFill>
          <a:schemeClr val="accent1">
            <a:lumMod val="20000"/>
            <a:lumOff val="80000"/>
          </a:schemeClr>
        </a:solidFill>
      </dgm:spPr>
      <dgm:t>
        <a:bodyPr/>
        <a:lstStyle/>
        <a:p>
          <a:r>
            <a:rPr lang="en-US" sz="2300" dirty="0" smtClean="0"/>
            <a:t>Frequency of check-ins</a:t>
          </a:r>
          <a:endParaRPr lang="en-US" sz="2300" dirty="0"/>
        </a:p>
      </dgm:t>
    </dgm:pt>
    <dgm:pt modelId="{9408F7A2-77AE-4694-8FF8-1EEE61656117}" type="parTrans" cxnId="{D8C15446-2C4D-4387-86E5-3B0298D8C592}">
      <dgm:prSet/>
      <dgm:spPr/>
      <dgm:t>
        <a:bodyPr/>
        <a:lstStyle/>
        <a:p>
          <a:endParaRPr lang="en-US"/>
        </a:p>
      </dgm:t>
    </dgm:pt>
    <dgm:pt modelId="{09661EDE-3064-49CF-83D5-A408D52C086A}" type="sibTrans" cxnId="{D8C15446-2C4D-4387-86E5-3B0298D8C592}">
      <dgm:prSet/>
      <dgm:spPr/>
      <dgm:t>
        <a:bodyPr/>
        <a:lstStyle/>
        <a:p>
          <a:endParaRPr lang="en-US"/>
        </a:p>
      </dgm:t>
    </dgm:pt>
    <dgm:pt modelId="{90BB2484-5619-4875-AD3D-C37A4AF80FD3}">
      <dgm:prSet phldrT="[Text]" custT="1"/>
      <dgm:spPr>
        <a:solidFill>
          <a:schemeClr val="accent1">
            <a:lumMod val="20000"/>
            <a:lumOff val="80000"/>
          </a:schemeClr>
        </a:solidFill>
      </dgm:spPr>
      <dgm:t>
        <a:bodyPr/>
        <a:lstStyle/>
        <a:p>
          <a:r>
            <a:rPr lang="en-US" sz="2300" dirty="0" smtClean="0"/>
            <a:t>Priorities</a:t>
          </a:r>
          <a:endParaRPr lang="en-US" sz="2300" dirty="0"/>
        </a:p>
      </dgm:t>
    </dgm:pt>
    <dgm:pt modelId="{9BC02545-7E2B-4E95-A20C-D07E7DA2C4F3}" type="parTrans" cxnId="{96DBE789-8CE1-495D-B08E-4D482F5BBA18}">
      <dgm:prSet/>
      <dgm:spPr/>
      <dgm:t>
        <a:bodyPr/>
        <a:lstStyle/>
        <a:p>
          <a:endParaRPr lang="en-US"/>
        </a:p>
      </dgm:t>
    </dgm:pt>
    <dgm:pt modelId="{B6A0216E-BC8C-4F6A-9FA8-15681A999C1D}" type="sibTrans" cxnId="{96DBE789-8CE1-495D-B08E-4D482F5BBA18}">
      <dgm:prSet/>
      <dgm:spPr/>
      <dgm:t>
        <a:bodyPr/>
        <a:lstStyle/>
        <a:p>
          <a:endParaRPr lang="en-US"/>
        </a:p>
      </dgm:t>
    </dgm:pt>
    <dgm:pt modelId="{6167D6FD-1F62-4C09-8224-2A118A172802}">
      <dgm:prSet phldrT="[Text]" custT="1"/>
      <dgm:spPr>
        <a:solidFill>
          <a:schemeClr val="accent5">
            <a:lumMod val="60000"/>
            <a:lumOff val="40000"/>
          </a:schemeClr>
        </a:solidFill>
        <a:ln>
          <a:solidFill>
            <a:schemeClr val="accent5">
              <a:lumMod val="75000"/>
            </a:schemeClr>
          </a:solidFill>
        </a:ln>
      </dgm:spPr>
      <dgm:t>
        <a:bodyPr/>
        <a:lstStyle/>
        <a:p>
          <a:r>
            <a:rPr lang="en-US" sz="2800" b="1" dirty="0" smtClean="0"/>
            <a:t>Keep communication lines open</a:t>
          </a:r>
          <a:endParaRPr lang="en-US" sz="2800" b="1" dirty="0"/>
        </a:p>
      </dgm:t>
    </dgm:pt>
    <dgm:pt modelId="{8783BBB5-7530-49D4-A739-64EE64995FBC}" type="parTrans" cxnId="{E60AA48F-750C-467F-B378-86470C5DE2FF}">
      <dgm:prSet/>
      <dgm:spPr/>
      <dgm:t>
        <a:bodyPr/>
        <a:lstStyle/>
        <a:p>
          <a:endParaRPr lang="en-US"/>
        </a:p>
      </dgm:t>
    </dgm:pt>
    <dgm:pt modelId="{B8D8BECD-5655-4F87-A571-CB2F5232D182}" type="sibTrans" cxnId="{E60AA48F-750C-467F-B378-86470C5DE2FF}">
      <dgm:prSet/>
      <dgm:spPr/>
      <dgm:t>
        <a:bodyPr/>
        <a:lstStyle/>
        <a:p>
          <a:endParaRPr lang="en-US"/>
        </a:p>
      </dgm:t>
    </dgm:pt>
    <dgm:pt modelId="{E60D65C0-3E08-47D5-8A5C-A776B6D0FBC6}">
      <dgm:prSet phldrT="[Text]" custT="1"/>
      <dgm:spPr>
        <a:solidFill>
          <a:schemeClr val="accent5">
            <a:lumMod val="20000"/>
            <a:lumOff val="80000"/>
          </a:schemeClr>
        </a:solidFill>
      </dgm:spPr>
      <dgm:t>
        <a:bodyPr/>
        <a:lstStyle/>
        <a:p>
          <a:r>
            <a:rPr lang="en-US" sz="2300" dirty="0" smtClean="0"/>
            <a:t>Regular communication</a:t>
          </a:r>
          <a:endParaRPr lang="en-US" sz="2300" dirty="0"/>
        </a:p>
      </dgm:t>
    </dgm:pt>
    <dgm:pt modelId="{5C303002-9D5E-4B19-9358-44F607981CFA}" type="parTrans" cxnId="{DF16FB75-C0BD-46E0-B56A-870CD4A77303}">
      <dgm:prSet/>
      <dgm:spPr/>
      <dgm:t>
        <a:bodyPr/>
        <a:lstStyle/>
        <a:p>
          <a:endParaRPr lang="en-US"/>
        </a:p>
      </dgm:t>
    </dgm:pt>
    <dgm:pt modelId="{E3646A7A-F523-4740-AA41-F57F626B2D14}" type="sibTrans" cxnId="{DF16FB75-C0BD-46E0-B56A-870CD4A77303}">
      <dgm:prSet/>
      <dgm:spPr/>
      <dgm:t>
        <a:bodyPr/>
        <a:lstStyle/>
        <a:p>
          <a:endParaRPr lang="en-US"/>
        </a:p>
      </dgm:t>
    </dgm:pt>
    <dgm:pt modelId="{B7618BDF-8722-4B84-BF9A-0A5F14062396}">
      <dgm:prSet phldrT="[Text]" custT="1"/>
      <dgm:spPr>
        <a:solidFill>
          <a:schemeClr val="accent5">
            <a:lumMod val="20000"/>
            <a:lumOff val="80000"/>
          </a:schemeClr>
        </a:solidFill>
      </dgm:spPr>
      <dgm:t>
        <a:bodyPr/>
        <a:lstStyle/>
        <a:p>
          <a:r>
            <a:rPr lang="en-US" sz="2300" dirty="0" smtClean="0"/>
            <a:t>Identify and work to resolve differences in non-defensive ways</a:t>
          </a:r>
          <a:endParaRPr lang="en-US" sz="2300" dirty="0"/>
        </a:p>
      </dgm:t>
    </dgm:pt>
    <dgm:pt modelId="{54FF4909-812C-44AC-81A0-B698EF5687B2}" type="parTrans" cxnId="{729C58F3-2CBF-488D-8553-090091BD12E3}">
      <dgm:prSet/>
      <dgm:spPr/>
      <dgm:t>
        <a:bodyPr/>
        <a:lstStyle/>
        <a:p>
          <a:endParaRPr lang="en-US"/>
        </a:p>
      </dgm:t>
    </dgm:pt>
    <dgm:pt modelId="{89F76B9C-A65C-4C47-97E2-2464C36233D7}" type="sibTrans" cxnId="{729C58F3-2CBF-488D-8553-090091BD12E3}">
      <dgm:prSet/>
      <dgm:spPr/>
      <dgm:t>
        <a:bodyPr/>
        <a:lstStyle/>
        <a:p>
          <a:endParaRPr lang="en-US"/>
        </a:p>
      </dgm:t>
    </dgm:pt>
    <dgm:pt modelId="{B19850E7-ACEE-4318-85CD-E6416CE65B8A}">
      <dgm:prSet phldrT="[Text]" custT="1"/>
      <dgm:spPr>
        <a:solidFill>
          <a:schemeClr val="accent1">
            <a:lumMod val="20000"/>
            <a:lumOff val="80000"/>
          </a:schemeClr>
        </a:solidFill>
      </dgm:spPr>
      <dgm:t>
        <a:bodyPr/>
        <a:lstStyle/>
        <a:p>
          <a:r>
            <a:rPr lang="en-US" sz="2300" dirty="0" smtClean="0"/>
            <a:t>Issues to communicate</a:t>
          </a:r>
          <a:endParaRPr lang="en-US" sz="2300" dirty="0"/>
        </a:p>
      </dgm:t>
    </dgm:pt>
    <dgm:pt modelId="{B8458CC0-664C-475D-AE10-8E685CAFA6A5}" type="parTrans" cxnId="{7376B5DC-2433-40DF-A978-C6906B91F0E0}">
      <dgm:prSet/>
      <dgm:spPr/>
      <dgm:t>
        <a:bodyPr/>
        <a:lstStyle/>
        <a:p>
          <a:endParaRPr lang="en-US"/>
        </a:p>
      </dgm:t>
    </dgm:pt>
    <dgm:pt modelId="{0692CAB4-1442-480B-AA03-2BF5950DD4A3}" type="sibTrans" cxnId="{7376B5DC-2433-40DF-A978-C6906B91F0E0}">
      <dgm:prSet/>
      <dgm:spPr/>
      <dgm:t>
        <a:bodyPr/>
        <a:lstStyle/>
        <a:p>
          <a:endParaRPr lang="en-US"/>
        </a:p>
      </dgm:t>
    </dgm:pt>
    <dgm:pt modelId="{3285E71D-B372-4A08-82EA-D972D4440AFF}">
      <dgm:prSet phldrT="[Text]" custT="1"/>
      <dgm:spPr>
        <a:solidFill>
          <a:schemeClr val="accent1">
            <a:lumMod val="20000"/>
            <a:lumOff val="80000"/>
          </a:schemeClr>
        </a:solidFill>
      </dgm:spPr>
      <dgm:t>
        <a:bodyPr/>
        <a:lstStyle/>
        <a:p>
          <a:r>
            <a:rPr lang="en-US" sz="2300" dirty="0" smtClean="0"/>
            <a:t>Communications style</a:t>
          </a:r>
          <a:endParaRPr lang="en-US" sz="2300" dirty="0"/>
        </a:p>
      </dgm:t>
    </dgm:pt>
    <dgm:pt modelId="{98C52DC6-E05A-447F-A15A-E23A058F2389}" type="parTrans" cxnId="{404E66C1-17E5-407C-9F12-9C207AC60C86}">
      <dgm:prSet/>
      <dgm:spPr/>
      <dgm:t>
        <a:bodyPr/>
        <a:lstStyle/>
        <a:p>
          <a:endParaRPr lang="en-US"/>
        </a:p>
      </dgm:t>
    </dgm:pt>
    <dgm:pt modelId="{9D6FD518-E875-41AE-994B-72E8B9CAF6EE}" type="sibTrans" cxnId="{404E66C1-17E5-407C-9F12-9C207AC60C86}">
      <dgm:prSet/>
      <dgm:spPr/>
      <dgm:t>
        <a:bodyPr/>
        <a:lstStyle/>
        <a:p>
          <a:endParaRPr lang="en-US"/>
        </a:p>
      </dgm:t>
    </dgm:pt>
    <dgm:pt modelId="{9533401F-1B98-4757-B739-A20E6A51950A}">
      <dgm:prSet phldrT="[Text]" custT="1"/>
      <dgm:spPr>
        <a:solidFill>
          <a:schemeClr val="accent1">
            <a:lumMod val="20000"/>
            <a:lumOff val="80000"/>
          </a:schemeClr>
        </a:solidFill>
      </dgm:spPr>
      <dgm:t>
        <a:bodyPr/>
        <a:lstStyle/>
        <a:p>
          <a:r>
            <a:rPr lang="en-US" sz="2300" dirty="0" smtClean="0"/>
            <a:t>Sounding board/feedback</a:t>
          </a:r>
          <a:endParaRPr lang="en-US" sz="2300" dirty="0"/>
        </a:p>
      </dgm:t>
    </dgm:pt>
    <dgm:pt modelId="{0B45BE23-F935-430C-8CB0-1DF5BD22D094}" type="parTrans" cxnId="{7026EE1C-C187-4867-9701-391A202C30DA}">
      <dgm:prSet/>
      <dgm:spPr/>
      <dgm:t>
        <a:bodyPr/>
        <a:lstStyle/>
        <a:p>
          <a:endParaRPr lang="en-US"/>
        </a:p>
      </dgm:t>
    </dgm:pt>
    <dgm:pt modelId="{4A34F215-254D-4C38-8C24-D6C5E2A3536E}" type="sibTrans" cxnId="{7026EE1C-C187-4867-9701-391A202C30DA}">
      <dgm:prSet/>
      <dgm:spPr/>
      <dgm:t>
        <a:bodyPr/>
        <a:lstStyle/>
        <a:p>
          <a:endParaRPr lang="en-US"/>
        </a:p>
      </dgm:t>
    </dgm:pt>
    <dgm:pt modelId="{FC0757A4-8BDF-4CBD-922B-7CA50105298A}">
      <dgm:prSet phldrT="[Text]" custT="1"/>
      <dgm:spPr>
        <a:solidFill>
          <a:schemeClr val="accent1">
            <a:lumMod val="20000"/>
            <a:lumOff val="80000"/>
          </a:schemeClr>
        </a:solidFill>
      </dgm:spPr>
      <dgm:t>
        <a:bodyPr/>
        <a:lstStyle/>
        <a:p>
          <a:r>
            <a:rPr lang="en-US" sz="2300" dirty="0" smtClean="0"/>
            <a:t>Ways to support each other</a:t>
          </a:r>
          <a:endParaRPr lang="en-US" sz="2300" dirty="0"/>
        </a:p>
      </dgm:t>
    </dgm:pt>
    <dgm:pt modelId="{2AB3C37C-82A7-4DBE-B35D-C721AC8AC451}" type="parTrans" cxnId="{BFCCA4B1-EB98-46D0-B0FE-8EE04AB629E3}">
      <dgm:prSet/>
      <dgm:spPr/>
      <dgm:t>
        <a:bodyPr/>
        <a:lstStyle/>
        <a:p>
          <a:endParaRPr lang="en-US"/>
        </a:p>
      </dgm:t>
    </dgm:pt>
    <dgm:pt modelId="{B8D22F75-F8D2-41AD-8F9F-494E2E39BB50}" type="sibTrans" cxnId="{BFCCA4B1-EB98-46D0-B0FE-8EE04AB629E3}">
      <dgm:prSet/>
      <dgm:spPr/>
      <dgm:t>
        <a:bodyPr/>
        <a:lstStyle/>
        <a:p>
          <a:endParaRPr lang="en-US"/>
        </a:p>
      </dgm:t>
    </dgm:pt>
    <dgm:pt modelId="{36CF8FDA-5E99-4103-B390-3F83C8A695A1}" type="pres">
      <dgm:prSet presAssocID="{A5EC8CEC-B5DE-44F4-B379-A181995604DD}" presName="Name0" presStyleCnt="0">
        <dgm:presLayoutVars>
          <dgm:dir/>
          <dgm:animLvl val="lvl"/>
          <dgm:resizeHandles val="exact"/>
        </dgm:presLayoutVars>
      </dgm:prSet>
      <dgm:spPr/>
      <dgm:t>
        <a:bodyPr/>
        <a:lstStyle/>
        <a:p>
          <a:endParaRPr lang="en-US"/>
        </a:p>
      </dgm:t>
    </dgm:pt>
    <dgm:pt modelId="{787FB0B5-16B0-4245-9A50-85C3229B4A15}" type="pres">
      <dgm:prSet presAssocID="{6925CA6B-A6F0-4343-82F9-C3D50C0B650F}" presName="vertFlow" presStyleCnt="0"/>
      <dgm:spPr/>
    </dgm:pt>
    <dgm:pt modelId="{B7F6631C-D53D-4064-8128-D7FFA6BF0104}" type="pres">
      <dgm:prSet presAssocID="{6925CA6B-A6F0-4343-82F9-C3D50C0B650F}" presName="header" presStyleLbl="node1" presStyleIdx="0" presStyleCnt="2" custScaleX="177214" custLinFactNeighborX="-543" custLinFactNeighborY="-317"/>
      <dgm:spPr/>
      <dgm:t>
        <a:bodyPr/>
        <a:lstStyle/>
        <a:p>
          <a:endParaRPr lang="en-US"/>
        </a:p>
      </dgm:t>
    </dgm:pt>
    <dgm:pt modelId="{CDA71A88-457F-44FB-B0FB-DD92DF140370}" type="pres">
      <dgm:prSet presAssocID="{9408F7A2-77AE-4694-8FF8-1EEE61656117}" presName="parTrans" presStyleLbl="sibTrans2D1" presStyleIdx="0" presStyleCnt="8"/>
      <dgm:spPr/>
      <dgm:t>
        <a:bodyPr/>
        <a:lstStyle/>
        <a:p>
          <a:endParaRPr lang="en-US"/>
        </a:p>
      </dgm:t>
    </dgm:pt>
    <dgm:pt modelId="{B90CE985-49E0-4455-9E7A-315CEB6BA2B6}" type="pres">
      <dgm:prSet presAssocID="{38BCD42F-5DBB-41BB-B6CE-6372393F6317}" presName="child" presStyleLbl="alignAccFollowNode1" presStyleIdx="0" presStyleCnt="8" custScaleX="177214" custLinFactNeighborX="-543" custLinFactNeighborY="-317">
        <dgm:presLayoutVars>
          <dgm:chMax val="0"/>
          <dgm:bulletEnabled val="1"/>
        </dgm:presLayoutVars>
      </dgm:prSet>
      <dgm:spPr/>
      <dgm:t>
        <a:bodyPr/>
        <a:lstStyle/>
        <a:p>
          <a:endParaRPr lang="en-US"/>
        </a:p>
      </dgm:t>
    </dgm:pt>
    <dgm:pt modelId="{460DC77E-FC4D-4FB5-8A8D-C603786F1DE3}" type="pres">
      <dgm:prSet presAssocID="{09661EDE-3064-49CF-83D5-A408D52C086A}" presName="sibTrans" presStyleLbl="sibTrans2D1" presStyleIdx="1" presStyleCnt="8"/>
      <dgm:spPr/>
      <dgm:t>
        <a:bodyPr/>
        <a:lstStyle/>
        <a:p>
          <a:endParaRPr lang="en-US"/>
        </a:p>
      </dgm:t>
    </dgm:pt>
    <dgm:pt modelId="{D9431A44-A96E-4C63-BFDD-6B61090C91E4}" type="pres">
      <dgm:prSet presAssocID="{90BB2484-5619-4875-AD3D-C37A4AF80FD3}" presName="child" presStyleLbl="alignAccFollowNode1" presStyleIdx="1" presStyleCnt="8" custScaleX="177214" custLinFactNeighborX="-543" custLinFactNeighborY="-317">
        <dgm:presLayoutVars>
          <dgm:chMax val="0"/>
          <dgm:bulletEnabled val="1"/>
        </dgm:presLayoutVars>
      </dgm:prSet>
      <dgm:spPr/>
      <dgm:t>
        <a:bodyPr/>
        <a:lstStyle/>
        <a:p>
          <a:endParaRPr lang="en-US"/>
        </a:p>
      </dgm:t>
    </dgm:pt>
    <dgm:pt modelId="{BEB1A532-14B5-4CCA-B027-036488184102}" type="pres">
      <dgm:prSet presAssocID="{B6A0216E-BC8C-4F6A-9FA8-15681A999C1D}" presName="sibTrans" presStyleLbl="sibTrans2D1" presStyleIdx="2" presStyleCnt="8"/>
      <dgm:spPr/>
      <dgm:t>
        <a:bodyPr/>
        <a:lstStyle/>
        <a:p>
          <a:endParaRPr lang="en-US"/>
        </a:p>
      </dgm:t>
    </dgm:pt>
    <dgm:pt modelId="{EF76DCD5-5F27-402B-BD94-4A2BDCEE7C17}" type="pres">
      <dgm:prSet presAssocID="{B19850E7-ACEE-4318-85CD-E6416CE65B8A}" presName="child" presStyleLbl="alignAccFollowNode1" presStyleIdx="2" presStyleCnt="8" custScaleX="177214" custLinFactNeighborX="-543" custLinFactNeighborY="-317">
        <dgm:presLayoutVars>
          <dgm:chMax val="0"/>
          <dgm:bulletEnabled val="1"/>
        </dgm:presLayoutVars>
      </dgm:prSet>
      <dgm:spPr/>
      <dgm:t>
        <a:bodyPr/>
        <a:lstStyle/>
        <a:p>
          <a:endParaRPr lang="en-US"/>
        </a:p>
      </dgm:t>
    </dgm:pt>
    <dgm:pt modelId="{9C79D9B2-D444-4319-8448-97B2B6DCD50E}" type="pres">
      <dgm:prSet presAssocID="{0692CAB4-1442-480B-AA03-2BF5950DD4A3}" presName="sibTrans" presStyleLbl="sibTrans2D1" presStyleIdx="3" presStyleCnt="8"/>
      <dgm:spPr/>
      <dgm:t>
        <a:bodyPr/>
        <a:lstStyle/>
        <a:p>
          <a:endParaRPr lang="en-US"/>
        </a:p>
      </dgm:t>
    </dgm:pt>
    <dgm:pt modelId="{07B2A52C-D47A-4996-B97F-A3D82D0B47CA}" type="pres">
      <dgm:prSet presAssocID="{3285E71D-B372-4A08-82EA-D972D4440AFF}" presName="child" presStyleLbl="alignAccFollowNode1" presStyleIdx="3" presStyleCnt="8" custScaleX="177214">
        <dgm:presLayoutVars>
          <dgm:chMax val="0"/>
          <dgm:bulletEnabled val="1"/>
        </dgm:presLayoutVars>
      </dgm:prSet>
      <dgm:spPr/>
      <dgm:t>
        <a:bodyPr/>
        <a:lstStyle/>
        <a:p>
          <a:endParaRPr lang="en-US"/>
        </a:p>
      </dgm:t>
    </dgm:pt>
    <dgm:pt modelId="{79895535-2350-4CB1-9268-85E14F4A0FD5}" type="pres">
      <dgm:prSet presAssocID="{9D6FD518-E875-41AE-994B-72E8B9CAF6EE}" presName="sibTrans" presStyleLbl="sibTrans2D1" presStyleIdx="4" presStyleCnt="8"/>
      <dgm:spPr/>
      <dgm:t>
        <a:bodyPr/>
        <a:lstStyle/>
        <a:p>
          <a:endParaRPr lang="en-US"/>
        </a:p>
      </dgm:t>
    </dgm:pt>
    <dgm:pt modelId="{BEFD1554-EFBC-498C-B7CB-D98803D1DAAF}" type="pres">
      <dgm:prSet presAssocID="{9533401F-1B98-4757-B739-A20E6A51950A}" presName="child" presStyleLbl="alignAccFollowNode1" presStyleIdx="4" presStyleCnt="8" custScaleX="177214">
        <dgm:presLayoutVars>
          <dgm:chMax val="0"/>
          <dgm:bulletEnabled val="1"/>
        </dgm:presLayoutVars>
      </dgm:prSet>
      <dgm:spPr/>
      <dgm:t>
        <a:bodyPr/>
        <a:lstStyle/>
        <a:p>
          <a:endParaRPr lang="en-US"/>
        </a:p>
      </dgm:t>
    </dgm:pt>
    <dgm:pt modelId="{AFF74B83-8EAD-4563-B99A-4C622DDABEE2}" type="pres">
      <dgm:prSet presAssocID="{4A34F215-254D-4C38-8C24-D6C5E2A3536E}" presName="sibTrans" presStyleLbl="sibTrans2D1" presStyleIdx="5" presStyleCnt="8"/>
      <dgm:spPr/>
      <dgm:t>
        <a:bodyPr/>
        <a:lstStyle/>
        <a:p>
          <a:endParaRPr lang="en-US"/>
        </a:p>
      </dgm:t>
    </dgm:pt>
    <dgm:pt modelId="{0D739011-4481-4B36-9E70-6B5D2F29AEA3}" type="pres">
      <dgm:prSet presAssocID="{FC0757A4-8BDF-4CBD-922B-7CA50105298A}" presName="child" presStyleLbl="alignAccFollowNode1" presStyleIdx="5" presStyleCnt="8" custScaleX="177214">
        <dgm:presLayoutVars>
          <dgm:chMax val="0"/>
          <dgm:bulletEnabled val="1"/>
        </dgm:presLayoutVars>
      </dgm:prSet>
      <dgm:spPr/>
      <dgm:t>
        <a:bodyPr/>
        <a:lstStyle/>
        <a:p>
          <a:endParaRPr lang="en-US"/>
        </a:p>
      </dgm:t>
    </dgm:pt>
    <dgm:pt modelId="{58ED61D5-B4CD-4BB3-8449-891CFA50F2B0}" type="pres">
      <dgm:prSet presAssocID="{6925CA6B-A6F0-4343-82F9-C3D50C0B650F}" presName="hSp" presStyleCnt="0"/>
      <dgm:spPr/>
    </dgm:pt>
    <dgm:pt modelId="{7DCC5157-8EAD-4CCE-82FF-AE03FADFC17F}" type="pres">
      <dgm:prSet presAssocID="{6167D6FD-1F62-4C09-8224-2A118A172802}" presName="vertFlow" presStyleCnt="0"/>
      <dgm:spPr/>
    </dgm:pt>
    <dgm:pt modelId="{430DFE04-F96D-4D84-945F-B2AFD611207C}" type="pres">
      <dgm:prSet presAssocID="{6167D6FD-1F62-4C09-8224-2A118A172802}" presName="header" presStyleLbl="node1" presStyleIdx="1" presStyleCnt="2" custScaleX="177214" custScaleY="181123" custLinFactNeighborX="-543" custLinFactNeighborY="-317"/>
      <dgm:spPr/>
      <dgm:t>
        <a:bodyPr/>
        <a:lstStyle/>
        <a:p>
          <a:endParaRPr lang="en-US"/>
        </a:p>
      </dgm:t>
    </dgm:pt>
    <dgm:pt modelId="{714ADDCA-BB4B-47D6-BC48-95CA042E0554}" type="pres">
      <dgm:prSet presAssocID="{5C303002-9D5E-4B19-9358-44F607981CFA}" presName="parTrans" presStyleLbl="sibTrans2D1" presStyleIdx="6" presStyleCnt="8"/>
      <dgm:spPr/>
      <dgm:t>
        <a:bodyPr/>
        <a:lstStyle/>
        <a:p>
          <a:endParaRPr lang="en-US"/>
        </a:p>
      </dgm:t>
    </dgm:pt>
    <dgm:pt modelId="{86626983-3D80-4B64-8121-EB4C915B4317}" type="pres">
      <dgm:prSet presAssocID="{E60D65C0-3E08-47D5-8A5C-A776B6D0FBC6}" presName="child" presStyleLbl="alignAccFollowNode1" presStyleIdx="6" presStyleCnt="8" custScaleX="177214" custLinFactNeighborX="-543" custLinFactNeighborY="-317">
        <dgm:presLayoutVars>
          <dgm:chMax val="0"/>
          <dgm:bulletEnabled val="1"/>
        </dgm:presLayoutVars>
      </dgm:prSet>
      <dgm:spPr/>
      <dgm:t>
        <a:bodyPr/>
        <a:lstStyle/>
        <a:p>
          <a:endParaRPr lang="en-US"/>
        </a:p>
      </dgm:t>
    </dgm:pt>
    <dgm:pt modelId="{CFBD7324-F744-4D58-9800-F75ED7A5E487}" type="pres">
      <dgm:prSet presAssocID="{E3646A7A-F523-4740-AA41-F57F626B2D14}" presName="sibTrans" presStyleLbl="sibTrans2D1" presStyleIdx="7" presStyleCnt="8"/>
      <dgm:spPr/>
      <dgm:t>
        <a:bodyPr/>
        <a:lstStyle/>
        <a:p>
          <a:endParaRPr lang="en-US"/>
        </a:p>
      </dgm:t>
    </dgm:pt>
    <dgm:pt modelId="{3AFD738A-CAAB-4271-9218-928A10C20202}" type="pres">
      <dgm:prSet presAssocID="{B7618BDF-8722-4B84-BF9A-0A5F14062396}" presName="child" presStyleLbl="alignAccFollowNode1" presStyleIdx="7" presStyleCnt="8" custScaleX="177214" custScaleY="232002" custLinFactNeighborX="-543" custLinFactNeighborY="-317">
        <dgm:presLayoutVars>
          <dgm:chMax val="0"/>
          <dgm:bulletEnabled val="1"/>
        </dgm:presLayoutVars>
      </dgm:prSet>
      <dgm:spPr/>
      <dgm:t>
        <a:bodyPr/>
        <a:lstStyle/>
        <a:p>
          <a:endParaRPr lang="en-US"/>
        </a:p>
      </dgm:t>
    </dgm:pt>
  </dgm:ptLst>
  <dgm:cxnLst>
    <dgm:cxn modelId="{C026F47E-DB06-4822-AD9F-E10D6DC93650}" type="presOf" srcId="{90BB2484-5619-4875-AD3D-C37A4AF80FD3}" destId="{D9431A44-A96E-4C63-BFDD-6B61090C91E4}" srcOrd="0" destOrd="0" presId="urn:microsoft.com/office/officeart/2005/8/layout/lProcess1"/>
    <dgm:cxn modelId="{596DF519-5AD6-436C-8840-861569F28BDC}" srcId="{A5EC8CEC-B5DE-44F4-B379-A181995604DD}" destId="{6925CA6B-A6F0-4343-82F9-C3D50C0B650F}" srcOrd="0" destOrd="0" parTransId="{BC701B0A-4092-4D63-BC78-C81F04C19744}" sibTransId="{34D1A552-4CF3-4908-B62E-8A57123C4CE3}"/>
    <dgm:cxn modelId="{5FAE94AF-6A06-4341-A032-3E9D40EF5CF5}" type="presOf" srcId="{B7618BDF-8722-4B84-BF9A-0A5F14062396}" destId="{3AFD738A-CAAB-4271-9218-928A10C20202}" srcOrd="0" destOrd="0" presId="urn:microsoft.com/office/officeart/2005/8/layout/lProcess1"/>
    <dgm:cxn modelId="{86EF9B73-C6AD-4FBA-9205-8C5A8BF197C0}" type="presOf" srcId="{E60D65C0-3E08-47D5-8A5C-A776B6D0FBC6}" destId="{86626983-3D80-4B64-8121-EB4C915B4317}" srcOrd="0" destOrd="0" presId="urn:microsoft.com/office/officeart/2005/8/layout/lProcess1"/>
    <dgm:cxn modelId="{404E66C1-17E5-407C-9F12-9C207AC60C86}" srcId="{6925CA6B-A6F0-4343-82F9-C3D50C0B650F}" destId="{3285E71D-B372-4A08-82EA-D972D4440AFF}" srcOrd="3" destOrd="0" parTransId="{98C52DC6-E05A-447F-A15A-E23A058F2389}" sibTransId="{9D6FD518-E875-41AE-994B-72E8B9CAF6EE}"/>
    <dgm:cxn modelId="{09660565-1902-4577-AF74-C2D92BC71412}" type="presOf" srcId="{9533401F-1B98-4757-B739-A20E6A51950A}" destId="{BEFD1554-EFBC-498C-B7CB-D98803D1DAAF}" srcOrd="0" destOrd="0" presId="urn:microsoft.com/office/officeart/2005/8/layout/lProcess1"/>
    <dgm:cxn modelId="{15F86560-18E6-4862-8149-B60212D16779}" type="presOf" srcId="{6925CA6B-A6F0-4343-82F9-C3D50C0B650F}" destId="{B7F6631C-D53D-4064-8128-D7FFA6BF0104}" srcOrd="0" destOrd="0" presId="urn:microsoft.com/office/officeart/2005/8/layout/lProcess1"/>
    <dgm:cxn modelId="{14BAB01D-DB32-419E-8641-EC13FFEC9048}" type="presOf" srcId="{B6A0216E-BC8C-4F6A-9FA8-15681A999C1D}" destId="{BEB1A532-14B5-4CCA-B027-036488184102}" srcOrd="0" destOrd="0" presId="urn:microsoft.com/office/officeart/2005/8/layout/lProcess1"/>
    <dgm:cxn modelId="{E79915EF-C7CE-4F30-8C46-62CF6BC1F46C}" type="presOf" srcId="{38BCD42F-5DBB-41BB-B6CE-6372393F6317}" destId="{B90CE985-49E0-4455-9E7A-315CEB6BA2B6}" srcOrd="0" destOrd="0" presId="urn:microsoft.com/office/officeart/2005/8/layout/lProcess1"/>
    <dgm:cxn modelId="{57D9EF16-AD9F-4EC9-BF5B-779A56419B9C}" type="presOf" srcId="{09661EDE-3064-49CF-83D5-A408D52C086A}" destId="{460DC77E-FC4D-4FB5-8A8D-C603786F1DE3}" srcOrd="0" destOrd="0" presId="urn:microsoft.com/office/officeart/2005/8/layout/lProcess1"/>
    <dgm:cxn modelId="{88C033A0-CEB7-443B-B0E8-254C22FA1A6B}" type="presOf" srcId="{0692CAB4-1442-480B-AA03-2BF5950DD4A3}" destId="{9C79D9B2-D444-4319-8448-97B2B6DCD50E}" srcOrd="0" destOrd="0" presId="urn:microsoft.com/office/officeart/2005/8/layout/lProcess1"/>
    <dgm:cxn modelId="{50213C18-C968-41BA-8F33-6649D8C146B6}" type="presOf" srcId="{B19850E7-ACEE-4318-85CD-E6416CE65B8A}" destId="{EF76DCD5-5F27-402B-BD94-4A2BDCEE7C17}" srcOrd="0" destOrd="0" presId="urn:microsoft.com/office/officeart/2005/8/layout/lProcess1"/>
    <dgm:cxn modelId="{729C58F3-2CBF-488D-8553-090091BD12E3}" srcId="{6167D6FD-1F62-4C09-8224-2A118A172802}" destId="{B7618BDF-8722-4B84-BF9A-0A5F14062396}" srcOrd="1" destOrd="0" parTransId="{54FF4909-812C-44AC-81A0-B698EF5687B2}" sibTransId="{89F76B9C-A65C-4C47-97E2-2464C36233D7}"/>
    <dgm:cxn modelId="{D2B08CBE-B25E-4A46-AE82-000D85C9B79D}" type="presOf" srcId="{3285E71D-B372-4A08-82EA-D972D4440AFF}" destId="{07B2A52C-D47A-4996-B97F-A3D82D0B47CA}" srcOrd="0" destOrd="0" presId="urn:microsoft.com/office/officeart/2005/8/layout/lProcess1"/>
    <dgm:cxn modelId="{BFCCA4B1-EB98-46D0-B0FE-8EE04AB629E3}" srcId="{6925CA6B-A6F0-4343-82F9-C3D50C0B650F}" destId="{FC0757A4-8BDF-4CBD-922B-7CA50105298A}" srcOrd="5" destOrd="0" parTransId="{2AB3C37C-82A7-4DBE-B35D-C721AC8AC451}" sibTransId="{B8D22F75-F8D2-41AD-8F9F-494E2E39BB50}"/>
    <dgm:cxn modelId="{D8C15446-2C4D-4387-86E5-3B0298D8C592}" srcId="{6925CA6B-A6F0-4343-82F9-C3D50C0B650F}" destId="{38BCD42F-5DBB-41BB-B6CE-6372393F6317}" srcOrd="0" destOrd="0" parTransId="{9408F7A2-77AE-4694-8FF8-1EEE61656117}" sibTransId="{09661EDE-3064-49CF-83D5-A408D52C086A}"/>
    <dgm:cxn modelId="{87CA82D3-D3CE-44E6-B099-7849C258E2D7}" type="presOf" srcId="{9408F7A2-77AE-4694-8FF8-1EEE61656117}" destId="{CDA71A88-457F-44FB-B0FB-DD92DF140370}" srcOrd="0" destOrd="0" presId="urn:microsoft.com/office/officeart/2005/8/layout/lProcess1"/>
    <dgm:cxn modelId="{55D9C956-0CC3-4C82-A4DD-838EC26613B9}" type="presOf" srcId="{5C303002-9D5E-4B19-9358-44F607981CFA}" destId="{714ADDCA-BB4B-47D6-BC48-95CA042E0554}" srcOrd="0" destOrd="0" presId="urn:microsoft.com/office/officeart/2005/8/layout/lProcess1"/>
    <dgm:cxn modelId="{6CBA0BC7-726E-4A25-8E07-385F88C9C322}" type="presOf" srcId="{9D6FD518-E875-41AE-994B-72E8B9CAF6EE}" destId="{79895535-2350-4CB1-9268-85E14F4A0FD5}" srcOrd="0" destOrd="0" presId="urn:microsoft.com/office/officeart/2005/8/layout/lProcess1"/>
    <dgm:cxn modelId="{96DBE789-8CE1-495D-B08E-4D482F5BBA18}" srcId="{6925CA6B-A6F0-4343-82F9-C3D50C0B650F}" destId="{90BB2484-5619-4875-AD3D-C37A4AF80FD3}" srcOrd="1" destOrd="0" parTransId="{9BC02545-7E2B-4E95-A20C-D07E7DA2C4F3}" sibTransId="{B6A0216E-BC8C-4F6A-9FA8-15681A999C1D}"/>
    <dgm:cxn modelId="{7026EE1C-C187-4867-9701-391A202C30DA}" srcId="{6925CA6B-A6F0-4343-82F9-C3D50C0B650F}" destId="{9533401F-1B98-4757-B739-A20E6A51950A}" srcOrd="4" destOrd="0" parTransId="{0B45BE23-F935-430C-8CB0-1DF5BD22D094}" sibTransId="{4A34F215-254D-4C38-8C24-D6C5E2A3536E}"/>
    <dgm:cxn modelId="{7376B5DC-2433-40DF-A978-C6906B91F0E0}" srcId="{6925CA6B-A6F0-4343-82F9-C3D50C0B650F}" destId="{B19850E7-ACEE-4318-85CD-E6416CE65B8A}" srcOrd="2" destOrd="0" parTransId="{B8458CC0-664C-475D-AE10-8E685CAFA6A5}" sibTransId="{0692CAB4-1442-480B-AA03-2BF5950DD4A3}"/>
    <dgm:cxn modelId="{E60AA48F-750C-467F-B378-86470C5DE2FF}" srcId="{A5EC8CEC-B5DE-44F4-B379-A181995604DD}" destId="{6167D6FD-1F62-4C09-8224-2A118A172802}" srcOrd="1" destOrd="0" parTransId="{8783BBB5-7530-49D4-A739-64EE64995FBC}" sibTransId="{B8D8BECD-5655-4F87-A571-CB2F5232D182}"/>
    <dgm:cxn modelId="{278FFF61-03D1-4FA1-8675-77D353258825}" type="presOf" srcId="{E3646A7A-F523-4740-AA41-F57F626B2D14}" destId="{CFBD7324-F744-4D58-9800-F75ED7A5E487}" srcOrd="0" destOrd="0" presId="urn:microsoft.com/office/officeart/2005/8/layout/lProcess1"/>
    <dgm:cxn modelId="{DF16FB75-C0BD-46E0-B56A-870CD4A77303}" srcId="{6167D6FD-1F62-4C09-8224-2A118A172802}" destId="{E60D65C0-3E08-47D5-8A5C-A776B6D0FBC6}" srcOrd="0" destOrd="0" parTransId="{5C303002-9D5E-4B19-9358-44F607981CFA}" sibTransId="{E3646A7A-F523-4740-AA41-F57F626B2D14}"/>
    <dgm:cxn modelId="{60891967-1DFD-4BB4-A002-3761152C3339}" type="presOf" srcId="{4A34F215-254D-4C38-8C24-D6C5E2A3536E}" destId="{AFF74B83-8EAD-4563-B99A-4C622DDABEE2}" srcOrd="0" destOrd="0" presId="urn:microsoft.com/office/officeart/2005/8/layout/lProcess1"/>
    <dgm:cxn modelId="{ED580024-1C24-4C4F-87B3-79E50252D80B}" type="presOf" srcId="{A5EC8CEC-B5DE-44F4-B379-A181995604DD}" destId="{36CF8FDA-5E99-4103-B390-3F83C8A695A1}" srcOrd="0" destOrd="0" presId="urn:microsoft.com/office/officeart/2005/8/layout/lProcess1"/>
    <dgm:cxn modelId="{6682F725-049B-465A-BE7E-6C1F26243D43}" type="presOf" srcId="{6167D6FD-1F62-4C09-8224-2A118A172802}" destId="{430DFE04-F96D-4D84-945F-B2AFD611207C}" srcOrd="0" destOrd="0" presId="urn:microsoft.com/office/officeart/2005/8/layout/lProcess1"/>
    <dgm:cxn modelId="{D6257460-8C94-42A2-AFA5-1371EFBA3ECC}" type="presOf" srcId="{FC0757A4-8BDF-4CBD-922B-7CA50105298A}" destId="{0D739011-4481-4B36-9E70-6B5D2F29AEA3}" srcOrd="0" destOrd="0" presId="urn:microsoft.com/office/officeart/2005/8/layout/lProcess1"/>
    <dgm:cxn modelId="{07B936BC-5CE5-478F-B450-8926AE3188B1}" type="presParOf" srcId="{36CF8FDA-5E99-4103-B390-3F83C8A695A1}" destId="{787FB0B5-16B0-4245-9A50-85C3229B4A15}" srcOrd="0" destOrd="0" presId="urn:microsoft.com/office/officeart/2005/8/layout/lProcess1"/>
    <dgm:cxn modelId="{3E473A5F-AC80-447A-B213-9DAD165A0891}" type="presParOf" srcId="{787FB0B5-16B0-4245-9A50-85C3229B4A15}" destId="{B7F6631C-D53D-4064-8128-D7FFA6BF0104}" srcOrd="0" destOrd="0" presId="urn:microsoft.com/office/officeart/2005/8/layout/lProcess1"/>
    <dgm:cxn modelId="{C3E648AA-EBBA-4900-966D-B0487C98C09F}" type="presParOf" srcId="{787FB0B5-16B0-4245-9A50-85C3229B4A15}" destId="{CDA71A88-457F-44FB-B0FB-DD92DF140370}" srcOrd="1" destOrd="0" presId="urn:microsoft.com/office/officeart/2005/8/layout/lProcess1"/>
    <dgm:cxn modelId="{62AA3797-906B-40DC-A7E8-52A3EA51A1F1}" type="presParOf" srcId="{787FB0B5-16B0-4245-9A50-85C3229B4A15}" destId="{B90CE985-49E0-4455-9E7A-315CEB6BA2B6}" srcOrd="2" destOrd="0" presId="urn:microsoft.com/office/officeart/2005/8/layout/lProcess1"/>
    <dgm:cxn modelId="{CD5F9D89-5622-4324-BF2A-CF8865770B6F}" type="presParOf" srcId="{787FB0B5-16B0-4245-9A50-85C3229B4A15}" destId="{460DC77E-FC4D-4FB5-8A8D-C603786F1DE3}" srcOrd="3" destOrd="0" presId="urn:microsoft.com/office/officeart/2005/8/layout/lProcess1"/>
    <dgm:cxn modelId="{340E43DE-AE1F-4602-B8A3-9A342F2768B5}" type="presParOf" srcId="{787FB0B5-16B0-4245-9A50-85C3229B4A15}" destId="{D9431A44-A96E-4C63-BFDD-6B61090C91E4}" srcOrd="4" destOrd="0" presId="urn:microsoft.com/office/officeart/2005/8/layout/lProcess1"/>
    <dgm:cxn modelId="{ABDE6793-6966-4D4A-A100-20E6B5A9EEFE}" type="presParOf" srcId="{787FB0B5-16B0-4245-9A50-85C3229B4A15}" destId="{BEB1A532-14B5-4CCA-B027-036488184102}" srcOrd="5" destOrd="0" presId="urn:microsoft.com/office/officeart/2005/8/layout/lProcess1"/>
    <dgm:cxn modelId="{3C681EB6-4051-498E-982F-5D99E33DFBCC}" type="presParOf" srcId="{787FB0B5-16B0-4245-9A50-85C3229B4A15}" destId="{EF76DCD5-5F27-402B-BD94-4A2BDCEE7C17}" srcOrd="6" destOrd="0" presId="urn:microsoft.com/office/officeart/2005/8/layout/lProcess1"/>
    <dgm:cxn modelId="{944CC3AF-5D75-406D-AF68-5892DEAAA802}" type="presParOf" srcId="{787FB0B5-16B0-4245-9A50-85C3229B4A15}" destId="{9C79D9B2-D444-4319-8448-97B2B6DCD50E}" srcOrd="7" destOrd="0" presId="urn:microsoft.com/office/officeart/2005/8/layout/lProcess1"/>
    <dgm:cxn modelId="{FD2B0BA4-91CC-4BC7-87A4-6410A31F3E3D}" type="presParOf" srcId="{787FB0B5-16B0-4245-9A50-85C3229B4A15}" destId="{07B2A52C-D47A-4996-B97F-A3D82D0B47CA}" srcOrd="8" destOrd="0" presId="urn:microsoft.com/office/officeart/2005/8/layout/lProcess1"/>
    <dgm:cxn modelId="{A1755AF5-8927-4698-9EE9-0443E4F44775}" type="presParOf" srcId="{787FB0B5-16B0-4245-9A50-85C3229B4A15}" destId="{79895535-2350-4CB1-9268-85E14F4A0FD5}" srcOrd="9" destOrd="0" presId="urn:microsoft.com/office/officeart/2005/8/layout/lProcess1"/>
    <dgm:cxn modelId="{481DDB69-3580-42E3-85B9-FAC10D68E6D7}" type="presParOf" srcId="{787FB0B5-16B0-4245-9A50-85C3229B4A15}" destId="{BEFD1554-EFBC-498C-B7CB-D98803D1DAAF}" srcOrd="10" destOrd="0" presId="urn:microsoft.com/office/officeart/2005/8/layout/lProcess1"/>
    <dgm:cxn modelId="{1A7E8860-97F4-4714-93E0-21C346AF028C}" type="presParOf" srcId="{787FB0B5-16B0-4245-9A50-85C3229B4A15}" destId="{AFF74B83-8EAD-4563-B99A-4C622DDABEE2}" srcOrd="11" destOrd="0" presId="urn:microsoft.com/office/officeart/2005/8/layout/lProcess1"/>
    <dgm:cxn modelId="{22CE5A42-B1FE-4BC0-A599-D0042A52C928}" type="presParOf" srcId="{787FB0B5-16B0-4245-9A50-85C3229B4A15}" destId="{0D739011-4481-4B36-9E70-6B5D2F29AEA3}" srcOrd="12" destOrd="0" presId="urn:microsoft.com/office/officeart/2005/8/layout/lProcess1"/>
    <dgm:cxn modelId="{00015A86-9F35-441D-8273-C08935BB9F08}" type="presParOf" srcId="{36CF8FDA-5E99-4103-B390-3F83C8A695A1}" destId="{58ED61D5-B4CD-4BB3-8449-891CFA50F2B0}" srcOrd="1" destOrd="0" presId="urn:microsoft.com/office/officeart/2005/8/layout/lProcess1"/>
    <dgm:cxn modelId="{D881B597-BC9A-4CD2-99B3-783AB2279534}" type="presParOf" srcId="{36CF8FDA-5E99-4103-B390-3F83C8A695A1}" destId="{7DCC5157-8EAD-4CCE-82FF-AE03FADFC17F}" srcOrd="2" destOrd="0" presId="urn:microsoft.com/office/officeart/2005/8/layout/lProcess1"/>
    <dgm:cxn modelId="{1FA52F7C-9712-4CC2-9195-980652C24CC1}" type="presParOf" srcId="{7DCC5157-8EAD-4CCE-82FF-AE03FADFC17F}" destId="{430DFE04-F96D-4D84-945F-B2AFD611207C}" srcOrd="0" destOrd="0" presId="urn:microsoft.com/office/officeart/2005/8/layout/lProcess1"/>
    <dgm:cxn modelId="{6158D475-A66E-433E-9F36-2D9FB267076E}" type="presParOf" srcId="{7DCC5157-8EAD-4CCE-82FF-AE03FADFC17F}" destId="{714ADDCA-BB4B-47D6-BC48-95CA042E0554}" srcOrd="1" destOrd="0" presId="urn:microsoft.com/office/officeart/2005/8/layout/lProcess1"/>
    <dgm:cxn modelId="{F2410808-3BD1-47C7-90F6-AE6CBA103A03}" type="presParOf" srcId="{7DCC5157-8EAD-4CCE-82FF-AE03FADFC17F}" destId="{86626983-3D80-4B64-8121-EB4C915B4317}" srcOrd="2" destOrd="0" presId="urn:microsoft.com/office/officeart/2005/8/layout/lProcess1"/>
    <dgm:cxn modelId="{5F003D9A-A0F0-43D0-B917-AC11FA96A7F1}" type="presParOf" srcId="{7DCC5157-8EAD-4CCE-82FF-AE03FADFC17F}" destId="{CFBD7324-F744-4D58-9800-F75ED7A5E487}" srcOrd="3" destOrd="0" presId="urn:microsoft.com/office/officeart/2005/8/layout/lProcess1"/>
    <dgm:cxn modelId="{E6E29118-AB5C-439E-842D-FC6BE22AD72C}" type="presParOf" srcId="{7DCC5157-8EAD-4CCE-82FF-AE03FADFC17F}" destId="{3AFD738A-CAAB-4271-9218-928A10C20202}" srcOrd="4"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F58880E-6383-4A59-9ADF-7507EEA3DD1A}"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107451C8-9AEC-467E-A31E-B889346FB56D}">
      <dgm:prSet custT="1"/>
      <dgm:spPr/>
      <dgm:t>
        <a:bodyPr/>
        <a:lstStyle/>
        <a:p>
          <a:pPr rtl="0"/>
          <a:r>
            <a:rPr lang="en-US" sz="2200" b="1" dirty="0" smtClean="0"/>
            <a:t>CSBG Org. Standard 1.1</a:t>
          </a:r>
          <a:endParaRPr lang="en-US" sz="2200" dirty="0"/>
        </a:p>
      </dgm:t>
    </dgm:pt>
    <dgm:pt modelId="{5260A91B-BEFA-4512-8A66-1B9A86F38501}" type="parTrans" cxnId="{28D3BE4B-22F3-4B01-8344-DC56BAC9908B}">
      <dgm:prSet/>
      <dgm:spPr/>
      <dgm:t>
        <a:bodyPr/>
        <a:lstStyle/>
        <a:p>
          <a:endParaRPr lang="en-US" sz="2000"/>
        </a:p>
      </dgm:t>
    </dgm:pt>
    <dgm:pt modelId="{B6EEA52D-A05D-4152-9131-8EC689699EC9}" type="sibTrans" cxnId="{28D3BE4B-22F3-4B01-8344-DC56BAC9908B}">
      <dgm:prSet/>
      <dgm:spPr/>
      <dgm:t>
        <a:bodyPr/>
        <a:lstStyle/>
        <a:p>
          <a:endParaRPr lang="en-US" sz="2000"/>
        </a:p>
      </dgm:t>
    </dgm:pt>
    <dgm:pt modelId="{13B78349-C2F1-447A-8114-934502C1308A}">
      <dgm:prSet custT="1"/>
      <dgm:spPr/>
      <dgm:t>
        <a:bodyPr/>
        <a:lstStyle/>
        <a:p>
          <a:pPr rtl="0"/>
          <a:r>
            <a:rPr lang="en-US" sz="2200" b="1" dirty="0" smtClean="0"/>
            <a:t>CSBG Org. Standard 2.1</a:t>
          </a:r>
          <a:endParaRPr lang="en-US" sz="2200" dirty="0"/>
        </a:p>
      </dgm:t>
    </dgm:pt>
    <dgm:pt modelId="{62305B56-97D9-4EC8-9620-E032E1F15CC4}" type="parTrans" cxnId="{4BF0358E-EE07-40D6-8CEB-ED3402E2B8A5}">
      <dgm:prSet/>
      <dgm:spPr/>
      <dgm:t>
        <a:bodyPr/>
        <a:lstStyle/>
        <a:p>
          <a:endParaRPr lang="en-US" sz="2000"/>
        </a:p>
      </dgm:t>
    </dgm:pt>
    <dgm:pt modelId="{D7B32294-1370-4D8A-9FE2-E2BEAA87473E}" type="sibTrans" cxnId="{4BF0358E-EE07-40D6-8CEB-ED3402E2B8A5}">
      <dgm:prSet/>
      <dgm:spPr/>
      <dgm:t>
        <a:bodyPr/>
        <a:lstStyle/>
        <a:p>
          <a:endParaRPr lang="en-US" sz="2000"/>
        </a:p>
      </dgm:t>
    </dgm:pt>
    <dgm:pt modelId="{897492DF-A697-47E6-9868-5C19DBF5E6EF}">
      <dgm:prSet custT="1"/>
      <dgm:spPr/>
      <dgm:t>
        <a:bodyPr/>
        <a:lstStyle/>
        <a:p>
          <a:pPr rtl="0"/>
          <a:r>
            <a:rPr lang="en-US" sz="2200" b="1" smtClean="0"/>
            <a:t>CSBG Org. Standard </a:t>
          </a:r>
          <a:r>
            <a:rPr lang="en-US" sz="2200" b="1" dirty="0" smtClean="0"/>
            <a:t>2.3</a:t>
          </a:r>
          <a:endParaRPr lang="en-US" sz="2200" dirty="0"/>
        </a:p>
      </dgm:t>
    </dgm:pt>
    <dgm:pt modelId="{B633C01B-FF0F-46D7-B917-CB0A3CAC774D}" type="parTrans" cxnId="{CEBA6BE2-BEE3-4FD7-BF0B-B3B950923B4B}">
      <dgm:prSet/>
      <dgm:spPr/>
      <dgm:t>
        <a:bodyPr/>
        <a:lstStyle/>
        <a:p>
          <a:endParaRPr lang="en-US" sz="2000"/>
        </a:p>
      </dgm:t>
    </dgm:pt>
    <dgm:pt modelId="{E052E800-EDF6-44AA-BFF6-8831F90CC15D}" type="sibTrans" cxnId="{CEBA6BE2-BEE3-4FD7-BF0B-B3B950923B4B}">
      <dgm:prSet/>
      <dgm:spPr/>
      <dgm:t>
        <a:bodyPr/>
        <a:lstStyle/>
        <a:p>
          <a:endParaRPr lang="en-US" sz="2000"/>
        </a:p>
      </dgm:t>
    </dgm:pt>
    <dgm:pt modelId="{2F9939A6-1E31-4E84-ADEB-70BF1B227B20}">
      <dgm:prSet custT="1"/>
      <dgm:spPr/>
      <dgm:t>
        <a:bodyPr/>
        <a:lstStyle/>
        <a:p>
          <a:r>
            <a:rPr lang="en-US" sz="2000" dirty="0" smtClean="0">
              <a:solidFill>
                <a:schemeClr val="tx2"/>
              </a:solidFill>
            </a:rPr>
            <a:t>The department demonstrates low-income individuals’ participation in its activities</a:t>
          </a:r>
          <a:r>
            <a:rPr lang="en-US" sz="2000" dirty="0" smtClean="0"/>
            <a:t>.</a:t>
          </a:r>
          <a:endParaRPr lang="en-US" sz="2000" dirty="0"/>
        </a:p>
      </dgm:t>
    </dgm:pt>
    <dgm:pt modelId="{6F60F9C2-664E-4D61-A707-476161A099F9}" type="parTrans" cxnId="{ABFE51ED-1A79-47F2-882C-77FDFB1A6525}">
      <dgm:prSet/>
      <dgm:spPr/>
      <dgm:t>
        <a:bodyPr/>
        <a:lstStyle/>
        <a:p>
          <a:endParaRPr lang="en-US" sz="2000"/>
        </a:p>
      </dgm:t>
    </dgm:pt>
    <dgm:pt modelId="{6FCFFA23-EB19-4252-80CF-70C83BBCEE1B}" type="sibTrans" cxnId="{ABFE51ED-1A79-47F2-882C-77FDFB1A6525}">
      <dgm:prSet/>
      <dgm:spPr/>
      <dgm:t>
        <a:bodyPr/>
        <a:lstStyle/>
        <a:p>
          <a:endParaRPr lang="en-US" sz="2000"/>
        </a:p>
      </dgm:t>
    </dgm:pt>
    <dgm:pt modelId="{76C4BDC1-DAB5-42A4-B1B1-F64670989A01}">
      <dgm:prSet custT="1"/>
      <dgm:spPr/>
      <dgm:t>
        <a:bodyPr/>
        <a:lstStyle/>
        <a:p>
          <a:r>
            <a:rPr lang="en-US" sz="2000" dirty="0" smtClean="0">
              <a:solidFill>
                <a:schemeClr val="tx2"/>
              </a:solidFill>
            </a:rPr>
            <a:t>The department has documented or demonstrated partnerships across the community, for specifically identified purposes; partnerships include other anti-poverty organizations in the area.</a:t>
          </a:r>
          <a:endParaRPr lang="en-US" sz="2000" dirty="0">
            <a:solidFill>
              <a:schemeClr val="tx2"/>
            </a:solidFill>
          </a:endParaRPr>
        </a:p>
      </dgm:t>
    </dgm:pt>
    <dgm:pt modelId="{4D2125BE-A47C-4C8F-A821-7D563C05B8B3}" type="parTrans" cxnId="{0BFBD05A-CEA0-4B75-A776-134DAA039A13}">
      <dgm:prSet/>
      <dgm:spPr/>
      <dgm:t>
        <a:bodyPr/>
        <a:lstStyle/>
        <a:p>
          <a:endParaRPr lang="en-US" sz="2000"/>
        </a:p>
      </dgm:t>
    </dgm:pt>
    <dgm:pt modelId="{78BE49BA-6E5A-468D-9601-5227FBBFBAB5}" type="sibTrans" cxnId="{0BFBD05A-CEA0-4B75-A776-134DAA039A13}">
      <dgm:prSet/>
      <dgm:spPr/>
      <dgm:t>
        <a:bodyPr/>
        <a:lstStyle/>
        <a:p>
          <a:endParaRPr lang="en-US" sz="2000"/>
        </a:p>
      </dgm:t>
    </dgm:pt>
    <dgm:pt modelId="{B65CD8AD-14E5-4E42-8814-F29A1C1A38EA}">
      <dgm:prSet custT="1"/>
      <dgm:spPr/>
      <dgm:t>
        <a:bodyPr/>
        <a:lstStyle/>
        <a:p>
          <a:r>
            <a:rPr lang="en-US" sz="2000" dirty="0" smtClean="0">
              <a:solidFill>
                <a:schemeClr val="tx2"/>
              </a:solidFill>
            </a:rPr>
            <a:t>The department communicates its activities and its results to the community</a:t>
          </a:r>
          <a:r>
            <a:rPr lang="en-US" sz="2000" dirty="0" smtClean="0"/>
            <a:t>.</a:t>
          </a:r>
          <a:endParaRPr lang="en-US" sz="2000" dirty="0"/>
        </a:p>
      </dgm:t>
    </dgm:pt>
    <dgm:pt modelId="{4FEAC6FA-ADB6-4D56-9C64-AC8393BB6B46}" type="parTrans" cxnId="{C81164C6-6D9B-4B5B-AA66-A9AB7472964C}">
      <dgm:prSet/>
      <dgm:spPr/>
      <dgm:t>
        <a:bodyPr/>
        <a:lstStyle/>
        <a:p>
          <a:endParaRPr lang="en-US" sz="2000"/>
        </a:p>
      </dgm:t>
    </dgm:pt>
    <dgm:pt modelId="{9BA563EB-C6BF-4FD7-B7A9-A64A44F7078C}" type="sibTrans" cxnId="{C81164C6-6D9B-4B5B-AA66-A9AB7472964C}">
      <dgm:prSet/>
      <dgm:spPr/>
      <dgm:t>
        <a:bodyPr/>
        <a:lstStyle/>
        <a:p>
          <a:endParaRPr lang="en-US" sz="2000"/>
        </a:p>
      </dgm:t>
    </dgm:pt>
    <dgm:pt modelId="{C8EA437C-EA46-4B74-8561-6B2E1BBD93F9}" type="pres">
      <dgm:prSet presAssocID="{4F58880E-6383-4A59-9ADF-7507EEA3DD1A}" presName="linear" presStyleCnt="0">
        <dgm:presLayoutVars>
          <dgm:dir/>
          <dgm:animLvl val="lvl"/>
          <dgm:resizeHandles val="exact"/>
        </dgm:presLayoutVars>
      </dgm:prSet>
      <dgm:spPr/>
      <dgm:t>
        <a:bodyPr/>
        <a:lstStyle/>
        <a:p>
          <a:endParaRPr lang="en-US"/>
        </a:p>
      </dgm:t>
    </dgm:pt>
    <dgm:pt modelId="{72F828F2-7550-4C68-9704-89885AB96E65}" type="pres">
      <dgm:prSet presAssocID="{107451C8-9AEC-467E-A31E-B889346FB56D}" presName="parentLin" presStyleCnt="0"/>
      <dgm:spPr/>
    </dgm:pt>
    <dgm:pt modelId="{ED473FC5-A787-48B8-8BC1-4B1CEEFEEC8A}" type="pres">
      <dgm:prSet presAssocID="{107451C8-9AEC-467E-A31E-B889346FB56D}" presName="parentLeftMargin" presStyleLbl="node1" presStyleIdx="0" presStyleCnt="3"/>
      <dgm:spPr/>
      <dgm:t>
        <a:bodyPr/>
        <a:lstStyle/>
        <a:p>
          <a:endParaRPr lang="en-US"/>
        </a:p>
      </dgm:t>
    </dgm:pt>
    <dgm:pt modelId="{808B1B5D-7943-47C9-92FC-3ADA90C7EAE4}" type="pres">
      <dgm:prSet presAssocID="{107451C8-9AEC-467E-A31E-B889346FB56D}" presName="parentText" presStyleLbl="node1" presStyleIdx="0" presStyleCnt="3">
        <dgm:presLayoutVars>
          <dgm:chMax val="0"/>
          <dgm:bulletEnabled val="1"/>
        </dgm:presLayoutVars>
      </dgm:prSet>
      <dgm:spPr/>
      <dgm:t>
        <a:bodyPr/>
        <a:lstStyle/>
        <a:p>
          <a:endParaRPr lang="en-US"/>
        </a:p>
      </dgm:t>
    </dgm:pt>
    <dgm:pt modelId="{AD52D6A0-376A-46F0-A218-BE25B2A11AD5}" type="pres">
      <dgm:prSet presAssocID="{107451C8-9AEC-467E-A31E-B889346FB56D}" presName="negativeSpace" presStyleCnt="0"/>
      <dgm:spPr/>
    </dgm:pt>
    <dgm:pt modelId="{442CD143-ED92-45D2-BA15-7B33A70F032A}" type="pres">
      <dgm:prSet presAssocID="{107451C8-9AEC-467E-A31E-B889346FB56D}" presName="childText" presStyleLbl="conFgAcc1" presStyleIdx="0" presStyleCnt="3" custLinFactNeighborY="53407">
        <dgm:presLayoutVars>
          <dgm:bulletEnabled val="1"/>
        </dgm:presLayoutVars>
      </dgm:prSet>
      <dgm:spPr/>
      <dgm:t>
        <a:bodyPr/>
        <a:lstStyle/>
        <a:p>
          <a:endParaRPr lang="en-US"/>
        </a:p>
      </dgm:t>
    </dgm:pt>
    <dgm:pt modelId="{8F557C5F-A091-4D7A-85F9-F55B1F15C7F3}" type="pres">
      <dgm:prSet presAssocID="{B6EEA52D-A05D-4152-9131-8EC689699EC9}" presName="spaceBetweenRectangles" presStyleCnt="0"/>
      <dgm:spPr/>
    </dgm:pt>
    <dgm:pt modelId="{BEB8C625-C266-4C79-AED4-115E6E912E3E}" type="pres">
      <dgm:prSet presAssocID="{13B78349-C2F1-447A-8114-934502C1308A}" presName="parentLin" presStyleCnt="0"/>
      <dgm:spPr/>
    </dgm:pt>
    <dgm:pt modelId="{709AB3A3-F67D-4D0F-811C-B2CC2FDA4964}" type="pres">
      <dgm:prSet presAssocID="{13B78349-C2F1-447A-8114-934502C1308A}" presName="parentLeftMargin" presStyleLbl="node1" presStyleIdx="0" presStyleCnt="3"/>
      <dgm:spPr/>
      <dgm:t>
        <a:bodyPr/>
        <a:lstStyle/>
        <a:p>
          <a:endParaRPr lang="en-US"/>
        </a:p>
      </dgm:t>
    </dgm:pt>
    <dgm:pt modelId="{5C5CC640-481E-441C-BDDB-34689D534CBB}" type="pres">
      <dgm:prSet presAssocID="{13B78349-C2F1-447A-8114-934502C1308A}" presName="parentText" presStyleLbl="node1" presStyleIdx="1" presStyleCnt="3">
        <dgm:presLayoutVars>
          <dgm:chMax val="0"/>
          <dgm:bulletEnabled val="1"/>
        </dgm:presLayoutVars>
      </dgm:prSet>
      <dgm:spPr/>
      <dgm:t>
        <a:bodyPr/>
        <a:lstStyle/>
        <a:p>
          <a:endParaRPr lang="en-US"/>
        </a:p>
      </dgm:t>
    </dgm:pt>
    <dgm:pt modelId="{112A6CB2-F271-400B-8306-39DAEC97F148}" type="pres">
      <dgm:prSet presAssocID="{13B78349-C2F1-447A-8114-934502C1308A}" presName="negativeSpace" presStyleCnt="0"/>
      <dgm:spPr/>
    </dgm:pt>
    <dgm:pt modelId="{460785C9-8017-4302-AB44-56C177796A68}" type="pres">
      <dgm:prSet presAssocID="{13B78349-C2F1-447A-8114-934502C1308A}" presName="childText" presStyleLbl="conFgAcc1" presStyleIdx="1" presStyleCnt="3">
        <dgm:presLayoutVars>
          <dgm:bulletEnabled val="1"/>
        </dgm:presLayoutVars>
      </dgm:prSet>
      <dgm:spPr/>
      <dgm:t>
        <a:bodyPr/>
        <a:lstStyle/>
        <a:p>
          <a:endParaRPr lang="en-US"/>
        </a:p>
      </dgm:t>
    </dgm:pt>
    <dgm:pt modelId="{D9005506-C617-4F9B-8EC3-0F6EAB251A84}" type="pres">
      <dgm:prSet presAssocID="{D7B32294-1370-4D8A-9FE2-E2BEAA87473E}" presName="spaceBetweenRectangles" presStyleCnt="0"/>
      <dgm:spPr/>
    </dgm:pt>
    <dgm:pt modelId="{E1DF3607-7E48-461A-97C9-2885B27F2737}" type="pres">
      <dgm:prSet presAssocID="{897492DF-A697-47E6-9868-5C19DBF5E6EF}" presName="parentLin" presStyleCnt="0"/>
      <dgm:spPr/>
    </dgm:pt>
    <dgm:pt modelId="{83E59C00-317D-4822-90BB-60960DFEAC6B}" type="pres">
      <dgm:prSet presAssocID="{897492DF-A697-47E6-9868-5C19DBF5E6EF}" presName="parentLeftMargin" presStyleLbl="node1" presStyleIdx="1" presStyleCnt="3"/>
      <dgm:spPr/>
      <dgm:t>
        <a:bodyPr/>
        <a:lstStyle/>
        <a:p>
          <a:endParaRPr lang="en-US"/>
        </a:p>
      </dgm:t>
    </dgm:pt>
    <dgm:pt modelId="{C4C6F657-6DE3-446B-AB3B-92FC014F6558}" type="pres">
      <dgm:prSet presAssocID="{897492DF-A697-47E6-9868-5C19DBF5E6EF}" presName="parentText" presStyleLbl="node1" presStyleIdx="2" presStyleCnt="3">
        <dgm:presLayoutVars>
          <dgm:chMax val="0"/>
          <dgm:bulletEnabled val="1"/>
        </dgm:presLayoutVars>
      </dgm:prSet>
      <dgm:spPr/>
      <dgm:t>
        <a:bodyPr/>
        <a:lstStyle/>
        <a:p>
          <a:endParaRPr lang="en-US"/>
        </a:p>
      </dgm:t>
    </dgm:pt>
    <dgm:pt modelId="{7D814328-3B1A-46F1-9E79-4AE2A0B24B24}" type="pres">
      <dgm:prSet presAssocID="{897492DF-A697-47E6-9868-5C19DBF5E6EF}" presName="negativeSpace" presStyleCnt="0"/>
      <dgm:spPr/>
    </dgm:pt>
    <dgm:pt modelId="{89B7F0EC-1893-4AC8-8D07-59F7F9600487}" type="pres">
      <dgm:prSet presAssocID="{897492DF-A697-47E6-9868-5C19DBF5E6EF}" presName="childText" presStyleLbl="conFgAcc1" presStyleIdx="2" presStyleCnt="3">
        <dgm:presLayoutVars>
          <dgm:bulletEnabled val="1"/>
        </dgm:presLayoutVars>
      </dgm:prSet>
      <dgm:spPr/>
      <dgm:t>
        <a:bodyPr/>
        <a:lstStyle/>
        <a:p>
          <a:endParaRPr lang="en-US"/>
        </a:p>
      </dgm:t>
    </dgm:pt>
  </dgm:ptLst>
  <dgm:cxnLst>
    <dgm:cxn modelId="{E28D0C6D-6B7C-403B-81E4-1A936AD087BC}" type="presOf" srcId="{76C4BDC1-DAB5-42A4-B1B1-F64670989A01}" destId="{460785C9-8017-4302-AB44-56C177796A68}" srcOrd="0" destOrd="0" presId="urn:microsoft.com/office/officeart/2005/8/layout/list1"/>
    <dgm:cxn modelId="{28D3BE4B-22F3-4B01-8344-DC56BAC9908B}" srcId="{4F58880E-6383-4A59-9ADF-7507EEA3DD1A}" destId="{107451C8-9AEC-467E-A31E-B889346FB56D}" srcOrd="0" destOrd="0" parTransId="{5260A91B-BEFA-4512-8A66-1B9A86F38501}" sibTransId="{B6EEA52D-A05D-4152-9131-8EC689699EC9}"/>
    <dgm:cxn modelId="{71C96FF4-C1EC-47D7-9D2F-B4B07D53659E}" type="presOf" srcId="{897492DF-A697-47E6-9868-5C19DBF5E6EF}" destId="{83E59C00-317D-4822-90BB-60960DFEAC6B}" srcOrd="0" destOrd="0" presId="urn:microsoft.com/office/officeart/2005/8/layout/list1"/>
    <dgm:cxn modelId="{4BF0358E-EE07-40D6-8CEB-ED3402E2B8A5}" srcId="{4F58880E-6383-4A59-9ADF-7507EEA3DD1A}" destId="{13B78349-C2F1-447A-8114-934502C1308A}" srcOrd="1" destOrd="0" parTransId="{62305B56-97D9-4EC8-9620-E032E1F15CC4}" sibTransId="{D7B32294-1370-4D8A-9FE2-E2BEAA87473E}"/>
    <dgm:cxn modelId="{CEBA6BE2-BEE3-4FD7-BF0B-B3B950923B4B}" srcId="{4F58880E-6383-4A59-9ADF-7507EEA3DD1A}" destId="{897492DF-A697-47E6-9868-5C19DBF5E6EF}" srcOrd="2" destOrd="0" parTransId="{B633C01B-FF0F-46D7-B917-CB0A3CAC774D}" sibTransId="{E052E800-EDF6-44AA-BFF6-8831F90CC15D}"/>
    <dgm:cxn modelId="{9E62CFE0-B478-46C1-A097-1E50A5D5ACBA}" type="presOf" srcId="{4F58880E-6383-4A59-9ADF-7507EEA3DD1A}" destId="{C8EA437C-EA46-4B74-8561-6B2E1BBD93F9}" srcOrd="0" destOrd="0" presId="urn:microsoft.com/office/officeart/2005/8/layout/list1"/>
    <dgm:cxn modelId="{C81164C6-6D9B-4B5B-AA66-A9AB7472964C}" srcId="{897492DF-A697-47E6-9868-5C19DBF5E6EF}" destId="{B65CD8AD-14E5-4E42-8814-F29A1C1A38EA}" srcOrd="0" destOrd="0" parTransId="{4FEAC6FA-ADB6-4D56-9C64-AC8393BB6B46}" sibTransId="{9BA563EB-C6BF-4FD7-B7A9-A64A44F7078C}"/>
    <dgm:cxn modelId="{AB6A8F2A-A686-4996-A71D-63F2C711C77F}" type="presOf" srcId="{897492DF-A697-47E6-9868-5C19DBF5E6EF}" destId="{C4C6F657-6DE3-446B-AB3B-92FC014F6558}" srcOrd="1" destOrd="0" presId="urn:microsoft.com/office/officeart/2005/8/layout/list1"/>
    <dgm:cxn modelId="{C9C4F0F8-BA58-4159-AC62-6272AEC8979C}" type="presOf" srcId="{107451C8-9AEC-467E-A31E-B889346FB56D}" destId="{808B1B5D-7943-47C9-92FC-3ADA90C7EAE4}" srcOrd="1" destOrd="0" presId="urn:microsoft.com/office/officeart/2005/8/layout/list1"/>
    <dgm:cxn modelId="{ABFE51ED-1A79-47F2-882C-77FDFB1A6525}" srcId="{107451C8-9AEC-467E-A31E-B889346FB56D}" destId="{2F9939A6-1E31-4E84-ADEB-70BF1B227B20}" srcOrd="0" destOrd="0" parTransId="{6F60F9C2-664E-4D61-A707-476161A099F9}" sibTransId="{6FCFFA23-EB19-4252-80CF-70C83BBCEE1B}"/>
    <dgm:cxn modelId="{91F7E6E4-10E9-455A-AA0A-77B4673DDE51}" type="presOf" srcId="{B65CD8AD-14E5-4E42-8814-F29A1C1A38EA}" destId="{89B7F0EC-1893-4AC8-8D07-59F7F9600487}" srcOrd="0" destOrd="0" presId="urn:microsoft.com/office/officeart/2005/8/layout/list1"/>
    <dgm:cxn modelId="{42FBC549-F11D-468C-BFE6-DB4D002D4C78}" type="presOf" srcId="{13B78349-C2F1-447A-8114-934502C1308A}" destId="{709AB3A3-F67D-4D0F-811C-B2CC2FDA4964}" srcOrd="0" destOrd="0" presId="urn:microsoft.com/office/officeart/2005/8/layout/list1"/>
    <dgm:cxn modelId="{4BCB7E18-0D9A-4B11-B7E8-8505EA0DCA4A}" type="presOf" srcId="{107451C8-9AEC-467E-A31E-B889346FB56D}" destId="{ED473FC5-A787-48B8-8BC1-4B1CEEFEEC8A}" srcOrd="0" destOrd="0" presId="urn:microsoft.com/office/officeart/2005/8/layout/list1"/>
    <dgm:cxn modelId="{091223E4-55D6-40F8-8D78-9F0CAE1E929D}" type="presOf" srcId="{2F9939A6-1E31-4E84-ADEB-70BF1B227B20}" destId="{442CD143-ED92-45D2-BA15-7B33A70F032A}" srcOrd="0" destOrd="0" presId="urn:microsoft.com/office/officeart/2005/8/layout/list1"/>
    <dgm:cxn modelId="{0BFBD05A-CEA0-4B75-A776-134DAA039A13}" srcId="{13B78349-C2F1-447A-8114-934502C1308A}" destId="{76C4BDC1-DAB5-42A4-B1B1-F64670989A01}" srcOrd="0" destOrd="0" parTransId="{4D2125BE-A47C-4C8F-A821-7D563C05B8B3}" sibTransId="{78BE49BA-6E5A-468D-9601-5227FBBFBAB5}"/>
    <dgm:cxn modelId="{765A5492-A041-42BC-ACAD-D11D8D7F0CAB}" type="presOf" srcId="{13B78349-C2F1-447A-8114-934502C1308A}" destId="{5C5CC640-481E-441C-BDDB-34689D534CBB}" srcOrd="1" destOrd="0" presId="urn:microsoft.com/office/officeart/2005/8/layout/list1"/>
    <dgm:cxn modelId="{3BDEC367-0957-4499-B3A6-F2A1D6D4E53D}" type="presParOf" srcId="{C8EA437C-EA46-4B74-8561-6B2E1BBD93F9}" destId="{72F828F2-7550-4C68-9704-89885AB96E65}" srcOrd="0" destOrd="0" presId="urn:microsoft.com/office/officeart/2005/8/layout/list1"/>
    <dgm:cxn modelId="{6C314087-EB06-4557-90FF-1999659CCD56}" type="presParOf" srcId="{72F828F2-7550-4C68-9704-89885AB96E65}" destId="{ED473FC5-A787-48B8-8BC1-4B1CEEFEEC8A}" srcOrd="0" destOrd="0" presId="urn:microsoft.com/office/officeart/2005/8/layout/list1"/>
    <dgm:cxn modelId="{DBD7B7B7-D331-441B-BC0B-A4BD0D6C6C1B}" type="presParOf" srcId="{72F828F2-7550-4C68-9704-89885AB96E65}" destId="{808B1B5D-7943-47C9-92FC-3ADA90C7EAE4}" srcOrd="1" destOrd="0" presId="urn:microsoft.com/office/officeart/2005/8/layout/list1"/>
    <dgm:cxn modelId="{1ED6D790-CFA0-4D1C-B94B-671106FFE195}" type="presParOf" srcId="{C8EA437C-EA46-4B74-8561-6B2E1BBD93F9}" destId="{AD52D6A0-376A-46F0-A218-BE25B2A11AD5}" srcOrd="1" destOrd="0" presId="urn:microsoft.com/office/officeart/2005/8/layout/list1"/>
    <dgm:cxn modelId="{DCA13836-39F3-4EE6-97D8-8FF4A3CA2D7D}" type="presParOf" srcId="{C8EA437C-EA46-4B74-8561-6B2E1BBD93F9}" destId="{442CD143-ED92-45D2-BA15-7B33A70F032A}" srcOrd="2" destOrd="0" presId="urn:microsoft.com/office/officeart/2005/8/layout/list1"/>
    <dgm:cxn modelId="{DEE2F5C5-C720-4528-98B7-5E6238222884}" type="presParOf" srcId="{C8EA437C-EA46-4B74-8561-6B2E1BBD93F9}" destId="{8F557C5F-A091-4D7A-85F9-F55B1F15C7F3}" srcOrd="3" destOrd="0" presId="urn:microsoft.com/office/officeart/2005/8/layout/list1"/>
    <dgm:cxn modelId="{82704535-12DA-4F1D-89F7-D0CE949529C2}" type="presParOf" srcId="{C8EA437C-EA46-4B74-8561-6B2E1BBD93F9}" destId="{BEB8C625-C266-4C79-AED4-115E6E912E3E}" srcOrd="4" destOrd="0" presId="urn:microsoft.com/office/officeart/2005/8/layout/list1"/>
    <dgm:cxn modelId="{F8AB6F15-4054-42CB-925A-5D647063326C}" type="presParOf" srcId="{BEB8C625-C266-4C79-AED4-115E6E912E3E}" destId="{709AB3A3-F67D-4D0F-811C-B2CC2FDA4964}" srcOrd="0" destOrd="0" presId="urn:microsoft.com/office/officeart/2005/8/layout/list1"/>
    <dgm:cxn modelId="{FEA32741-D555-47AE-B81F-DF72A474CA55}" type="presParOf" srcId="{BEB8C625-C266-4C79-AED4-115E6E912E3E}" destId="{5C5CC640-481E-441C-BDDB-34689D534CBB}" srcOrd="1" destOrd="0" presId="urn:microsoft.com/office/officeart/2005/8/layout/list1"/>
    <dgm:cxn modelId="{8B585963-1DF7-42F4-8E45-2775F75A26D2}" type="presParOf" srcId="{C8EA437C-EA46-4B74-8561-6B2E1BBD93F9}" destId="{112A6CB2-F271-400B-8306-39DAEC97F148}" srcOrd="5" destOrd="0" presId="urn:microsoft.com/office/officeart/2005/8/layout/list1"/>
    <dgm:cxn modelId="{B28B26EC-5571-48CE-AE55-1D7386E5F3D1}" type="presParOf" srcId="{C8EA437C-EA46-4B74-8561-6B2E1BBD93F9}" destId="{460785C9-8017-4302-AB44-56C177796A68}" srcOrd="6" destOrd="0" presId="urn:microsoft.com/office/officeart/2005/8/layout/list1"/>
    <dgm:cxn modelId="{07043F67-CCEC-4A0C-A321-A8FAF939DBB4}" type="presParOf" srcId="{C8EA437C-EA46-4B74-8561-6B2E1BBD93F9}" destId="{D9005506-C617-4F9B-8EC3-0F6EAB251A84}" srcOrd="7" destOrd="0" presId="urn:microsoft.com/office/officeart/2005/8/layout/list1"/>
    <dgm:cxn modelId="{7E3971B8-3A1D-40F5-99F5-86F0358CB7DE}" type="presParOf" srcId="{C8EA437C-EA46-4B74-8561-6B2E1BBD93F9}" destId="{E1DF3607-7E48-461A-97C9-2885B27F2737}" srcOrd="8" destOrd="0" presId="urn:microsoft.com/office/officeart/2005/8/layout/list1"/>
    <dgm:cxn modelId="{E9760144-55FE-4963-A7B1-11B57F64468F}" type="presParOf" srcId="{E1DF3607-7E48-461A-97C9-2885B27F2737}" destId="{83E59C00-317D-4822-90BB-60960DFEAC6B}" srcOrd="0" destOrd="0" presId="urn:microsoft.com/office/officeart/2005/8/layout/list1"/>
    <dgm:cxn modelId="{7183CF61-EF44-463D-BA35-4389B6B2A651}" type="presParOf" srcId="{E1DF3607-7E48-461A-97C9-2885B27F2737}" destId="{C4C6F657-6DE3-446B-AB3B-92FC014F6558}" srcOrd="1" destOrd="0" presId="urn:microsoft.com/office/officeart/2005/8/layout/list1"/>
    <dgm:cxn modelId="{6EB550FB-5517-4F3E-B308-085EBEC48D56}" type="presParOf" srcId="{C8EA437C-EA46-4B74-8561-6B2E1BBD93F9}" destId="{7D814328-3B1A-46F1-9E79-4AE2A0B24B24}" srcOrd="9" destOrd="0" presId="urn:microsoft.com/office/officeart/2005/8/layout/list1"/>
    <dgm:cxn modelId="{4AE5A910-D198-4DE1-B5F9-F77A35C53BC4}" type="presParOf" srcId="{C8EA437C-EA46-4B74-8561-6B2E1BBD93F9}" destId="{89B7F0EC-1893-4AC8-8D07-59F7F960048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Proposals</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Writing grants</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Preparing bid proposals</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6C190F38-4FA5-4ACB-AB24-328473021358}">
      <dgm:prSet phldrT="[Text]" custT="1"/>
      <dgm:spPr>
        <a:solidFill>
          <a:srgbClr val="E2D9EB"/>
        </a:solidFill>
      </dgm:spPr>
      <dgm:t>
        <a:bodyPr/>
        <a:lstStyle/>
        <a:p>
          <a:r>
            <a:rPr lang="en-US" sz="2400" dirty="0" smtClean="0"/>
            <a:t>Putting on special events</a:t>
          </a:r>
          <a:endParaRPr lang="en-US" sz="2400" dirty="0"/>
        </a:p>
      </dgm:t>
    </dgm:pt>
    <dgm:pt modelId="{9C9B827E-43C1-4DEF-91D8-317902104E8B}">
      <dgm:prSet phldrT="[Text]" custT="1"/>
      <dgm:spPr>
        <a:solidFill>
          <a:srgbClr val="E2D9EB"/>
        </a:solidFill>
      </dgm:spPr>
      <dgm:t>
        <a:bodyPr/>
        <a:lstStyle/>
        <a:p>
          <a:r>
            <a:rPr lang="en-US" sz="2400" dirty="0" smtClean="0"/>
            <a:t>Soliciting gifts</a:t>
          </a:r>
          <a:endParaRPr lang="en-US" sz="2400" dirty="0"/>
        </a:p>
      </dgm:t>
    </dgm:pt>
    <dgm:pt modelId="{30CB3F34-EFDA-4930-AC66-8B064F122701}">
      <dgm:prSet phldrT="[Text]" custT="1"/>
      <dgm:spPr>
        <a:solidFill>
          <a:srgbClr val="A082BE"/>
        </a:solidFill>
      </dgm:spPr>
      <dgm:t>
        <a:bodyPr/>
        <a:lstStyle/>
        <a:p>
          <a:r>
            <a:rPr lang="en-US" sz="3000" b="1" dirty="0" smtClean="0"/>
            <a:t>Fundraising</a:t>
          </a:r>
          <a:endParaRPr lang="en-US" sz="3000" b="1" dirty="0"/>
        </a:p>
      </dgm:t>
    </dgm:pt>
    <dgm:pt modelId="{63999EB6-64C0-4149-8914-3B7FC165D37D}" type="sibTrans" cxnId="{7FBA1147-8D65-4E0C-BBFC-3307A75024A0}">
      <dgm:prSet/>
      <dgm:spPr/>
      <dgm:t>
        <a:bodyPr/>
        <a:lstStyle/>
        <a:p>
          <a:endParaRPr lang="en-US"/>
        </a:p>
      </dgm:t>
    </dgm:pt>
    <dgm:pt modelId="{771C87FD-4926-444C-8F03-C1FABF4E52C8}" type="parTrans" cxnId="{7FBA1147-8D65-4E0C-BBFC-3307A75024A0}">
      <dgm:prSet/>
      <dgm:spPr/>
      <dgm:t>
        <a:bodyPr/>
        <a:lstStyle/>
        <a:p>
          <a:endParaRPr lang="en-US"/>
        </a:p>
      </dgm:t>
    </dgm:pt>
    <dgm:pt modelId="{7C5AAA9E-92BD-4F68-87F7-423BF1AB0941}" type="sibTrans" cxnId="{186D5A8E-84CC-4D59-BDC8-EDC85A77F937}">
      <dgm:prSet/>
      <dgm:spPr/>
      <dgm:t>
        <a:bodyPr/>
        <a:lstStyle/>
        <a:p>
          <a:endParaRPr lang="en-US"/>
        </a:p>
      </dgm:t>
    </dgm:pt>
    <dgm:pt modelId="{F94F3F5F-BEEC-4294-B9E2-58DB9185105A}" type="parTrans" cxnId="{186D5A8E-84CC-4D59-BDC8-EDC85A77F937}">
      <dgm:prSet/>
      <dgm:spPr/>
      <dgm:t>
        <a:bodyPr/>
        <a:lstStyle/>
        <a:p>
          <a:endParaRPr lang="en-US"/>
        </a:p>
      </dgm:t>
    </dgm:pt>
    <dgm:pt modelId="{B33333A2-8739-4F34-B03E-47B9C6B081DD}" type="sibTrans" cxnId="{17B0FA06-C297-47ED-8880-3DF0877A4CE7}">
      <dgm:prSet/>
      <dgm:spPr/>
      <dgm:t>
        <a:bodyPr/>
        <a:lstStyle/>
        <a:p>
          <a:endParaRPr lang="en-US"/>
        </a:p>
      </dgm:t>
    </dgm:pt>
    <dgm:pt modelId="{CA8A0AB4-3771-46EF-B01F-9E489CAAFE20}" type="parTrans" cxnId="{17B0FA06-C297-47ED-8880-3DF0877A4CE7}">
      <dgm:prSet/>
      <dgm:spPr/>
      <dgm:t>
        <a:bodyPr/>
        <a:lstStyle/>
        <a:p>
          <a:endParaRPr lang="en-US"/>
        </a:p>
      </dgm:t>
    </dgm:pt>
    <dgm:pt modelId="{5468A3D1-FC3A-40E2-864F-06A7C30F366E}">
      <dgm:prSet phldrT="[Text]" custT="1"/>
      <dgm:spPr>
        <a:solidFill>
          <a:srgbClr val="E2D9EB"/>
        </a:solidFill>
      </dgm:spPr>
      <dgm:t>
        <a:bodyPr/>
        <a:lstStyle/>
        <a:p>
          <a:r>
            <a:rPr lang="en-US" sz="2400" dirty="0" smtClean="0"/>
            <a:t>Capital campaigns</a:t>
          </a:r>
          <a:endParaRPr lang="en-US" sz="2400" dirty="0"/>
        </a:p>
      </dgm:t>
    </dgm:pt>
    <dgm:pt modelId="{DDA36277-74AC-40E8-973F-6696B60A1C68}" type="parTrans" cxnId="{67AC7F4A-7094-45DB-BEBD-EB12509BCBB5}">
      <dgm:prSet/>
      <dgm:spPr/>
      <dgm:t>
        <a:bodyPr/>
        <a:lstStyle/>
        <a:p>
          <a:endParaRPr lang="en-US"/>
        </a:p>
      </dgm:t>
    </dgm:pt>
    <dgm:pt modelId="{B45C9566-4151-44A1-BF85-848B53423343}" type="sibTrans" cxnId="{67AC7F4A-7094-45DB-BEBD-EB12509BCBB5}">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custLinFactNeighborY="-14769"/>
      <dgm:spPr/>
      <dgm:t>
        <a:bodyPr/>
        <a:lstStyle/>
        <a:p>
          <a:endParaRPr lang="en-US"/>
        </a:p>
      </dgm:t>
    </dgm:pt>
    <dgm:pt modelId="{BA8ED77A-6599-437B-952A-37B16EDFF8D7}" type="pres">
      <dgm:prSet presAssocID="{2926398A-251F-45E8-B2C5-7D1F20F4C7FC}" presName="parTrans" presStyleLbl="sibTrans2D1" presStyleIdx="0" presStyleCnt="5"/>
      <dgm:spPr/>
      <dgm:t>
        <a:bodyPr/>
        <a:lstStyle/>
        <a:p>
          <a:endParaRPr lang="en-US"/>
        </a:p>
      </dgm:t>
    </dgm:pt>
    <dgm:pt modelId="{164298E7-7D44-471E-B566-3F65E99ED266}" type="pres">
      <dgm:prSet presAssocID="{3A9F2EBF-6A10-4ACE-AA25-D31FA5D7AF03}" presName="child" presStyleLbl="alignAccFollowNode1" presStyleIdx="0" presStyleCnt="5"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5"/>
      <dgm:spPr/>
      <dgm:t>
        <a:bodyPr/>
        <a:lstStyle/>
        <a:p>
          <a:endParaRPr lang="en-US"/>
        </a:p>
      </dgm:t>
    </dgm:pt>
    <dgm:pt modelId="{781E5E18-4149-4DCD-878A-B741C0EE1EC0}" type="pres">
      <dgm:prSet presAssocID="{4F404094-FBCF-4FC9-BB82-730ADEEEC2F1}" presName="child" presStyleLbl="alignAccFollowNode1" presStyleIdx="1" presStyleCnt="5" custScaleX="137713">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37713"/>
      <dgm:spPr/>
      <dgm:t>
        <a:bodyPr/>
        <a:lstStyle/>
        <a:p>
          <a:endParaRPr lang="en-US"/>
        </a:p>
      </dgm:t>
    </dgm:pt>
    <dgm:pt modelId="{39338C2D-59C8-4EA0-9D01-E70729197626}" type="pres">
      <dgm:prSet presAssocID="{CA8A0AB4-3771-46EF-B01F-9E489CAAFE20}" presName="parTrans" presStyleLbl="sibTrans2D1" presStyleIdx="2" presStyleCnt="5"/>
      <dgm:spPr/>
      <dgm:t>
        <a:bodyPr/>
        <a:lstStyle/>
        <a:p>
          <a:endParaRPr lang="en-US"/>
        </a:p>
      </dgm:t>
    </dgm:pt>
    <dgm:pt modelId="{5D6C7EC9-9932-4768-8281-6A5C5BF7FDA5}" type="pres">
      <dgm:prSet presAssocID="{9C9B827E-43C1-4DEF-91D8-317902104E8B}" presName="child" presStyleLbl="alignAccFollowNode1" presStyleIdx="2" presStyleCnt="5" custScaleX="137713">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3" presStyleCnt="5"/>
      <dgm:spPr/>
      <dgm:t>
        <a:bodyPr/>
        <a:lstStyle/>
        <a:p>
          <a:endParaRPr lang="en-US"/>
        </a:p>
      </dgm:t>
    </dgm:pt>
    <dgm:pt modelId="{FAD9C7EE-10AE-4838-B98C-A685A9012C91}" type="pres">
      <dgm:prSet presAssocID="{6C190F38-4FA5-4ACB-AB24-328473021358}" presName="child" presStyleLbl="alignAccFollowNode1" presStyleIdx="3" presStyleCnt="5" custScaleX="137713">
        <dgm:presLayoutVars>
          <dgm:chMax val="0"/>
          <dgm:bulletEnabled val="1"/>
        </dgm:presLayoutVars>
      </dgm:prSet>
      <dgm:spPr/>
      <dgm:t>
        <a:bodyPr/>
        <a:lstStyle/>
        <a:p>
          <a:endParaRPr lang="en-US"/>
        </a:p>
      </dgm:t>
    </dgm:pt>
    <dgm:pt modelId="{A3FE682B-A6E4-499B-A0E4-8C6598290BD2}" type="pres">
      <dgm:prSet presAssocID="{7C5AAA9E-92BD-4F68-87F7-423BF1AB0941}" presName="sibTrans" presStyleLbl="sibTrans2D1" presStyleIdx="4" presStyleCnt="5"/>
      <dgm:spPr/>
      <dgm:t>
        <a:bodyPr/>
        <a:lstStyle/>
        <a:p>
          <a:endParaRPr lang="en-US"/>
        </a:p>
      </dgm:t>
    </dgm:pt>
    <dgm:pt modelId="{24DE757D-196D-4E7A-96F9-E3F52F32447D}" type="pres">
      <dgm:prSet presAssocID="{5468A3D1-FC3A-40E2-864F-06A7C30F366E}" presName="child" presStyleLbl="alignAccFollowNode1" presStyleIdx="4" presStyleCnt="5" custScaleX="139818">
        <dgm:presLayoutVars>
          <dgm:chMax val="0"/>
          <dgm:bulletEnabled val="1"/>
        </dgm:presLayoutVars>
      </dgm:prSet>
      <dgm:spPr/>
      <dgm:t>
        <a:bodyPr/>
        <a:lstStyle/>
        <a:p>
          <a:endParaRPr lang="en-US"/>
        </a:p>
      </dgm:t>
    </dgm:pt>
  </dgm:ptLst>
  <dgm:cxnLst>
    <dgm:cxn modelId="{B32C9904-39DB-4207-97E1-D5C1F4CC14B1}" type="presOf" srcId="{5468A3D1-FC3A-40E2-864F-06A7C30F366E}" destId="{24DE757D-196D-4E7A-96F9-E3F52F32447D}" srcOrd="0" destOrd="0" presId="urn:microsoft.com/office/officeart/2005/8/layout/lProcess1"/>
    <dgm:cxn modelId="{09E17978-7C71-4EE8-961C-9CE455696B0A}" type="presOf" srcId="{4F404094-FBCF-4FC9-BB82-730ADEEEC2F1}" destId="{781E5E18-4149-4DCD-878A-B741C0EE1EC0}"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67AC7F4A-7094-45DB-BEBD-EB12509BCBB5}" srcId="{30CB3F34-EFDA-4930-AC66-8B064F122701}" destId="{5468A3D1-FC3A-40E2-864F-06A7C30F366E}" srcOrd="2" destOrd="0" parTransId="{DDA36277-74AC-40E8-973F-6696B60A1C68}" sibTransId="{B45C9566-4151-44A1-BF85-848B53423343}"/>
    <dgm:cxn modelId="{186D5A8E-84CC-4D59-BDC8-EDC85A77F937}" srcId="{30CB3F34-EFDA-4930-AC66-8B064F122701}" destId="{6C190F38-4FA5-4ACB-AB24-328473021358}" srcOrd="1" destOrd="0" parTransId="{F94F3F5F-BEEC-4294-B9E2-58DB9185105A}" sibTransId="{7C5AAA9E-92BD-4F68-87F7-423BF1AB0941}"/>
    <dgm:cxn modelId="{0E731E04-EBDB-4198-B709-35666AD7778C}" type="presOf" srcId="{30CB3F34-EFDA-4930-AC66-8B064F122701}" destId="{57656C20-145C-4DFA-BD64-5C677D1A0CB7}" srcOrd="0" destOrd="0" presId="urn:microsoft.com/office/officeart/2005/8/layout/lProcess1"/>
    <dgm:cxn modelId="{AE41D7C1-AB07-4883-A52B-B9EA0ED324E9}" type="presOf" srcId="{3A9F2EBF-6A10-4ACE-AA25-D31FA5D7AF03}" destId="{164298E7-7D44-471E-B566-3F65E99ED266}"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61C557C3-FA91-4149-B5D7-AD4BCC6E0AF0}" type="presOf" srcId="{7C5AAA9E-92BD-4F68-87F7-423BF1AB0941}" destId="{A3FE682B-A6E4-499B-A0E4-8C6598290BD2}" srcOrd="0" destOrd="0" presId="urn:microsoft.com/office/officeart/2005/8/layout/lProcess1"/>
    <dgm:cxn modelId="{7FBA1147-8D65-4E0C-BBFC-3307A75024A0}" srcId="{613AA038-8F23-4B29-84E6-E07417907157}" destId="{30CB3F34-EFDA-4930-AC66-8B064F122701}" srcOrd="1" destOrd="0" parTransId="{771C87FD-4926-444C-8F03-C1FABF4E52C8}" sibTransId="{63999EB6-64C0-4149-8914-3B7FC165D37D}"/>
    <dgm:cxn modelId="{E79A7440-0160-42D0-B0BD-456F47F773D3}" type="presOf" srcId="{CA8A0AB4-3771-46EF-B01F-9E489CAAFE20}" destId="{39338C2D-59C8-4EA0-9D01-E70729197626}" srcOrd="0" destOrd="0" presId="urn:microsoft.com/office/officeart/2005/8/layout/lProcess1"/>
    <dgm:cxn modelId="{F12256FA-19D9-42C9-BC8B-C86AD5A4DAB3}" srcId="{9C04A8EF-DE62-4BD3-9972-0569C5E51A1E}" destId="{3A9F2EBF-6A10-4ACE-AA25-D31FA5D7AF03}" srcOrd="0" destOrd="0" parTransId="{2926398A-251F-45E8-B2C5-7D1F20F4C7FC}" sibTransId="{9EB7359B-6733-416C-ABFA-1B507D2DDA9E}"/>
    <dgm:cxn modelId="{3684E0A3-5870-4258-BC6B-88A586E3212D}" type="presOf" srcId="{9C9B827E-43C1-4DEF-91D8-317902104E8B}" destId="{5D6C7EC9-9932-4768-8281-6A5C5BF7FDA5}" srcOrd="0" destOrd="0" presId="urn:microsoft.com/office/officeart/2005/8/layout/lProcess1"/>
    <dgm:cxn modelId="{B2E609A1-4783-4CCB-91C0-AF09F7B3167A}" type="presOf" srcId="{2926398A-251F-45E8-B2C5-7D1F20F4C7FC}" destId="{BA8ED77A-6599-437B-952A-37B16EDFF8D7}" srcOrd="0" destOrd="0" presId="urn:microsoft.com/office/officeart/2005/8/layout/lProcess1"/>
    <dgm:cxn modelId="{08BD6C26-E8B1-4E54-9019-EC4611B1967D}" type="presOf" srcId="{613AA038-8F23-4B29-84E6-E07417907157}" destId="{45128CD0-4875-4E32-B65A-31D1C91E4EE3}" srcOrd="0" destOrd="0" presId="urn:microsoft.com/office/officeart/2005/8/layout/lProcess1"/>
    <dgm:cxn modelId="{A2D56F70-A30C-4B35-B87C-AD9F65781AA0}" type="presOf" srcId="{B33333A2-8739-4F34-B03E-47B9C6B081DD}" destId="{12438B0F-BD26-404B-AB13-58434C19229A}"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185C1A76-3F9C-4B22-A19E-4A7748187081}" type="presOf" srcId="{6C190F38-4FA5-4ACB-AB24-328473021358}" destId="{FAD9C7EE-10AE-4838-B98C-A685A9012C91}" srcOrd="0" destOrd="0" presId="urn:microsoft.com/office/officeart/2005/8/layout/lProcess1"/>
    <dgm:cxn modelId="{3C40A259-725F-4490-96E5-D1D36B52D6B1}" type="presOf" srcId="{9EB7359B-6733-416C-ABFA-1B507D2DDA9E}" destId="{AD657C2F-51F0-4FCB-80F4-17354CB95E83}" srcOrd="0" destOrd="0" presId="urn:microsoft.com/office/officeart/2005/8/layout/lProcess1"/>
    <dgm:cxn modelId="{B88F1A93-CF36-4E4A-AB71-545F4B7EB419}" type="presOf" srcId="{9C04A8EF-DE62-4BD3-9972-0569C5E51A1E}" destId="{866429ED-2083-423D-BA1B-DD15ADC21D90}" srcOrd="0" destOrd="0" presId="urn:microsoft.com/office/officeart/2005/8/layout/lProcess1"/>
    <dgm:cxn modelId="{C2C4BCFF-5D8C-4744-9821-3431CF02EE36}" type="presParOf" srcId="{45128CD0-4875-4E32-B65A-31D1C91E4EE3}" destId="{B1FB6C69-408A-42A3-AA52-94D454437CCD}" srcOrd="0" destOrd="0" presId="urn:microsoft.com/office/officeart/2005/8/layout/lProcess1"/>
    <dgm:cxn modelId="{51C15E0E-9354-4CBE-95A5-882191B279D4}" type="presParOf" srcId="{B1FB6C69-408A-42A3-AA52-94D454437CCD}" destId="{866429ED-2083-423D-BA1B-DD15ADC21D90}" srcOrd="0" destOrd="0" presId="urn:microsoft.com/office/officeart/2005/8/layout/lProcess1"/>
    <dgm:cxn modelId="{089149C7-C42F-4D0A-A638-9A15AC4ECE13}" type="presParOf" srcId="{B1FB6C69-408A-42A3-AA52-94D454437CCD}" destId="{BA8ED77A-6599-437B-952A-37B16EDFF8D7}" srcOrd="1" destOrd="0" presId="urn:microsoft.com/office/officeart/2005/8/layout/lProcess1"/>
    <dgm:cxn modelId="{26CCCC62-638A-401E-A71F-EA38693C085A}" type="presParOf" srcId="{B1FB6C69-408A-42A3-AA52-94D454437CCD}" destId="{164298E7-7D44-471E-B566-3F65E99ED266}" srcOrd="2" destOrd="0" presId="urn:microsoft.com/office/officeart/2005/8/layout/lProcess1"/>
    <dgm:cxn modelId="{EDE004BB-C216-4DF3-B067-2244274EBCF2}" type="presParOf" srcId="{B1FB6C69-408A-42A3-AA52-94D454437CCD}" destId="{AD657C2F-51F0-4FCB-80F4-17354CB95E83}" srcOrd="3" destOrd="0" presId="urn:microsoft.com/office/officeart/2005/8/layout/lProcess1"/>
    <dgm:cxn modelId="{FA0F7820-2DC9-41E8-901E-7076007210CD}" type="presParOf" srcId="{B1FB6C69-408A-42A3-AA52-94D454437CCD}" destId="{781E5E18-4149-4DCD-878A-B741C0EE1EC0}" srcOrd="4" destOrd="0" presId="urn:microsoft.com/office/officeart/2005/8/layout/lProcess1"/>
    <dgm:cxn modelId="{970945B5-EEEC-402C-891A-DD3DA1E8F51C}" type="presParOf" srcId="{45128CD0-4875-4E32-B65A-31D1C91E4EE3}" destId="{D2C8B9BE-5675-4288-BADA-898C96146BA7}" srcOrd="1" destOrd="0" presId="urn:microsoft.com/office/officeart/2005/8/layout/lProcess1"/>
    <dgm:cxn modelId="{F74F958F-6BD3-4381-903B-89763E5DDF87}" type="presParOf" srcId="{45128CD0-4875-4E32-B65A-31D1C91E4EE3}" destId="{933CA7B7-6403-41EE-9A3D-288CF2C60E60}" srcOrd="2" destOrd="0" presId="urn:microsoft.com/office/officeart/2005/8/layout/lProcess1"/>
    <dgm:cxn modelId="{64D93360-CED4-48B3-A66D-B0EC4AB12DAF}" type="presParOf" srcId="{933CA7B7-6403-41EE-9A3D-288CF2C60E60}" destId="{57656C20-145C-4DFA-BD64-5C677D1A0CB7}" srcOrd="0" destOrd="0" presId="urn:microsoft.com/office/officeart/2005/8/layout/lProcess1"/>
    <dgm:cxn modelId="{8A39A7E2-35B4-4C8A-96A9-C32DECD429E8}" type="presParOf" srcId="{933CA7B7-6403-41EE-9A3D-288CF2C60E60}" destId="{39338C2D-59C8-4EA0-9D01-E70729197626}" srcOrd="1" destOrd="0" presId="urn:microsoft.com/office/officeart/2005/8/layout/lProcess1"/>
    <dgm:cxn modelId="{80176042-9E1C-4A7E-A866-BF78115505E8}" type="presParOf" srcId="{933CA7B7-6403-41EE-9A3D-288CF2C60E60}" destId="{5D6C7EC9-9932-4768-8281-6A5C5BF7FDA5}" srcOrd="2" destOrd="0" presId="urn:microsoft.com/office/officeart/2005/8/layout/lProcess1"/>
    <dgm:cxn modelId="{816EEB2D-4841-4ECE-8C97-9ABC69DE3A9A}" type="presParOf" srcId="{933CA7B7-6403-41EE-9A3D-288CF2C60E60}" destId="{12438B0F-BD26-404B-AB13-58434C19229A}" srcOrd="3" destOrd="0" presId="urn:microsoft.com/office/officeart/2005/8/layout/lProcess1"/>
    <dgm:cxn modelId="{0C79C596-C4BE-4852-A322-B941ED0F217B}" type="presParOf" srcId="{933CA7B7-6403-41EE-9A3D-288CF2C60E60}" destId="{FAD9C7EE-10AE-4838-B98C-A685A9012C91}" srcOrd="4" destOrd="0" presId="urn:microsoft.com/office/officeart/2005/8/layout/lProcess1"/>
    <dgm:cxn modelId="{35F3D063-EA72-44D0-A3EE-2EECEB60CD2F}" type="presParOf" srcId="{933CA7B7-6403-41EE-9A3D-288CF2C60E60}" destId="{A3FE682B-A6E4-499B-A0E4-8C6598290BD2}" srcOrd="5" destOrd="0" presId="urn:microsoft.com/office/officeart/2005/8/layout/lProcess1"/>
    <dgm:cxn modelId="{A876D3C5-648A-4863-A806-3DF108E863CE}" type="presParOf" srcId="{933CA7B7-6403-41EE-9A3D-288CF2C60E60}" destId="{24DE757D-196D-4E7A-96F9-E3F52F32447D}" srcOrd="6"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08D8531-3F08-4B41-B6AD-A9422408DD0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4BD5972B-7BD5-415D-A034-1C89A1AD78FD}">
      <dgm:prSet phldrT="[Text]" custT="1"/>
      <dgm:spPr>
        <a:solidFill>
          <a:schemeClr val="accent4"/>
        </a:solidFill>
      </dgm:spPr>
      <dgm:t>
        <a:bodyPr/>
        <a:lstStyle/>
        <a:p>
          <a:r>
            <a:rPr lang="en-US" sz="3000" b="1" cap="small" baseline="0" dirty="0" smtClean="0">
              <a:solidFill>
                <a:schemeClr val="accent4">
                  <a:lumMod val="20000"/>
                  <a:lumOff val="80000"/>
                </a:schemeClr>
              </a:solidFill>
            </a:rPr>
            <a:t>Board’s Role in Generating Funds</a:t>
          </a:r>
          <a:endParaRPr lang="en-US" sz="3000" b="1" cap="small" baseline="0" dirty="0">
            <a:solidFill>
              <a:schemeClr val="accent4">
                <a:lumMod val="20000"/>
                <a:lumOff val="80000"/>
              </a:schemeClr>
            </a:solidFill>
          </a:endParaRPr>
        </a:p>
      </dgm:t>
    </dgm:pt>
    <dgm:pt modelId="{E5AC9808-7C34-414E-A707-E12BC106C21B}" type="parTrans" cxnId="{6E52CEC6-8A6C-43BD-AF39-30D5E9E82BE4}">
      <dgm:prSet/>
      <dgm:spPr/>
      <dgm:t>
        <a:bodyPr/>
        <a:lstStyle/>
        <a:p>
          <a:endParaRPr lang="en-US"/>
        </a:p>
      </dgm:t>
    </dgm:pt>
    <dgm:pt modelId="{BC8B3790-312C-41B3-9048-4231FE88AD40}" type="sibTrans" cxnId="{6E52CEC6-8A6C-43BD-AF39-30D5E9E82BE4}">
      <dgm:prSet/>
      <dgm:spPr/>
      <dgm:t>
        <a:bodyPr/>
        <a:lstStyle/>
        <a:p>
          <a:endParaRPr lang="en-US"/>
        </a:p>
      </dgm:t>
    </dgm:pt>
    <dgm:pt modelId="{CA1D6B0E-D3CE-4C9C-A29B-8DAB53DAC508}">
      <dgm:prSet phldrT="[Text]" custT="1"/>
      <dgm:spPr>
        <a:solidFill>
          <a:srgbClr val="C00000"/>
        </a:solidFill>
      </dgm:spPr>
      <dgm:t>
        <a:bodyPr/>
        <a:lstStyle/>
        <a:p>
          <a:r>
            <a:rPr lang="en-US" sz="2400" b="1" dirty="0" smtClean="0"/>
            <a:t>Work with staff to develop plan</a:t>
          </a:r>
          <a:endParaRPr lang="en-US" sz="2400" b="1" dirty="0"/>
        </a:p>
      </dgm:t>
    </dgm:pt>
    <dgm:pt modelId="{D78DE525-269E-4DD0-B605-7E5313CDD257}" type="parTrans" cxnId="{5D999AD2-6EE7-4027-82D0-26B1676C213B}">
      <dgm:prSet/>
      <dgm:spPr/>
      <dgm:t>
        <a:bodyPr/>
        <a:lstStyle/>
        <a:p>
          <a:endParaRPr lang="en-US"/>
        </a:p>
      </dgm:t>
    </dgm:pt>
    <dgm:pt modelId="{34017D97-2A50-46E1-B79F-A42AE696C49E}" type="sibTrans" cxnId="{5D999AD2-6EE7-4027-82D0-26B1676C213B}">
      <dgm:prSet/>
      <dgm:spPr/>
      <dgm:t>
        <a:bodyPr/>
        <a:lstStyle/>
        <a:p>
          <a:endParaRPr lang="en-US"/>
        </a:p>
      </dgm:t>
    </dgm:pt>
    <dgm:pt modelId="{04EA3F27-5E47-4ADA-9A18-63FAE3C0A4C0}">
      <dgm:prSet phldrT="[Text]" custT="1"/>
      <dgm:spPr/>
      <dgm:t>
        <a:bodyPr/>
        <a:lstStyle/>
        <a:p>
          <a:r>
            <a:rPr lang="en-US" sz="2400" b="1" dirty="0" smtClean="0"/>
            <a:t>Oversee implementation of plan</a:t>
          </a:r>
          <a:endParaRPr lang="en-US" sz="2400" b="1" dirty="0"/>
        </a:p>
      </dgm:t>
    </dgm:pt>
    <dgm:pt modelId="{DC58AA06-BD65-4D01-8036-662176FBB8DA}" type="parTrans" cxnId="{FE9F0001-CC1A-4E72-9B9D-D2E441E32623}">
      <dgm:prSet/>
      <dgm:spPr/>
      <dgm:t>
        <a:bodyPr/>
        <a:lstStyle/>
        <a:p>
          <a:endParaRPr lang="en-US"/>
        </a:p>
      </dgm:t>
    </dgm:pt>
    <dgm:pt modelId="{E70CE88A-AEE7-4D8E-B6AC-76CF815D519F}" type="sibTrans" cxnId="{FE9F0001-CC1A-4E72-9B9D-D2E441E32623}">
      <dgm:prSet/>
      <dgm:spPr/>
      <dgm:t>
        <a:bodyPr/>
        <a:lstStyle/>
        <a:p>
          <a:endParaRPr lang="en-US"/>
        </a:p>
      </dgm:t>
    </dgm:pt>
    <dgm:pt modelId="{6452B546-B76A-4B89-9CE1-386D03797AB1}">
      <dgm:prSet phldrT="[Text]" custT="1"/>
      <dgm:spPr>
        <a:solidFill>
          <a:srgbClr val="A082BE"/>
        </a:solidFill>
      </dgm:spPr>
      <dgm:t>
        <a:bodyPr/>
        <a:lstStyle/>
        <a:p>
          <a:r>
            <a:rPr lang="en-US" sz="2400" b="1" dirty="0" smtClean="0"/>
            <a:t>Identify potential funders</a:t>
          </a:r>
          <a:endParaRPr lang="en-US" sz="2400" b="1" dirty="0"/>
        </a:p>
      </dgm:t>
    </dgm:pt>
    <dgm:pt modelId="{7D227E0E-6688-4308-82F8-AED6D1D98C30}" type="parTrans" cxnId="{61F7BAC0-BCD0-4C63-9061-1AA859F99ADA}">
      <dgm:prSet/>
      <dgm:spPr/>
      <dgm:t>
        <a:bodyPr/>
        <a:lstStyle/>
        <a:p>
          <a:endParaRPr lang="en-US"/>
        </a:p>
      </dgm:t>
    </dgm:pt>
    <dgm:pt modelId="{FDECC310-C71F-41EC-9A68-1BE0879B2C3F}" type="sibTrans" cxnId="{61F7BAC0-BCD0-4C63-9061-1AA859F99ADA}">
      <dgm:prSet/>
      <dgm:spPr/>
      <dgm:t>
        <a:bodyPr/>
        <a:lstStyle/>
        <a:p>
          <a:endParaRPr lang="en-US"/>
        </a:p>
      </dgm:t>
    </dgm:pt>
    <dgm:pt modelId="{9FF81625-B251-4C85-8BEF-CD9FA0991077}">
      <dgm:prSet phldrT="[Text]" custT="1"/>
      <dgm:spPr>
        <a:solidFill>
          <a:srgbClr val="28C4B1"/>
        </a:solidFill>
      </dgm:spPr>
      <dgm:t>
        <a:bodyPr/>
        <a:lstStyle/>
        <a:p>
          <a:r>
            <a:rPr lang="en-US" sz="2400" b="1" dirty="0" smtClean="0"/>
            <a:t>Develop &amp; nurture relationships</a:t>
          </a:r>
          <a:endParaRPr lang="en-US" sz="2400" b="1" dirty="0"/>
        </a:p>
      </dgm:t>
    </dgm:pt>
    <dgm:pt modelId="{9DB25733-48F9-4D13-AB99-FD7A06AC6923}" type="parTrans" cxnId="{0F920592-E8A0-4759-BF09-E72E6709B205}">
      <dgm:prSet/>
      <dgm:spPr/>
      <dgm:t>
        <a:bodyPr/>
        <a:lstStyle/>
        <a:p>
          <a:endParaRPr lang="en-US"/>
        </a:p>
      </dgm:t>
    </dgm:pt>
    <dgm:pt modelId="{F2AD7E4B-EE32-455E-9B49-BA87570B452B}" type="sibTrans" cxnId="{0F920592-E8A0-4759-BF09-E72E6709B205}">
      <dgm:prSet/>
      <dgm:spPr/>
      <dgm:t>
        <a:bodyPr/>
        <a:lstStyle/>
        <a:p>
          <a:endParaRPr lang="en-US"/>
        </a:p>
      </dgm:t>
    </dgm:pt>
    <dgm:pt modelId="{112AC195-96E8-43B8-B808-CE46C4465C4F}">
      <dgm:prSet phldrT="[Text]" custT="1"/>
      <dgm:spPr>
        <a:solidFill>
          <a:schemeClr val="accent3"/>
        </a:solidFill>
      </dgm:spPr>
      <dgm:t>
        <a:bodyPr/>
        <a:lstStyle/>
        <a:p>
          <a:r>
            <a:rPr lang="en-US" sz="2400" b="1" dirty="0" smtClean="0"/>
            <a:t>Consult with county counsel about fundraising options</a:t>
          </a:r>
          <a:endParaRPr lang="en-US" sz="2400" b="1" dirty="0"/>
        </a:p>
      </dgm:t>
    </dgm:pt>
    <dgm:pt modelId="{F8DF85C4-7706-43E0-8E20-87D9894ACE79}" type="parTrans" cxnId="{ED8766C9-1D7A-436A-A3C4-D40E95E8C73F}">
      <dgm:prSet/>
      <dgm:spPr/>
      <dgm:t>
        <a:bodyPr/>
        <a:lstStyle/>
        <a:p>
          <a:endParaRPr lang="en-US"/>
        </a:p>
      </dgm:t>
    </dgm:pt>
    <dgm:pt modelId="{9EC0E426-FA36-4266-BB08-FAC58BBC6F0C}" type="sibTrans" cxnId="{ED8766C9-1D7A-436A-A3C4-D40E95E8C73F}">
      <dgm:prSet/>
      <dgm:spPr/>
      <dgm:t>
        <a:bodyPr/>
        <a:lstStyle/>
        <a:p>
          <a:endParaRPr lang="en-US"/>
        </a:p>
      </dgm:t>
    </dgm:pt>
    <dgm:pt modelId="{EE572E95-51EC-4E9C-B25B-8D6D04A7046D}" type="pres">
      <dgm:prSet presAssocID="{008D8531-3F08-4B41-B6AD-A9422408DD0A}" presName="Name0" presStyleCnt="0">
        <dgm:presLayoutVars>
          <dgm:chMax val="1"/>
          <dgm:dir/>
          <dgm:animLvl val="ctr"/>
          <dgm:resizeHandles val="exact"/>
        </dgm:presLayoutVars>
      </dgm:prSet>
      <dgm:spPr/>
      <dgm:t>
        <a:bodyPr/>
        <a:lstStyle/>
        <a:p>
          <a:endParaRPr lang="en-US"/>
        </a:p>
      </dgm:t>
    </dgm:pt>
    <dgm:pt modelId="{202E94E4-BCB4-4A5A-88BD-DCA9804DA6E3}" type="pres">
      <dgm:prSet presAssocID="{4BD5972B-7BD5-415D-A034-1C89A1AD78FD}" presName="centerShape" presStyleLbl="node0" presStyleIdx="0" presStyleCnt="1" custScaleX="227763" custScaleY="110759" custLinFactNeighborX="-2455" custLinFactNeighborY="-8955"/>
      <dgm:spPr/>
      <dgm:t>
        <a:bodyPr/>
        <a:lstStyle/>
        <a:p>
          <a:endParaRPr lang="en-US"/>
        </a:p>
      </dgm:t>
    </dgm:pt>
    <dgm:pt modelId="{D9F540A5-BBBB-4660-A37C-E9E43829D915}" type="pres">
      <dgm:prSet presAssocID="{D78DE525-269E-4DD0-B605-7E5313CDD257}" presName="parTrans" presStyleLbl="sibTrans2D1" presStyleIdx="0" presStyleCnt="5"/>
      <dgm:spPr/>
      <dgm:t>
        <a:bodyPr/>
        <a:lstStyle/>
        <a:p>
          <a:endParaRPr lang="en-US"/>
        </a:p>
      </dgm:t>
    </dgm:pt>
    <dgm:pt modelId="{25C4CA14-FC2E-4B9E-830D-91A97111E59C}" type="pres">
      <dgm:prSet presAssocID="{D78DE525-269E-4DD0-B605-7E5313CDD257}" presName="connectorText" presStyleLbl="sibTrans2D1" presStyleIdx="0" presStyleCnt="5"/>
      <dgm:spPr/>
      <dgm:t>
        <a:bodyPr/>
        <a:lstStyle/>
        <a:p>
          <a:endParaRPr lang="en-US"/>
        </a:p>
      </dgm:t>
    </dgm:pt>
    <dgm:pt modelId="{F9E8A7DE-0EAC-4E1F-B13D-A3CAC421559D}" type="pres">
      <dgm:prSet presAssocID="{CA1D6B0E-D3CE-4C9C-A29B-8DAB53DAC508}" presName="node" presStyleLbl="node1" presStyleIdx="0" presStyleCnt="5" custScaleX="169807" custScaleY="110325" custRadScaleRad="133568" custRadScaleInc="133286">
        <dgm:presLayoutVars>
          <dgm:bulletEnabled val="1"/>
        </dgm:presLayoutVars>
      </dgm:prSet>
      <dgm:spPr/>
      <dgm:t>
        <a:bodyPr/>
        <a:lstStyle/>
        <a:p>
          <a:endParaRPr lang="en-US"/>
        </a:p>
      </dgm:t>
    </dgm:pt>
    <dgm:pt modelId="{F27DFC0F-A56A-475E-88F5-6A7A626561E3}" type="pres">
      <dgm:prSet presAssocID="{DC58AA06-BD65-4D01-8036-662176FBB8DA}" presName="parTrans" presStyleLbl="sibTrans2D1" presStyleIdx="1" presStyleCnt="5"/>
      <dgm:spPr/>
      <dgm:t>
        <a:bodyPr/>
        <a:lstStyle/>
        <a:p>
          <a:endParaRPr lang="en-US"/>
        </a:p>
      </dgm:t>
    </dgm:pt>
    <dgm:pt modelId="{09E425BC-B6D4-47DF-8746-5ED1DD58EFFF}" type="pres">
      <dgm:prSet presAssocID="{DC58AA06-BD65-4D01-8036-662176FBB8DA}" presName="connectorText" presStyleLbl="sibTrans2D1" presStyleIdx="1" presStyleCnt="5"/>
      <dgm:spPr/>
      <dgm:t>
        <a:bodyPr/>
        <a:lstStyle/>
        <a:p>
          <a:endParaRPr lang="en-US"/>
        </a:p>
      </dgm:t>
    </dgm:pt>
    <dgm:pt modelId="{023F510E-528F-407B-995F-0CD02133D01C}" type="pres">
      <dgm:prSet presAssocID="{04EA3F27-5E47-4ADA-9A18-63FAE3C0A4C0}" presName="node" presStyleLbl="node1" presStyleIdx="1" presStyleCnt="5" custScaleX="171541" custScaleY="92626" custRadScaleRad="120856" custRadScaleInc="100953">
        <dgm:presLayoutVars>
          <dgm:bulletEnabled val="1"/>
        </dgm:presLayoutVars>
      </dgm:prSet>
      <dgm:spPr/>
      <dgm:t>
        <a:bodyPr/>
        <a:lstStyle/>
        <a:p>
          <a:endParaRPr lang="en-US"/>
        </a:p>
      </dgm:t>
    </dgm:pt>
    <dgm:pt modelId="{9FC340E8-E259-405A-96C7-E49DA988C7B2}" type="pres">
      <dgm:prSet presAssocID="{7D227E0E-6688-4308-82F8-AED6D1D98C30}" presName="parTrans" presStyleLbl="sibTrans2D1" presStyleIdx="2" presStyleCnt="5"/>
      <dgm:spPr/>
      <dgm:t>
        <a:bodyPr/>
        <a:lstStyle/>
        <a:p>
          <a:endParaRPr lang="en-US"/>
        </a:p>
      </dgm:t>
    </dgm:pt>
    <dgm:pt modelId="{B18EAC06-1290-42E2-82F8-A638D7243C74}" type="pres">
      <dgm:prSet presAssocID="{7D227E0E-6688-4308-82F8-AED6D1D98C30}" presName="connectorText" presStyleLbl="sibTrans2D1" presStyleIdx="2" presStyleCnt="5"/>
      <dgm:spPr/>
      <dgm:t>
        <a:bodyPr/>
        <a:lstStyle/>
        <a:p>
          <a:endParaRPr lang="en-US"/>
        </a:p>
      </dgm:t>
    </dgm:pt>
    <dgm:pt modelId="{33D111AF-521D-4426-9A95-D508F601D408}" type="pres">
      <dgm:prSet presAssocID="{6452B546-B76A-4B89-9CE1-386D03797AB1}" presName="node" presStyleLbl="node1" presStyleIdx="2" presStyleCnt="5" custScaleX="146027" custScaleY="84667" custRadScaleRad="78539" custRadScaleInc="102845">
        <dgm:presLayoutVars>
          <dgm:bulletEnabled val="1"/>
        </dgm:presLayoutVars>
      </dgm:prSet>
      <dgm:spPr/>
      <dgm:t>
        <a:bodyPr/>
        <a:lstStyle/>
        <a:p>
          <a:endParaRPr lang="en-US"/>
        </a:p>
      </dgm:t>
    </dgm:pt>
    <dgm:pt modelId="{590ED33C-623F-4298-AD72-E68221ADE2FB}" type="pres">
      <dgm:prSet presAssocID="{F8DF85C4-7706-43E0-8E20-87D9894ACE79}" presName="parTrans" presStyleLbl="sibTrans2D1" presStyleIdx="3" presStyleCnt="5"/>
      <dgm:spPr/>
      <dgm:t>
        <a:bodyPr/>
        <a:lstStyle/>
        <a:p>
          <a:endParaRPr lang="en-US"/>
        </a:p>
      </dgm:t>
    </dgm:pt>
    <dgm:pt modelId="{81EDBE1F-646B-4E0B-804F-4D221C0AD276}" type="pres">
      <dgm:prSet presAssocID="{F8DF85C4-7706-43E0-8E20-87D9894ACE79}" presName="connectorText" presStyleLbl="sibTrans2D1" presStyleIdx="3" presStyleCnt="5"/>
      <dgm:spPr/>
      <dgm:t>
        <a:bodyPr/>
        <a:lstStyle/>
        <a:p>
          <a:endParaRPr lang="en-US"/>
        </a:p>
      </dgm:t>
    </dgm:pt>
    <dgm:pt modelId="{B983D36E-B9C8-4487-A7D6-2A2722BD20DB}" type="pres">
      <dgm:prSet presAssocID="{112AC195-96E8-43B8-B808-CE46C4465C4F}" presName="node" presStyleLbl="node1" presStyleIdx="3" presStyleCnt="5" custScaleX="205706" custRadScaleRad="133159" custRadScaleInc="281767">
        <dgm:presLayoutVars>
          <dgm:bulletEnabled val="1"/>
        </dgm:presLayoutVars>
      </dgm:prSet>
      <dgm:spPr/>
      <dgm:t>
        <a:bodyPr/>
        <a:lstStyle/>
        <a:p>
          <a:endParaRPr lang="en-US"/>
        </a:p>
      </dgm:t>
    </dgm:pt>
    <dgm:pt modelId="{876B0E74-AA6D-457A-BE3F-8F412791AB0D}" type="pres">
      <dgm:prSet presAssocID="{9DB25733-48F9-4D13-AB99-FD7A06AC6923}" presName="parTrans" presStyleLbl="sibTrans2D1" presStyleIdx="4" presStyleCnt="5"/>
      <dgm:spPr/>
      <dgm:t>
        <a:bodyPr/>
        <a:lstStyle/>
        <a:p>
          <a:endParaRPr lang="en-US"/>
        </a:p>
      </dgm:t>
    </dgm:pt>
    <dgm:pt modelId="{5AA0D7C8-EA0D-413E-8E32-38E3E4E00D0B}" type="pres">
      <dgm:prSet presAssocID="{9DB25733-48F9-4D13-AB99-FD7A06AC6923}" presName="connectorText" presStyleLbl="sibTrans2D1" presStyleIdx="4" presStyleCnt="5"/>
      <dgm:spPr/>
      <dgm:t>
        <a:bodyPr/>
        <a:lstStyle/>
        <a:p>
          <a:endParaRPr lang="en-US"/>
        </a:p>
      </dgm:t>
    </dgm:pt>
    <dgm:pt modelId="{9ECD9E6C-A93C-436D-AFFB-C0566537F997}" type="pres">
      <dgm:prSet presAssocID="{9FF81625-B251-4C85-8BEF-CD9FA0991077}" presName="node" presStyleLbl="node1" presStyleIdx="4" presStyleCnt="5" custScaleX="146850" custScaleY="94932" custRadScaleRad="133447" custRadScaleInc="-115939">
        <dgm:presLayoutVars>
          <dgm:bulletEnabled val="1"/>
        </dgm:presLayoutVars>
      </dgm:prSet>
      <dgm:spPr/>
      <dgm:t>
        <a:bodyPr/>
        <a:lstStyle/>
        <a:p>
          <a:endParaRPr lang="en-US"/>
        </a:p>
      </dgm:t>
    </dgm:pt>
  </dgm:ptLst>
  <dgm:cxnLst>
    <dgm:cxn modelId="{FFE7CC40-F384-4C3B-BEDF-52A5F0B1F85E}" type="presOf" srcId="{DC58AA06-BD65-4D01-8036-662176FBB8DA}" destId="{09E425BC-B6D4-47DF-8746-5ED1DD58EFFF}" srcOrd="1" destOrd="0" presId="urn:microsoft.com/office/officeart/2005/8/layout/radial5"/>
    <dgm:cxn modelId="{74815B7D-8AD0-4098-9DFB-8757FC3E7943}" type="presOf" srcId="{008D8531-3F08-4B41-B6AD-A9422408DD0A}" destId="{EE572E95-51EC-4E9C-B25B-8D6D04A7046D}" srcOrd="0" destOrd="0" presId="urn:microsoft.com/office/officeart/2005/8/layout/radial5"/>
    <dgm:cxn modelId="{B17CBE0F-C8B5-4256-868B-EED53FDC616C}" type="presOf" srcId="{6452B546-B76A-4B89-9CE1-386D03797AB1}" destId="{33D111AF-521D-4426-9A95-D508F601D408}" srcOrd="0" destOrd="0" presId="urn:microsoft.com/office/officeart/2005/8/layout/radial5"/>
    <dgm:cxn modelId="{5C3F2ABA-E4CB-4813-897A-BD03BFA9ABC2}" type="presOf" srcId="{112AC195-96E8-43B8-B808-CE46C4465C4F}" destId="{B983D36E-B9C8-4487-A7D6-2A2722BD20DB}" srcOrd="0" destOrd="0" presId="urn:microsoft.com/office/officeart/2005/8/layout/radial5"/>
    <dgm:cxn modelId="{78507138-E2F3-4F8C-B77C-1FB45B320EB1}" type="presOf" srcId="{CA1D6B0E-D3CE-4C9C-A29B-8DAB53DAC508}" destId="{F9E8A7DE-0EAC-4E1F-B13D-A3CAC421559D}" srcOrd="0" destOrd="0" presId="urn:microsoft.com/office/officeart/2005/8/layout/radial5"/>
    <dgm:cxn modelId="{8C2E6F86-0673-4717-9C3A-C79869241D9A}" type="presOf" srcId="{04EA3F27-5E47-4ADA-9A18-63FAE3C0A4C0}" destId="{023F510E-528F-407B-995F-0CD02133D01C}" srcOrd="0" destOrd="0" presId="urn:microsoft.com/office/officeart/2005/8/layout/radial5"/>
    <dgm:cxn modelId="{6E52CEC6-8A6C-43BD-AF39-30D5E9E82BE4}" srcId="{008D8531-3F08-4B41-B6AD-A9422408DD0A}" destId="{4BD5972B-7BD5-415D-A034-1C89A1AD78FD}" srcOrd="0" destOrd="0" parTransId="{E5AC9808-7C34-414E-A707-E12BC106C21B}" sibTransId="{BC8B3790-312C-41B3-9048-4231FE88AD40}"/>
    <dgm:cxn modelId="{1B2974CF-3487-44F6-A23A-9790F9A96EE9}" type="presOf" srcId="{9DB25733-48F9-4D13-AB99-FD7A06AC6923}" destId="{876B0E74-AA6D-457A-BE3F-8F412791AB0D}" srcOrd="0" destOrd="0" presId="urn:microsoft.com/office/officeart/2005/8/layout/radial5"/>
    <dgm:cxn modelId="{B3D01B12-EB60-41F7-A27D-AC56B57F0CAE}" type="presOf" srcId="{9DB25733-48F9-4D13-AB99-FD7A06AC6923}" destId="{5AA0D7C8-EA0D-413E-8E32-38E3E4E00D0B}" srcOrd="1" destOrd="0" presId="urn:microsoft.com/office/officeart/2005/8/layout/radial5"/>
    <dgm:cxn modelId="{5C519449-6FC6-4DDC-B00C-BA553D6A174D}" type="presOf" srcId="{9FF81625-B251-4C85-8BEF-CD9FA0991077}" destId="{9ECD9E6C-A93C-436D-AFFB-C0566537F997}" srcOrd="0" destOrd="0" presId="urn:microsoft.com/office/officeart/2005/8/layout/radial5"/>
    <dgm:cxn modelId="{ED8766C9-1D7A-436A-A3C4-D40E95E8C73F}" srcId="{4BD5972B-7BD5-415D-A034-1C89A1AD78FD}" destId="{112AC195-96E8-43B8-B808-CE46C4465C4F}" srcOrd="3" destOrd="0" parTransId="{F8DF85C4-7706-43E0-8E20-87D9894ACE79}" sibTransId="{9EC0E426-FA36-4266-BB08-FAC58BBC6F0C}"/>
    <dgm:cxn modelId="{B9F71D8A-6B7F-4508-94E8-509363955D57}" type="presOf" srcId="{4BD5972B-7BD5-415D-A034-1C89A1AD78FD}" destId="{202E94E4-BCB4-4A5A-88BD-DCA9804DA6E3}" srcOrd="0" destOrd="0" presId="urn:microsoft.com/office/officeart/2005/8/layout/radial5"/>
    <dgm:cxn modelId="{D1E66B82-8B7A-4B33-AB59-DDC478953BB6}" type="presOf" srcId="{7D227E0E-6688-4308-82F8-AED6D1D98C30}" destId="{B18EAC06-1290-42E2-82F8-A638D7243C74}" srcOrd="1" destOrd="0" presId="urn:microsoft.com/office/officeart/2005/8/layout/radial5"/>
    <dgm:cxn modelId="{FE9F0001-CC1A-4E72-9B9D-D2E441E32623}" srcId="{4BD5972B-7BD5-415D-A034-1C89A1AD78FD}" destId="{04EA3F27-5E47-4ADA-9A18-63FAE3C0A4C0}" srcOrd="1" destOrd="0" parTransId="{DC58AA06-BD65-4D01-8036-662176FBB8DA}" sibTransId="{E70CE88A-AEE7-4D8E-B6AC-76CF815D519F}"/>
    <dgm:cxn modelId="{43E4DAD7-8772-4250-9E5C-022B38A5824C}" type="presOf" srcId="{D78DE525-269E-4DD0-B605-7E5313CDD257}" destId="{25C4CA14-FC2E-4B9E-830D-91A97111E59C}" srcOrd="1" destOrd="0" presId="urn:microsoft.com/office/officeart/2005/8/layout/radial5"/>
    <dgm:cxn modelId="{457874F5-935D-4B79-99AA-FAE6A86D418D}" type="presOf" srcId="{F8DF85C4-7706-43E0-8E20-87D9894ACE79}" destId="{81EDBE1F-646B-4E0B-804F-4D221C0AD276}" srcOrd="1" destOrd="0" presId="urn:microsoft.com/office/officeart/2005/8/layout/radial5"/>
    <dgm:cxn modelId="{5D999AD2-6EE7-4027-82D0-26B1676C213B}" srcId="{4BD5972B-7BD5-415D-A034-1C89A1AD78FD}" destId="{CA1D6B0E-D3CE-4C9C-A29B-8DAB53DAC508}" srcOrd="0" destOrd="0" parTransId="{D78DE525-269E-4DD0-B605-7E5313CDD257}" sibTransId="{34017D97-2A50-46E1-B79F-A42AE696C49E}"/>
    <dgm:cxn modelId="{BFE94AAC-4791-4681-855B-0F4DBB0B4DCF}" type="presOf" srcId="{DC58AA06-BD65-4D01-8036-662176FBB8DA}" destId="{F27DFC0F-A56A-475E-88F5-6A7A626561E3}" srcOrd="0" destOrd="0" presId="urn:microsoft.com/office/officeart/2005/8/layout/radial5"/>
    <dgm:cxn modelId="{61F7BAC0-BCD0-4C63-9061-1AA859F99ADA}" srcId="{4BD5972B-7BD5-415D-A034-1C89A1AD78FD}" destId="{6452B546-B76A-4B89-9CE1-386D03797AB1}" srcOrd="2" destOrd="0" parTransId="{7D227E0E-6688-4308-82F8-AED6D1D98C30}" sibTransId="{FDECC310-C71F-41EC-9A68-1BE0879B2C3F}"/>
    <dgm:cxn modelId="{8AEA62E0-691F-4532-8947-B5210DD8A4FF}" type="presOf" srcId="{7D227E0E-6688-4308-82F8-AED6D1D98C30}" destId="{9FC340E8-E259-405A-96C7-E49DA988C7B2}" srcOrd="0" destOrd="0" presId="urn:microsoft.com/office/officeart/2005/8/layout/radial5"/>
    <dgm:cxn modelId="{D0DF259A-6607-4637-8671-95CAAD25B195}" type="presOf" srcId="{F8DF85C4-7706-43E0-8E20-87D9894ACE79}" destId="{590ED33C-623F-4298-AD72-E68221ADE2FB}" srcOrd="0" destOrd="0" presId="urn:microsoft.com/office/officeart/2005/8/layout/radial5"/>
    <dgm:cxn modelId="{0F920592-E8A0-4759-BF09-E72E6709B205}" srcId="{4BD5972B-7BD5-415D-A034-1C89A1AD78FD}" destId="{9FF81625-B251-4C85-8BEF-CD9FA0991077}" srcOrd="4" destOrd="0" parTransId="{9DB25733-48F9-4D13-AB99-FD7A06AC6923}" sibTransId="{F2AD7E4B-EE32-455E-9B49-BA87570B452B}"/>
    <dgm:cxn modelId="{B41D8E91-F3AD-4A6E-AD82-62A649E27E42}" type="presOf" srcId="{D78DE525-269E-4DD0-B605-7E5313CDD257}" destId="{D9F540A5-BBBB-4660-A37C-E9E43829D915}" srcOrd="0" destOrd="0" presId="urn:microsoft.com/office/officeart/2005/8/layout/radial5"/>
    <dgm:cxn modelId="{21762073-D198-4470-930D-E1F561986BF9}" type="presParOf" srcId="{EE572E95-51EC-4E9C-B25B-8D6D04A7046D}" destId="{202E94E4-BCB4-4A5A-88BD-DCA9804DA6E3}" srcOrd="0" destOrd="0" presId="urn:microsoft.com/office/officeart/2005/8/layout/radial5"/>
    <dgm:cxn modelId="{8DF8A122-C6E5-4E39-BAA9-CED958D1776F}" type="presParOf" srcId="{EE572E95-51EC-4E9C-B25B-8D6D04A7046D}" destId="{D9F540A5-BBBB-4660-A37C-E9E43829D915}" srcOrd="1" destOrd="0" presId="urn:microsoft.com/office/officeart/2005/8/layout/radial5"/>
    <dgm:cxn modelId="{A80DE319-6E42-4FD2-84F5-6D9206D3FB5A}" type="presParOf" srcId="{D9F540A5-BBBB-4660-A37C-E9E43829D915}" destId="{25C4CA14-FC2E-4B9E-830D-91A97111E59C}" srcOrd="0" destOrd="0" presId="urn:microsoft.com/office/officeart/2005/8/layout/radial5"/>
    <dgm:cxn modelId="{B8FF5A91-40B5-4843-8747-8C6C8F4A2A9F}" type="presParOf" srcId="{EE572E95-51EC-4E9C-B25B-8D6D04A7046D}" destId="{F9E8A7DE-0EAC-4E1F-B13D-A3CAC421559D}" srcOrd="2" destOrd="0" presId="urn:microsoft.com/office/officeart/2005/8/layout/radial5"/>
    <dgm:cxn modelId="{B730A417-1D71-45BF-A85C-330B80DEA9FE}" type="presParOf" srcId="{EE572E95-51EC-4E9C-B25B-8D6D04A7046D}" destId="{F27DFC0F-A56A-475E-88F5-6A7A626561E3}" srcOrd="3" destOrd="0" presId="urn:microsoft.com/office/officeart/2005/8/layout/radial5"/>
    <dgm:cxn modelId="{DABE344D-83F7-411D-9233-2D752760F59C}" type="presParOf" srcId="{F27DFC0F-A56A-475E-88F5-6A7A626561E3}" destId="{09E425BC-B6D4-47DF-8746-5ED1DD58EFFF}" srcOrd="0" destOrd="0" presId="urn:microsoft.com/office/officeart/2005/8/layout/radial5"/>
    <dgm:cxn modelId="{C4995F9F-3F5A-46BC-83F3-CD6E63A84F56}" type="presParOf" srcId="{EE572E95-51EC-4E9C-B25B-8D6D04A7046D}" destId="{023F510E-528F-407B-995F-0CD02133D01C}" srcOrd="4" destOrd="0" presId="urn:microsoft.com/office/officeart/2005/8/layout/radial5"/>
    <dgm:cxn modelId="{1B79C0FC-911F-4B81-9FDD-A75E3EA4FC99}" type="presParOf" srcId="{EE572E95-51EC-4E9C-B25B-8D6D04A7046D}" destId="{9FC340E8-E259-405A-96C7-E49DA988C7B2}" srcOrd="5" destOrd="0" presId="urn:microsoft.com/office/officeart/2005/8/layout/radial5"/>
    <dgm:cxn modelId="{9A809A06-C41E-4AAD-87D9-659887B205F6}" type="presParOf" srcId="{9FC340E8-E259-405A-96C7-E49DA988C7B2}" destId="{B18EAC06-1290-42E2-82F8-A638D7243C74}" srcOrd="0" destOrd="0" presId="urn:microsoft.com/office/officeart/2005/8/layout/radial5"/>
    <dgm:cxn modelId="{19C02F03-8D4D-4412-A3CF-1761554AEA29}" type="presParOf" srcId="{EE572E95-51EC-4E9C-B25B-8D6D04A7046D}" destId="{33D111AF-521D-4426-9A95-D508F601D408}" srcOrd="6" destOrd="0" presId="urn:microsoft.com/office/officeart/2005/8/layout/radial5"/>
    <dgm:cxn modelId="{F6BF5D9F-EB1D-4EC5-8D52-6A077E1C0A60}" type="presParOf" srcId="{EE572E95-51EC-4E9C-B25B-8D6D04A7046D}" destId="{590ED33C-623F-4298-AD72-E68221ADE2FB}" srcOrd="7" destOrd="0" presId="urn:microsoft.com/office/officeart/2005/8/layout/radial5"/>
    <dgm:cxn modelId="{E6813626-5DE3-44E3-BE51-78D2EAE39E3F}" type="presParOf" srcId="{590ED33C-623F-4298-AD72-E68221ADE2FB}" destId="{81EDBE1F-646B-4E0B-804F-4D221C0AD276}" srcOrd="0" destOrd="0" presId="urn:microsoft.com/office/officeart/2005/8/layout/radial5"/>
    <dgm:cxn modelId="{1DB94758-3EF9-48C8-89D1-38985E7F57C7}" type="presParOf" srcId="{EE572E95-51EC-4E9C-B25B-8D6D04A7046D}" destId="{B983D36E-B9C8-4487-A7D6-2A2722BD20DB}" srcOrd="8" destOrd="0" presId="urn:microsoft.com/office/officeart/2005/8/layout/radial5"/>
    <dgm:cxn modelId="{D3EFDA77-19E9-47F3-B6AD-56F5FD3274FC}" type="presParOf" srcId="{EE572E95-51EC-4E9C-B25B-8D6D04A7046D}" destId="{876B0E74-AA6D-457A-BE3F-8F412791AB0D}" srcOrd="9" destOrd="0" presId="urn:microsoft.com/office/officeart/2005/8/layout/radial5"/>
    <dgm:cxn modelId="{B0201D5D-0495-4349-9DFF-BF948DE0656A}" type="presParOf" srcId="{876B0E74-AA6D-457A-BE3F-8F412791AB0D}" destId="{5AA0D7C8-EA0D-413E-8E32-38E3E4E00D0B}" srcOrd="0" destOrd="0" presId="urn:microsoft.com/office/officeart/2005/8/layout/radial5"/>
    <dgm:cxn modelId="{6BDD2832-79A9-403B-8EC3-EE33BAA2DBFF}" type="presParOf" srcId="{EE572E95-51EC-4E9C-B25B-8D6D04A7046D}" destId="{9ECD9E6C-A93C-436D-AFFB-C0566537F997}" srcOrd="10"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37F6E86-49DB-4AE8-BE5E-9F35760D58F2}" type="doc">
      <dgm:prSet loTypeId="urn:microsoft.com/office/officeart/2005/8/layout/hList3" loCatId="list" qsTypeId="urn:microsoft.com/office/officeart/2005/8/quickstyle/simple1" qsCatId="simple" csTypeId="urn:microsoft.com/office/officeart/2005/8/colors/accent4_1" csCatId="accent4" phldr="1"/>
      <dgm:spPr/>
      <dgm:t>
        <a:bodyPr/>
        <a:lstStyle/>
        <a:p>
          <a:endParaRPr lang="en-US"/>
        </a:p>
      </dgm:t>
    </dgm:pt>
    <dgm:pt modelId="{0A96A0E9-2563-4C70-A711-560F27B7E140}">
      <dgm:prSet phldrT="[Text]" custT="1"/>
      <dgm:spPr/>
      <dgm:t>
        <a:bodyPr/>
        <a:lstStyle/>
        <a:p>
          <a:r>
            <a:rPr lang="en-US" sz="3200" b="1" dirty="0" smtClean="0"/>
            <a:t>Regular Strategic and Programmatic Reviews</a:t>
          </a:r>
          <a:endParaRPr lang="en-US" sz="3200" b="1" dirty="0"/>
        </a:p>
      </dgm:t>
    </dgm:pt>
    <dgm:pt modelId="{0058BCB5-1F01-4733-A410-33E8544A7499}" type="parTrans" cxnId="{42C7B6BC-984E-497C-BB91-0EA327B97695}">
      <dgm:prSet/>
      <dgm:spPr/>
      <dgm:t>
        <a:bodyPr/>
        <a:lstStyle/>
        <a:p>
          <a:endParaRPr lang="en-US"/>
        </a:p>
      </dgm:t>
    </dgm:pt>
    <dgm:pt modelId="{C6A3A925-2F6C-42E4-8EEF-0CBC0D0792D3}" type="sibTrans" cxnId="{42C7B6BC-984E-497C-BB91-0EA327B97695}">
      <dgm:prSet/>
      <dgm:spPr/>
      <dgm:t>
        <a:bodyPr/>
        <a:lstStyle/>
        <a:p>
          <a:endParaRPr lang="en-US"/>
        </a:p>
      </dgm:t>
    </dgm:pt>
    <dgm:pt modelId="{C7F809AE-73FC-4F65-87D3-54A476B411F9}">
      <dgm:prSet phldrT="[Text]" custT="1"/>
      <dgm:spPr/>
      <dgm:t>
        <a:bodyPr/>
        <a:lstStyle/>
        <a:p>
          <a:r>
            <a:rPr lang="en-US" sz="2800" b="1" dirty="0" smtClean="0"/>
            <a:t>Review at Every Board Meeting </a:t>
          </a:r>
          <a:r>
            <a:rPr lang="en-US" sz="2400" dirty="0" smtClean="0"/>
            <a:t>(Milestone / Programmatic)</a:t>
          </a:r>
          <a:endParaRPr lang="en-US" sz="2400" dirty="0"/>
        </a:p>
      </dgm:t>
    </dgm:pt>
    <dgm:pt modelId="{2C7F0A4E-CCBD-43C0-BA4D-8285ADC6611B}" type="parTrans" cxnId="{71391BB7-5578-40D1-8133-54E851C10B3E}">
      <dgm:prSet/>
      <dgm:spPr/>
      <dgm:t>
        <a:bodyPr/>
        <a:lstStyle/>
        <a:p>
          <a:endParaRPr lang="en-US"/>
        </a:p>
      </dgm:t>
    </dgm:pt>
    <dgm:pt modelId="{F562668D-2CC8-412E-9D8B-7E2D69AC75B9}" type="sibTrans" cxnId="{71391BB7-5578-40D1-8133-54E851C10B3E}">
      <dgm:prSet/>
      <dgm:spPr/>
      <dgm:t>
        <a:bodyPr/>
        <a:lstStyle/>
        <a:p>
          <a:endParaRPr lang="en-US"/>
        </a:p>
      </dgm:t>
    </dgm:pt>
    <dgm:pt modelId="{F016D592-ADE6-432F-8662-6FFC822C7552}">
      <dgm:prSet phldrT="[Text]" custT="1"/>
      <dgm:spPr/>
      <dgm:t>
        <a:bodyPr/>
        <a:lstStyle/>
        <a:p>
          <a:r>
            <a:rPr lang="en-US" sz="2800" b="1" dirty="0" smtClean="0"/>
            <a:t>Annual Review </a:t>
          </a:r>
          <a:r>
            <a:rPr lang="en-US" sz="2400" dirty="0" smtClean="0"/>
            <a:t>(Milestone / Programmatic/ Strategic)</a:t>
          </a:r>
          <a:endParaRPr lang="en-US" sz="2400" dirty="0"/>
        </a:p>
      </dgm:t>
    </dgm:pt>
    <dgm:pt modelId="{FE775A92-DA9E-44A0-8FF5-74F52375FCA5}" type="parTrans" cxnId="{F18C2BFA-F81F-4A63-9FA5-930A8014CC68}">
      <dgm:prSet/>
      <dgm:spPr/>
      <dgm:t>
        <a:bodyPr/>
        <a:lstStyle/>
        <a:p>
          <a:endParaRPr lang="en-US"/>
        </a:p>
      </dgm:t>
    </dgm:pt>
    <dgm:pt modelId="{CBEE65E5-9773-4BD5-8DD3-DDC626499FB3}" type="sibTrans" cxnId="{F18C2BFA-F81F-4A63-9FA5-930A8014CC68}">
      <dgm:prSet/>
      <dgm:spPr/>
      <dgm:t>
        <a:bodyPr/>
        <a:lstStyle/>
        <a:p>
          <a:endParaRPr lang="en-US"/>
        </a:p>
      </dgm:t>
    </dgm:pt>
    <dgm:pt modelId="{10363545-E81A-4CCF-921B-BBCE0F499C98}">
      <dgm:prSet phldrT="[Text]" custT="1"/>
      <dgm:spPr/>
      <dgm:t>
        <a:bodyPr/>
        <a:lstStyle/>
        <a:p>
          <a:r>
            <a:rPr lang="en-US" sz="2800" b="1" dirty="0" smtClean="0"/>
            <a:t>5-Year Review </a:t>
          </a:r>
          <a:r>
            <a:rPr lang="en-US" sz="2400" dirty="0" smtClean="0"/>
            <a:t>(Strategic)</a:t>
          </a:r>
          <a:endParaRPr lang="en-US" sz="2400" dirty="0"/>
        </a:p>
      </dgm:t>
    </dgm:pt>
    <dgm:pt modelId="{8898BF9D-D037-47B8-8AA5-A91A257DED42}" type="parTrans" cxnId="{E7CB35A3-0D13-4F27-813C-88EF9395B1FE}">
      <dgm:prSet/>
      <dgm:spPr/>
      <dgm:t>
        <a:bodyPr/>
        <a:lstStyle/>
        <a:p>
          <a:endParaRPr lang="en-US"/>
        </a:p>
      </dgm:t>
    </dgm:pt>
    <dgm:pt modelId="{FDC1C587-434C-4FEA-ACC0-08F68EDF57AB}" type="sibTrans" cxnId="{E7CB35A3-0D13-4F27-813C-88EF9395B1FE}">
      <dgm:prSet/>
      <dgm:spPr/>
      <dgm:t>
        <a:bodyPr/>
        <a:lstStyle/>
        <a:p>
          <a:endParaRPr lang="en-US"/>
        </a:p>
      </dgm:t>
    </dgm:pt>
    <dgm:pt modelId="{76408750-5A23-42EC-8FBC-389BAA3FFB0C}" type="pres">
      <dgm:prSet presAssocID="{337F6E86-49DB-4AE8-BE5E-9F35760D58F2}" presName="composite" presStyleCnt="0">
        <dgm:presLayoutVars>
          <dgm:chMax val="1"/>
          <dgm:dir/>
          <dgm:resizeHandles val="exact"/>
        </dgm:presLayoutVars>
      </dgm:prSet>
      <dgm:spPr/>
      <dgm:t>
        <a:bodyPr/>
        <a:lstStyle/>
        <a:p>
          <a:endParaRPr lang="en-US"/>
        </a:p>
      </dgm:t>
    </dgm:pt>
    <dgm:pt modelId="{601E51B1-CCE8-4FEB-8092-828BB2B9BE1E}" type="pres">
      <dgm:prSet presAssocID="{0A96A0E9-2563-4C70-A711-560F27B7E140}" presName="roof" presStyleLbl="dkBgShp" presStyleIdx="0" presStyleCnt="2" custLinFactNeighborY="-7559"/>
      <dgm:spPr/>
      <dgm:t>
        <a:bodyPr/>
        <a:lstStyle/>
        <a:p>
          <a:endParaRPr lang="en-US"/>
        </a:p>
      </dgm:t>
    </dgm:pt>
    <dgm:pt modelId="{AF7B2228-C4C7-474C-8B2D-FCC076719FC4}" type="pres">
      <dgm:prSet presAssocID="{0A96A0E9-2563-4C70-A711-560F27B7E140}" presName="pillars" presStyleCnt="0"/>
      <dgm:spPr/>
      <dgm:t>
        <a:bodyPr/>
        <a:lstStyle/>
        <a:p>
          <a:endParaRPr lang="en-US"/>
        </a:p>
      </dgm:t>
    </dgm:pt>
    <dgm:pt modelId="{BD989D47-88C5-4F15-9CCF-AE104E39E686}" type="pres">
      <dgm:prSet presAssocID="{0A96A0E9-2563-4C70-A711-560F27B7E140}" presName="pillar1" presStyleLbl="node1" presStyleIdx="0" presStyleCnt="3">
        <dgm:presLayoutVars>
          <dgm:bulletEnabled val="1"/>
        </dgm:presLayoutVars>
      </dgm:prSet>
      <dgm:spPr/>
      <dgm:t>
        <a:bodyPr/>
        <a:lstStyle/>
        <a:p>
          <a:endParaRPr lang="en-US"/>
        </a:p>
      </dgm:t>
    </dgm:pt>
    <dgm:pt modelId="{AACAF56D-8F0D-4041-9CD6-A28843498302}" type="pres">
      <dgm:prSet presAssocID="{F016D592-ADE6-432F-8662-6FFC822C7552}" presName="pillarX" presStyleLbl="node1" presStyleIdx="1" presStyleCnt="3">
        <dgm:presLayoutVars>
          <dgm:bulletEnabled val="1"/>
        </dgm:presLayoutVars>
      </dgm:prSet>
      <dgm:spPr/>
      <dgm:t>
        <a:bodyPr/>
        <a:lstStyle/>
        <a:p>
          <a:endParaRPr lang="en-US"/>
        </a:p>
      </dgm:t>
    </dgm:pt>
    <dgm:pt modelId="{645E5E61-3F86-4A99-BF3C-97B23C83892A}" type="pres">
      <dgm:prSet presAssocID="{10363545-E81A-4CCF-921B-BBCE0F499C98}" presName="pillarX" presStyleLbl="node1" presStyleIdx="2" presStyleCnt="3">
        <dgm:presLayoutVars>
          <dgm:bulletEnabled val="1"/>
        </dgm:presLayoutVars>
      </dgm:prSet>
      <dgm:spPr/>
      <dgm:t>
        <a:bodyPr/>
        <a:lstStyle/>
        <a:p>
          <a:endParaRPr lang="en-US"/>
        </a:p>
      </dgm:t>
    </dgm:pt>
    <dgm:pt modelId="{0D5EFA36-9D59-4E1E-8E8E-F16B9C72CD9A}" type="pres">
      <dgm:prSet presAssocID="{0A96A0E9-2563-4C70-A711-560F27B7E140}" presName="base" presStyleLbl="dkBgShp" presStyleIdx="1" presStyleCnt="2"/>
      <dgm:spPr/>
      <dgm:t>
        <a:bodyPr/>
        <a:lstStyle/>
        <a:p>
          <a:endParaRPr lang="en-US"/>
        </a:p>
      </dgm:t>
    </dgm:pt>
  </dgm:ptLst>
  <dgm:cxnLst>
    <dgm:cxn modelId="{1B72BD50-1F49-43DD-BAB4-458DD0687DE7}" type="presOf" srcId="{10363545-E81A-4CCF-921B-BBCE0F499C98}" destId="{645E5E61-3F86-4A99-BF3C-97B23C83892A}" srcOrd="0" destOrd="0" presId="urn:microsoft.com/office/officeart/2005/8/layout/hList3"/>
    <dgm:cxn modelId="{F18C2BFA-F81F-4A63-9FA5-930A8014CC68}" srcId="{0A96A0E9-2563-4C70-A711-560F27B7E140}" destId="{F016D592-ADE6-432F-8662-6FFC822C7552}" srcOrd="1" destOrd="0" parTransId="{FE775A92-DA9E-44A0-8FF5-74F52375FCA5}" sibTransId="{CBEE65E5-9773-4BD5-8DD3-DDC626499FB3}"/>
    <dgm:cxn modelId="{42C7B6BC-984E-497C-BB91-0EA327B97695}" srcId="{337F6E86-49DB-4AE8-BE5E-9F35760D58F2}" destId="{0A96A0E9-2563-4C70-A711-560F27B7E140}" srcOrd="0" destOrd="0" parTransId="{0058BCB5-1F01-4733-A410-33E8544A7499}" sibTransId="{C6A3A925-2F6C-42E4-8EEF-0CBC0D0792D3}"/>
    <dgm:cxn modelId="{08BFB1DF-5023-4313-922D-3689228EECD5}" type="presOf" srcId="{C7F809AE-73FC-4F65-87D3-54A476B411F9}" destId="{BD989D47-88C5-4F15-9CCF-AE104E39E686}" srcOrd="0" destOrd="0" presId="urn:microsoft.com/office/officeart/2005/8/layout/hList3"/>
    <dgm:cxn modelId="{BC6C7F65-9589-4D06-A00C-C8491A011244}" type="presOf" srcId="{0A96A0E9-2563-4C70-A711-560F27B7E140}" destId="{601E51B1-CCE8-4FEB-8092-828BB2B9BE1E}" srcOrd="0" destOrd="0" presId="urn:microsoft.com/office/officeart/2005/8/layout/hList3"/>
    <dgm:cxn modelId="{B8772EE8-15B5-4261-B8BE-57C7EE840E66}" type="presOf" srcId="{337F6E86-49DB-4AE8-BE5E-9F35760D58F2}" destId="{76408750-5A23-42EC-8FBC-389BAA3FFB0C}" srcOrd="0" destOrd="0" presId="urn:microsoft.com/office/officeart/2005/8/layout/hList3"/>
    <dgm:cxn modelId="{32A73DFE-25D9-484B-B295-B3CF2A074B68}" type="presOf" srcId="{F016D592-ADE6-432F-8662-6FFC822C7552}" destId="{AACAF56D-8F0D-4041-9CD6-A28843498302}" srcOrd="0" destOrd="0" presId="urn:microsoft.com/office/officeart/2005/8/layout/hList3"/>
    <dgm:cxn modelId="{71391BB7-5578-40D1-8133-54E851C10B3E}" srcId="{0A96A0E9-2563-4C70-A711-560F27B7E140}" destId="{C7F809AE-73FC-4F65-87D3-54A476B411F9}" srcOrd="0" destOrd="0" parTransId="{2C7F0A4E-CCBD-43C0-BA4D-8285ADC6611B}" sibTransId="{F562668D-2CC8-412E-9D8B-7E2D69AC75B9}"/>
    <dgm:cxn modelId="{E7CB35A3-0D13-4F27-813C-88EF9395B1FE}" srcId="{0A96A0E9-2563-4C70-A711-560F27B7E140}" destId="{10363545-E81A-4CCF-921B-BBCE0F499C98}" srcOrd="2" destOrd="0" parTransId="{8898BF9D-D037-47B8-8AA5-A91A257DED42}" sibTransId="{FDC1C587-434C-4FEA-ACC0-08F68EDF57AB}"/>
    <dgm:cxn modelId="{22EB4F61-9BEE-4760-818B-55CD9A774E5A}" type="presParOf" srcId="{76408750-5A23-42EC-8FBC-389BAA3FFB0C}" destId="{601E51B1-CCE8-4FEB-8092-828BB2B9BE1E}" srcOrd="0" destOrd="0" presId="urn:microsoft.com/office/officeart/2005/8/layout/hList3"/>
    <dgm:cxn modelId="{8A042E18-AC60-4318-8E32-1C5018B760A1}" type="presParOf" srcId="{76408750-5A23-42EC-8FBC-389BAA3FFB0C}" destId="{AF7B2228-C4C7-474C-8B2D-FCC076719FC4}" srcOrd="1" destOrd="0" presId="urn:microsoft.com/office/officeart/2005/8/layout/hList3"/>
    <dgm:cxn modelId="{FD2DC345-9BD1-4243-9F1C-3A49426AE22E}" type="presParOf" srcId="{AF7B2228-C4C7-474C-8B2D-FCC076719FC4}" destId="{BD989D47-88C5-4F15-9CCF-AE104E39E686}" srcOrd="0" destOrd="0" presId="urn:microsoft.com/office/officeart/2005/8/layout/hList3"/>
    <dgm:cxn modelId="{34774B6D-E629-4EBF-8DDF-D088C1913379}" type="presParOf" srcId="{AF7B2228-C4C7-474C-8B2D-FCC076719FC4}" destId="{AACAF56D-8F0D-4041-9CD6-A28843498302}" srcOrd="1" destOrd="0" presId="urn:microsoft.com/office/officeart/2005/8/layout/hList3"/>
    <dgm:cxn modelId="{87E71478-2F7D-4F43-B275-B4236C703DFD}" type="presParOf" srcId="{AF7B2228-C4C7-474C-8B2D-FCC076719FC4}" destId="{645E5E61-3F86-4A99-BF3C-97B23C83892A}" srcOrd="2" destOrd="0" presId="urn:microsoft.com/office/officeart/2005/8/layout/hList3"/>
    <dgm:cxn modelId="{9D89B4DA-55D1-42BA-9D61-A3343F738D66}" type="presParOf" srcId="{76408750-5A23-42EC-8FBC-389BAA3FFB0C}" destId="{0D5EFA36-9D59-4E1E-8E8E-F16B9C72CD9A}"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6.5</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5.9</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DB85F46D-AE4D-4481-A909-6D54A14A4B11}">
      <dgm:prSet custT="1"/>
      <dgm:spPr>
        <a:ln>
          <a:solidFill>
            <a:schemeClr val="accent1"/>
          </a:solidFill>
        </a:ln>
      </dgm:spPr>
      <dgm:t>
        <a:bodyPr/>
        <a:lstStyle/>
        <a:p>
          <a:r>
            <a:rPr lang="en-US" sz="2000" dirty="0" smtClean="0">
              <a:solidFill>
                <a:schemeClr val="tx2"/>
              </a:solidFill>
            </a:rPr>
            <a:t>The tripartite board/advisory body has received an update(s) on progress meeting the goals of the strategic plan/comparable planning document within the past 12 months.</a:t>
          </a:r>
          <a:endParaRPr lang="en-US" sz="2000" dirty="0">
            <a:solidFill>
              <a:schemeClr val="tx2"/>
            </a:solidFill>
          </a:endParaRPr>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solidFill>
                <a:schemeClr val="tx2"/>
              </a:solidFill>
            </a:rPr>
            <a:t>The department’s tripartite board/advisory body receives programmatic reports at each regular board/advisory meeting</a:t>
          </a:r>
          <a:r>
            <a:rPr lang="en-US" sz="2000" dirty="0" smtClean="0"/>
            <a: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28743036-9860-4DEF-8F64-EA9489CDAE0C}">
      <dgm:prSet phldrT="[Text]" custT="1"/>
      <dgm:spPr>
        <a:solidFill>
          <a:srgbClr val="28C4B1"/>
        </a:solidFill>
      </dgm:spPr>
      <dgm:t>
        <a:bodyPr/>
        <a:lstStyle/>
        <a:p>
          <a:r>
            <a:rPr lang="en-US" sz="2200" b="1" dirty="0" smtClean="0"/>
            <a:t>CSBG Org. Standard 6.1</a:t>
          </a:r>
          <a:endParaRPr lang="en-US" sz="2200" b="1" dirty="0"/>
        </a:p>
      </dgm:t>
    </dgm:pt>
    <dgm:pt modelId="{E63BAA72-F1FA-41D1-93FA-6F217004863B}" type="parTrans" cxnId="{8F4EC379-82D3-40BB-8CD2-CDFA31F7176A}">
      <dgm:prSet/>
      <dgm:spPr/>
      <dgm:t>
        <a:bodyPr/>
        <a:lstStyle/>
        <a:p>
          <a:endParaRPr lang="en-US"/>
        </a:p>
      </dgm:t>
    </dgm:pt>
    <dgm:pt modelId="{BBF80925-43B1-45A2-9820-1D42DFC2DD75}" type="sibTrans" cxnId="{8F4EC379-82D3-40BB-8CD2-CDFA31F7176A}">
      <dgm:prSet/>
      <dgm:spPr/>
      <dgm:t>
        <a:bodyPr/>
        <a:lstStyle/>
        <a:p>
          <a:endParaRPr lang="en-US"/>
        </a:p>
      </dgm:t>
    </dgm:pt>
    <dgm:pt modelId="{957E1AAF-6077-4AA6-B2D5-0D5F68180C73}">
      <dgm:prSet phldrT="[Text]" custT="1"/>
      <dgm:spPr>
        <a:solidFill>
          <a:schemeClr val="bg1"/>
        </a:solidFill>
        <a:ln>
          <a:solidFill>
            <a:srgbClr val="28C4B1"/>
          </a:solidFill>
        </a:ln>
      </dgm:spPr>
      <dgm:t>
        <a:bodyPr/>
        <a:lstStyle/>
        <a:p>
          <a:r>
            <a:rPr lang="en-US" sz="2000" dirty="0" smtClean="0">
              <a:solidFill>
                <a:schemeClr val="tx2"/>
              </a:solidFill>
            </a:rPr>
            <a:t>The department has a strategic plan, or comparable planning document, in place that has been reviewed and accepted by the tripartite board/advisory body within the past 5 years. If the department does not have a plan, the tripartite board/advisory body will develop the plan</a:t>
          </a:r>
          <a:r>
            <a:rPr lang="en-US" sz="2000" dirty="0" smtClean="0"/>
            <a:t>.</a:t>
          </a:r>
          <a:endParaRPr lang="en-US" sz="2000" dirty="0"/>
        </a:p>
      </dgm:t>
    </dgm:pt>
    <dgm:pt modelId="{96D2E199-34E7-441E-B75E-E42963DE4FCA}" type="parTrans" cxnId="{FFDACC58-5DB3-492D-9555-655C37751DE1}">
      <dgm:prSet/>
      <dgm:spPr/>
      <dgm:t>
        <a:bodyPr/>
        <a:lstStyle/>
        <a:p>
          <a:endParaRPr lang="en-US"/>
        </a:p>
      </dgm:t>
    </dgm:pt>
    <dgm:pt modelId="{E803BAB1-AA48-4606-835F-416A0BAF31EA}" type="sibTrans" cxnId="{FFDACC58-5DB3-492D-9555-655C37751DE1}">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4C0BEE8-29C2-4508-8EB2-6E832A649764}" type="pres">
      <dgm:prSet presAssocID="{28743036-9860-4DEF-8F64-EA9489CDAE0C}" presName="parentLin" presStyleCnt="0"/>
      <dgm:spPr/>
    </dgm:pt>
    <dgm:pt modelId="{23042F05-6E37-45CB-8A97-E6E8DFE7852C}" type="pres">
      <dgm:prSet presAssocID="{28743036-9860-4DEF-8F64-EA9489CDAE0C}" presName="parentLeftMargin" presStyleLbl="node1" presStyleIdx="0" presStyleCnt="3"/>
      <dgm:spPr/>
      <dgm:t>
        <a:bodyPr/>
        <a:lstStyle/>
        <a:p>
          <a:endParaRPr lang="en-US"/>
        </a:p>
      </dgm:t>
    </dgm:pt>
    <dgm:pt modelId="{1C9AC538-F60C-437B-AC83-9DB5824CAEAF}" type="pres">
      <dgm:prSet presAssocID="{28743036-9860-4DEF-8F64-EA9489CDAE0C}" presName="parentText" presStyleLbl="node1" presStyleIdx="0" presStyleCnt="3">
        <dgm:presLayoutVars>
          <dgm:chMax val="0"/>
          <dgm:bulletEnabled val="1"/>
        </dgm:presLayoutVars>
      </dgm:prSet>
      <dgm:spPr/>
      <dgm:t>
        <a:bodyPr/>
        <a:lstStyle/>
        <a:p>
          <a:endParaRPr lang="en-US"/>
        </a:p>
      </dgm:t>
    </dgm:pt>
    <dgm:pt modelId="{6D304FCE-766D-4918-9D4B-476B835BA05B}" type="pres">
      <dgm:prSet presAssocID="{28743036-9860-4DEF-8F64-EA9489CDAE0C}" presName="negativeSpace" presStyleCnt="0"/>
      <dgm:spPr/>
    </dgm:pt>
    <dgm:pt modelId="{06820623-7D52-490F-8F53-B26CD9311C5E}" type="pres">
      <dgm:prSet presAssocID="{28743036-9860-4DEF-8F64-EA9489CDAE0C}" presName="childText" presStyleLbl="conFgAcc1" presStyleIdx="0" presStyleCnt="3">
        <dgm:presLayoutVars>
          <dgm:bulletEnabled val="1"/>
        </dgm:presLayoutVars>
      </dgm:prSet>
      <dgm:spPr/>
      <dgm:t>
        <a:bodyPr/>
        <a:lstStyle/>
        <a:p>
          <a:endParaRPr lang="en-US"/>
        </a:p>
      </dgm:t>
    </dgm:pt>
    <dgm:pt modelId="{FBA5F1CF-155D-49C6-9AD8-E65DD87E6C78}" type="pres">
      <dgm:prSet presAssocID="{BBF80925-43B1-45A2-9820-1D42DFC2DD75}" presName="spaceBetweenRectangles" presStyleCnt="0"/>
      <dgm:spPr/>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9E9EC655-4EAC-4945-BA2D-2AA786CA9159}" type="presOf" srcId="{5ECCB075-9451-45A6-9DAC-E351D303061B}" destId="{702DD6AD-8A5A-4FC6-B2CB-1E406D8CFE12}" srcOrd="0" destOrd="0" presId="urn:microsoft.com/office/officeart/2005/8/layout/list1"/>
    <dgm:cxn modelId="{B0822B4C-A56F-446D-A434-7C815D5DB7D4}" type="presOf" srcId="{92D750C1-9FDB-46E7-AD54-A1E000ADA248}" destId="{C0748081-AF5F-4025-B5D8-79ABEB0DE128}" srcOrd="0" destOrd="0" presId="urn:microsoft.com/office/officeart/2005/8/layout/list1"/>
    <dgm:cxn modelId="{99A76EB4-A379-4402-9EE8-D185EE9FF763}" srcId="{5ECCB075-9451-45A6-9DAC-E351D303061B}" destId="{7FF6662A-0418-4471-9E48-399A7E60D690}" srcOrd="2" destOrd="0" parTransId="{3D556CC1-DE4D-4A59-9D39-173005DAFA53}" sibTransId="{7601B124-E041-4C67-88D2-68CCFB68BAC8}"/>
    <dgm:cxn modelId="{0E0CD849-FB7A-4E6F-9D50-6F3083C2FAC9}" srcId="{92D750C1-9FDB-46E7-AD54-A1E000ADA248}" destId="{DB85F46D-AE4D-4481-A909-6D54A14A4B11}" srcOrd="0" destOrd="0" parTransId="{640DC664-1F4D-410C-B813-B8B7E335692E}" sibTransId="{104FBCC3-4696-4162-B5FF-A63509A187CE}"/>
    <dgm:cxn modelId="{011474FD-4CEC-4296-B3E0-C53767EF7EC8}" srcId="{7FF6662A-0418-4471-9E48-399A7E60D690}" destId="{8EC4D8D1-01F9-45A7-81E0-B223D7A99A7E}" srcOrd="0" destOrd="0" parTransId="{1C447DF8-48A6-41AA-89D0-10317D62D337}" sibTransId="{B591EC79-33A4-4E7C-B25E-A733DB74232F}"/>
    <dgm:cxn modelId="{7D6CB24A-E372-4F21-9910-8B52DBDC7C76}" type="presOf" srcId="{8EC4D8D1-01F9-45A7-81E0-B223D7A99A7E}" destId="{8B5A6457-2BD2-46BD-AD76-EDCBEBA34D27}" srcOrd="0" destOrd="0" presId="urn:microsoft.com/office/officeart/2005/8/layout/list1"/>
    <dgm:cxn modelId="{32A601E3-1135-46D5-B80D-7315D988F7AD}" type="presOf" srcId="{28743036-9860-4DEF-8F64-EA9489CDAE0C}" destId="{1C9AC538-F60C-437B-AC83-9DB5824CAEAF}" srcOrd="1" destOrd="0" presId="urn:microsoft.com/office/officeart/2005/8/layout/list1"/>
    <dgm:cxn modelId="{8F4EC379-82D3-40BB-8CD2-CDFA31F7176A}" srcId="{5ECCB075-9451-45A6-9DAC-E351D303061B}" destId="{28743036-9860-4DEF-8F64-EA9489CDAE0C}" srcOrd="0" destOrd="0" parTransId="{E63BAA72-F1FA-41D1-93FA-6F217004863B}" sibTransId="{BBF80925-43B1-45A2-9820-1D42DFC2DD75}"/>
    <dgm:cxn modelId="{FFDACC58-5DB3-492D-9555-655C37751DE1}" srcId="{28743036-9860-4DEF-8F64-EA9489CDAE0C}" destId="{957E1AAF-6077-4AA6-B2D5-0D5F68180C73}" srcOrd="0" destOrd="0" parTransId="{96D2E199-34E7-441E-B75E-E42963DE4FCA}" sibTransId="{E803BAB1-AA48-4606-835F-416A0BAF31EA}"/>
    <dgm:cxn modelId="{07085074-B6C8-4209-A5BB-7FD7C0694D8D}" type="presOf" srcId="{DB85F46D-AE4D-4481-A909-6D54A14A4B11}" destId="{AEF6BC80-BCF1-4BAB-9C50-E5F35AB13212}" srcOrd="0"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E5C16352-4031-4689-BB55-04625886E9FF}" type="presOf" srcId="{7FF6662A-0418-4471-9E48-399A7E60D690}" destId="{56F51DB3-85E3-4522-87AB-98520707CC16}" srcOrd="0" destOrd="0" presId="urn:microsoft.com/office/officeart/2005/8/layout/list1"/>
    <dgm:cxn modelId="{5EF32108-BE01-42FA-BC62-E39E20B63934}" type="presOf" srcId="{92D750C1-9FDB-46E7-AD54-A1E000ADA248}" destId="{B414DDFA-D639-4945-B8F3-8F1113474BB2}" srcOrd="1" destOrd="0" presId="urn:microsoft.com/office/officeart/2005/8/layout/list1"/>
    <dgm:cxn modelId="{9FA2563C-04D3-48EB-B9C8-6365B136B9FE}" type="presOf" srcId="{7FF6662A-0418-4471-9E48-399A7E60D690}" destId="{D7BC7FA3-ED37-43D0-9D2B-6754181E488C}" srcOrd="1" destOrd="0" presId="urn:microsoft.com/office/officeart/2005/8/layout/list1"/>
    <dgm:cxn modelId="{3E4DA1F7-4BC8-4F4E-852F-ED117D71F1EA}" type="presOf" srcId="{28743036-9860-4DEF-8F64-EA9489CDAE0C}" destId="{23042F05-6E37-45CB-8A97-E6E8DFE7852C}" srcOrd="0" destOrd="0" presId="urn:microsoft.com/office/officeart/2005/8/layout/list1"/>
    <dgm:cxn modelId="{EC49C78E-D69B-4877-927F-BD7581F0FF4A}" type="presOf" srcId="{957E1AAF-6077-4AA6-B2D5-0D5F68180C73}" destId="{06820623-7D52-490F-8F53-B26CD9311C5E}" srcOrd="0" destOrd="0" presId="urn:microsoft.com/office/officeart/2005/8/layout/list1"/>
    <dgm:cxn modelId="{2D310441-10FD-49B1-B7F0-331C3B77196C}" type="presParOf" srcId="{702DD6AD-8A5A-4FC6-B2CB-1E406D8CFE12}" destId="{54C0BEE8-29C2-4508-8EB2-6E832A649764}" srcOrd="0" destOrd="0" presId="urn:microsoft.com/office/officeart/2005/8/layout/list1"/>
    <dgm:cxn modelId="{6C37F87C-3257-402F-9D4C-8F54D48528A3}" type="presParOf" srcId="{54C0BEE8-29C2-4508-8EB2-6E832A649764}" destId="{23042F05-6E37-45CB-8A97-E6E8DFE7852C}" srcOrd="0" destOrd="0" presId="urn:microsoft.com/office/officeart/2005/8/layout/list1"/>
    <dgm:cxn modelId="{6917C65C-AF32-444F-8544-EC3F018C608D}" type="presParOf" srcId="{54C0BEE8-29C2-4508-8EB2-6E832A649764}" destId="{1C9AC538-F60C-437B-AC83-9DB5824CAEAF}" srcOrd="1" destOrd="0" presId="urn:microsoft.com/office/officeart/2005/8/layout/list1"/>
    <dgm:cxn modelId="{BA0511AC-561D-461D-83DE-858E2EC0312D}" type="presParOf" srcId="{702DD6AD-8A5A-4FC6-B2CB-1E406D8CFE12}" destId="{6D304FCE-766D-4918-9D4B-476B835BA05B}" srcOrd="1" destOrd="0" presId="urn:microsoft.com/office/officeart/2005/8/layout/list1"/>
    <dgm:cxn modelId="{F9601E8B-A786-4959-8C1C-1B35F56FD997}" type="presParOf" srcId="{702DD6AD-8A5A-4FC6-B2CB-1E406D8CFE12}" destId="{06820623-7D52-490F-8F53-B26CD9311C5E}" srcOrd="2" destOrd="0" presId="urn:microsoft.com/office/officeart/2005/8/layout/list1"/>
    <dgm:cxn modelId="{D39A4B9C-79D1-4D53-A9D1-DB98E9F2EDDC}" type="presParOf" srcId="{702DD6AD-8A5A-4FC6-B2CB-1E406D8CFE12}" destId="{FBA5F1CF-155D-49C6-9AD8-E65DD87E6C78}" srcOrd="3" destOrd="0" presId="urn:microsoft.com/office/officeart/2005/8/layout/list1"/>
    <dgm:cxn modelId="{A7C21DE8-6058-4005-BC1C-914A121F9AE5}" type="presParOf" srcId="{702DD6AD-8A5A-4FC6-B2CB-1E406D8CFE12}" destId="{5EB82637-9D2F-465E-9FF2-C160AAF4EC98}" srcOrd="4" destOrd="0" presId="urn:microsoft.com/office/officeart/2005/8/layout/list1"/>
    <dgm:cxn modelId="{8C1AAA10-F5FC-4ED7-A60F-A0483128F72D}" type="presParOf" srcId="{5EB82637-9D2F-465E-9FF2-C160AAF4EC98}" destId="{C0748081-AF5F-4025-B5D8-79ABEB0DE128}" srcOrd="0" destOrd="0" presId="urn:microsoft.com/office/officeart/2005/8/layout/list1"/>
    <dgm:cxn modelId="{FB77FA77-D2B3-4C36-8D7C-38EA5E116FDA}" type="presParOf" srcId="{5EB82637-9D2F-465E-9FF2-C160AAF4EC98}" destId="{B414DDFA-D639-4945-B8F3-8F1113474BB2}" srcOrd="1" destOrd="0" presId="urn:microsoft.com/office/officeart/2005/8/layout/list1"/>
    <dgm:cxn modelId="{7535CFE4-F46A-467B-9520-7FFE7CD756C8}" type="presParOf" srcId="{702DD6AD-8A5A-4FC6-B2CB-1E406D8CFE12}" destId="{2F2186F7-023F-4239-9837-CDC2FADE56B6}" srcOrd="5" destOrd="0" presId="urn:microsoft.com/office/officeart/2005/8/layout/list1"/>
    <dgm:cxn modelId="{50036483-3572-491E-BD73-39F368416F21}" type="presParOf" srcId="{702DD6AD-8A5A-4FC6-B2CB-1E406D8CFE12}" destId="{AEF6BC80-BCF1-4BAB-9C50-E5F35AB13212}" srcOrd="6" destOrd="0" presId="urn:microsoft.com/office/officeart/2005/8/layout/list1"/>
    <dgm:cxn modelId="{C54786EC-782A-49B4-AB65-3760E7A27F6B}" type="presParOf" srcId="{702DD6AD-8A5A-4FC6-B2CB-1E406D8CFE12}" destId="{20CD9AAF-9496-4293-8C3F-8E9F1B8D9C5C}" srcOrd="7" destOrd="0" presId="urn:microsoft.com/office/officeart/2005/8/layout/list1"/>
    <dgm:cxn modelId="{F668DF33-6D8B-4865-A918-3ECB4F695FAA}" type="presParOf" srcId="{702DD6AD-8A5A-4FC6-B2CB-1E406D8CFE12}" destId="{10C98D87-DE63-494D-BA4C-225080FD2169}" srcOrd="8" destOrd="0" presId="urn:microsoft.com/office/officeart/2005/8/layout/list1"/>
    <dgm:cxn modelId="{DD565BB9-CC82-4C0D-9371-7AEAD454B592}" type="presParOf" srcId="{10C98D87-DE63-494D-BA4C-225080FD2169}" destId="{56F51DB3-85E3-4522-87AB-98520707CC16}" srcOrd="0" destOrd="0" presId="urn:microsoft.com/office/officeart/2005/8/layout/list1"/>
    <dgm:cxn modelId="{FC833185-8DDF-492D-9FE0-98C0D5C7D75E}" type="presParOf" srcId="{10C98D87-DE63-494D-BA4C-225080FD2169}" destId="{D7BC7FA3-ED37-43D0-9D2B-6754181E488C}" srcOrd="1" destOrd="0" presId="urn:microsoft.com/office/officeart/2005/8/layout/list1"/>
    <dgm:cxn modelId="{189002A8-97E4-491B-999E-BC622CE5AD2D}" type="presParOf" srcId="{702DD6AD-8A5A-4FC6-B2CB-1E406D8CFE12}" destId="{DF129AE3-D69B-44FE-A1A0-9B20E9D17D93}" srcOrd="9" destOrd="0" presId="urn:microsoft.com/office/officeart/2005/8/layout/list1"/>
    <dgm:cxn modelId="{B4339A0C-D820-45E0-A3EC-FA7B565E31D3}"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73E71F-85CF-4C7B-9710-3A05107F6BB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D91310A-8062-496E-9F11-CDEFF25A2CA5}">
      <dgm:prSet phldrT="[Text]" custT="1"/>
      <dgm:spPr/>
      <dgm:t>
        <a:bodyPr/>
        <a:lstStyle/>
        <a:p>
          <a:r>
            <a:rPr lang="en-US" sz="2800" b="1" dirty="0" smtClean="0"/>
            <a:t>Performance management</a:t>
          </a:r>
          <a:endParaRPr lang="en-US" sz="2800" b="1" dirty="0"/>
        </a:p>
      </dgm:t>
    </dgm:pt>
    <dgm:pt modelId="{48439845-8D3E-4BB6-A126-79E0A92A0963}" type="parTrans" cxnId="{816761A8-290C-410F-B4C0-F904708F9283}">
      <dgm:prSet/>
      <dgm:spPr/>
      <dgm:t>
        <a:bodyPr/>
        <a:lstStyle/>
        <a:p>
          <a:endParaRPr lang="en-US"/>
        </a:p>
      </dgm:t>
    </dgm:pt>
    <dgm:pt modelId="{44342BD8-975B-4F8E-9DA0-4B33396874FA}" type="sibTrans" cxnId="{816761A8-290C-410F-B4C0-F904708F9283}">
      <dgm:prSet/>
      <dgm:spPr/>
      <dgm:t>
        <a:bodyPr/>
        <a:lstStyle/>
        <a:p>
          <a:endParaRPr lang="en-US"/>
        </a:p>
      </dgm:t>
    </dgm:pt>
    <dgm:pt modelId="{22EA430B-BFEC-44B3-973F-DF332F1C48CC}" type="asst">
      <dgm:prSet phldrT="[Text]" custT="1"/>
      <dgm:spPr>
        <a:solidFill>
          <a:srgbClr val="FFFB65"/>
        </a:solidFill>
      </dgm:spPr>
      <dgm:t>
        <a:bodyPr/>
        <a:lstStyle/>
        <a:p>
          <a:r>
            <a:rPr lang="en-US" sz="2400" b="1" dirty="0" smtClean="0">
              <a:solidFill>
                <a:srgbClr val="1A6174"/>
              </a:solidFill>
            </a:rPr>
            <a:t>How can we improve our . .</a:t>
          </a:r>
          <a:endParaRPr lang="en-US" sz="2400" b="1" dirty="0">
            <a:solidFill>
              <a:srgbClr val="1A6174"/>
            </a:solidFill>
          </a:endParaRPr>
        </a:p>
      </dgm:t>
    </dgm:pt>
    <dgm:pt modelId="{E09D2828-283F-496C-9522-5921D0864C9F}" type="parTrans" cxnId="{19E96491-D66D-4298-AFB0-8C046F80EA93}">
      <dgm:prSet/>
      <dgm:spPr>
        <a:ln>
          <a:solidFill>
            <a:srgbClr val="1F4A7F"/>
          </a:solidFill>
        </a:ln>
      </dgm:spPr>
      <dgm:t>
        <a:bodyPr/>
        <a:lstStyle/>
        <a:p>
          <a:endParaRPr lang="en-US"/>
        </a:p>
      </dgm:t>
    </dgm:pt>
    <dgm:pt modelId="{5D9C9E89-1E51-462A-967B-3A2ECED132D1}" type="sibTrans" cxnId="{19E96491-D66D-4298-AFB0-8C046F80EA93}">
      <dgm:prSet/>
      <dgm:spPr/>
      <dgm:t>
        <a:bodyPr/>
        <a:lstStyle/>
        <a:p>
          <a:endParaRPr lang="en-US"/>
        </a:p>
      </dgm:t>
    </dgm:pt>
    <dgm:pt modelId="{3A6ABF8B-0659-428C-B2C9-8755CFF745AE}">
      <dgm:prSet phldrT="[Text]" custT="1"/>
      <dgm:spPr>
        <a:solidFill>
          <a:srgbClr val="FFFB65"/>
        </a:solidFill>
      </dgm:spPr>
      <dgm:t>
        <a:bodyPr/>
        <a:lstStyle/>
        <a:p>
          <a:r>
            <a:rPr lang="en-US" sz="2400" b="1" dirty="0" smtClean="0">
              <a:solidFill>
                <a:srgbClr val="1A6174"/>
              </a:solidFill>
            </a:rPr>
            <a:t>Outcomes?</a:t>
          </a:r>
          <a:endParaRPr lang="en-US" sz="2400" b="1" dirty="0">
            <a:solidFill>
              <a:srgbClr val="1A6174"/>
            </a:solidFill>
          </a:endParaRPr>
        </a:p>
      </dgm:t>
    </dgm:pt>
    <dgm:pt modelId="{7C278E00-CB9E-42F1-8784-07DC6F58BF89}" type="parTrans" cxnId="{E4D69515-133B-47A0-A244-D9F146F65069}">
      <dgm:prSet/>
      <dgm:spPr>
        <a:ln>
          <a:solidFill>
            <a:srgbClr val="1F4A7F"/>
          </a:solidFill>
        </a:ln>
      </dgm:spPr>
      <dgm:t>
        <a:bodyPr/>
        <a:lstStyle/>
        <a:p>
          <a:endParaRPr lang="en-US"/>
        </a:p>
      </dgm:t>
    </dgm:pt>
    <dgm:pt modelId="{F754FB67-73E8-4F4B-BB23-39344F033D65}" type="sibTrans" cxnId="{E4D69515-133B-47A0-A244-D9F146F65069}">
      <dgm:prSet/>
      <dgm:spPr/>
      <dgm:t>
        <a:bodyPr/>
        <a:lstStyle/>
        <a:p>
          <a:endParaRPr lang="en-US"/>
        </a:p>
      </dgm:t>
    </dgm:pt>
    <dgm:pt modelId="{F2E6A255-79EF-412E-B097-03E9B36E8980}">
      <dgm:prSet phldrT="[Text]" custT="1"/>
      <dgm:spPr>
        <a:solidFill>
          <a:srgbClr val="FFFB65"/>
        </a:solidFill>
      </dgm:spPr>
      <dgm:t>
        <a:bodyPr/>
        <a:lstStyle/>
        <a:p>
          <a:r>
            <a:rPr lang="en-US" sz="2400" b="1" dirty="0" smtClean="0">
              <a:solidFill>
                <a:srgbClr val="1A6174"/>
              </a:solidFill>
            </a:rPr>
            <a:t>Quality?</a:t>
          </a:r>
          <a:endParaRPr lang="en-US" sz="2400" b="1" dirty="0">
            <a:solidFill>
              <a:srgbClr val="1A6174"/>
            </a:solidFill>
          </a:endParaRPr>
        </a:p>
      </dgm:t>
    </dgm:pt>
    <dgm:pt modelId="{4F6A3F6F-4B7B-4483-BFDC-D1864F537A73}" type="parTrans" cxnId="{B951EA9A-0E90-43A1-9E3B-ECD825FFC88E}">
      <dgm:prSet/>
      <dgm:spPr>
        <a:ln>
          <a:solidFill>
            <a:srgbClr val="1F4A7F"/>
          </a:solidFill>
        </a:ln>
      </dgm:spPr>
      <dgm:t>
        <a:bodyPr/>
        <a:lstStyle/>
        <a:p>
          <a:endParaRPr lang="en-US"/>
        </a:p>
      </dgm:t>
    </dgm:pt>
    <dgm:pt modelId="{E97CA337-AD17-4446-8E92-8B510943515D}" type="sibTrans" cxnId="{B951EA9A-0E90-43A1-9E3B-ECD825FFC88E}">
      <dgm:prSet/>
      <dgm:spPr/>
      <dgm:t>
        <a:bodyPr/>
        <a:lstStyle/>
        <a:p>
          <a:endParaRPr lang="en-US"/>
        </a:p>
      </dgm:t>
    </dgm:pt>
    <dgm:pt modelId="{9613378D-A6BE-4B8A-9B0F-F0960154BB8C}">
      <dgm:prSet phldrT="[Text]" custT="1"/>
      <dgm:spPr>
        <a:solidFill>
          <a:srgbClr val="FFFB65"/>
        </a:solidFill>
      </dgm:spPr>
      <dgm:t>
        <a:bodyPr/>
        <a:lstStyle/>
        <a:p>
          <a:r>
            <a:rPr lang="en-US" sz="2400" b="1" dirty="0" smtClean="0">
              <a:solidFill>
                <a:srgbClr val="1A6174"/>
              </a:solidFill>
            </a:rPr>
            <a:t>Cost effectiveness?</a:t>
          </a:r>
          <a:endParaRPr lang="en-US" sz="2400" b="1" dirty="0">
            <a:solidFill>
              <a:srgbClr val="1A6174"/>
            </a:solidFill>
          </a:endParaRPr>
        </a:p>
      </dgm:t>
    </dgm:pt>
    <dgm:pt modelId="{6EBFDA84-A813-439E-82FF-68BBD23FAB64}" type="parTrans" cxnId="{E4DF201A-BAA7-490B-B945-9372D84240D3}">
      <dgm:prSet/>
      <dgm:spPr>
        <a:ln>
          <a:solidFill>
            <a:srgbClr val="1F4A7F"/>
          </a:solidFill>
        </a:ln>
      </dgm:spPr>
      <dgm:t>
        <a:bodyPr/>
        <a:lstStyle/>
        <a:p>
          <a:endParaRPr lang="en-US"/>
        </a:p>
      </dgm:t>
    </dgm:pt>
    <dgm:pt modelId="{1A3481F2-D2E4-493B-A762-1D0D15CBD063}" type="sibTrans" cxnId="{E4DF201A-BAA7-490B-B945-9372D84240D3}">
      <dgm:prSet/>
      <dgm:spPr/>
      <dgm:t>
        <a:bodyPr/>
        <a:lstStyle/>
        <a:p>
          <a:endParaRPr lang="en-US"/>
        </a:p>
      </dgm:t>
    </dgm:pt>
    <dgm:pt modelId="{78393D72-2C07-4838-BD1E-12B7CC172FDC}" type="pres">
      <dgm:prSet presAssocID="{FD73E71F-85CF-4C7B-9710-3A05107F6BBB}" presName="hierChild1" presStyleCnt="0">
        <dgm:presLayoutVars>
          <dgm:orgChart val="1"/>
          <dgm:chPref val="1"/>
          <dgm:dir/>
          <dgm:animOne val="branch"/>
          <dgm:animLvl val="lvl"/>
          <dgm:resizeHandles/>
        </dgm:presLayoutVars>
      </dgm:prSet>
      <dgm:spPr/>
      <dgm:t>
        <a:bodyPr/>
        <a:lstStyle/>
        <a:p>
          <a:endParaRPr lang="en-US"/>
        </a:p>
      </dgm:t>
    </dgm:pt>
    <dgm:pt modelId="{141409FA-2AA6-410F-9408-716B726D1F24}" type="pres">
      <dgm:prSet presAssocID="{1D91310A-8062-496E-9F11-CDEFF25A2CA5}" presName="hierRoot1" presStyleCnt="0">
        <dgm:presLayoutVars>
          <dgm:hierBranch val="init"/>
        </dgm:presLayoutVars>
      </dgm:prSet>
      <dgm:spPr/>
    </dgm:pt>
    <dgm:pt modelId="{0A935FEB-5329-4D85-A716-191B5B06FEB9}" type="pres">
      <dgm:prSet presAssocID="{1D91310A-8062-496E-9F11-CDEFF25A2CA5}" presName="rootComposite1" presStyleCnt="0"/>
      <dgm:spPr/>
    </dgm:pt>
    <dgm:pt modelId="{288CF43F-71EB-47DB-B645-2DB91CE99D24}" type="pres">
      <dgm:prSet presAssocID="{1D91310A-8062-496E-9F11-CDEFF25A2CA5}" presName="rootText1" presStyleLbl="node0" presStyleIdx="0" presStyleCnt="1" custScaleX="203332" custScaleY="120754" custLinFactNeighborX="232" custLinFactNeighborY="-26252">
        <dgm:presLayoutVars>
          <dgm:chPref val="3"/>
        </dgm:presLayoutVars>
      </dgm:prSet>
      <dgm:spPr/>
      <dgm:t>
        <a:bodyPr/>
        <a:lstStyle/>
        <a:p>
          <a:endParaRPr lang="en-US"/>
        </a:p>
      </dgm:t>
    </dgm:pt>
    <dgm:pt modelId="{3AFD7B2A-22CD-402F-9049-CC9A042A8D7E}" type="pres">
      <dgm:prSet presAssocID="{1D91310A-8062-496E-9F11-CDEFF25A2CA5}" presName="rootConnector1" presStyleLbl="node1" presStyleIdx="0" presStyleCnt="0"/>
      <dgm:spPr/>
      <dgm:t>
        <a:bodyPr/>
        <a:lstStyle/>
        <a:p>
          <a:endParaRPr lang="en-US"/>
        </a:p>
      </dgm:t>
    </dgm:pt>
    <dgm:pt modelId="{22D30D49-39AD-47BE-BEE1-38FEE16E8B41}" type="pres">
      <dgm:prSet presAssocID="{1D91310A-8062-496E-9F11-CDEFF25A2CA5}" presName="hierChild2" presStyleCnt="0"/>
      <dgm:spPr/>
    </dgm:pt>
    <dgm:pt modelId="{6E3E792C-AB80-4E37-B314-0891B82B8E28}" type="pres">
      <dgm:prSet presAssocID="{7C278E00-CB9E-42F1-8784-07DC6F58BF89}" presName="Name37" presStyleLbl="parChTrans1D2" presStyleIdx="0" presStyleCnt="4"/>
      <dgm:spPr/>
      <dgm:t>
        <a:bodyPr/>
        <a:lstStyle/>
        <a:p>
          <a:endParaRPr lang="en-US"/>
        </a:p>
      </dgm:t>
    </dgm:pt>
    <dgm:pt modelId="{E36BEFB2-3E1C-41F9-9630-9D4F745D6599}" type="pres">
      <dgm:prSet presAssocID="{3A6ABF8B-0659-428C-B2C9-8755CFF745AE}" presName="hierRoot2" presStyleCnt="0">
        <dgm:presLayoutVars>
          <dgm:hierBranch val="init"/>
        </dgm:presLayoutVars>
      </dgm:prSet>
      <dgm:spPr/>
    </dgm:pt>
    <dgm:pt modelId="{251A81D4-34D8-4C19-8107-65C96E31A009}" type="pres">
      <dgm:prSet presAssocID="{3A6ABF8B-0659-428C-B2C9-8755CFF745AE}" presName="rootComposite" presStyleCnt="0"/>
      <dgm:spPr/>
    </dgm:pt>
    <dgm:pt modelId="{820FBE26-0780-4909-BDF2-B935402CF11D}" type="pres">
      <dgm:prSet presAssocID="{3A6ABF8B-0659-428C-B2C9-8755CFF745AE}" presName="rootText" presStyleLbl="node2" presStyleIdx="0" presStyleCnt="3" custScaleX="105831">
        <dgm:presLayoutVars>
          <dgm:chPref val="3"/>
        </dgm:presLayoutVars>
      </dgm:prSet>
      <dgm:spPr/>
      <dgm:t>
        <a:bodyPr/>
        <a:lstStyle/>
        <a:p>
          <a:endParaRPr lang="en-US"/>
        </a:p>
      </dgm:t>
    </dgm:pt>
    <dgm:pt modelId="{DE0D1A68-0358-4D44-B009-75BB4AF7FAA7}" type="pres">
      <dgm:prSet presAssocID="{3A6ABF8B-0659-428C-B2C9-8755CFF745AE}" presName="rootConnector" presStyleLbl="node2" presStyleIdx="0" presStyleCnt="3"/>
      <dgm:spPr/>
      <dgm:t>
        <a:bodyPr/>
        <a:lstStyle/>
        <a:p>
          <a:endParaRPr lang="en-US"/>
        </a:p>
      </dgm:t>
    </dgm:pt>
    <dgm:pt modelId="{D896D7E7-D6DF-4B98-AE46-C47971094F04}" type="pres">
      <dgm:prSet presAssocID="{3A6ABF8B-0659-428C-B2C9-8755CFF745AE}" presName="hierChild4" presStyleCnt="0"/>
      <dgm:spPr/>
    </dgm:pt>
    <dgm:pt modelId="{ADFD768E-196F-48BD-8014-9FE76A5A2055}" type="pres">
      <dgm:prSet presAssocID="{3A6ABF8B-0659-428C-B2C9-8755CFF745AE}" presName="hierChild5" presStyleCnt="0"/>
      <dgm:spPr/>
    </dgm:pt>
    <dgm:pt modelId="{2ACD2687-474B-4556-B5C3-A1968BA2A5B3}" type="pres">
      <dgm:prSet presAssocID="{4F6A3F6F-4B7B-4483-BFDC-D1864F537A73}" presName="Name37" presStyleLbl="parChTrans1D2" presStyleIdx="1" presStyleCnt="4"/>
      <dgm:spPr/>
      <dgm:t>
        <a:bodyPr/>
        <a:lstStyle/>
        <a:p>
          <a:endParaRPr lang="en-US"/>
        </a:p>
      </dgm:t>
    </dgm:pt>
    <dgm:pt modelId="{BD3B2758-1213-4984-AFC5-DC217D41165B}" type="pres">
      <dgm:prSet presAssocID="{F2E6A255-79EF-412E-B097-03E9B36E8980}" presName="hierRoot2" presStyleCnt="0">
        <dgm:presLayoutVars>
          <dgm:hierBranch val="init"/>
        </dgm:presLayoutVars>
      </dgm:prSet>
      <dgm:spPr/>
    </dgm:pt>
    <dgm:pt modelId="{932952BC-0B43-41A5-8D5B-EBDD05DD9ABB}" type="pres">
      <dgm:prSet presAssocID="{F2E6A255-79EF-412E-B097-03E9B36E8980}" presName="rootComposite" presStyleCnt="0"/>
      <dgm:spPr/>
    </dgm:pt>
    <dgm:pt modelId="{E4145FC6-3316-4188-81E9-8971341943C0}" type="pres">
      <dgm:prSet presAssocID="{F2E6A255-79EF-412E-B097-03E9B36E8980}" presName="rootText" presStyleLbl="node2" presStyleIdx="1" presStyleCnt="3">
        <dgm:presLayoutVars>
          <dgm:chPref val="3"/>
        </dgm:presLayoutVars>
      </dgm:prSet>
      <dgm:spPr/>
      <dgm:t>
        <a:bodyPr/>
        <a:lstStyle/>
        <a:p>
          <a:endParaRPr lang="en-US"/>
        </a:p>
      </dgm:t>
    </dgm:pt>
    <dgm:pt modelId="{E83A9083-7853-4E32-9E51-F4CD556805CB}" type="pres">
      <dgm:prSet presAssocID="{F2E6A255-79EF-412E-B097-03E9B36E8980}" presName="rootConnector" presStyleLbl="node2" presStyleIdx="1" presStyleCnt="3"/>
      <dgm:spPr/>
      <dgm:t>
        <a:bodyPr/>
        <a:lstStyle/>
        <a:p>
          <a:endParaRPr lang="en-US"/>
        </a:p>
      </dgm:t>
    </dgm:pt>
    <dgm:pt modelId="{9942ED3C-6DE6-4DA9-86DE-74B1FF1260E1}" type="pres">
      <dgm:prSet presAssocID="{F2E6A255-79EF-412E-B097-03E9B36E8980}" presName="hierChild4" presStyleCnt="0"/>
      <dgm:spPr/>
    </dgm:pt>
    <dgm:pt modelId="{D9EE74DF-FADD-4338-9C33-39FE0261C134}" type="pres">
      <dgm:prSet presAssocID="{F2E6A255-79EF-412E-B097-03E9B36E8980}" presName="hierChild5" presStyleCnt="0"/>
      <dgm:spPr/>
    </dgm:pt>
    <dgm:pt modelId="{38B7B530-0F17-48BE-BDD4-415BB5B5AC35}" type="pres">
      <dgm:prSet presAssocID="{6EBFDA84-A813-439E-82FF-68BBD23FAB64}" presName="Name37" presStyleLbl="parChTrans1D2" presStyleIdx="2" presStyleCnt="4"/>
      <dgm:spPr/>
      <dgm:t>
        <a:bodyPr/>
        <a:lstStyle/>
        <a:p>
          <a:endParaRPr lang="en-US"/>
        </a:p>
      </dgm:t>
    </dgm:pt>
    <dgm:pt modelId="{B8D2BDA7-B14B-4E3C-AC3E-4FCEFA351F99}" type="pres">
      <dgm:prSet presAssocID="{9613378D-A6BE-4B8A-9B0F-F0960154BB8C}" presName="hierRoot2" presStyleCnt="0">
        <dgm:presLayoutVars>
          <dgm:hierBranch val="init"/>
        </dgm:presLayoutVars>
      </dgm:prSet>
      <dgm:spPr/>
    </dgm:pt>
    <dgm:pt modelId="{FDC095C5-6050-4D9A-B653-0EFCF8EBEE42}" type="pres">
      <dgm:prSet presAssocID="{9613378D-A6BE-4B8A-9B0F-F0960154BB8C}" presName="rootComposite" presStyleCnt="0"/>
      <dgm:spPr/>
    </dgm:pt>
    <dgm:pt modelId="{DEBF27A9-5938-4AD9-AEDE-F35B24EF6610}" type="pres">
      <dgm:prSet presAssocID="{9613378D-A6BE-4B8A-9B0F-F0960154BB8C}" presName="rootText" presStyleLbl="node2" presStyleIdx="2" presStyleCnt="3" custScaleX="144158">
        <dgm:presLayoutVars>
          <dgm:chPref val="3"/>
        </dgm:presLayoutVars>
      </dgm:prSet>
      <dgm:spPr/>
      <dgm:t>
        <a:bodyPr/>
        <a:lstStyle/>
        <a:p>
          <a:endParaRPr lang="en-US"/>
        </a:p>
      </dgm:t>
    </dgm:pt>
    <dgm:pt modelId="{082FBABA-7A6D-47F6-B0F4-D9D12F6BACFE}" type="pres">
      <dgm:prSet presAssocID="{9613378D-A6BE-4B8A-9B0F-F0960154BB8C}" presName="rootConnector" presStyleLbl="node2" presStyleIdx="2" presStyleCnt="3"/>
      <dgm:spPr/>
      <dgm:t>
        <a:bodyPr/>
        <a:lstStyle/>
        <a:p>
          <a:endParaRPr lang="en-US"/>
        </a:p>
      </dgm:t>
    </dgm:pt>
    <dgm:pt modelId="{F17BF436-8332-4C5C-AABA-28CDFA7FFBE2}" type="pres">
      <dgm:prSet presAssocID="{9613378D-A6BE-4B8A-9B0F-F0960154BB8C}" presName="hierChild4" presStyleCnt="0"/>
      <dgm:spPr/>
    </dgm:pt>
    <dgm:pt modelId="{595F216B-A24E-4E5A-9784-FC1C95CCB64D}" type="pres">
      <dgm:prSet presAssocID="{9613378D-A6BE-4B8A-9B0F-F0960154BB8C}" presName="hierChild5" presStyleCnt="0"/>
      <dgm:spPr/>
    </dgm:pt>
    <dgm:pt modelId="{4D8286D0-BF7D-451F-B312-A8A93D3995AA}" type="pres">
      <dgm:prSet presAssocID="{1D91310A-8062-496E-9F11-CDEFF25A2CA5}" presName="hierChild3" presStyleCnt="0"/>
      <dgm:spPr/>
    </dgm:pt>
    <dgm:pt modelId="{617E71B5-EF41-4C86-A623-34EF563265DF}" type="pres">
      <dgm:prSet presAssocID="{E09D2828-283F-496C-9522-5921D0864C9F}" presName="Name111" presStyleLbl="parChTrans1D2" presStyleIdx="3" presStyleCnt="4"/>
      <dgm:spPr/>
      <dgm:t>
        <a:bodyPr/>
        <a:lstStyle/>
        <a:p>
          <a:endParaRPr lang="en-US"/>
        </a:p>
      </dgm:t>
    </dgm:pt>
    <dgm:pt modelId="{BCB63043-E2CA-40B0-9E61-14A59BEE2B33}" type="pres">
      <dgm:prSet presAssocID="{22EA430B-BFEC-44B3-973F-DF332F1C48CC}" presName="hierRoot3" presStyleCnt="0">
        <dgm:presLayoutVars>
          <dgm:hierBranch val="init"/>
        </dgm:presLayoutVars>
      </dgm:prSet>
      <dgm:spPr/>
    </dgm:pt>
    <dgm:pt modelId="{847F1DCA-1F93-4EBB-89C1-5724F317EC09}" type="pres">
      <dgm:prSet presAssocID="{22EA430B-BFEC-44B3-973F-DF332F1C48CC}" presName="rootComposite3" presStyleCnt="0"/>
      <dgm:spPr/>
    </dgm:pt>
    <dgm:pt modelId="{C78FB6B9-B51F-4FDB-B093-4C5E8C74502B}" type="pres">
      <dgm:prSet presAssocID="{22EA430B-BFEC-44B3-973F-DF332F1C48CC}" presName="rootText3" presStyleLbl="asst1" presStyleIdx="0" presStyleCnt="1" custScaleX="150378" custLinFactNeighborX="-3348" custLinFactNeighborY="-15119">
        <dgm:presLayoutVars>
          <dgm:chPref val="3"/>
        </dgm:presLayoutVars>
      </dgm:prSet>
      <dgm:spPr/>
      <dgm:t>
        <a:bodyPr/>
        <a:lstStyle/>
        <a:p>
          <a:endParaRPr lang="en-US"/>
        </a:p>
      </dgm:t>
    </dgm:pt>
    <dgm:pt modelId="{B7F07F74-6E4F-4978-80A3-E827B805B677}" type="pres">
      <dgm:prSet presAssocID="{22EA430B-BFEC-44B3-973F-DF332F1C48CC}" presName="rootConnector3" presStyleLbl="asst1" presStyleIdx="0" presStyleCnt="1"/>
      <dgm:spPr/>
      <dgm:t>
        <a:bodyPr/>
        <a:lstStyle/>
        <a:p>
          <a:endParaRPr lang="en-US"/>
        </a:p>
      </dgm:t>
    </dgm:pt>
    <dgm:pt modelId="{E1A9280C-A9D8-4982-9FB4-48E3A09FF35E}" type="pres">
      <dgm:prSet presAssocID="{22EA430B-BFEC-44B3-973F-DF332F1C48CC}" presName="hierChild6" presStyleCnt="0"/>
      <dgm:spPr/>
    </dgm:pt>
    <dgm:pt modelId="{0816D821-4D18-404D-9062-952FB2627355}" type="pres">
      <dgm:prSet presAssocID="{22EA430B-BFEC-44B3-973F-DF332F1C48CC}" presName="hierChild7" presStyleCnt="0"/>
      <dgm:spPr/>
    </dgm:pt>
  </dgm:ptLst>
  <dgm:cxnLst>
    <dgm:cxn modelId="{E29EA46E-7BD4-4ACB-A3C6-3D5F7EFD34FA}" type="presOf" srcId="{1D91310A-8062-496E-9F11-CDEFF25A2CA5}" destId="{288CF43F-71EB-47DB-B645-2DB91CE99D24}" srcOrd="0" destOrd="0" presId="urn:microsoft.com/office/officeart/2005/8/layout/orgChart1"/>
    <dgm:cxn modelId="{9D7563DF-E3B9-4B9F-97E5-8A6CC7CF558A}" type="presOf" srcId="{3A6ABF8B-0659-428C-B2C9-8755CFF745AE}" destId="{DE0D1A68-0358-4D44-B009-75BB4AF7FAA7}" srcOrd="1" destOrd="0" presId="urn:microsoft.com/office/officeart/2005/8/layout/orgChart1"/>
    <dgm:cxn modelId="{9DA40D13-438B-45F7-9F40-C42CF7B52A9A}" type="presOf" srcId="{9613378D-A6BE-4B8A-9B0F-F0960154BB8C}" destId="{082FBABA-7A6D-47F6-B0F4-D9D12F6BACFE}" srcOrd="1" destOrd="0" presId="urn:microsoft.com/office/officeart/2005/8/layout/orgChart1"/>
    <dgm:cxn modelId="{E4DF201A-BAA7-490B-B945-9372D84240D3}" srcId="{1D91310A-8062-496E-9F11-CDEFF25A2CA5}" destId="{9613378D-A6BE-4B8A-9B0F-F0960154BB8C}" srcOrd="3" destOrd="0" parTransId="{6EBFDA84-A813-439E-82FF-68BBD23FAB64}" sibTransId="{1A3481F2-D2E4-493B-A762-1D0D15CBD063}"/>
    <dgm:cxn modelId="{B951EA9A-0E90-43A1-9E3B-ECD825FFC88E}" srcId="{1D91310A-8062-496E-9F11-CDEFF25A2CA5}" destId="{F2E6A255-79EF-412E-B097-03E9B36E8980}" srcOrd="2" destOrd="0" parTransId="{4F6A3F6F-4B7B-4483-BFDC-D1864F537A73}" sibTransId="{E97CA337-AD17-4446-8E92-8B510943515D}"/>
    <dgm:cxn modelId="{BEA385C7-2224-4FEE-90C1-1EA9AAAFD7BD}" type="presOf" srcId="{9613378D-A6BE-4B8A-9B0F-F0960154BB8C}" destId="{DEBF27A9-5938-4AD9-AEDE-F35B24EF6610}" srcOrd="0" destOrd="0" presId="urn:microsoft.com/office/officeart/2005/8/layout/orgChart1"/>
    <dgm:cxn modelId="{4D1B3C93-1680-4F34-A11D-422715280BBE}" type="presOf" srcId="{22EA430B-BFEC-44B3-973F-DF332F1C48CC}" destId="{C78FB6B9-B51F-4FDB-B093-4C5E8C74502B}" srcOrd="0" destOrd="0" presId="urn:microsoft.com/office/officeart/2005/8/layout/orgChart1"/>
    <dgm:cxn modelId="{903C21AC-90DA-422B-8DDE-62E2CEC0701A}" type="presOf" srcId="{4F6A3F6F-4B7B-4483-BFDC-D1864F537A73}" destId="{2ACD2687-474B-4556-B5C3-A1968BA2A5B3}" srcOrd="0" destOrd="0" presId="urn:microsoft.com/office/officeart/2005/8/layout/orgChart1"/>
    <dgm:cxn modelId="{2E2E743D-6BE8-4F9E-8ED9-B6A5AFA65775}" type="presOf" srcId="{F2E6A255-79EF-412E-B097-03E9B36E8980}" destId="{E83A9083-7853-4E32-9E51-F4CD556805CB}" srcOrd="1" destOrd="0" presId="urn:microsoft.com/office/officeart/2005/8/layout/orgChart1"/>
    <dgm:cxn modelId="{74639332-3859-4731-9281-3EF2B042A9DE}" type="presOf" srcId="{6EBFDA84-A813-439E-82FF-68BBD23FAB64}" destId="{38B7B530-0F17-48BE-BDD4-415BB5B5AC35}" srcOrd="0" destOrd="0" presId="urn:microsoft.com/office/officeart/2005/8/layout/orgChart1"/>
    <dgm:cxn modelId="{EE18024A-0B06-4333-B09D-2A4AE4E55EEA}" type="presOf" srcId="{3A6ABF8B-0659-428C-B2C9-8755CFF745AE}" destId="{820FBE26-0780-4909-BDF2-B935402CF11D}" srcOrd="0" destOrd="0" presId="urn:microsoft.com/office/officeart/2005/8/layout/orgChart1"/>
    <dgm:cxn modelId="{156B3DDB-6AF7-4979-8FF5-3FBCD727FFC9}" type="presOf" srcId="{22EA430B-BFEC-44B3-973F-DF332F1C48CC}" destId="{B7F07F74-6E4F-4978-80A3-E827B805B677}" srcOrd="1" destOrd="0" presId="urn:microsoft.com/office/officeart/2005/8/layout/orgChart1"/>
    <dgm:cxn modelId="{4A9D3F23-EA12-43F2-9D00-435B6BE5B73F}" type="presOf" srcId="{E09D2828-283F-496C-9522-5921D0864C9F}" destId="{617E71B5-EF41-4C86-A623-34EF563265DF}" srcOrd="0" destOrd="0" presId="urn:microsoft.com/office/officeart/2005/8/layout/orgChart1"/>
    <dgm:cxn modelId="{88D8CD1B-311A-4850-B23D-E7BA6F1A0DD7}" type="presOf" srcId="{F2E6A255-79EF-412E-B097-03E9B36E8980}" destId="{E4145FC6-3316-4188-81E9-8971341943C0}" srcOrd="0" destOrd="0" presId="urn:microsoft.com/office/officeart/2005/8/layout/orgChart1"/>
    <dgm:cxn modelId="{A266A790-67CC-4175-9AE5-3026EDECA58D}" type="presOf" srcId="{7C278E00-CB9E-42F1-8784-07DC6F58BF89}" destId="{6E3E792C-AB80-4E37-B314-0891B82B8E28}" srcOrd="0" destOrd="0" presId="urn:microsoft.com/office/officeart/2005/8/layout/orgChart1"/>
    <dgm:cxn modelId="{E4D69515-133B-47A0-A244-D9F146F65069}" srcId="{1D91310A-8062-496E-9F11-CDEFF25A2CA5}" destId="{3A6ABF8B-0659-428C-B2C9-8755CFF745AE}" srcOrd="1" destOrd="0" parTransId="{7C278E00-CB9E-42F1-8784-07DC6F58BF89}" sibTransId="{F754FB67-73E8-4F4B-BB23-39344F033D65}"/>
    <dgm:cxn modelId="{816761A8-290C-410F-B4C0-F904708F9283}" srcId="{FD73E71F-85CF-4C7B-9710-3A05107F6BBB}" destId="{1D91310A-8062-496E-9F11-CDEFF25A2CA5}" srcOrd="0" destOrd="0" parTransId="{48439845-8D3E-4BB6-A126-79E0A92A0963}" sibTransId="{44342BD8-975B-4F8E-9DA0-4B33396874FA}"/>
    <dgm:cxn modelId="{74B9826F-821E-40FB-B4F7-7E04DAF13FE5}" type="presOf" srcId="{FD73E71F-85CF-4C7B-9710-3A05107F6BBB}" destId="{78393D72-2C07-4838-BD1E-12B7CC172FDC}" srcOrd="0" destOrd="0" presId="urn:microsoft.com/office/officeart/2005/8/layout/orgChart1"/>
    <dgm:cxn modelId="{956C3E91-8FFC-4B43-8CAF-67F423917FD3}" type="presOf" srcId="{1D91310A-8062-496E-9F11-CDEFF25A2CA5}" destId="{3AFD7B2A-22CD-402F-9049-CC9A042A8D7E}" srcOrd="1" destOrd="0" presId="urn:microsoft.com/office/officeart/2005/8/layout/orgChart1"/>
    <dgm:cxn modelId="{19E96491-D66D-4298-AFB0-8C046F80EA93}" srcId="{1D91310A-8062-496E-9F11-CDEFF25A2CA5}" destId="{22EA430B-BFEC-44B3-973F-DF332F1C48CC}" srcOrd="0" destOrd="0" parTransId="{E09D2828-283F-496C-9522-5921D0864C9F}" sibTransId="{5D9C9E89-1E51-462A-967B-3A2ECED132D1}"/>
    <dgm:cxn modelId="{810F3A4A-28AF-4268-8BA1-6B34876DC6DA}" type="presParOf" srcId="{78393D72-2C07-4838-BD1E-12B7CC172FDC}" destId="{141409FA-2AA6-410F-9408-716B726D1F24}" srcOrd="0" destOrd="0" presId="urn:microsoft.com/office/officeart/2005/8/layout/orgChart1"/>
    <dgm:cxn modelId="{7FB721F1-9AAB-4E90-BF73-1F2571E3BC7D}" type="presParOf" srcId="{141409FA-2AA6-410F-9408-716B726D1F24}" destId="{0A935FEB-5329-4D85-A716-191B5B06FEB9}" srcOrd="0" destOrd="0" presId="urn:microsoft.com/office/officeart/2005/8/layout/orgChart1"/>
    <dgm:cxn modelId="{CAB50DE4-7977-47BD-8649-F4C6774E6A81}" type="presParOf" srcId="{0A935FEB-5329-4D85-A716-191B5B06FEB9}" destId="{288CF43F-71EB-47DB-B645-2DB91CE99D24}" srcOrd="0" destOrd="0" presId="urn:microsoft.com/office/officeart/2005/8/layout/orgChart1"/>
    <dgm:cxn modelId="{A2BC2E01-9675-4531-A42C-CA0ACC651D67}" type="presParOf" srcId="{0A935FEB-5329-4D85-A716-191B5B06FEB9}" destId="{3AFD7B2A-22CD-402F-9049-CC9A042A8D7E}" srcOrd="1" destOrd="0" presId="urn:microsoft.com/office/officeart/2005/8/layout/orgChart1"/>
    <dgm:cxn modelId="{93FC8D21-EA8C-4371-B0CC-30ED2CE1BAE7}" type="presParOf" srcId="{141409FA-2AA6-410F-9408-716B726D1F24}" destId="{22D30D49-39AD-47BE-BEE1-38FEE16E8B41}" srcOrd="1" destOrd="0" presId="urn:microsoft.com/office/officeart/2005/8/layout/orgChart1"/>
    <dgm:cxn modelId="{DCD0C06B-FC81-422B-B870-8546ED4B549D}" type="presParOf" srcId="{22D30D49-39AD-47BE-BEE1-38FEE16E8B41}" destId="{6E3E792C-AB80-4E37-B314-0891B82B8E28}" srcOrd="0" destOrd="0" presId="urn:microsoft.com/office/officeart/2005/8/layout/orgChart1"/>
    <dgm:cxn modelId="{CB068A53-9B13-4C2A-A4F8-F7640BDE7976}" type="presParOf" srcId="{22D30D49-39AD-47BE-BEE1-38FEE16E8B41}" destId="{E36BEFB2-3E1C-41F9-9630-9D4F745D6599}" srcOrd="1" destOrd="0" presId="urn:microsoft.com/office/officeart/2005/8/layout/orgChart1"/>
    <dgm:cxn modelId="{1AD9350C-F5EF-4A94-BB6D-6E01D1486D4B}" type="presParOf" srcId="{E36BEFB2-3E1C-41F9-9630-9D4F745D6599}" destId="{251A81D4-34D8-4C19-8107-65C96E31A009}" srcOrd="0" destOrd="0" presId="urn:microsoft.com/office/officeart/2005/8/layout/orgChart1"/>
    <dgm:cxn modelId="{9647037A-5B50-4934-B6AB-5F614FF56BC4}" type="presParOf" srcId="{251A81D4-34D8-4C19-8107-65C96E31A009}" destId="{820FBE26-0780-4909-BDF2-B935402CF11D}" srcOrd="0" destOrd="0" presId="urn:microsoft.com/office/officeart/2005/8/layout/orgChart1"/>
    <dgm:cxn modelId="{2CC57CD1-0DB1-422B-B075-8EF850EB396E}" type="presParOf" srcId="{251A81D4-34D8-4C19-8107-65C96E31A009}" destId="{DE0D1A68-0358-4D44-B009-75BB4AF7FAA7}" srcOrd="1" destOrd="0" presId="urn:microsoft.com/office/officeart/2005/8/layout/orgChart1"/>
    <dgm:cxn modelId="{E94DEFA7-A158-43F4-AF47-25FBF32B934C}" type="presParOf" srcId="{E36BEFB2-3E1C-41F9-9630-9D4F745D6599}" destId="{D896D7E7-D6DF-4B98-AE46-C47971094F04}" srcOrd="1" destOrd="0" presId="urn:microsoft.com/office/officeart/2005/8/layout/orgChart1"/>
    <dgm:cxn modelId="{66B03E7C-4104-43D7-B1A9-1E024CF2F4E8}" type="presParOf" srcId="{E36BEFB2-3E1C-41F9-9630-9D4F745D6599}" destId="{ADFD768E-196F-48BD-8014-9FE76A5A2055}" srcOrd="2" destOrd="0" presId="urn:microsoft.com/office/officeart/2005/8/layout/orgChart1"/>
    <dgm:cxn modelId="{F256ECE1-B889-4826-9938-E0C8D4428897}" type="presParOf" srcId="{22D30D49-39AD-47BE-BEE1-38FEE16E8B41}" destId="{2ACD2687-474B-4556-B5C3-A1968BA2A5B3}" srcOrd="2" destOrd="0" presId="urn:microsoft.com/office/officeart/2005/8/layout/orgChart1"/>
    <dgm:cxn modelId="{56CBDD1B-A3DE-4409-8189-70C3430615B5}" type="presParOf" srcId="{22D30D49-39AD-47BE-BEE1-38FEE16E8B41}" destId="{BD3B2758-1213-4984-AFC5-DC217D41165B}" srcOrd="3" destOrd="0" presId="urn:microsoft.com/office/officeart/2005/8/layout/orgChart1"/>
    <dgm:cxn modelId="{D563B743-4D18-4406-81A3-058FD38B2B3F}" type="presParOf" srcId="{BD3B2758-1213-4984-AFC5-DC217D41165B}" destId="{932952BC-0B43-41A5-8D5B-EBDD05DD9ABB}" srcOrd="0" destOrd="0" presId="urn:microsoft.com/office/officeart/2005/8/layout/orgChart1"/>
    <dgm:cxn modelId="{040B0C7C-06A1-46B3-B518-78CACE4C58F2}" type="presParOf" srcId="{932952BC-0B43-41A5-8D5B-EBDD05DD9ABB}" destId="{E4145FC6-3316-4188-81E9-8971341943C0}" srcOrd="0" destOrd="0" presId="urn:microsoft.com/office/officeart/2005/8/layout/orgChart1"/>
    <dgm:cxn modelId="{B0FABFA5-27DD-4CC9-AEA0-2BC0E0158199}" type="presParOf" srcId="{932952BC-0B43-41A5-8D5B-EBDD05DD9ABB}" destId="{E83A9083-7853-4E32-9E51-F4CD556805CB}" srcOrd="1" destOrd="0" presId="urn:microsoft.com/office/officeart/2005/8/layout/orgChart1"/>
    <dgm:cxn modelId="{C4DC5A26-DA2D-413D-99C9-ADFE994AC12D}" type="presParOf" srcId="{BD3B2758-1213-4984-AFC5-DC217D41165B}" destId="{9942ED3C-6DE6-4DA9-86DE-74B1FF1260E1}" srcOrd="1" destOrd="0" presId="urn:microsoft.com/office/officeart/2005/8/layout/orgChart1"/>
    <dgm:cxn modelId="{60D871E6-8337-43FB-B343-BDC5CF68F09F}" type="presParOf" srcId="{BD3B2758-1213-4984-AFC5-DC217D41165B}" destId="{D9EE74DF-FADD-4338-9C33-39FE0261C134}" srcOrd="2" destOrd="0" presId="urn:microsoft.com/office/officeart/2005/8/layout/orgChart1"/>
    <dgm:cxn modelId="{F8A6DABE-0A48-45FB-8E5D-7A91B78E5C27}" type="presParOf" srcId="{22D30D49-39AD-47BE-BEE1-38FEE16E8B41}" destId="{38B7B530-0F17-48BE-BDD4-415BB5B5AC35}" srcOrd="4" destOrd="0" presId="urn:microsoft.com/office/officeart/2005/8/layout/orgChart1"/>
    <dgm:cxn modelId="{DBFC0131-FEA7-4B04-81F1-0B94B9413869}" type="presParOf" srcId="{22D30D49-39AD-47BE-BEE1-38FEE16E8B41}" destId="{B8D2BDA7-B14B-4E3C-AC3E-4FCEFA351F99}" srcOrd="5" destOrd="0" presId="urn:microsoft.com/office/officeart/2005/8/layout/orgChart1"/>
    <dgm:cxn modelId="{141A0ABE-52DC-4757-A8B7-2BE9D9CEDD54}" type="presParOf" srcId="{B8D2BDA7-B14B-4E3C-AC3E-4FCEFA351F99}" destId="{FDC095C5-6050-4D9A-B653-0EFCF8EBEE42}" srcOrd="0" destOrd="0" presId="urn:microsoft.com/office/officeart/2005/8/layout/orgChart1"/>
    <dgm:cxn modelId="{D91997F5-5AF5-4325-B557-3C16C75DC615}" type="presParOf" srcId="{FDC095C5-6050-4D9A-B653-0EFCF8EBEE42}" destId="{DEBF27A9-5938-4AD9-AEDE-F35B24EF6610}" srcOrd="0" destOrd="0" presId="urn:microsoft.com/office/officeart/2005/8/layout/orgChart1"/>
    <dgm:cxn modelId="{55811F1E-0C91-4701-B788-EF58312E8BFB}" type="presParOf" srcId="{FDC095C5-6050-4D9A-B653-0EFCF8EBEE42}" destId="{082FBABA-7A6D-47F6-B0F4-D9D12F6BACFE}" srcOrd="1" destOrd="0" presId="urn:microsoft.com/office/officeart/2005/8/layout/orgChart1"/>
    <dgm:cxn modelId="{DBBFC0DF-0FCF-4059-B86A-4146F24E4A7F}" type="presParOf" srcId="{B8D2BDA7-B14B-4E3C-AC3E-4FCEFA351F99}" destId="{F17BF436-8332-4C5C-AABA-28CDFA7FFBE2}" srcOrd="1" destOrd="0" presId="urn:microsoft.com/office/officeart/2005/8/layout/orgChart1"/>
    <dgm:cxn modelId="{74780D47-1B3F-4BCF-AD0A-E4799D0BD3CE}" type="presParOf" srcId="{B8D2BDA7-B14B-4E3C-AC3E-4FCEFA351F99}" destId="{595F216B-A24E-4E5A-9784-FC1C95CCB64D}" srcOrd="2" destOrd="0" presId="urn:microsoft.com/office/officeart/2005/8/layout/orgChart1"/>
    <dgm:cxn modelId="{7109D63B-3403-45EC-81AC-CFD8128557BA}" type="presParOf" srcId="{141409FA-2AA6-410F-9408-716B726D1F24}" destId="{4D8286D0-BF7D-451F-B312-A8A93D3995AA}" srcOrd="2" destOrd="0" presId="urn:microsoft.com/office/officeart/2005/8/layout/orgChart1"/>
    <dgm:cxn modelId="{8B30BA51-CF7F-48B3-AB41-305997AC8F84}" type="presParOf" srcId="{4D8286D0-BF7D-451F-B312-A8A93D3995AA}" destId="{617E71B5-EF41-4C86-A623-34EF563265DF}" srcOrd="0" destOrd="0" presId="urn:microsoft.com/office/officeart/2005/8/layout/orgChart1"/>
    <dgm:cxn modelId="{2DE8BBBD-E8C6-47CF-BAF8-42238F045032}" type="presParOf" srcId="{4D8286D0-BF7D-451F-B312-A8A93D3995AA}" destId="{BCB63043-E2CA-40B0-9E61-14A59BEE2B33}" srcOrd="1" destOrd="0" presId="urn:microsoft.com/office/officeart/2005/8/layout/orgChart1"/>
    <dgm:cxn modelId="{CFC65DCE-37C3-4794-B667-5D8976A0798A}" type="presParOf" srcId="{BCB63043-E2CA-40B0-9E61-14A59BEE2B33}" destId="{847F1DCA-1F93-4EBB-89C1-5724F317EC09}" srcOrd="0" destOrd="0" presId="urn:microsoft.com/office/officeart/2005/8/layout/orgChart1"/>
    <dgm:cxn modelId="{EB9AEF41-D221-4D14-84D0-1F2F802ED641}" type="presParOf" srcId="{847F1DCA-1F93-4EBB-89C1-5724F317EC09}" destId="{C78FB6B9-B51F-4FDB-B093-4C5E8C74502B}" srcOrd="0" destOrd="0" presId="urn:microsoft.com/office/officeart/2005/8/layout/orgChart1"/>
    <dgm:cxn modelId="{9D2AC29B-0199-41C8-9367-295A83C3097F}" type="presParOf" srcId="{847F1DCA-1F93-4EBB-89C1-5724F317EC09}" destId="{B7F07F74-6E4F-4978-80A3-E827B805B677}" srcOrd="1" destOrd="0" presId="urn:microsoft.com/office/officeart/2005/8/layout/orgChart1"/>
    <dgm:cxn modelId="{C336E6B6-5C2F-4E94-9B34-1BA563A824DE}" type="presParOf" srcId="{BCB63043-E2CA-40B0-9E61-14A59BEE2B33}" destId="{E1A9280C-A9D8-4982-9FB4-48E3A09FF35E}" srcOrd="1" destOrd="0" presId="urn:microsoft.com/office/officeart/2005/8/layout/orgChart1"/>
    <dgm:cxn modelId="{2C284894-21DE-46A4-BD41-4ED570633BE4}" type="presParOf" srcId="{BCB63043-E2CA-40B0-9E61-14A59BEE2B33}" destId="{0816D821-4D18-404D-9062-952FB2627355}"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7760EA8-DCCB-4EF1-8DA1-FB82F35935E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E75D843-C41F-4097-94C5-C0A15ED7A5EC}">
      <dgm:prSet phldrT="[Text]" custT="1"/>
      <dgm:spPr/>
      <dgm:t>
        <a:bodyPr/>
        <a:lstStyle/>
        <a:p>
          <a:r>
            <a:rPr lang="en-US" sz="2800" b="1" dirty="0" smtClean="0"/>
            <a:t>Performance measurement</a:t>
          </a:r>
          <a:endParaRPr lang="en-US" sz="2800" b="1" dirty="0"/>
        </a:p>
      </dgm:t>
    </dgm:pt>
    <dgm:pt modelId="{D1A21226-35AE-41DF-95E4-ABA662EB090A}" type="parTrans" cxnId="{0415B091-F209-42C1-BEF1-3B994C6EB206}">
      <dgm:prSet/>
      <dgm:spPr/>
      <dgm:t>
        <a:bodyPr/>
        <a:lstStyle/>
        <a:p>
          <a:endParaRPr lang="en-US"/>
        </a:p>
      </dgm:t>
    </dgm:pt>
    <dgm:pt modelId="{34236337-7C17-4B36-93CD-F5E134D02C7D}" type="sibTrans" cxnId="{0415B091-F209-42C1-BEF1-3B994C6EB206}">
      <dgm:prSet/>
      <dgm:spPr/>
      <dgm:t>
        <a:bodyPr/>
        <a:lstStyle/>
        <a:p>
          <a:endParaRPr lang="en-US"/>
        </a:p>
      </dgm:t>
    </dgm:pt>
    <dgm:pt modelId="{6617ED40-C655-4C1E-BE0F-7A54B878C285}" type="asst">
      <dgm:prSet phldrT="[Text]" custT="1"/>
      <dgm:spPr>
        <a:solidFill>
          <a:srgbClr val="93D050"/>
        </a:solidFill>
      </dgm:spPr>
      <dgm:t>
        <a:bodyPr/>
        <a:lstStyle/>
        <a:p>
          <a:r>
            <a:rPr lang="en-US" sz="2400" b="1" dirty="0" smtClean="0">
              <a:solidFill>
                <a:srgbClr val="1A6174"/>
              </a:solidFill>
            </a:rPr>
            <a:t>How will we know if we are meeting community needs prioritized?</a:t>
          </a:r>
          <a:endParaRPr lang="en-US" sz="2400" b="1" dirty="0">
            <a:solidFill>
              <a:srgbClr val="1A6174"/>
            </a:solidFill>
          </a:endParaRPr>
        </a:p>
      </dgm:t>
    </dgm:pt>
    <dgm:pt modelId="{5C32A4D3-80BA-498F-A189-ED261656E14F}" type="parTrans" cxnId="{497C1AF1-4D6E-4DEC-850F-9FD61B80C82B}">
      <dgm:prSet/>
      <dgm:spPr/>
      <dgm:t>
        <a:bodyPr/>
        <a:lstStyle/>
        <a:p>
          <a:endParaRPr lang="en-US"/>
        </a:p>
      </dgm:t>
    </dgm:pt>
    <dgm:pt modelId="{BF5D1BC8-16A1-4933-93A6-004E57B2F8B6}" type="sibTrans" cxnId="{497C1AF1-4D6E-4DEC-850F-9FD61B80C82B}">
      <dgm:prSet/>
      <dgm:spPr/>
      <dgm:t>
        <a:bodyPr/>
        <a:lstStyle/>
        <a:p>
          <a:endParaRPr lang="en-US"/>
        </a:p>
      </dgm:t>
    </dgm:pt>
    <dgm:pt modelId="{8F710F63-CC5C-4F86-9C28-BB204F139B90}">
      <dgm:prSet phldrT="[Text]" custT="1"/>
      <dgm:spPr>
        <a:solidFill>
          <a:srgbClr val="93D050"/>
        </a:solidFill>
      </dgm:spPr>
      <dgm:t>
        <a:bodyPr/>
        <a:lstStyle/>
        <a:p>
          <a:r>
            <a:rPr lang="en-US" sz="2400" b="1" dirty="0" smtClean="0">
              <a:solidFill>
                <a:srgbClr val="1A6174"/>
              </a:solidFill>
            </a:rPr>
            <a:t>What metrics matter?</a:t>
          </a:r>
          <a:endParaRPr lang="en-US" sz="2400" b="1" dirty="0">
            <a:solidFill>
              <a:srgbClr val="1A6174"/>
            </a:solidFill>
          </a:endParaRPr>
        </a:p>
      </dgm:t>
    </dgm:pt>
    <dgm:pt modelId="{8E4723B8-03D1-4390-8443-2ED0FA770694}" type="parTrans" cxnId="{9A285F88-9ED1-4FE5-89AB-C83635B10ADF}">
      <dgm:prSet/>
      <dgm:spPr/>
      <dgm:t>
        <a:bodyPr/>
        <a:lstStyle/>
        <a:p>
          <a:endParaRPr lang="en-US"/>
        </a:p>
      </dgm:t>
    </dgm:pt>
    <dgm:pt modelId="{A37F890F-4F56-4C74-A128-45701683709E}" type="sibTrans" cxnId="{9A285F88-9ED1-4FE5-89AB-C83635B10ADF}">
      <dgm:prSet/>
      <dgm:spPr/>
      <dgm:t>
        <a:bodyPr/>
        <a:lstStyle/>
        <a:p>
          <a:endParaRPr lang="en-US"/>
        </a:p>
      </dgm:t>
    </dgm:pt>
    <dgm:pt modelId="{2C580642-6A10-4E2E-9F80-64590CD89A44}">
      <dgm:prSet phldrT="[Text]" custT="1"/>
      <dgm:spPr>
        <a:solidFill>
          <a:srgbClr val="93D050"/>
        </a:solidFill>
      </dgm:spPr>
      <dgm:t>
        <a:bodyPr/>
        <a:lstStyle/>
        <a:p>
          <a:r>
            <a:rPr lang="en-US" sz="2400" b="1" dirty="0" smtClean="0">
              <a:solidFill>
                <a:srgbClr val="1A6174"/>
              </a:solidFill>
            </a:rPr>
            <a:t>What data will need to be captured?</a:t>
          </a:r>
          <a:endParaRPr lang="en-US" sz="2400" b="1" dirty="0">
            <a:solidFill>
              <a:srgbClr val="1A6174"/>
            </a:solidFill>
          </a:endParaRPr>
        </a:p>
      </dgm:t>
    </dgm:pt>
    <dgm:pt modelId="{4A6E2986-FB6E-41B6-9709-BE996F49EEE5}" type="parTrans" cxnId="{F8684BE3-5792-4D46-B3DF-100E499355B2}">
      <dgm:prSet/>
      <dgm:spPr/>
      <dgm:t>
        <a:bodyPr/>
        <a:lstStyle/>
        <a:p>
          <a:endParaRPr lang="en-US"/>
        </a:p>
      </dgm:t>
    </dgm:pt>
    <dgm:pt modelId="{F5BEFE92-1A50-41B2-A79D-072B952FF322}" type="sibTrans" cxnId="{F8684BE3-5792-4D46-B3DF-100E499355B2}">
      <dgm:prSet/>
      <dgm:spPr/>
      <dgm:t>
        <a:bodyPr/>
        <a:lstStyle/>
        <a:p>
          <a:endParaRPr lang="en-US"/>
        </a:p>
      </dgm:t>
    </dgm:pt>
    <dgm:pt modelId="{C53E2A92-45EA-4CE7-B23D-515D3C3E760B}" type="pres">
      <dgm:prSet presAssocID="{17760EA8-DCCB-4EF1-8DA1-FB82F35935E9}" presName="hierChild1" presStyleCnt="0">
        <dgm:presLayoutVars>
          <dgm:orgChart val="1"/>
          <dgm:chPref val="1"/>
          <dgm:dir/>
          <dgm:animOne val="branch"/>
          <dgm:animLvl val="lvl"/>
          <dgm:resizeHandles/>
        </dgm:presLayoutVars>
      </dgm:prSet>
      <dgm:spPr/>
      <dgm:t>
        <a:bodyPr/>
        <a:lstStyle/>
        <a:p>
          <a:endParaRPr lang="en-US"/>
        </a:p>
      </dgm:t>
    </dgm:pt>
    <dgm:pt modelId="{CEE1F4B5-4551-4F25-8D2A-BA02A7CE3191}" type="pres">
      <dgm:prSet presAssocID="{1E75D843-C41F-4097-94C5-C0A15ED7A5EC}" presName="hierRoot1" presStyleCnt="0">
        <dgm:presLayoutVars>
          <dgm:hierBranch val="init"/>
        </dgm:presLayoutVars>
      </dgm:prSet>
      <dgm:spPr/>
    </dgm:pt>
    <dgm:pt modelId="{65759EC3-8679-45BC-A204-702E04B8EC1F}" type="pres">
      <dgm:prSet presAssocID="{1E75D843-C41F-4097-94C5-C0A15ED7A5EC}" presName="rootComposite1" presStyleCnt="0"/>
      <dgm:spPr/>
    </dgm:pt>
    <dgm:pt modelId="{7077C6D3-3EFC-4367-96C7-986EF787A66A}" type="pres">
      <dgm:prSet presAssocID="{1E75D843-C41F-4097-94C5-C0A15ED7A5EC}" presName="rootText1" presStyleLbl="node0" presStyleIdx="0" presStyleCnt="1" custScaleX="166762">
        <dgm:presLayoutVars>
          <dgm:chPref val="3"/>
        </dgm:presLayoutVars>
      </dgm:prSet>
      <dgm:spPr/>
      <dgm:t>
        <a:bodyPr/>
        <a:lstStyle/>
        <a:p>
          <a:endParaRPr lang="en-US"/>
        </a:p>
      </dgm:t>
    </dgm:pt>
    <dgm:pt modelId="{0D8880BD-401A-4E29-BCB9-7475E8D28326}" type="pres">
      <dgm:prSet presAssocID="{1E75D843-C41F-4097-94C5-C0A15ED7A5EC}" presName="rootConnector1" presStyleLbl="node1" presStyleIdx="0" presStyleCnt="0"/>
      <dgm:spPr/>
      <dgm:t>
        <a:bodyPr/>
        <a:lstStyle/>
        <a:p>
          <a:endParaRPr lang="en-US"/>
        </a:p>
      </dgm:t>
    </dgm:pt>
    <dgm:pt modelId="{12639963-8632-47B4-A898-4DC11273A085}" type="pres">
      <dgm:prSet presAssocID="{1E75D843-C41F-4097-94C5-C0A15ED7A5EC}" presName="hierChild2" presStyleCnt="0"/>
      <dgm:spPr/>
    </dgm:pt>
    <dgm:pt modelId="{B05346A7-E0B3-4D85-A201-34FDF395AC48}" type="pres">
      <dgm:prSet presAssocID="{8E4723B8-03D1-4390-8443-2ED0FA770694}" presName="Name37" presStyleLbl="parChTrans1D2" presStyleIdx="0" presStyleCnt="3"/>
      <dgm:spPr/>
      <dgm:t>
        <a:bodyPr/>
        <a:lstStyle/>
        <a:p>
          <a:endParaRPr lang="en-US"/>
        </a:p>
      </dgm:t>
    </dgm:pt>
    <dgm:pt modelId="{0FB26BB7-3F24-4D40-889F-E8EDF41B5E98}" type="pres">
      <dgm:prSet presAssocID="{8F710F63-CC5C-4F86-9C28-BB204F139B90}" presName="hierRoot2" presStyleCnt="0">
        <dgm:presLayoutVars>
          <dgm:hierBranch val="init"/>
        </dgm:presLayoutVars>
      </dgm:prSet>
      <dgm:spPr/>
    </dgm:pt>
    <dgm:pt modelId="{A91C0452-3B09-4F0A-A535-CDE4C22F80BC}" type="pres">
      <dgm:prSet presAssocID="{8F710F63-CC5C-4F86-9C28-BB204F139B90}" presName="rootComposite" presStyleCnt="0"/>
      <dgm:spPr/>
    </dgm:pt>
    <dgm:pt modelId="{02D78A3C-5D21-4165-97C5-E6490890736E}" type="pres">
      <dgm:prSet presAssocID="{8F710F63-CC5C-4F86-9C28-BB204F139B90}" presName="rootText" presStyleLbl="node2" presStyleIdx="0" presStyleCnt="2">
        <dgm:presLayoutVars>
          <dgm:chPref val="3"/>
        </dgm:presLayoutVars>
      </dgm:prSet>
      <dgm:spPr/>
      <dgm:t>
        <a:bodyPr/>
        <a:lstStyle/>
        <a:p>
          <a:endParaRPr lang="en-US"/>
        </a:p>
      </dgm:t>
    </dgm:pt>
    <dgm:pt modelId="{BB0E2F95-DC19-4B21-B6CB-057856548398}" type="pres">
      <dgm:prSet presAssocID="{8F710F63-CC5C-4F86-9C28-BB204F139B90}" presName="rootConnector" presStyleLbl="node2" presStyleIdx="0" presStyleCnt="2"/>
      <dgm:spPr/>
      <dgm:t>
        <a:bodyPr/>
        <a:lstStyle/>
        <a:p>
          <a:endParaRPr lang="en-US"/>
        </a:p>
      </dgm:t>
    </dgm:pt>
    <dgm:pt modelId="{60E05C23-ED04-4922-977E-23C0D3A76589}" type="pres">
      <dgm:prSet presAssocID="{8F710F63-CC5C-4F86-9C28-BB204F139B90}" presName="hierChild4" presStyleCnt="0"/>
      <dgm:spPr/>
    </dgm:pt>
    <dgm:pt modelId="{07C67AEA-6004-4A05-9F89-DCDD3D8C3B4B}" type="pres">
      <dgm:prSet presAssocID="{8F710F63-CC5C-4F86-9C28-BB204F139B90}" presName="hierChild5" presStyleCnt="0"/>
      <dgm:spPr/>
    </dgm:pt>
    <dgm:pt modelId="{06399A51-4B04-41C5-B1DA-1D34FB7A90AD}" type="pres">
      <dgm:prSet presAssocID="{4A6E2986-FB6E-41B6-9709-BE996F49EEE5}" presName="Name37" presStyleLbl="parChTrans1D2" presStyleIdx="1" presStyleCnt="3"/>
      <dgm:spPr/>
      <dgm:t>
        <a:bodyPr/>
        <a:lstStyle/>
        <a:p>
          <a:endParaRPr lang="en-US"/>
        </a:p>
      </dgm:t>
    </dgm:pt>
    <dgm:pt modelId="{2C2F71E8-D0C7-4E5D-AB41-A3F590B4EABA}" type="pres">
      <dgm:prSet presAssocID="{2C580642-6A10-4E2E-9F80-64590CD89A44}" presName="hierRoot2" presStyleCnt="0">
        <dgm:presLayoutVars>
          <dgm:hierBranch val="init"/>
        </dgm:presLayoutVars>
      </dgm:prSet>
      <dgm:spPr/>
    </dgm:pt>
    <dgm:pt modelId="{2FDA915F-2195-4C6B-8C14-0BF45F99FD4B}" type="pres">
      <dgm:prSet presAssocID="{2C580642-6A10-4E2E-9F80-64590CD89A44}" presName="rootComposite" presStyleCnt="0"/>
      <dgm:spPr/>
    </dgm:pt>
    <dgm:pt modelId="{D4837772-6D4B-4AC8-9D00-93167F51EBD8}" type="pres">
      <dgm:prSet presAssocID="{2C580642-6A10-4E2E-9F80-64590CD89A44}" presName="rootText" presStyleLbl="node2" presStyleIdx="1" presStyleCnt="2" custScaleX="158978" custScaleY="99956">
        <dgm:presLayoutVars>
          <dgm:chPref val="3"/>
        </dgm:presLayoutVars>
      </dgm:prSet>
      <dgm:spPr/>
      <dgm:t>
        <a:bodyPr/>
        <a:lstStyle/>
        <a:p>
          <a:endParaRPr lang="en-US"/>
        </a:p>
      </dgm:t>
    </dgm:pt>
    <dgm:pt modelId="{1847F752-32CD-479A-8B69-4976BF0A7078}" type="pres">
      <dgm:prSet presAssocID="{2C580642-6A10-4E2E-9F80-64590CD89A44}" presName="rootConnector" presStyleLbl="node2" presStyleIdx="1" presStyleCnt="2"/>
      <dgm:spPr/>
      <dgm:t>
        <a:bodyPr/>
        <a:lstStyle/>
        <a:p>
          <a:endParaRPr lang="en-US"/>
        </a:p>
      </dgm:t>
    </dgm:pt>
    <dgm:pt modelId="{66B88CE7-4648-4EF2-A3C9-E3C4B8E935CD}" type="pres">
      <dgm:prSet presAssocID="{2C580642-6A10-4E2E-9F80-64590CD89A44}" presName="hierChild4" presStyleCnt="0"/>
      <dgm:spPr/>
    </dgm:pt>
    <dgm:pt modelId="{5354C78B-7BA0-49B0-BBD8-7D55B4567040}" type="pres">
      <dgm:prSet presAssocID="{2C580642-6A10-4E2E-9F80-64590CD89A44}" presName="hierChild5" presStyleCnt="0"/>
      <dgm:spPr/>
    </dgm:pt>
    <dgm:pt modelId="{7B955F4F-F037-4622-8042-7BD0D9C71B4B}" type="pres">
      <dgm:prSet presAssocID="{1E75D843-C41F-4097-94C5-C0A15ED7A5EC}" presName="hierChild3" presStyleCnt="0"/>
      <dgm:spPr/>
    </dgm:pt>
    <dgm:pt modelId="{A14DB0F9-2EF3-4334-BEEC-A00D9138CA57}" type="pres">
      <dgm:prSet presAssocID="{5C32A4D3-80BA-498F-A189-ED261656E14F}" presName="Name111" presStyleLbl="parChTrans1D2" presStyleIdx="2" presStyleCnt="3"/>
      <dgm:spPr/>
      <dgm:t>
        <a:bodyPr/>
        <a:lstStyle/>
        <a:p>
          <a:endParaRPr lang="en-US"/>
        </a:p>
      </dgm:t>
    </dgm:pt>
    <dgm:pt modelId="{735E69AF-A247-4874-98EA-F5EC9D17CB85}" type="pres">
      <dgm:prSet presAssocID="{6617ED40-C655-4C1E-BE0F-7A54B878C285}" presName="hierRoot3" presStyleCnt="0">
        <dgm:presLayoutVars>
          <dgm:hierBranch val="init"/>
        </dgm:presLayoutVars>
      </dgm:prSet>
      <dgm:spPr/>
    </dgm:pt>
    <dgm:pt modelId="{E11C477E-82C8-48E1-986D-2B39457A4E15}" type="pres">
      <dgm:prSet presAssocID="{6617ED40-C655-4C1E-BE0F-7A54B878C285}" presName="rootComposite3" presStyleCnt="0"/>
      <dgm:spPr/>
    </dgm:pt>
    <dgm:pt modelId="{F197A75A-91C0-4913-9857-763E2898976D}" type="pres">
      <dgm:prSet presAssocID="{6617ED40-C655-4C1E-BE0F-7A54B878C285}" presName="rootText3" presStyleLbl="asst1" presStyleIdx="0" presStyleCnt="1" custScaleX="182735" custScaleY="118739">
        <dgm:presLayoutVars>
          <dgm:chPref val="3"/>
        </dgm:presLayoutVars>
      </dgm:prSet>
      <dgm:spPr/>
      <dgm:t>
        <a:bodyPr/>
        <a:lstStyle/>
        <a:p>
          <a:endParaRPr lang="en-US"/>
        </a:p>
      </dgm:t>
    </dgm:pt>
    <dgm:pt modelId="{ABA8BC52-7881-49A5-846B-9DD118E6B768}" type="pres">
      <dgm:prSet presAssocID="{6617ED40-C655-4C1E-BE0F-7A54B878C285}" presName="rootConnector3" presStyleLbl="asst1" presStyleIdx="0" presStyleCnt="1"/>
      <dgm:spPr/>
      <dgm:t>
        <a:bodyPr/>
        <a:lstStyle/>
        <a:p>
          <a:endParaRPr lang="en-US"/>
        </a:p>
      </dgm:t>
    </dgm:pt>
    <dgm:pt modelId="{AE4E922A-2FEB-43CB-B409-C9DF9829FDF3}" type="pres">
      <dgm:prSet presAssocID="{6617ED40-C655-4C1E-BE0F-7A54B878C285}" presName="hierChild6" presStyleCnt="0"/>
      <dgm:spPr/>
    </dgm:pt>
    <dgm:pt modelId="{3E4CAA21-EB95-4338-841D-4F3FBEDFBC0D}" type="pres">
      <dgm:prSet presAssocID="{6617ED40-C655-4C1E-BE0F-7A54B878C285}" presName="hierChild7" presStyleCnt="0"/>
      <dgm:spPr/>
    </dgm:pt>
  </dgm:ptLst>
  <dgm:cxnLst>
    <dgm:cxn modelId="{D35F41C4-D2E7-4BA9-9533-7BCF4B3A476D}" type="presOf" srcId="{5C32A4D3-80BA-498F-A189-ED261656E14F}" destId="{A14DB0F9-2EF3-4334-BEEC-A00D9138CA57}" srcOrd="0" destOrd="0" presId="urn:microsoft.com/office/officeart/2005/8/layout/orgChart1"/>
    <dgm:cxn modelId="{46EF870B-D8FE-4A39-AF6C-ADDBDD7CE31A}" type="presOf" srcId="{1E75D843-C41F-4097-94C5-C0A15ED7A5EC}" destId="{0D8880BD-401A-4E29-BCB9-7475E8D28326}" srcOrd="1" destOrd="0" presId="urn:microsoft.com/office/officeart/2005/8/layout/orgChart1"/>
    <dgm:cxn modelId="{F40A8A5E-5A78-4227-BD73-2B72385E5417}" type="presOf" srcId="{17760EA8-DCCB-4EF1-8DA1-FB82F35935E9}" destId="{C53E2A92-45EA-4CE7-B23D-515D3C3E760B}" srcOrd="0" destOrd="0" presId="urn:microsoft.com/office/officeart/2005/8/layout/orgChart1"/>
    <dgm:cxn modelId="{F8684BE3-5792-4D46-B3DF-100E499355B2}" srcId="{1E75D843-C41F-4097-94C5-C0A15ED7A5EC}" destId="{2C580642-6A10-4E2E-9F80-64590CD89A44}" srcOrd="2" destOrd="0" parTransId="{4A6E2986-FB6E-41B6-9709-BE996F49EEE5}" sibTransId="{F5BEFE92-1A50-41B2-A79D-072B952FF322}"/>
    <dgm:cxn modelId="{497C1AF1-4D6E-4DEC-850F-9FD61B80C82B}" srcId="{1E75D843-C41F-4097-94C5-C0A15ED7A5EC}" destId="{6617ED40-C655-4C1E-BE0F-7A54B878C285}" srcOrd="0" destOrd="0" parTransId="{5C32A4D3-80BA-498F-A189-ED261656E14F}" sibTransId="{BF5D1BC8-16A1-4933-93A6-004E57B2F8B6}"/>
    <dgm:cxn modelId="{1F04B0A9-591C-4980-8B43-C7E7427766D2}" type="presOf" srcId="{8F710F63-CC5C-4F86-9C28-BB204F139B90}" destId="{02D78A3C-5D21-4165-97C5-E6490890736E}" srcOrd="0" destOrd="0" presId="urn:microsoft.com/office/officeart/2005/8/layout/orgChart1"/>
    <dgm:cxn modelId="{0415B091-F209-42C1-BEF1-3B994C6EB206}" srcId="{17760EA8-DCCB-4EF1-8DA1-FB82F35935E9}" destId="{1E75D843-C41F-4097-94C5-C0A15ED7A5EC}" srcOrd="0" destOrd="0" parTransId="{D1A21226-35AE-41DF-95E4-ABA662EB090A}" sibTransId="{34236337-7C17-4B36-93CD-F5E134D02C7D}"/>
    <dgm:cxn modelId="{DC312E29-069C-4A03-BE7C-0E39313655EA}" type="presOf" srcId="{8E4723B8-03D1-4390-8443-2ED0FA770694}" destId="{B05346A7-E0B3-4D85-A201-34FDF395AC48}" srcOrd="0" destOrd="0" presId="urn:microsoft.com/office/officeart/2005/8/layout/orgChart1"/>
    <dgm:cxn modelId="{B54C914F-A33D-46F6-83EB-6B627D1C239D}" type="presOf" srcId="{2C580642-6A10-4E2E-9F80-64590CD89A44}" destId="{D4837772-6D4B-4AC8-9D00-93167F51EBD8}" srcOrd="0" destOrd="0" presId="urn:microsoft.com/office/officeart/2005/8/layout/orgChart1"/>
    <dgm:cxn modelId="{F67AF3E2-DA52-4D16-8342-67FE4DD9F197}" type="presOf" srcId="{4A6E2986-FB6E-41B6-9709-BE996F49EEE5}" destId="{06399A51-4B04-41C5-B1DA-1D34FB7A90AD}" srcOrd="0" destOrd="0" presId="urn:microsoft.com/office/officeart/2005/8/layout/orgChart1"/>
    <dgm:cxn modelId="{49E8352D-DA9E-4137-861A-6EE639810B4F}" type="presOf" srcId="{8F710F63-CC5C-4F86-9C28-BB204F139B90}" destId="{BB0E2F95-DC19-4B21-B6CB-057856548398}" srcOrd="1" destOrd="0" presId="urn:microsoft.com/office/officeart/2005/8/layout/orgChart1"/>
    <dgm:cxn modelId="{A11AC131-9A33-4624-9426-789CAF0C5F77}" type="presOf" srcId="{6617ED40-C655-4C1E-BE0F-7A54B878C285}" destId="{ABA8BC52-7881-49A5-846B-9DD118E6B768}" srcOrd="1" destOrd="0" presId="urn:microsoft.com/office/officeart/2005/8/layout/orgChart1"/>
    <dgm:cxn modelId="{57223156-7955-43A7-A1AB-2568B9E7601F}" type="presOf" srcId="{2C580642-6A10-4E2E-9F80-64590CD89A44}" destId="{1847F752-32CD-479A-8B69-4976BF0A7078}" srcOrd="1" destOrd="0" presId="urn:microsoft.com/office/officeart/2005/8/layout/orgChart1"/>
    <dgm:cxn modelId="{8E99773D-B711-4123-965E-570A798F0E41}" type="presOf" srcId="{1E75D843-C41F-4097-94C5-C0A15ED7A5EC}" destId="{7077C6D3-3EFC-4367-96C7-986EF787A66A}" srcOrd="0" destOrd="0" presId="urn:microsoft.com/office/officeart/2005/8/layout/orgChart1"/>
    <dgm:cxn modelId="{9A285F88-9ED1-4FE5-89AB-C83635B10ADF}" srcId="{1E75D843-C41F-4097-94C5-C0A15ED7A5EC}" destId="{8F710F63-CC5C-4F86-9C28-BB204F139B90}" srcOrd="1" destOrd="0" parTransId="{8E4723B8-03D1-4390-8443-2ED0FA770694}" sibTransId="{A37F890F-4F56-4C74-A128-45701683709E}"/>
    <dgm:cxn modelId="{270A2A36-C816-4426-9896-71BC71B7F236}" type="presOf" srcId="{6617ED40-C655-4C1E-BE0F-7A54B878C285}" destId="{F197A75A-91C0-4913-9857-763E2898976D}" srcOrd="0" destOrd="0" presId="urn:microsoft.com/office/officeart/2005/8/layout/orgChart1"/>
    <dgm:cxn modelId="{3EC642D2-185E-4686-8C48-CBD402CBCD63}" type="presParOf" srcId="{C53E2A92-45EA-4CE7-B23D-515D3C3E760B}" destId="{CEE1F4B5-4551-4F25-8D2A-BA02A7CE3191}" srcOrd="0" destOrd="0" presId="urn:microsoft.com/office/officeart/2005/8/layout/orgChart1"/>
    <dgm:cxn modelId="{D453D792-133F-4ABE-A6A3-755C369EFAC7}" type="presParOf" srcId="{CEE1F4B5-4551-4F25-8D2A-BA02A7CE3191}" destId="{65759EC3-8679-45BC-A204-702E04B8EC1F}" srcOrd="0" destOrd="0" presId="urn:microsoft.com/office/officeart/2005/8/layout/orgChart1"/>
    <dgm:cxn modelId="{C36115AA-3C38-4D1E-A035-BA22FF067558}" type="presParOf" srcId="{65759EC3-8679-45BC-A204-702E04B8EC1F}" destId="{7077C6D3-3EFC-4367-96C7-986EF787A66A}" srcOrd="0" destOrd="0" presId="urn:microsoft.com/office/officeart/2005/8/layout/orgChart1"/>
    <dgm:cxn modelId="{6ED8EA38-4AD2-4EF2-924B-003633ABF8EB}" type="presParOf" srcId="{65759EC3-8679-45BC-A204-702E04B8EC1F}" destId="{0D8880BD-401A-4E29-BCB9-7475E8D28326}" srcOrd="1" destOrd="0" presId="urn:microsoft.com/office/officeart/2005/8/layout/orgChart1"/>
    <dgm:cxn modelId="{BDDAF46C-AFCA-4BAF-A06F-67701657E7D3}" type="presParOf" srcId="{CEE1F4B5-4551-4F25-8D2A-BA02A7CE3191}" destId="{12639963-8632-47B4-A898-4DC11273A085}" srcOrd="1" destOrd="0" presId="urn:microsoft.com/office/officeart/2005/8/layout/orgChart1"/>
    <dgm:cxn modelId="{CF7656E2-F080-4A89-8614-B38FE83B4E42}" type="presParOf" srcId="{12639963-8632-47B4-A898-4DC11273A085}" destId="{B05346A7-E0B3-4D85-A201-34FDF395AC48}" srcOrd="0" destOrd="0" presId="urn:microsoft.com/office/officeart/2005/8/layout/orgChart1"/>
    <dgm:cxn modelId="{BDBA8C4C-6E11-4C00-A079-68C0F5174D27}" type="presParOf" srcId="{12639963-8632-47B4-A898-4DC11273A085}" destId="{0FB26BB7-3F24-4D40-889F-E8EDF41B5E98}" srcOrd="1" destOrd="0" presId="urn:microsoft.com/office/officeart/2005/8/layout/orgChart1"/>
    <dgm:cxn modelId="{DE77CE49-3403-4130-B365-7C49FCE6F82C}" type="presParOf" srcId="{0FB26BB7-3F24-4D40-889F-E8EDF41B5E98}" destId="{A91C0452-3B09-4F0A-A535-CDE4C22F80BC}" srcOrd="0" destOrd="0" presId="urn:microsoft.com/office/officeart/2005/8/layout/orgChart1"/>
    <dgm:cxn modelId="{89A8C9E2-72FA-424F-A2A9-F71B42A2FEF4}" type="presParOf" srcId="{A91C0452-3B09-4F0A-A535-CDE4C22F80BC}" destId="{02D78A3C-5D21-4165-97C5-E6490890736E}" srcOrd="0" destOrd="0" presId="urn:microsoft.com/office/officeart/2005/8/layout/orgChart1"/>
    <dgm:cxn modelId="{BA715042-BF79-4C4E-9972-E324E27DC6AC}" type="presParOf" srcId="{A91C0452-3B09-4F0A-A535-CDE4C22F80BC}" destId="{BB0E2F95-DC19-4B21-B6CB-057856548398}" srcOrd="1" destOrd="0" presId="urn:microsoft.com/office/officeart/2005/8/layout/orgChart1"/>
    <dgm:cxn modelId="{18FA10CF-FA34-499E-88D4-65706FB59577}" type="presParOf" srcId="{0FB26BB7-3F24-4D40-889F-E8EDF41B5E98}" destId="{60E05C23-ED04-4922-977E-23C0D3A76589}" srcOrd="1" destOrd="0" presId="urn:microsoft.com/office/officeart/2005/8/layout/orgChart1"/>
    <dgm:cxn modelId="{8C55683E-EAD1-4488-AA75-C934665EE6AD}" type="presParOf" srcId="{0FB26BB7-3F24-4D40-889F-E8EDF41B5E98}" destId="{07C67AEA-6004-4A05-9F89-DCDD3D8C3B4B}" srcOrd="2" destOrd="0" presId="urn:microsoft.com/office/officeart/2005/8/layout/orgChart1"/>
    <dgm:cxn modelId="{6CF52C24-62A3-42A1-8B4A-B92D0DFC86A7}" type="presParOf" srcId="{12639963-8632-47B4-A898-4DC11273A085}" destId="{06399A51-4B04-41C5-B1DA-1D34FB7A90AD}" srcOrd="2" destOrd="0" presId="urn:microsoft.com/office/officeart/2005/8/layout/orgChart1"/>
    <dgm:cxn modelId="{8EE76FE5-B451-4D9B-8B28-838229E9955F}" type="presParOf" srcId="{12639963-8632-47B4-A898-4DC11273A085}" destId="{2C2F71E8-D0C7-4E5D-AB41-A3F590B4EABA}" srcOrd="3" destOrd="0" presId="urn:microsoft.com/office/officeart/2005/8/layout/orgChart1"/>
    <dgm:cxn modelId="{9B20D612-027D-4DC0-BE7F-602DF0D7C82A}" type="presParOf" srcId="{2C2F71E8-D0C7-4E5D-AB41-A3F590B4EABA}" destId="{2FDA915F-2195-4C6B-8C14-0BF45F99FD4B}" srcOrd="0" destOrd="0" presId="urn:microsoft.com/office/officeart/2005/8/layout/orgChart1"/>
    <dgm:cxn modelId="{0373B67C-6590-4833-B497-16387F421042}" type="presParOf" srcId="{2FDA915F-2195-4C6B-8C14-0BF45F99FD4B}" destId="{D4837772-6D4B-4AC8-9D00-93167F51EBD8}" srcOrd="0" destOrd="0" presId="urn:microsoft.com/office/officeart/2005/8/layout/orgChart1"/>
    <dgm:cxn modelId="{F43DEBBE-62CC-41CD-BF52-433CEB88D4EB}" type="presParOf" srcId="{2FDA915F-2195-4C6B-8C14-0BF45F99FD4B}" destId="{1847F752-32CD-479A-8B69-4976BF0A7078}" srcOrd="1" destOrd="0" presId="urn:microsoft.com/office/officeart/2005/8/layout/orgChart1"/>
    <dgm:cxn modelId="{CCE915D6-456A-481A-B6A4-88420D18937C}" type="presParOf" srcId="{2C2F71E8-D0C7-4E5D-AB41-A3F590B4EABA}" destId="{66B88CE7-4648-4EF2-A3C9-E3C4B8E935CD}" srcOrd="1" destOrd="0" presId="urn:microsoft.com/office/officeart/2005/8/layout/orgChart1"/>
    <dgm:cxn modelId="{19341633-1379-4F72-8491-3202C94B9449}" type="presParOf" srcId="{2C2F71E8-D0C7-4E5D-AB41-A3F590B4EABA}" destId="{5354C78B-7BA0-49B0-BBD8-7D55B4567040}" srcOrd="2" destOrd="0" presId="urn:microsoft.com/office/officeart/2005/8/layout/orgChart1"/>
    <dgm:cxn modelId="{7C6097F1-6459-4ADF-9D27-744139F8AECB}" type="presParOf" srcId="{CEE1F4B5-4551-4F25-8D2A-BA02A7CE3191}" destId="{7B955F4F-F037-4622-8042-7BD0D9C71B4B}" srcOrd="2" destOrd="0" presId="urn:microsoft.com/office/officeart/2005/8/layout/orgChart1"/>
    <dgm:cxn modelId="{26C89397-EB6B-4F55-82AB-174ECCEF1650}" type="presParOf" srcId="{7B955F4F-F037-4622-8042-7BD0D9C71B4B}" destId="{A14DB0F9-2EF3-4334-BEEC-A00D9138CA57}" srcOrd="0" destOrd="0" presId="urn:microsoft.com/office/officeart/2005/8/layout/orgChart1"/>
    <dgm:cxn modelId="{5407D5E5-1B8D-48FC-83EB-0FDF11259143}" type="presParOf" srcId="{7B955F4F-F037-4622-8042-7BD0D9C71B4B}" destId="{735E69AF-A247-4874-98EA-F5EC9D17CB85}" srcOrd="1" destOrd="0" presId="urn:microsoft.com/office/officeart/2005/8/layout/orgChart1"/>
    <dgm:cxn modelId="{082298D9-4E32-4CC8-8498-34A50533B59C}" type="presParOf" srcId="{735E69AF-A247-4874-98EA-F5EC9D17CB85}" destId="{E11C477E-82C8-48E1-986D-2B39457A4E15}" srcOrd="0" destOrd="0" presId="urn:microsoft.com/office/officeart/2005/8/layout/orgChart1"/>
    <dgm:cxn modelId="{CF918CBA-C981-43C2-B530-F545F431F554}" type="presParOf" srcId="{E11C477E-82C8-48E1-986D-2B39457A4E15}" destId="{F197A75A-91C0-4913-9857-763E2898976D}" srcOrd="0" destOrd="0" presId="urn:microsoft.com/office/officeart/2005/8/layout/orgChart1"/>
    <dgm:cxn modelId="{B878E65F-B5FC-4783-AD6E-AA491F778B6C}" type="presParOf" srcId="{E11C477E-82C8-48E1-986D-2B39457A4E15}" destId="{ABA8BC52-7881-49A5-846B-9DD118E6B768}" srcOrd="1" destOrd="0" presId="urn:microsoft.com/office/officeart/2005/8/layout/orgChart1"/>
    <dgm:cxn modelId="{B524A088-345F-4DD5-99E2-E55D4ACAECC0}" type="presParOf" srcId="{735E69AF-A247-4874-98EA-F5EC9D17CB85}" destId="{AE4E922A-2FEB-43CB-B409-C9DF9829FDF3}" srcOrd="1" destOrd="0" presId="urn:microsoft.com/office/officeart/2005/8/layout/orgChart1"/>
    <dgm:cxn modelId="{B4FE91BA-79BD-4407-9538-2D3CD7082FDC}" type="presParOf" srcId="{735E69AF-A247-4874-98EA-F5EC9D17CB85}" destId="{3E4CAA21-EB95-4338-841D-4F3FBEDFBC0D}"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accent3_5" csCatId="accent3" phldr="1"/>
      <dgm:spPr/>
      <dgm:t>
        <a:bodyPr/>
        <a:lstStyle/>
        <a:p>
          <a:endParaRPr lang="en-US"/>
        </a:p>
      </dgm:t>
    </dgm:pt>
    <dgm:pt modelId="{2BD90F7B-65ED-4694-AA23-B058F595EFBF}">
      <dgm:prSet custT="1"/>
      <dgm:spPr/>
      <dgm:t>
        <a:bodyPr/>
        <a:lstStyle/>
        <a:p>
          <a:pPr rtl="0"/>
          <a:r>
            <a:rPr lang="en-US" sz="2200" b="1" dirty="0" smtClean="0"/>
            <a:t>CSBG Org. Standard 8.7</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solidFill>
                <a:schemeClr val="tx2"/>
              </a:solidFill>
            </a:rPr>
            <a:t>The tripartite board/advisory body receives financial reports at each regular meeting, for those program(s) the body advises, as allowed by local government procedure</a:t>
          </a:r>
          <a:r>
            <a:rPr lang="en-US" sz="2200" dirty="0" smtClean="0"/>
            <a:t>.</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t>
        <a:bodyPr/>
        <a:lstStyle/>
        <a:p>
          <a:endParaRPr lang="en-US"/>
        </a:p>
      </dgm:t>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30180" custLinFactNeighborX="-49890" custLinFactNeighborY="-50560">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t>
        <a:bodyPr/>
        <a:lstStyle/>
        <a:p>
          <a:endParaRPr lang="en-US"/>
        </a:p>
      </dgm:t>
    </dgm:pt>
    <dgm:pt modelId="{2A196932-51F7-4168-BD7F-DF0FA62C4464}" type="pres">
      <dgm:prSet presAssocID="{2BD90F7B-65ED-4694-AA23-B058F595EFBF}" presName="childText" presStyleLbl="conFgAcc1" presStyleIdx="0" presStyleCnt="1" custScaleX="100000" custScaleY="68529" custLinFactNeighborY="-34507">
        <dgm:presLayoutVars>
          <dgm:bulletEnabled val="1"/>
        </dgm:presLayoutVars>
      </dgm:prSet>
      <dgm:spPr/>
      <dgm:t>
        <a:bodyPr/>
        <a:lstStyle/>
        <a:p>
          <a:endParaRPr lang="en-US"/>
        </a:p>
      </dgm:t>
    </dgm:pt>
  </dgm:ptLst>
  <dgm:cxnLst>
    <dgm:cxn modelId="{14871114-F011-4801-8768-E8FC8C6D8179}" type="presOf" srcId="{2BD90F7B-65ED-4694-AA23-B058F595EFBF}" destId="{DA9324B1-DAE2-4BFC-9A92-AC9B7F1E547B}" srcOrd="1" destOrd="0" presId="urn:microsoft.com/office/officeart/2005/8/layout/list1"/>
    <dgm:cxn modelId="{85F7E13E-A4B1-4F62-8F8E-984D87DE7F9F}" srcId="{2BD90F7B-65ED-4694-AA23-B058F595EFBF}" destId="{9909F3C9-FEF2-4283-806B-82E7D53AD067}" srcOrd="0" destOrd="0" parTransId="{57BC7E08-E786-4CB7-B6E0-C3B8F95281FF}" sibTransId="{F15BB2C5-BB1A-440C-9A3F-B78641A6C48B}"/>
    <dgm:cxn modelId="{E2D14D2B-A83D-460D-91CA-3EB6CBCC2607}" srcId="{67955832-6505-462A-A9B7-8E4E6CAE0476}" destId="{2BD90F7B-65ED-4694-AA23-B058F595EFBF}" srcOrd="0" destOrd="0" parTransId="{FE05CE71-1699-4F12-A83A-08B8E72188E9}" sibTransId="{185D51AF-C4CA-4274-BB35-DA4E39E2E46E}"/>
    <dgm:cxn modelId="{163F059C-8939-489B-8FF9-1A1E9AE845BC}" type="presOf" srcId="{9909F3C9-FEF2-4283-806B-82E7D53AD067}" destId="{2A196932-51F7-4168-BD7F-DF0FA62C4464}" srcOrd="0" destOrd="0" presId="urn:microsoft.com/office/officeart/2005/8/layout/list1"/>
    <dgm:cxn modelId="{17A599D1-594A-47F9-AAC5-CD836F728B9C}" type="presOf" srcId="{2BD90F7B-65ED-4694-AA23-B058F595EFBF}" destId="{1196927C-0CD1-4547-BA0B-B50AACD17626}" srcOrd="0" destOrd="0" presId="urn:microsoft.com/office/officeart/2005/8/layout/list1"/>
    <dgm:cxn modelId="{256831DF-7491-4A3E-979F-DF6E393FC179}" type="presOf" srcId="{67955832-6505-462A-A9B7-8E4E6CAE0476}" destId="{26B1FEAC-1977-4A0B-A5C3-EF74FF127C34}" srcOrd="0" destOrd="0" presId="urn:microsoft.com/office/officeart/2005/8/layout/list1"/>
    <dgm:cxn modelId="{34706CDE-C44A-4EC7-876B-F89913ADF1D5}" type="presParOf" srcId="{26B1FEAC-1977-4A0B-A5C3-EF74FF127C34}" destId="{60E95B27-11E9-4BFC-9C14-6791B9A09BAC}" srcOrd="0" destOrd="0" presId="urn:microsoft.com/office/officeart/2005/8/layout/list1"/>
    <dgm:cxn modelId="{902C1FDD-7665-42DB-8AB1-6A6C69053C26}" type="presParOf" srcId="{60E95B27-11E9-4BFC-9C14-6791B9A09BAC}" destId="{1196927C-0CD1-4547-BA0B-B50AACD17626}" srcOrd="0" destOrd="0" presId="urn:microsoft.com/office/officeart/2005/8/layout/list1"/>
    <dgm:cxn modelId="{D643EE2C-083E-4B07-974C-3C3A099EB47B}" type="presParOf" srcId="{60E95B27-11E9-4BFC-9C14-6791B9A09BAC}" destId="{DA9324B1-DAE2-4BFC-9A92-AC9B7F1E547B}" srcOrd="1" destOrd="0" presId="urn:microsoft.com/office/officeart/2005/8/layout/list1"/>
    <dgm:cxn modelId="{EDE93AB7-7C56-48D6-A19C-E0451FC942BE}" type="presParOf" srcId="{26B1FEAC-1977-4A0B-A5C3-EF74FF127C34}" destId="{45CE2577-BF44-4644-8692-C0E48C66F9C5}" srcOrd="1" destOrd="0" presId="urn:microsoft.com/office/officeart/2005/8/layout/list1"/>
    <dgm:cxn modelId="{CF4E0927-6033-49DB-A8C8-CA889C0957F0}"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3D786ECF-3B11-4442-86F3-10F05B7F6F6B}">
      <dgm:prSet phldrT="[Text]" custT="1"/>
      <dgm:spPr/>
      <dgm:t>
        <a:bodyPr/>
        <a:lstStyle/>
        <a:p>
          <a:r>
            <a:rPr lang="en-US" sz="2200" b="1" dirty="0" smtClean="0"/>
            <a:t>CSBG Org. Standard 8.9</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solidFill>
                <a:schemeClr val="tx2"/>
              </a:solidFill>
            </a:rPr>
            <a:t>The tripartite board/advisory body has input as allowed by local governmental procedure into the CSBG budget process.</a:t>
          </a:r>
          <a:endParaRPr lang="en-US" sz="2200" dirty="0">
            <a:solidFill>
              <a:schemeClr val="tx2"/>
            </a:solidFill>
          </a:endParaRPr>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custLinFactNeighborX="-7407" custLinFactNeighborY="-243">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AF544EDB-3671-4BFE-AE7E-823DE059E090}" type="presOf" srcId="{3D786ECF-3B11-4442-86F3-10F05B7F6F6B}" destId="{CC2FD1A1-4A14-4D93-92AC-0E3ECB3DF797}" srcOrd="0"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B1E7AA4A-0AA7-4008-A60E-A0D4E171F723}" srcId="{B6684B05-1E97-4420-9A7D-B253D9DDDDCD}" destId="{3D786ECF-3B11-4442-86F3-10F05B7F6F6B}" srcOrd="0" destOrd="0" parTransId="{FF1B22C7-9EB8-4ECB-BA79-A51E8388B7A5}" sibTransId="{BE2FD3C2-30D1-4487-9688-608054352C82}"/>
    <dgm:cxn modelId="{4D0CFB82-F33C-4253-9DAF-E16B12963942}" type="presOf" srcId="{B6684B05-1E97-4420-9A7D-B253D9DDDDCD}" destId="{085531F9-9C15-4D57-B6FF-65C4287D3E86}" srcOrd="0" destOrd="0" presId="urn:microsoft.com/office/officeart/2005/8/layout/list1"/>
    <dgm:cxn modelId="{9A0E5E85-208A-4EB5-81DD-D82F689A60F3}" type="presOf" srcId="{F36DE47D-2ACA-43A9-81F0-8D11DBA290B8}" destId="{AA7B12B5-DB2F-4FBB-908B-C7CEE84D6970}" srcOrd="0" destOrd="0" presId="urn:microsoft.com/office/officeart/2005/8/layout/list1"/>
    <dgm:cxn modelId="{EBACA75E-93C3-4B46-84C1-AD7A0392A77E}" type="presOf" srcId="{3D786ECF-3B11-4442-86F3-10F05B7F6F6B}" destId="{550A82C9-5D54-4581-906D-30CE4F5288F7}" srcOrd="1" destOrd="0" presId="urn:microsoft.com/office/officeart/2005/8/layout/list1"/>
    <dgm:cxn modelId="{0FBDE9DE-A47C-4978-858A-346730DF8AA2}" type="presParOf" srcId="{085531F9-9C15-4D57-B6FF-65C4287D3E86}" destId="{1162610A-34F4-446D-AF31-95FFF2A01C3F}" srcOrd="0" destOrd="0" presId="urn:microsoft.com/office/officeart/2005/8/layout/list1"/>
    <dgm:cxn modelId="{090BD7E1-611C-4D8F-8493-A252672637C8}" type="presParOf" srcId="{1162610A-34F4-446D-AF31-95FFF2A01C3F}" destId="{CC2FD1A1-4A14-4D93-92AC-0E3ECB3DF797}" srcOrd="0" destOrd="0" presId="urn:microsoft.com/office/officeart/2005/8/layout/list1"/>
    <dgm:cxn modelId="{FC3DAF85-93D1-4C5E-AB9D-FDBBEE7D9D8E}" type="presParOf" srcId="{1162610A-34F4-446D-AF31-95FFF2A01C3F}" destId="{550A82C9-5D54-4581-906D-30CE4F5288F7}" srcOrd="1" destOrd="0" presId="urn:microsoft.com/office/officeart/2005/8/layout/list1"/>
    <dgm:cxn modelId="{2DD7CCBD-8CB1-48BC-81D1-4217E7E83ECA}" type="presParOf" srcId="{085531F9-9C15-4D57-B6FF-65C4287D3E86}" destId="{B386848F-BE8B-4990-9C97-8F8A3E0BC5BB}" srcOrd="1" destOrd="0" presId="urn:microsoft.com/office/officeart/2005/8/layout/list1"/>
    <dgm:cxn modelId="{822FACB0-FE23-4F56-A560-BF7D064A1ABE}"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2BD90F7B-65ED-4694-AA23-B058F595EFBF}">
      <dgm:prSet custT="1"/>
      <dgm:spPr/>
      <dgm:t>
        <a:bodyPr/>
        <a:lstStyle/>
        <a:p>
          <a:pPr rtl="0"/>
          <a:r>
            <a:rPr lang="en-US" sz="2200" b="1" dirty="0" smtClean="0"/>
            <a:t>CSBG Org. Standard 8.3</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solidFill>
                <a:schemeClr val="tx2"/>
              </a:solidFill>
            </a:rPr>
            <a:t>The department’s tripartite board/advisory body is notified of the availability of the local government audit</a:t>
          </a:r>
          <a:r>
            <a:rPr lang="en-US" sz="2200" dirty="0" smtClean="0"/>
            <a:t>.</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t>
        <a:bodyPr/>
        <a:lstStyle/>
        <a:p>
          <a:endParaRPr lang="en-US"/>
        </a:p>
      </dgm:t>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30180" custLinFactNeighborX="-49890" custLinFactNeighborY="-50560">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t>
        <a:bodyPr/>
        <a:lstStyle/>
        <a:p>
          <a:endParaRPr lang="en-US"/>
        </a:p>
      </dgm:t>
    </dgm:pt>
    <dgm:pt modelId="{2A196932-51F7-4168-BD7F-DF0FA62C4464}" type="pres">
      <dgm:prSet presAssocID="{2BD90F7B-65ED-4694-AA23-B058F595EFBF}" presName="childText" presStyleLbl="conFgAcc1" presStyleIdx="0" presStyleCnt="1" custScaleX="100000" custScaleY="68529" custLinFactNeighborY="-34507">
        <dgm:presLayoutVars>
          <dgm:bulletEnabled val="1"/>
        </dgm:presLayoutVars>
      </dgm:prSet>
      <dgm:spPr/>
      <dgm:t>
        <a:bodyPr/>
        <a:lstStyle/>
        <a:p>
          <a:endParaRPr lang="en-US"/>
        </a:p>
      </dgm:t>
    </dgm:pt>
  </dgm:ptLst>
  <dgm:cxnLst>
    <dgm:cxn modelId="{85F7E13E-A4B1-4F62-8F8E-984D87DE7F9F}" srcId="{2BD90F7B-65ED-4694-AA23-B058F595EFBF}" destId="{9909F3C9-FEF2-4283-806B-82E7D53AD067}" srcOrd="0" destOrd="0" parTransId="{57BC7E08-E786-4CB7-B6E0-C3B8F95281FF}" sibTransId="{F15BB2C5-BB1A-440C-9A3F-B78641A6C48B}"/>
    <dgm:cxn modelId="{E2D14D2B-A83D-460D-91CA-3EB6CBCC2607}" srcId="{67955832-6505-462A-A9B7-8E4E6CAE0476}" destId="{2BD90F7B-65ED-4694-AA23-B058F595EFBF}" srcOrd="0" destOrd="0" parTransId="{FE05CE71-1699-4F12-A83A-08B8E72188E9}" sibTransId="{185D51AF-C4CA-4274-BB35-DA4E39E2E46E}"/>
    <dgm:cxn modelId="{CCB30FB1-2365-4A19-9DAF-216C75C3FD01}" type="presOf" srcId="{2BD90F7B-65ED-4694-AA23-B058F595EFBF}" destId="{1196927C-0CD1-4547-BA0B-B50AACD17626}" srcOrd="0" destOrd="0" presId="urn:microsoft.com/office/officeart/2005/8/layout/list1"/>
    <dgm:cxn modelId="{18FD2A1B-1FAA-460B-AEF3-986622A1C0D2}" type="presOf" srcId="{2BD90F7B-65ED-4694-AA23-B058F595EFBF}" destId="{DA9324B1-DAE2-4BFC-9A92-AC9B7F1E547B}" srcOrd="1" destOrd="0" presId="urn:microsoft.com/office/officeart/2005/8/layout/list1"/>
    <dgm:cxn modelId="{2E6FD9DC-8E6A-49AB-9975-BE01E3D8F7B1}" type="presOf" srcId="{9909F3C9-FEF2-4283-806B-82E7D53AD067}" destId="{2A196932-51F7-4168-BD7F-DF0FA62C4464}" srcOrd="0" destOrd="0" presId="urn:microsoft.com/office/officeart/2005/8/layout/list1"/>
    <dgm:cxn modelId="{BD8C5E55-3E49-4BF0-B463-879610902855}" type="presOf" srcId="{67955832-6505-462A-A9B7-8E4E6CAE0476}" destId="{26B1FEAC-1977-4A0B-A5C3-EF74FF127C34}" srcOrd="0" destOrd="0" presId="urn:microsoft.com/office/officeart/2005/8/layout/list1"/>
    <dgm:cxn modelId="{B441BDA0-104C-429B-8AE8-4A80861BDC5D}" type="presParOf" srcId="{26B1FEAC-1977-4A0B-A5C3-EF74FF127C34}" destId="{60E95B27-11E9-4BFC-9C14-6791B9A09BAC}" srcOrd="0" destOrd="0" presId="urn:microsoft.com/office/officeart/2005/8/layout/list1"/>
    <dgm:cxn modelId="{F28CB04D-1D35-4F17-AB6F-58E9329A0A37}" type="presParOf" srcId="{60E95B27-11E9-4BFC-9C14-6791B9A09BAC}" destId="{1196927C-0CD1-4547-BA0B-B50AACD17626}" srcOrd="0" destOrd="0" presId="urn:microsoft.com/office/officeart/2005/8/layout/list1"/>
    <dgm:cxn modelId="{A995C479-5B99-408B-9437-F968444DD4EF}" type="presParOf" srcId="{60E95B27-11E9-4BFC-9C14-6791B9A09BAC}" destId="{DA9324B1-DAE2-4BFC-9A92-AC9B7F1E547B}" srcOrd="1" destOrd="0" presId="urn:microsoft.com/office/officeart/2005/8/layout/list1"/>
    <dgm:cxn modelId="{8D95A17E-86D7-4EA0-9082-285AD61FD857}" type="presParOf" srcId="{26B1FEAC-1977-4A0B-A5C3-EF74FF127C34}" destId="{45CE2577-BF44-4644-8692-C0E48C66F9C5}" srcOrd="1" destOrd="0" presId="urn:microsoft.com/office/officeart/2005/8/layout/list1"/>
    <dgm:cxn modelId="{9C700207-FF55-4D0E-9BBB-64978611923C}"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D786ECF-3B11-4442-86F3-10F05B7F6F6B}">
      <dgm:prSet phldrT="[Text]" custT="1"/>
      <dgm:spPr/>
      <dgm:t>
        <a:bodyPr/>
        <a:lstStyle/>
        <a:p>
          <a:r>
            <a:rPr lang="en-US" sz="2200" b="1" dirty="0" smtClean="0"/>
            <a:t>CSBG Org. Standard 8.4</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solidFill>
                <a:schemeClr val="tx2"/>
              </a:solidFill>
            </a:rPr>
            <a:t>The department’s tripartite board/advisory body is notified of any findings relating to CSBG funding.</a:t>
          </a:r>
          <a:endParaRPr lang="en-US" sz="2200" dirty="0">
            <a:solidFill>
              <a:schemeClr val="tx2"/>
            </a:solidFill>
          </a:endParaRPr>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t>
        <a:bodyPr/>
        <a:lstStyle/>
        <a:p>
          <a:endParaRPr lang="en-US"/>
        </a:p>
      </dgm:t>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custScaleY="60219" custLinFactNeighborX="-7407" custLinFactNeighborY="-243">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t>
        <a:bodyPr/>
        <a:lstStyle/>
        <a:p>
          <a:endParaRPr lang="en-US"/>
        </a:p>
      </dgm:t>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27FFBA63-8680-4431-B348-ADF32C597771}" type="presOf" srcId="{B6684B05-1E97-4420-9A7D-B253D9DDDDCD}" destId="{085531F9-9C15-4D57-B6FF-65C4287D3E86}" srcOrd="0"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B1E7AA4A-0AA7-4008-A60E-A0D4E171F723}" srcId="{B6684B05-1E97-4420-9A7D-B253D9DDDDCD}" destId="{3D786ECF-3B11-4442-86F3-10F05B7F6F6B}" srcOrd="0" destOrd="0" parTransId="{FF1B22C7-9EB8-4ECB-BA79-A51E8388B7A5}" sibTransId="{BE2FD3C2-30D1-4487-9688-608054352C82}"/>
    <dgm:cxn modelId="{08CEFFD9-4836-431A-B7E6-4E2EEE29F560}" type="presOf" srcId="{3D786ECF-3B11-4442-86F3-10F05B7F6F6B}" destId="{550A82C9-5D54-4581-906D-30CE4F5288F7}" srcOrd="1" destOrd="0" presId="urn:microsoft.com/office/officeart/2005/8/layout/list1"/>
    <dgm:cxn modelId="{6108A74F-98E9-4204-A85E-70F28E83713F}" type="presOf" srcId="{3D786ECF-3B11-4442-86F3-10F05B7F6F6B}" destId="{CC2FD1A1-4A14-4D93-92AC-0E3ECB3DF797}" srcOrd="0" destOrd="0" presId="urn:microsoft.com/office/officeart/2005/8/layout/list1"/>
    <dgm:cxn modelId="{197472B4-AAF8-4591-9CE4-831F65DBBA67}" type="presOf" srcId="{F36DE47D-2ACA-43A9-81F0-8D11DBA290B8}" destId="{AA7B12B5-DB2F-4FBB-908B-C7CEE84D6970}" srcOrd="0" destOrd="0" presId="urn:microsoft.com/office/officeart/2005/8/layout/list1"/>
    <dgm:cxn modelId="{1CA365F1-495B-4C02-AD98-2AA916F0BB82}" type="presParOf" srcId="{085531F9-9C15-4D57-B6FF-65C4287D3E86}" destId="{1162610A-34F4-446D-AF31-95FFF2A01C3F}" srcOrd="0" destOrd="0" presId="urn:microsoft.com/office/officeart/2005/8/layout/list1"/>
    <dgm:cxn modelId="{A660234A-37AF-43F5-90D2-F1B2F82D30CD}" type="presParOf" srcId="{1162610A-34F4-446D-AF31-95FFF2A01C3F}" destId="{CC2FD1A1-4A14-4D93-92AC-0E3ECB3DF797}" srcOrd="0" destOrd="0" presId="urn:microsoft.com/office/officeart/2005/8/layout/list1"/>
    <dgm:cxn modelId="{FD96857D-4105-4956-B6DD-BFC3BD330341}" type="presParOf" srcId="{1162610A-34F4-446D-AF31-95FFF2A01C3F}" destId="{550A82C9-5D54-4581-906D-30CE4F5288F7}" srcOrd="1" destOrd="0" presId="urn:microsoft.com/office/officeart/2005/8/layout/list1"/>
    <dgm:cxn modelId="{04EB04C6-E34D-4606-A48B-568EA8A7E017}" type="presParOf" srcId="{085531F9-9C15-4D57-B6FF-65C4287D3E86}" destId="{B386848F-BE8B-4990-9C97-8F8A3E0BC5BB}" srcOrd="1" destOrd="0" presId="urn:microsoft.com/office/officeart/2005/8/layout/list1"/>
    <dgm:cxn modelId="{9011EC1F-0AF9-470A-AC85-BFF2F9EDA723}"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dirty="0" smtClean="0">
                <a:latin typeface="+mn-lt"/>
              </a:rPr>
              <a:t>Our first focus is the mission</a:t>
            </a:r>
            <a:r>
              <a:rPr lang="en-US" sz="1100" baseline="0" dirty="0" smtClean="0">
                <a:latin typeface="+mn-lt"/>
              </a:rPr>
              <a:t> of a public CAA. While a public CAA may rely on its local government’s mission, it still must feel confident that the mission reflects the purposes and goals of the CSBG program. A public CAA may decide that working with the tripartite board to develop a mission statement specific to the department or division is a more effective way to communicate the CAA’s purpose and direction as well as to inspire its stakeholders.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dirty="0"/>
          </a:p>
        </p:txBody>
      </p:sp>
    </p:spTree>
    <p:extLst>
      <p:ext uri="{BB962C8B-B14F-4D97-AF65-F5344CB8AC3E}">
        <p14:creationId xmlns:p14="http://schemas.microsoft.com/office/powerpoint/2010/main" val="3771823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775656" cy="4182457"/>
          </a:xfrm>
        </p:spPr>
        <p:txBody>
          <a:bodyPr>
            <a:normAutofit/>
          </a:bodyPr>
          <a:lstStyle/>
          <a:p>
            <a:pPr>
              <a:spcBef>
                <a:spcPts val="0"/>
              </a:spcBef>
            </a:pPr>
            <a:r>
              <a:rPr lang="en-US" sz="1100" baseline="0" dirty="0" smtClean="0">
                <a:latin typeface="+mn-lt"/>
              </a:rPr>
              <a:t>Take a moment and write down your public CAA’s mission statement.  If you don’t know it verbatim, don’t worry, write down the gist of it.  After you have done that, either team up or work in a small group and describe three ways in which your tripartite board works with the mission statement. For example, your board recites the mission statement at the beginning of every board meeting or each board member is provided a copy of the mission statement when a new proposal is being reviewed and discussed. Lastly, after you’ve completed your discussions with your partner or group, take a moment and jot down one way your board could better incorporate the CAA’s mission statement in board meetings and/or activities.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you could ask for a few volunteers to report out or you could move forward with the presentation and, as you work through the remaining slides in this section, have participants revisit their exercise responses.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dirty="0"/>
          </a:p>
        </p:txBody>
      </p:sp>
    </p:spTree>
    <p:extLst>
      <p:ext uri="{BB962C8B-B14F-4D97-AF65-F5344CB8AC3E}">
        <p14:creationId xmlns:p14="http://schemas.microsoft.com/office/powerpoint/2010/main" val="2815048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416099"/>
            <a:ext cx="6477001" cy="4182457"/>
          </a:xfrm>
        </p:spPr>
        <p:txBody>
          <a:bodyPr>
            <a:noAutofit/>
          </a:bodyPr>
          <a:lstStyle/>
          <a:p>
            <a:pPr defTabSz="881132">
              <a:spcBef>
                <a:spcPts val="0"/>
              </a:spcBef>
              <a:spcAft>
                <a:spcPts val="0"/>
              </a:spcAft>
              <a:defRPr/>
            </a:pPr>
            <a:r>
              <a:rPr lang="en-US" sz="1100" b="0" dirty="0" smtClean="0">
                <a:latin typeface="+mn-lt"/>
              </a:rPr>
              <a:t>As</a:t>
            </a:r>
            <a:r>
              <a:rPr lang="en-US" sz="1100" b="0" baseline="0" dirty="0" smtClean="0">
                <a:latin typeface="+mn-lt"/>
              </a:rPr>
              <a:t> previously mentioned, the mission statement serves as</a:t>
            </a:r>
            <a:r>
              <a:rPr lang="en-US" sz="1100" b="0" dirty="0" smtClean="0">
                <a:latin typeface="+mn-lt"/>
              </a:rPr>
              <a:t> </a:t>
            </a:r>
            <a:r>
              <a:rPr lang="en-US" sz="1100" b="0" baseline="0" dirty="0" smtClean="0">
                <a:latin typeface="+mn-lt"/>
              </a:rPr>
              <a:t>the driving force for your public CAA. The mission is thus very important for a number of reasons including</a:t>
            </a:r>
            <a:r>
              <a:rPr lang="en-US" sz="1100" b="0" dirty="0" smtClean="0">
                <a:latin typeface="+mn-lt"/>
              </a:rPr>
              <a:t>:</a:t>
            </a:r>
          </a:p>
          <a:p>
            <a:pPr defTabSz="881132">
              <a:spcBef>
                <a:spcPts val="0"/>
              </a:spcBef>
              <a:spcAft>
                <a:spcPts val="0"/>
              </a:spcAft>
              <a:defRPr/>
            </a:pPr>
            <a:endParaRPr lang="en-US" sz="1100" b="0" dirty="0" smtClean="0">
              <a:latin typeface="+mn-lt"/>
            </a:endParaRPr>
          </a:p>
          <a:p>
            <a:pPr marL="220284" indent="-220284" defTabSz="881132">
              <a:spcBef>
                <a:spcPts val="0"/>
              </a:spcBef>
              <a:spcAft>
                <a:spcPts val="0"/>
              </a:spcAft>
              <a:buFontTx/>
              <a:buAutoNum type="arabicPeriod"/>
              <a:defRPr/>
            </a:pPr>
            <a:r>
              <a:rPr lang="en-US" sz="1100" dirty="0" smtClean="0">
                <a:latin typeface="+mn-lt"/>
              </a:rPr>
              <a:t>A mission statement helps provide clarity to and unify stakeholders. Using</a:t>
            </a:r>
            <a:r>
              <a:rPr lang="en-US" sz="1100" baseline="0" dirty="0" smtClean="0">
                <a:latin typeface="+mn-lt"/>
              </a:rPr>
              <a:t> a mission statement that is tailored to your public CAA can help both the local governing officials and your tripartite understand the importance of the work both bodies do on behalf of the CAA.</a:t>
            </a:r>
            <a:r>
              <a:rPr lang="en-US" sz="1100" dirty="0" smtClean="0">
                <a:latin typeface="+mn-lt"/>
              </a:rPr>
              <a:t>  </a:t>
            </a:r>
          </a:p>
          <a:p>
            <a:pPr marL="660849" lvl="1" indent="-220284" defTabSz="881132">
              <a:spcBef>
                <a:spcPts val="0"/>
              </a:spcBef>
              <a:spcAft>
                <a:spcPts val="0"/>
              </a:spcAft>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A</a:t>
            </a:r>
            <a:r>
              <a:rPr lang="en-US" sz="1100" baseline="0" dirty="0" smtClean="0">
                <a:latin typeface="+mn-lt"/>
              </a:rPr>
              <a:t> m</a:t>
            </a:r>
            <a:r>
              <a:rPr lang="en-US" sz="1100" dirty="0" smtClean="0">
                <a:latin typeface="+mn-lt"/>
              </a:rPr>
              <a:t>ission statement guides all major decisions that the tripartite must make (especially which programs/projects to undertake, which to avoid, and which to stop doing).</a:t>
            </a:r>
          </a:p>
          <a:p>
            <a:pPr marL="220284" indent="-220284" defTabSz="881132">
              <a:spcBef>
                <a:spcPts val="0"/>
              </a:spcBef>
              <a:spcAft>
                <a:spcPts val="0"/>
              </a:spcAft>
              <a:buFontTx/>
              <a:buAutoNum type="arabicPeriod"/>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The mission statement also ensures that a public CAA will resist “mission creep.” Having a clear mission that the board, staff and key stakeholders can come around helps the organization resist the temptation to expand into programs and services where it lacks appropriate skills and resources. There are many external and internal pressures that will cause mission creep in the absence of strong and intentional pushback.  </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b="1" dirty="0" smtClean="0">
                <a:latin typeface="+mn-lt"/>
              </a:rPr>
              <a:t>Note to presenter</a:t>
            </a:r>
            <a:r>
              <a:rPr lang="en-US" sz="1100" dirty="0" smtClean="0">
                <a:latin typeface="+mn-lt"/>
              </a:rPr>
              <a:t>:</a:t>
            </a:r>
            <a:r>
              <a:rPr lang="en-US" sz="1100" baseline="0" dirty="0" smtClean="0">
                <a:latin typeface="+mn-lt"/>
              </a:rPr>
              <a:t>  This slide is animated so you can a</a:t>
            </a:r>
            <a:r>
              <a:rPr lang="en-US" sz="1100" dirty="0" smtClean="0">
                <a:latin typeface="+mn-lt"/>
              </a:rPr>
              <a:t>sk</a:t>
            </a:r>
            <a:r>
              <a:rPr lang="en-US" sz="1100" baseline="0" dirty="0" smtClean="0">
                <a:latin typeface="+mn-lt"/>
              </a:rPr>
              <a:t> workshop participants if they have anything to add with regards to why mission matters to a public CAA</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dirty="0"/>
          </a:p>
        </p:txBody>
      </p:sp>
    </p:spTree>
    <p:extLst>
      <p:ext uri="{BB962C8B-B14F-4D97-AF65-F5344CB8AC3E}">
        <p14:creationId xmlns:p14="http://schemas.microsoft.com/office/powerpoint/2010/main" val="1583807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381000"/>
            <a:ext cx="4800600" cy="3600450"/>
          </a:xfrm>
        </p:spPr>
      </p:sp>
      <p:sp>
        <p:nvSpPr>
          <p:cNvPr id="3" name="Notes Placeholder 2"/>
          <p:cNvSpPr>
            <a:spLocks noGrp="1"/>
          </p:cNvSpPr>
          <p:nvPr>
            <p:ph type="body" idx="1"/>
          </p:nvPr>
        </p:nvSpPr>
        <p:spPr>
          <a:xfrm>
            <a:off x="533400" y="4267200"/>
            <a:ext cx="5715000" cy="1676400"/>
          </a:xfrm>
        </p:spPr>
        <p:txBody>
          <a:bodyPr>
            <a:normAutofit/>
          </a:bodyPr>
          <a:lstStyle/>
          <a:p>
            <a:r>
              <a:rPr lang="en-US" sz="1100" dirty="0" smtClean="0">
                <a:latin typeface="+mn-lt"/>
              </a:rPr>
              <a:t>The</a:t>
            </a:r>
            <a:r>
              <a:rPr lang="en-US" sz="1100" baseline="0" dirty="0" smtClean="0">
                <a:latin typeface="+mn-lt"/>
              </a:rPr>
              <a:t> tripartite board’s relationship with an organization's mission is multi-faceted and we will specifically talk about each of these facets. The board not only reviews the mission but may suggest updates, when necessary. The tripartite board is also regularly using the mission to guide its actions and fulfill its responsibilities.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dirty="0"/>
          </a:p>
        </p:txBody>
      </p:sp>
    </p:spTree>
    <p:extLst>
      <p:ext uri="{BB962C8B-B14F-4D97-AF65-F5344CB8AC3E}">
        <p14:creationId xmlns:p14="http://schemas.microsoft.com/office/powerpoint/2010/main" val="3823586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381000" y="4429125"/>
            <a:ext cx="6400800" cy="4181475"/>
          </a:xfrm>
        </p:spPr>
        <p:txBody>
          <a:bodyPr>
            <a:noAutofit/>
          </a:bodyPr>
          <a:lstStyle/>
          <a:p>
            <a:pPr defTabSz="881132">
              <a:spcBef>
                <a:spcPts val="0"/>
              </a:spcBef>
              <a:spcAft>
                <a:spcPts val="0"/>
              </a:spcAft>
              <a:defRPr/>
            </a:pPr>
            <a:r>
              <a:rPr lang="en-US" sz="1100" b="0" dirty="0" smtClean="0">
                <a:latin typeface="+mn-lt"/>
              </a:rPr>
              <a:t>A good,</a:t>
            </a:r>
            <a:r>
              <a:rPr lang="en-US" sz="1100" b="0" baseline="0" dirty="0" smtClean="0">
                <a:latin typeface="+mn-lt"/>
              </a:rPr>
              <a:t> effective mission statement embodies several characteristics.</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dirty="0" smtClean="0">
                <a:latin typeface="+mn-lt"/>
              </a:rPr>
              <a:t>First, it is focused and specific.  A mission statement should not be so broad and encompass so many activities that it is impossible to measure whether the public</a:t>
            </a:r>
            <a:r>
              <a:rPr lang="en-US" sz="1100" baseline="0" dirty="0" smtClean="0">
                <a:latin typeface="+mn-lt"/>
              </a:rPr>
              <a:t> CAA</a:t>
            </a:r>
            <a:r>
              <a:rPr lang="en-US" sz="1100" dirty="0" smtClean="0">
                <a:latin typeface="+mn-lt"/>
              </a:rPr>
              <a:t> is actually achieving any of its goals. If the mission statement is too long (e.g., half a page vs. a single sentence) and is difficult to remember, then it is not likely to be very memorable or effective.</a:t>
            </a:r>
          </a:p>
          <a:p>
            <a:pPr marL="203783" indent="-220284">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Second, the mission should focus on needs that your</a:t>
            </a:r>
            <a:r>
              <a:rPr lang="en-US" sz="1100" baseline="0" dirty="0" smtClean="0">
                <a:latin typeface="+mn-lt"/>
              </a:rPr>
              <a:t> public CAA believes is worth tackling. This communicates why your CAA exists and the motivation behind its activities.</a:t>
            </a:r>
            <a:r>
              <a:rPr lang="en-US" sz="1100" dirty="0" smtClean="0">
                <a:latin typeface="+mn-lt"/>
              </a:rPr>
              <a:t> </a:t>
            </a:r>
          </a:p>
          <a:p>
            <a:pPr marL="15875" indent="-31750">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Third, the mission statement should help your CAA leverage its unique skills. It is important for the statement to reflect the uniqueness of your CAA and the values that define it. </a:t>
            </a:r>
          </a:p>
          <a:p>
            <a:pPr marL="220284" indent="-220284">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Finally, a mission statement should also inspire key stakeholders. Board members should be able to readily recite the mission.  If very few stakeholders know and understand the mission of their organization, likely very few of them will feel any degree of passion or commitment toward it.</a:t>
            </a:r>
          </a:p>
          <a:p>
            <a:pPr>
              <a:spcBef>
                <a:spcPts val="0"/>
              </a:spcBef>
              <a:spcAft>
                <a:spcPts val="0"/>
              </a:spcAft>
              <a:defRPr/>
            </a:pPr>
            <a:endParaRPr lang="en-US" sz="1100" dirty="0">
              <a:latin typeface="+mn-lt"/>
            </a:endParaRPr>
          </a:p>
        </p:txBody>
      </p:sp>
      <p:sp>
        <p:nvSpPr>
          <p:cNvPr id="116740" name="Slide Number Placeholder 3"/>
          <p:cNvSpPr>
            <a:spLocks noGrp="1"/>
          </p:cNvSpPr>
          <p:nvPr>
            <p:ph type="sldNum" sz="quarter" idx="5"/>
          </p:nvPr>
        </p:nvSpPr>
        <p:spPr>
          <a:noFill/>
        </p:spPr>
        <p:txBody>
          <a:bodyPr/>
          <a:lstStyle/>
          <a:p>
            <a:fld id="{A1C24D11-B12D-4826-8841-4CC373E44B1A}" type="slidenum">
              <a:rPr lang="en-US" smtClean="0">
                <a:latin typeface="Arial" pitchFamily="34" charset="0"/>
              </a:rPr>
              <a:pPr/>
              <a:t>10</a:t>
            </a:fld>
            <a:endParaRPr lang="en-US" dirty="0" smtClean="0">
              <a:latin typeface="Arial" pitchFamily="34" charset="0"/>
            </a:endParaRPr>
          </a:p>
        </p:txBody>
      </p:sp>
    </p:spTree>
    <p:extLst>
      <p:ext uri="{BB962C8B-B14F-4D97-AF65-F5344CB8AC3E}">
        <p14:creationId xmlns:p14="http://schemas.microsoft.com/office/powerpoint/2010/main" val="3990528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228600"/>
            <a:ext cx="3048000" cy="2286000"/>
          </a:xfrm>
        </p:spPr>
      </p:sp>
      <p:sp>
        <p:nvSpPr>
          <p:cNvPr id="3" name="Notes Placeholder 2"/>
          <p:cNvSpPr>
            <a:spLocks noGrp="1"/>
          </p:cNvSpPr>
          <p:nvPr>
            <p:ph type="body" idx="1"/>
          </p:nvPr>
        </p:nvSpPr>
        <p:spPr>
          <a:xfrm>
            <a:off x="228600" y="2590800"/>
            <a:ext cx="6553200" cy="6477000"/>
          </a:xfrm>
        </p:spPr>
        <p:txBody>
          <a:bodyPr>
            <a:noAutofit/>
          </a:bodyPr>
          <a:lstStyle/>
          <a:p>
            <a:pPr defTabSz="881132">
              <a:spcBef>
                <a:spcPts val="0"/>
              </a:spcBef>
              <a:spcAft>
                <a:spcPts val="0"/>
              </a:spcAft>
              <a:defRPr/>
            </a:pPr>
            <a:r>
              <a:rPr lang="en-US" sz="1000" dirty="0" smtClean="0">
                <a:latin typeface="+mn-lt"/>
              </a:rPr>
              <a:t>If</a:t>
            </a:r>
            <a:r>
              <a:rPr lang="en-US" sz="1000" baseline="0" dirty="0" smtClean="0">
                <a:latin typeface="+mn-lt"/>
              </a:rPr>
              <a:t> a</a:t>
            </a:r>
            <a:r>
              <a:rPr lang="en-US" sz="1000" dirty="0" smtClean="0">
                <a:latin typeface="+mn-lt"/>
              </a:rPr>
              <a:t> tripartite board </a:t>
            </a:r>
            <a:r>
              <a:rPr lang="en-US" sz="1000" baseline="0" dirty="0" smtClean="0">
                <a:latin typeface="+mn-lt"/>
              </a:rPr>
              <a:t>feels that the local government’s mission statement is not addressing the purpose and goals of the public CAA, it should work to either revise the statement or update (or create if it doesn’t have one) its own statement. </a:t>
            </a:r>
            <a:r>
              <a:rPr lang="en-US" sz="1000" dirty="0" smtClean="0">
                <a:latin typeface="+mn-lt"/>
              </a:rPr>
              <a:t>There are as many ways to update and rework</a:t>
            </a:r>
            <a:r>
              <a:rPr lang="en-US" sz="1000" baseline="0" dirty="0" smtClean="0">
                <a:latin typeface="+mn-lt"/>
              </a:rPr>
              <a:t> </a:t>
            </a:r>
            <a:r>
              <a:rPr lang="en-US" sz="1000" dirty="0" smtClean="0">
                <a:latin typeface="+mn-lt"/>
              </a:rPr>
              <a:t>a mission statement as there are mission statements. However, there are several constants in the process that help produce an effective mission statement. These constants are: (1) commitment from the top down and (2) participation from a wide range of stakeholders.  </a:t>
            </a:r>
          </a:p>
          <a:p>
            <a:pPr defTabSz="881132">
              <a:spcBef>
                <a:spcPts val="0"/>
              </a:spcBef>
              <a:spcAft>
                <a:spcPts val="0"/>
              </a:spcAft>
              <a:defRPr/>
            </a:pPr>
            <a:endParaRPr lang="en-US" sz="1000" dirty="0" smtClean="0">
              <a:latin typeface="+mn-lt"/>
            </a:endParaRPr>
          </a:p>
          <a:p>
            <a:pPr defTabSz="881132">
              <a:spcBef>
                <a:spcPts val="0"/>
              </a:spcBef>
              <a:spcAft>
                <a:spcPts val="0"/>
              </a:spcAft>
              <a:defRPr/>
            </a:pPr>
            <a:r>
              <a:rPr lang="en-US" sz="1000" dirty="0" smtClean="0">
                <a:latin typeface="+mn-lt"/>
              </a:rPr>
              <a:t>Defining the process by which the tripartite board will revise the</a:t>
            </a:r>
            <a:r>
              <a:rPr lang="en-US" sz="1000" baseline="0" dirty="0" smtClean="0">
                <a:latin typeface="+mn-lt"/>
              </a:rPr>
              <a:t> public CAA’s</a:t>
            </a:r>
            <a:r>
              <a:rPr lang="en-US" sz="1000" dirty="0" smtClean="0">
                <a:latin typeface="+mn-lt"/>
              </a:rPr>
              <a:t> mission statement</a:t>
            </a:r>
            <a:r>
              <a:rPr lang="en-US" sz="1000" baseline="0" dirty="0" smtClean="0">
                <a:latin typeface="+mn-lt"/>
              </a:rPr>
              <a:t> helps in p</a:t>
            </a:r>
            <a:r>
              <a:rPr lang="en-US" sz="1000" dirty="0" smtClean="0">
                <a:latin typeface="+mn-lt"/>
              </a:rPr>
              <a:t>roducing an</a:t>
            </a:r>
            <a:r>
              <a:rPr lang="en-US" sz="1000" baseline="0" dirty="0" smtClean="0">
                <a:latin typeface="+mn-lt"/>
              </a:rPr>
              <a:t> effective one.</a:t>
            </a:r>
            <a:r>
              <a:rPr lang="en-US" sz="1000" b="1" baseline="0" dirty="0" smtClean="0">
                <a:latin typeface="+mn-lt"/>
              </a:rPr>
              <a:t> </a:t>
            </a:r>
            <a:r>
              <a:rPr lang="en-US" sz="1000" dirty="0" smtClean="0">
                <a:latin typeface="+mn-lt"/>
              </a:rPr>
              <a:t>One common, often fruitful method, is to conduct a retreat with a representative group of stakeholders, such as tripartite board members, local governing officials, community leaders and members, staff, and clients. The retreat may take the form of a part-day or full-day session in a conference room or an off-site gathering over a longer period of time. This approach demonstrates the commitment of top management to the mission statement development process and it gives many different stakeholders an opportunity to share their views of the public CAA’s mission. If not a retreat, then a series of meetings may suffice and ease the time commitment on the stakeholders. Additionally, surveys could be used to obtain the stakeholder</a:t>
            </a:r>
            <a:r>
              <a:rPr lang="en-US" sz="1000" baseline="0" dirty="0" smtClean="0">
                <a:latin typeface="+mn-lt"/>
              </a:rPr>
              <a:t> input.</a:t>
            </a:r>
            <a:endParaRPr lang="en-US" sz="1000" dirty="0" smtClean="0">
              <a:latin typeface="+mn-lt"/>
            </a:endParaRPr>
          </a:p>
          <a:p>
            <a:pPr>
              <a:spcBef>
                <a:spcPts val="0"/>
              </a:spcBef>
            </a:pPr>
            <a:endParaRPr lang="en-US" sz="1000" dirty="0" smtClean="0">
              <a:latin typeface="+mn-lt"/>
            </a:endParaRPr>
          </a:p>
          <a:p>
            <a:pPr>
              <a:spcBef>
                <a:spcPts val="0"/>
              </a:spcBef>
            </a:pPr>
            <a:r>
              <a:rPr lang="en-US" sz="1000" dirty="0" smtClean="0">
                <a:latin typeface="+mn-lt"/>
              </a:rPr>
              <a:t>After defining the process, it is important to determine the key components of the mission statement.</a:t>
            </a:r>
            <a:r>
              <a:rPr lang="en-US" sz="1000" baseline="0" dirty="0" smtClean="0">
                <a:latin typeface="+mn-lt"/>
              </a:rPr>
              <a:t> </a:t>
            </a:r>
            <a:r>
              <a:rPr lang="en-US" sz="1000" dirty="0" smtClean="0">
                <a:latin typeface="+mn-lt"/>
              </a:rPr>
              <a:t>The goal is to generate a list of</a:t>
            </a:r>
            <a:r>
              <a:rPr lang="en-US" sz="1000" baseline="0" dirty="0" smtClean="0">
                <a:latin typeface="+mn-lt"/>
              </a:rPr>
              <a:t> </a:t>
            </a:r>
            <a:r>
              <a:rPr lang="en-US" sz="1000" dirty="0" smtClean="0">
                <a:latin typeface="+mn-lt"/>
              </a:rPr>
              <a:t>specific items that define your organization.</a:t>
            </a:r>
            <a:r>
              <a:rPr lang="en-US" sz="1000" baseline="0" dirty="0" smtClean="0">
                <a:latin typeface="+mn-lt"/>
              </a:rPr>
              <a:t> </a:t>
            </a:r>
            <a:r>
              <a:rPr lang="en-US" sz="1000" dirty="0" smtClean="0">
                <a:latin typeface="+mn-lt"/>
              </a:rPr>
              <a:t>At this stage it is critical to have a wide selection of stakeholders involved. Some questions to ask include: what does your CAA do on a daily basis?, how does your CAA achieve its mission?, who is impacted by your CAA?, where does your CAA operate?, does your CAA have specific values that set it apart from other organizations?</a:t>
            </a:r>
          </a:p>
          <a:p>
            <a:pPr>
              <a:spcBef>
                <a:spcPts val="0"/>
              </a:spcBef>
            </a:pPr>
            <a:endParaRPr lang="en-US" sz="1000" dirty="0" smtClean="0">
              <a:latin typeface="+mn-lt"/>
            </a:endParaRPr>
          </a:p>
          <a:p>
            <a:pPr>
              <a:spcBef>
                <a:spcPts val="0"/>
              </a:spcBef>
            </a:pPr>
            <a:r>
              <a:rPr lang="en-US" sz="1000" dirty="0" smtClean="0">
                <a:latin typeface="+mn-lt"/>
              </a:rPr>
              <a:t>The responses to these questions could be elicited from the group in written survey form or as a group activity. The answers will form the building blocks for the next stage of the process in which the mission statement is drafted.</a:t>
            </a:r>
          </a:p>
          <a:p>
            <a:pPr>
              <a:spcBef>
                <a:spcPts val="0"/>
              </a:spcBef>
            </a:pPr>
            <a:endParaRPr lang="en-US" sz="1000" dirty="0" smtClean="0">
              <a:latin typeface="+mn-lt"/>
            </a:endParaRPr>
          </a:p>
          <a:p>
            <a:pPr>
              <a:spcBef>
                <a:spcPts val="0"/>
              </a:spcBef>
            </a:pPr>
            <a:r>
              <a:rPr lang="en-US" sz="1000" dirty="0" smtClean="0">
                <a:latin typeface="+mn-lt"/>
              </a:rPr>
              <a:t>A</a:t>
            </a:r>
            <a:r>
              <a:rPr lang="en-US" sz="1000" baseline="0" dirty="0" smtClean="0">
                <a:latin typeface="+mn-lt"/>
              </a:rPr>
              <a:t>n effective mission statement also requires careful crafting. </a:t>
            </a:r>
            <a:r>
              <a:rPr lang="en-US" sz="1000" dirty="0" smtClean="0">
                <a:latin typeface="+mn-lt"/>
              </a:rPr>
              <a:t>This mission statement must contain enough substance to appropriately convey the mission of the CAA but be concise enough so that the CAA’s stakeholders can easily memorize and recite it. There are no universally applicable rules here, but some helpful guidelines are: state the mission actively (for example, CAA [verb]); keep the mission statement short, but provide enough detail to be</a:t>
            </a:r>
            <a:r>
              <a:rPr lang="en-US" sz="1000" baseline="0" dirty="0" smtClean="0">
                <a:latin typeface="+mn-lt"/>
              </a:rPr>
              <a:t> able to </a:t>
            </a:r>
            <a:r>
              <a:rPr lang="en-US" sz="1000" dirty="0" smtClean="0">
                <a:latin typeface="+mn-lt"/>
              </a:rPr>
              <a:t>make decisions based on the mission statement (for example, if someone proposed a new program during a board meeting, could the mission statement provide guidance as to whether the suggested program would be consistent with the mission of the organization?); and stick to specifics. </a:t>
            </a:r>
          </a:p>
          <a:p>
            <a:pPr>
              <a:spcBef>
                <a:spcPts val="0"/>
              </a:spcBef>
            </a:pPr>
            <a:endParaRPr lang="en-US" sz="1000" dirty="0" smtClean="0">
              <a:latin typeface="+mn-lt"/>
            </a:endParaRPr>
          </a:p>
          <a:p>
            <a:pPr>
              <a:spcBef>
                <a:spcPts val="0"/>
              </a:spcBef>
            </a:pPr>
            <a:r>
              <a:rPr lang="en-US" sz="1000" dirty="0" smtClean="0">
                <a:latin typeface="+mn-lt"/>
              </a:rPr>
              <a:t>For example, if a CAA were to decide that its mission components are (1) reducing the impact of poverty; (2) by granting funds</a:t>
            </a:r>
            <a:r>
              <a:rPr lang="en-US" sz="1000" baseline="0" dirty="0" smtClean="0">
                <a:latin typeface="+mn-lt"/>
              </a:rPr>
              <a:t> to organizations focused on</a:t>
            </a:r>
            <a:r>
              <a:rPr lang="en-US" sz="1000" dirty="0" smtClean="0">
                <a:latin typeface="+mn-lt"/>
              </a:rPr>
              <a:t> job training, housing assistance, and social services; (3) in Tremont County, then an effective mission statement could be: Tremont County Community Action Agency, Inc. is a division</a:t>
            </a:r>
            <a:r>
              <a:rPr lang="en-US" sz="1000" baseline="0" dirty="0" smtClean="0">
                <a:latin typeface="+mn-lt"/>
              </a:rPr>
              <a:t> of the Tremont County government </a:t>
            </a:r>
            <a:r>
              <a:rPr lang="en-US" sz="1000" dirty="0" smtClean="0">
                <a:latin typeface="+mn-lt"/>
              </a:rPr>
              <a:t>that, by mobilizing public and resources and coordinating a comprehensive network of educational, economic and social services in Tremont County, reduces poverty and enables low-income people in Tremont County to become self-sufficient. </a:t>
            </a:r>
          </a:p>
          <a:p>
            <a:pPr>
              <a:spcBef>
                <a:spcPts val="0"/>
              </a:spcBef>
            </a:pPr>
            <a:endParaRPr lang="en-US" sz="1000" dirty="0" smtClean="0">
              <a:latin typeface="+mn-lt"/>
            </a:endParaRPr>
          </a:p>
          <a:p>
            <a:pPr>
              <a:spcBef>
                <a:spcPts val="0"/>
              </a:spcBef>
            </a:pPr>
            <a:r>
              <a:rPr lang="en-US" sz="1000" b="1" dirty="0" smtClean="0">
                <a:latin typeface="+mn-lt"/>
              </a:rPr>
              <a:t>Note</a:t>
            </a:r>
            <a:r>
              <a:rPr lang="en-US" sz="1000" b="1" baseline="0" dirty="0" smtClean="0">
                <a:latin typeface="+mn-lt"/>
              </a:rPr>
              <a:t> to Presenter</a:t>
            </a:r>
            <a:r>
              <a:rPr lang="en-US" sz="1000" baseline="0" dirty="0" smtClean="0">
                <a:latin typeface="+mn-lt"/>
              </a:rPr>
              <a:t>: While CAPLAW’s Mission Possible article referenced in the callout box on the slide is geared towards nonprofit CAAs, the article contains useful tips and approaches that may be adopted by public CAAs to help them guide the process for reviewing their mission statements.</a:t>
            </a: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dirty="0"/>
          </a:p>
        </p:txBody>
      </p:sp>
    </p:spTree>
    <p:extLst>
      <p:ext uri="{BB962C8B-B14F-4D97-AF65-F5344CB8AC3E}">
        <p14:creationId xmlns:p14="http://schemas.microsoft.com/office/powerpoint/2010/main" val="381237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Dr. Lisa McNary, a management consultant and instructor at North Carolina State University recalled her mentor, Dr. W. Edwards Deming, describing the following exercise as useful in developing a mission statement. Ask the top managers this: </a:t>
            </a:r>
          </a:p>
          <a:p>
            <a:pPr lvl="1">
              <a:spcBef>
                <a:spcPts val="0"/>
              </a:spcBef>
            </a:pPr>
            <a:endParaRPr lang="en-US" sz="1100" dirty="0" smtClean="0">
              <a:latin typeface="+mn-lt"/>
            </a:endParaRPr>
          </a:p>
          <a:p>
            <a:pPr lvl="1">
              <a:spcBef>
                <a:spcPts val="0"/>
              </a:spcBef>
            </a:pPr>
            <a:r>
              <a:rPr lang="en-US" sz="1100" dirty="0" smtClean="0">
                <a:latin typeface="+mn-lt"/>
              </a:rPr>
              <a:t>Your organization has died and at the memorial service for the organization with all of its stakeholders present, a spiritual leader states, “Here lies [fill in the organization’s name]. It is an organization that was loved and will be missed. It will be remembered forever for:_____________________”</a:t>
            </a:r>
          </a:p>
          <a:p>
            <a:pPr>
              <a:spcBef>
                <a:spcPts val="0"/>
              </a:spcBef>
            </a:pPr>
            <a:endParaRPr lang="en-US" sz="1100" dirty="0" smtClean="0">
              <a:latin typeface="+mn-lt"/>
            </a:endParaRPr>
          </a:p>
          <a:p>
            <a:pPr>
              <a:spcBef>
                <a:spcPts val="0"/>
              </a:spcBef>
            </a:pPr>
            <a:r>
              <a:rPr lang="en-US" sz="1100" dirty="0" smtClean="0">
                <a:latin typeface="+mn-lt"/>
              </a:rPr>
              <a:t>What goes in the blank is the essence of the organization’s mission.</a:t>
            </a:r>
          </a:p>
          <a:p>
            <a:pPr>
              <a:spcBef>
                <a:spcPts val="0"/>
              </a:spcBef>
            </a:pPr>
            <a:endParaRPr lang="en-US" sz="1100" dirty="0" smtClean="0">
              <a:latin typeface="+mn-lt"/>
            </a:endParaRPr>
          </a:p>
          <a:p>
            <a:pPr>
              <a:spcBef>
                <a:spcPts val="0"/>
              </a:spcBef>
            </a:pPr>
            <a:r>
              <a:rPr lang="en-US" sz="1100" b="1" dirty="0" smtClean="0">
                <a:latin typeface="+mn-lt"/>
              </a:rPr>
              <a:t>Note to Presenter</a:t>
            </a:r>
            <a:r>
              <a:rPr lang="en-US" sz="1100" dirty="0" smtClean="0">
                <a:latin typeface="+mn-lt"/>
              </a:rPr>
              <a:t>:  Depending on the time, you could have the participants</a:t>
            </a:r>
            <a:r>
              <a:rPr lang="en-US" sz="1100" baseline="0" dirty="0" smtClean="0">
                <a:latin typeface="+mn-lt"/>
              </a:rPr>
              <a:t> conduct this exercise either by themselves, with a partner or in a small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dirty="0"/>
          </a:p>
        </p:txBody>
      </p:sp>
    </p:spTree>
    <p:extLst>
      <p:ext uri="{BB962C8B-B14F-4D97-AF65-F5344CB8AC3E}">
        <p14:creationId xmlns:p14="http://schemas.microsoft.com/office/powerpoint/2010/main" val="1841243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775655" cy="4182457"/>
          </a:xfrm>
        </p:spPr>
        <p:txBody>
          <a:bodyPr>
            <a:normAutofit/>
          </a:bodyPr>
          <a:lstStyle/>
          <a:p>
            <a:pPr defTabSz="913998">
              <a:spcBef>
                <a:spcPts val="0"/>
              </a:spcBef>
              <a:defRPr/>
            </a:pPr>
            <a:r>
              <a:rPr lang="en-US" sz="1100" dirty="0" smtClean="0">
                <a:latin typeface="+mn-lt"/>
              </a:rPr>
              <a:t>Reviewing,</a:t>
            </a:r>
            <a:r>
              <a:rPr lang="en-US" sz="1100" baseline="0" dirty="0" smtClean="0">
                <a:latin typeface="+mn-lt"/>
              </a:rPr>
              <a:t> updating and using the mission are board responsibilities reflected in the CSBG Organizational Standards. The Standards specifically direct board members to review the organization's mission within the past 5 years to make sure it feels confident that the statement addresses poverty and that the CAA’s programs are in alignment with the mission. We just discussed how a board reviews, updates (if necessary) and uses the mission statements – all of these actions show that the board is meeting this Organizational Standard. </a:t>
            </a:r>
          </a:p>
          <a:p>
            <a:pPr defTabSz="913998">
              <a:spcBef>
                <a:spcPts val="0"/>
              </a:spcBef>
              <a:defRPr/>
            </a:pPr>
            <a:endParaRPr lang="en-US" sz="1100" baseline="0" dirty="0" smtClean="0">
              <a:latin typeface="+mn-lt"/>
            </a:endParaRPr>
          </a:p>
          <a:p>
            <a:pPr defTabSz="913998">
              <a:spcBef>
                <a:spcPts val="0"/>
              </a:spcBef>
              <a:defRPr/>
            </a:pPr>
            <a:r>
              <a:rPr lang="en-US" sz="1100" baseline="0" dirty="0" smtClean="0">
                <a:latin typeface="+mn-lt"/>
              </a:rPr>
              <a:t>Several other CSBG Organizational Standards that are related to the tripartite board’s role with respect to the public CAA’s mission include Standards 3.1 and 3.5. These Standards require the organization to conduct a community needs assessment, issue a report about the results, and have the board formally accept the completed assessment. The community needs assessment will help educate the board about the needs in the areas served by the public CAA and subsequently inform a CAA’s review of its mission.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13</a:t>
            </a:fld>
            <a:endParaRPr lang="en-US" dirty="0"/>
          </a:p>
        </p:txBody>
      </p:sp>
    </p:spTree>
    <p:extLst>
      <p:ext uri="{BB962C8B-B14F-4D97-AF65-F5344CB8AC3E}">
        <p14:creationId xmlns:p14="http://schemas.microsoft.com/office/powerpoint/2010/main" val="2793082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defRPr/>
            </a:pPr>
            <a:r>
              <a:rPr lang="en-US" sz="1100" b="0" dirty="0" smtClean="0">
                <a:latin typeface="+mn-lt"/>
              </a:rPr>
              <a:t>Reviewing and updating</a:t>
            </a:r>
            <a:r>
              <a:rPr lang="en-US" sz="1100" b="0" baseline="0" dirty="0" smtClean="0">
                <a:latin typeface="+mn-lt"/>
              </a:rPr>
              <a:t> the mission is only part of the tripartite board’s responsibility with regards to the mission. The most important role the board plays is to use the mission to guide the public CAA’s actions and make sure the executive director/department head is doing the same with staff.  For example, understanding and using the mission might lead the public CAA’s staff to</a:t>
            </a:r>
            <a:r>
              <a:rPr lang="en-US" sz="1100" dirty="0" smtClean="0">
                <a:latin typeface="+mn-lt"/>
              </a:rPr>
              <a:t> say “no” to attractive funding opportunities or compelling programs that are not aligned with their mission in order to say “yes” to going deeper in programs that </a:t>
            </a:r>
            <a:r>
              <a:rPr lang="en-US" sz="1100" u="sng" dirty="0" smtClean="0">
                <a:latin typeface="+mn-lt"/>
              </a:rPr>
              <a:t>do</a:t>
            </a:r>
            <a:r>
              <a:rPr lang="en-US" sz="1100" dirty="0" smtClean="0">
                <a:latin typeface="+mn-lt"/>
              </a:rPr>
              <a:t> align with the mission.</a:t>
            </a:r>
          </a:p>
          <a:p>
            <a:pPr>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There</a:t>
            </a:r>
            <a:r>
              <a:rPr lang="en-US" sz="1100" baseline="0" dirty="0" smtClean="0">
                <a:latin typeface="+mn-lt"/>
              </a:rPr>
              <a:t> are multiple ways a tripartite board can ensure that it is regularly using and incorporating the mission into its activities. These include:</a:t>
            </a:r>
          </a:p>
          <a:p>
            <a:pPr>
              <a:spcBef>
                <a:spcPts val="0"/>
              </a:spcBef>
              <a:spcAft>
                <a:spcPts val="0"/>
              </a:spcAft>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Reciting the mission at the beginning and/or ending of a board meeting. This will serve as a reminder to all board members of the important work they’ve been tasked with directing and overseeing.</a:t>
            </a:r>
          </a:p>
          <a:p>
            <a:pPr marL="115888" indent="-115888">
              <a:spcBef>
                <a:spcPts val="0"/>
              </a:spcBef>
              <a:spcAft>
                <a:spcPts val="0"/>
              </a:spcAft>
              <a:buFont typeface="Arial" pitchFamily="34" charset="0"/>
              <a:buChar char="•"/>
              <a:defRPr/>
            </a:pPr>
            <a:r>
              <a:rPr lang="en-US" sz="1100" dirty="0" smtClean="0">
                <a:latin typeface="+mn-lt"/>
              </a:rPr>
              <a:t>Referencing </a:t>
            </a:r>
            <a:r>
              <a:rPr lang="en-US" sz="1100" baseline="0" dirty="0" smtClean="0">
                <a:latin typeface="+mn-lt"/>
              </a:rPr>
              <a:t>the mission at the top of the meeting agenda. This is a great way to</a:t>
            </a:r>
            <a:r>
              <a:rPr lang="en-US" sz="1100" dirty="0" smtClean="0">
                <a:latin typeface="+mn-lt"/>
              </a:rPr>
              <a:t> remind </a:t>
            </a:r>
            <a:r>
              <a:rPr lang="en-US" sz="1100" baseline="0" dirty="0" smtClean="0">
                <a:latin typeface="+mn-lt"/>
              </a:rPr>
              <a:t>board members that the mission serves as the backbone for </a:t>
            </a:r>
            <a:r>
              <a:rPr lang="en-US" sz="1100" dirty="0" smtClean="0">
                <a:latin typeface="+mn-lt"/>
              </a:rPr>
              <a:t>all actions to be taken by the board.</a:t>
            </a:r>
          </a:p>
          <a:p>
            <a:pPr marL="115888" indent="-115888">
              <a:spcBef>
                <a:spcPts val="0"/>
              </a:spcBef>
              <a:spcAft>
                <a:spcPts val="0"/>
              </a:spcAft>
              <a:buFont typeface="Arial" pitchFamily="34" charset="0"/>
              <a:buChar char="•"/>
              <a:defRPr/>
            </a:pPr>
            <a:r>
              <a:rPr lang="en-US" sz="1100" baseline="0" dirty="0" smtClean="0">
                <a:latin typeface="+mn-lt"/>
              </a:rPr>
              <a:t>Including the mission statement on board</a:t>
            </a:r>
            <a:r>
              <a:rPr lang="en-US" sz="1100" dirty="0" smtClean="0">
                <a:latin typeface="+mn-lt"/>
              </a:rPr>
              <a:t> member business cards. This helps board members remember and recite the mission when meeting with the community and stakeholders</a:t>
            </a:r>
          </a:p>
          <a:p>
            <a:pPr marL="115888" indent="-115888">
              <a:spcBef>
                <a:spcPts val="0"/>
              </a:spcBef>
              <a:spcAft>
                <a:spcPts val="0"/>
              </a:spcAft>
              <a:buFont typeface="Arial" pitchFamily="34" charset="0"/>
              <a:buChar char="•"/>
              <a:defRPr/>
            </a:pPr>
            <a:r>
              <a:rPr lang="en-US" sz="1100" baseline="0" dirty="0" smtClean="0">
                <a:latin typeface="+mn-lt"/>
              </a:rPr>
              <a:t>Discussing the mission</a:t>
            </a:r>
            <a:r>
              <a:rPr lang="en-US" sz="1100" dirty="0" smtClean="0">
                <a:latin typeface="+mn-lt"/>
              </a:rPr>
              <a:t> in relation to all board actions. Including the mission on the meeting agenda to serve as a reminder is even more effective if board members actually make a point of referencing the mission when discussing board actions. </a:t>
            </a:r>
            <a:endParaRPr lang="en-US" sz="1100" baseline="0" dirty="0" smtClean="0">
              <a:latin typeface="+mn-lt"/>
            </a:endParaRPr>
          </a:p>
          <a:p>
            <a:pPr>
              <a:spcBef>
                <a:spcPts val="0"/>
              </a:spcBef>
              <a:spcAft>
                <a:spcPts val="0"/>
              </a:spcAft>
              <a:defRPr/>
            </a:pPr>
            <a:endParaRPr lang="en-US" sz="1100" baseline="0" dirty="0" smtClean="0">
              <a:latin typeface="+mn-lt"/>
            </a:endParaRPr>
          </a:p>
          <a:p>
            <a:pPr>
              <a:spcBef>
                <a:spcPts val="0"/>
              </a:spcBef>
              <a:spcAft>
                <a:spcPts val="0"/>
              </a:spcAft>
              <a:defRPr/>
            </a:pPr>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dirty="0"/>
          </a:p>
        </p:txBody>
      </p:sp>
    </p:spTree>
    <p:extLst>
      <p:ext uri="{BB962C8B-B14F-4D97-AF65-F5344CB8AC3E}">
        <p14:creationId xmlns:p14="http://schemas.microsoft.com/office/powerpoint/2010/main" val="472907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j-lt"/>
              </a:rPr>
              <a:t>A</a:t>
            </a:r>
            <a:r>
              <a:rPr lang="en-US" sz="1100" baseline="0" dirty="0" smtClean="0">
                <a:latin typeface="+mj-lt"/>
              </a:rPr>
              <a:t> significant responsibility of the tripartite board is to work with its local governing officials to set the direction for the public CAA. If the local government or division/department does not have a plan in place establishing the direction, then the tripartite board will take the lead on developing one. The planning required to do so involves, among other tasks, assessing needs, reviewing existing programs, forecasting future financial stability and growth, and making (sometimes tough, sometimes exciting) decisions about the future. Planning also requires constant assessing and revising. In this section, we will discuss the planning public CAAs engage in as a result of the CSBG funding they receive, and a few tools and resources the board may use to help frame and focus its planning efforts. </a:t>
            </a: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15</a:t>
            </a:fld>
            <a:endParaRPr lang="en-US" dirty="0"/>
          </a:p>
        </p:txBody>
      </p:sp>
    </p:spTree>
    <p:extLst>
      <p:ext uri="{BB962C8B-B14F-4D97-AF65-F5344CB8AC3E}">
        <p14:creationId xmlns:p14="http://schemas.microsoft.com/office/powerpoint/2010/main" val="1531276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98625" y="212725"/>
            <a:ext cx="3695700" cy="2771775"/>
          </a:xfrm>
        </p:spPr>
      </p:sp>
      <p:sp>
        <p:nvSpPr>
          <p:cNvPr id="3" name="Notes Placeholder 2"/>
          <p:cNvSpPr>
            <a:spLocks noGrp="1"/>
          </p:cNvSpPr>
          <p:nvPr>
            <p:ph type="body" idx="1"/>
          </p:nvPr>
        </p:nvSpPr>
        <p:spPr>
          <a:xfrm>
            <a:off x="364600" y="3236074"/>
            <a:ext cx="6324599" cy="5605051"/>
          </a:xfrm>
        </p:spPr>
        <p:txBody>
          <a:bodyPr>
            <a:noAutofit/>
          </a:bodyPr>
          <a:lstStyle/>
          <a:p>
            <a:pPr>
              <a:spcBef>
                <a:spcPts val="0"/>
              </a:spcBef>
            </a:pPr>
            <a:r>
              <a:rPr lang="en-US" sz="1100" dirty="0" smtClean="0">
                <a:latin typeface="+mn-lt"/>
              </a:rPr>
              <a:t>For those tripartite boards whose responsibilities</a:t>
            </a:r>
            <a:r>
              <a:rPr lang="en-US" sz="1100" baseline="0" dirty="0" smtClean="0">
                <a:latin typeface="+mn-lt"/>
              </a:rPr>
              <a:t> involve planning (not just reviewing and accepting a plan),</a:t>
            </a:r>
            <a:r>
              <a:rPr lang="en-US" sz="1100" dirty="0" smtClean="0">
                <a:latin typeface="+mn-lt"/>
              </a:rPr>
              <a:t> actually</a:t>
            </a:r>
            <a:r>
              <a:rPr lang="en-US" sz="1100" baseline="0" dirty="0" smtClean="0">
                <a:latin typeface="+mn-lt"/>
              </a:rPr>
              <a:t> engaging in planning can be difficult to gasp as it is not as concrete as other board responsibilities. </a:t>
            </a:r>
            <a:r>
              <a:rPr lang="en-US" sz="1100" dirty="0" smtClean="0">
                <a:latin typeface="+mn-lt"/>
              </a:rPr>
              <a:t>To</a:t>
            </a:r>
            <a:r>
              <a:rPr lang="en-US" sz="1100" baseline="0" dirty="0" smtClean="0">
                <a:latin typeface="+mn-lt"/>
              </a:rPr>
              <a:t> better understand what engaging in planning might look like, ask workshop participants to participate in what is often referred to as the SWOT exercise.  SWOT stands for Strength, Weakness, Opportunity and Threat. A SWOT analysis is used by boards to help build an organization’s strategy. Each workshop participant should take a moment to identify each of the following in relation to their organizations:</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Strengths</a:t>
            </a:r>
            <a:r>
              <a:rPr lang="en-US" sz="1100" baseline="0" dirty="0" smtClean="0">
                <a:latin typeface="+mn-lt"/>
              </a:rPr>
              <a:t> (e.g., sole provider of a service, passionate volunteers, loyal donors, clear vision and history).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What does your organization do better than others?</a:t>
            </a:r>
          </a:p>
          <a:p>
            <a:pPr marL="236538" lvl="1" indent="-115888">
              <a:spcBef>
                <a:spcPts val="0"/>
              </a:spcBef>
              <a:buFont typeface="Courier New" pitchFamily="49" charset="0"/>
              <a:buChar char="o"/>
            </a:pPr>
            <a:r>
              <a:rPr lang="en-US" sz="1100" baseline="0" dirty="0" smtClean="0">
                <a:latin typeface="+mn-lt"/>
              </a:rPr>
              <a:t>What advantages does your organization have?</a:t>
            </a:r>
          </a:p>
          <a:p>
            <a:pPr marL="236538" lvl="1" indent="-115888">
              <a:spcBef>
                <a:spcPts val="0"/>
              </a:spcBef>
              <a:buFont typeface="Courier New" pitchFamily="49" charset="0"/>
              <a:buChar char="o"/>
            </a:pPr>
            <a:r>
              <a:rPr lang="en-US" sz="1100" baseline="0" dirty="0" smtClean="0">
                <a:latin typeface="+mn-lt"/>
              </a:rPr>
              <a:t>What do others see as your strengthens?</a:t>
            </a:r>
          </a:p>
          <a:p>
            <a:pPr marL="115888" indent="-115888">
              <a:spcBef>
                <a:spcPts val="0"/>
              </a:spcBef>
              <a:buFont typeface="Arial" pitchFamily="34" charset="0"/>
              <a:buChar char="•"/>
            </a:pPr>
            <a:endParaRPr lang="en-US" sz="1100" dirty="0" smtClean="0">
              <a:latin typeface="+mn-lt"/>
            </a:endParaRPr>
          </a:p>
          <a:p>
            <a:pPr marL="115888" indent="-115888">
              <a:spcBef>
                <a:spcPts val="0"/>
              </a:spcBef>
              <a:buFont typeface="Arial" pitchFamily="34" charset="0"/>
              <a:buChar char="•"/>
            </a:pPr>
            <a:r>
              <a:rPr lang="en-US" sz="1100" b="1" baseline="0" dirty="0" smtClean="0">
                <a:latin typeface="+mn-lt"/>
              </a:rPr>
              <a:t>Weaknesses</a:t>
            </a:r>
            <a:r>
              <a:rPr lang="en-US" sz="1100" baseline="0" dirty="0" smtClean="0">
                <a:latin typeface="+mn-lt"/>
              </a:rPr>
              <a:t> (e.g., small volunteer base, high staff turnover, lack of external communications).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How could your organization improve?</a:t>
            </a:r>
          </a:p>
          <a:p>
            <a:pPr marL="236538" lvl="1" indent="-115888">
              <a:spcBef>
                <a:spcPts val="0"/>
              </a:spcBef>
              <a:buFont typeface="Courier New" pitchFamily="49" charset="0"/>
              <a:buChar char="o"/>
            </a:pPr>
            <a:r>
              <a:rPr lang="en-US" sz="1100" baseline="0" dirty="0" smtClean="0">
                <a:latin typeface="+mn-lt"/>
              </a:rPr>
              <a:t>What do others see as your weaknesses?</a:t>
            </a: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Opportunities</a:t>
            </a:r>
            <a:r>
              <a:rPr lang="en-US" sz="1100" b="0" baseline="0" dirty="0" smtClean="0">
                <a:latin typeface="+mn-lt"/>
              </a:rPr>
              <a:t> (e.g.</a:t>
            </a:r>
            <a:r>
              <a:rPr lang="en-US" sz="1100" baseline="0" dirty="0" smtClean="0">
                <a:latin typeface="+mn-lt"/>
              </a:rPr>
              <a:t>, develop partnerships, expand volunteer and client base through robust communications, explore enhancement</a:t>
            </a:r>
            <a:r>
              <a:rPr lang="en-US" sz="1100" dirty="0" smtClean="0">
                <a:latin typeface="+mn-lt"/>
              </a:rPr>
              <a:t> to or development of programs). Questions to consider:</a:t>
            </a:r>
            <a:r>
              <a:rPr lang="en-US" sz="1100" baseline="0" dirty="0" smtClean="0">
                <a:latin typeface="+mn-lt"/>
              </a:rPr>
              <a:t> </a:t>
            </a:r>
          </a:p>
          <a:p>
            <a:pPr marL="236538" lvl="1" indent="-115888">
              <a:spcBef>
                <a:spcPts val="0"/>
              </a:spcBef>
              <a:buFont typeface="Courier New" pitchFamily="49" charset="0"/>
              <a:buChar char="o"/>
            </a:pPr>
            <a:r>
              <a:rPr lang="en-US" sz="1100" dirty="0" smtClean="0">
                <a:latin typeface="+mn-lt"/>
              </a:rPr>
              <a:t>What opportunities are you aware of?</a:t>
            </a:r>
          </a:p>
          <a:p>
            <a:pPr marL="236538" lvl="1" indent="-115888">
              <a:spcBef>
                <a:spcPts val="0"/>
              </a:spcBef>
              <a:buFont typeface="Courier New" pitchFamily="49" charset="0"/>
              <a:buChar char="o"/>
            </a:pPr>
            <a:r>
              <a:rPr lang="en-US" sz="1100" baseline="0" dirty="0" smtClean="0">
                <a:latin typeface="+mn-lt"/>
              </a:rPr>
              <a:t>What are new developments </a:t>
            </a:r>
            <a:r>
              <a:rPr lang="en-US" sz="1100" dirty="0" smtClean="0">
                <a:latin typeface="+mn-lt"/>
              </a:rPr>
              <a:t>in the sector?</a:t>
            </a:r>
            <a:endParaRPr lang="en-US" sz="1100" baseline="0" dirty="0" smtClean="0">
              <a:latin typeface="+mn-lt"/>
            </a:endParaRP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Threats</a:t>
            </a:r>
            <a:r>
              <a:rPr lang="en-US" sz="1100" b="0" baseline="0" dirty="0" smtClean="0">
                <a:latin typeface="+mn-lt"/>
              </a:rPr>
              <a:t> (e.g.</a:t>
            </a:r>
            <a:r>
              <a:rPr lang="en-US" sz="1100" baseline="0" dirty="0" smtClean="0">
                <a:latin typeface="+mn-lt"/>
              </a:rPr>
              <a:t>, measuring success is difficult, cash flow, bad</a:t>
            </a:r>
            <a:r>
              <a:rPr lang="en-US" sz="1100" dirty="0" smtClean="0">
                <a:latin typeface="+mn-lt"/>
              </a:rPr>
              <a:t> publicity). Questions to consider:</a:t>
            </a:r>
          </a:p>
          <a:p>
            <a:pPr marL="236538" lvl="1" indent="-115888">
              <a:spcBef>
                <a:spcPts val="0"/>
              </a:spcBef>
              <a:buFont typeface="Courier New" pitchFamily="49" charset="0"/>
              <a:buChar char="o"/>
            </a:pPr>
            <a:r>
              <a:rPr lang="en-US" sz="1100" dirty="0" smtClean="0">
                <a:latin typeface="+mn-lt"/>
              </a:rPr>
              <a:t>What obstacles does your organization face?</a:t>
            </a:r>
          </a:p>
          <a:p>
            <a:pPr marL="236538" lvl="1" indent="-115888">
              <a:spcBef>
                <a:spcPts val="0"/>
              </a:spcBef>
              <a:buFont typeface="Courier New" pitchFamily="49" charset="0"/>
              <a:buChar char="o"/>
            </a:pPr>
            <a:r>
              <a:rPr lang="en-US" sz="1100" dirty="0" smtClean="0">
                <a:latin typeface="+mn-lt"/>
              </a:rPr>
              <a:t>Could weakness threaten your organization’s sustainability?</a:t>
            </a:r>
          </a:p>
          <a:p>
            <a:pPr marL="236538" lvl="1" indent="-115888">
              <a:spcBef>
                <a:spcPts val="0"/>
              </a:spcBef>
              <a:buFont typeface="Courier New" pitchFamily="49" charset="0"/>
              <a:buChar char="o"/>
            </a:pPr>
            <a:endParaRPr lang="en-US" sz="1100" baseline="0" dirty="0" smtClean="0">
              <a:latin typeface="+mn-lt"/>
            </a:endParaRPr>
          </a:p>
          <a:p>
            <a:pPr>
              <a:spcBef>
                <a:spcPts val="0"/>
              </a:spcBef>
            </a:pPr>
            <a:r>
              <a:rPr lang="en-US" sz="1100" dirty="0" smtClean="0">
                <a:latin typeface="+mn-lt"/>
              </a:rPr>
              <a:t>Working through a SWOT</a:t>
            </a:r>
            <a:r>
              <a:rPr lang="en-US" sz="1100" baseline="0" dirty="0" smtClean="0">
                <a:latin typeface="+mn-lt"/>
              </a:rPr>
              <a:t> analysis </a:t>
            </a:r>
            <a:r>
              <a:rPr lang="en-US" sz="1100" dirty="0" smtClean="0">
                <a:latin typeface="+mn-lt"/>
              </a:rPr>
              <a:t>is one way for board members to develop a deeper understanding of their organization’s operations and efforts needed to further the mission. This understanding plays a crucial role in a board’s meeting its responsibility to think strategically about the organization’s future and planning accordingly.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16</a:t>
            </a:fld>
            <a:endParaRPr lang="en-US" dirty="0"/>
          </a:p>
        </p:txBody>
      </p:sp>
    </p:spTree>
    <p:extLst>
      <p:ext uri="{BB962C8B-B14F-4D97-AF65-F5344CB8AC3E}">
        <p14:creationId xmlns:p14="http://schemas.microsoft.com/office/powerpoint/2010/main" val="3624927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t>The federal CSBG Act and CSBG Organizational Standards require that the tripartite board oversee two types of planning efforts by the public CAA. One is the</a:t>
            </a:r>
            <a:r>
              <a:rPr lang="en-US" sz="1100" baseline="0" dirty="0" smtClean="0"/>
              <a:t> p</a:t>
            </a:r>
            <a:r>
              <a:rPr lang="en-US" sz="1100" dirty="0" smtClean="0"/>
              <a:t>reparation</a:t>
            </a:r>
            <a:r>
              <a:rPr lang="en-US" sz="1100" baseline="0" dirty="0" smtClean="0"/>
              <a:t> of</a:t>
            </a:r>
            <a:r>
              <a:rPr lang="en-US" sz="1100" dirty="0" smtClean="0"/>
              <a:t> the community action plan by staff, which is </a:t>
            </a:r>
            <a:r>
              <a:rPr lang="en-US" sz="1100" u="sng" dirty="0" smtClean="0"/>
              <a:t>specific to CSBG-funded activities</a:t>
            </a:r>
            <a:r>
              <a:rPr lang="en-US" sz="1100" dirty="0" smtClean="0"/>
              <a:t>, and required by the federal CSBG Act. The plan involves the CAA conducting a community needs assessment to identify the population to be served and the assistance needed. </a:t>
            </a:r>
            <a:r>
              <a:rPr lang="en-US" sz="1100" kern="1200" dirty="0" smtClean="0">
                <a:solidFill>
                  <a:schemeClr val="tx1"/>
                </a:solidFill>
              </a:rPr>
              <a:t>These efforts often involve reviewing publicly available data such as the most recent census report, and engaging staff to develop surveys and conduct research to gather data from the community served. While the board is mainly tasked with voting to accept the needs assessment, a</a:t>
            </a:r>
            <a:r>
              <a:rPr lang="en-US" sz="1100" kern="1200" baseline="0" dirty="0" smtClean="0">
                <a:solidFill>
                  <a:schemeClr val="tx1"/>
                </a:solidFill>
              </a:rPr>
              <a:t> </a:t>
            </a:r>
            <a:r>
              <a:rPr lang="en-US" sz="1100" kern="1200" dirty="0" smtClean="0">
                <a:solidFill>
                  <a:schemeClr val="tx1"/>
                </a:solidFill>
              </a:rPr>
              <a:t>tripartite board may contribute to the data gathering process by convening community forums to solicit information on needs and suggestions for addressing those needs from those living in the area.</a:t>
            </a:r>
          </a:p>
          <a:p>
            <a:pPr>
              <a:spcBef>
                <a:spcPts val="0"/>
              </a:spcBef>
            </a:pPr>
            <a:endParaRPr lang="en-US" sz="1100" dirty="0" smtClean="0"/>
          </a:p>
          <a:p>
            <a:pPr>
              <a:spcBef>
                <a:spcPts val="0"/>
              </a:spcBef>
            </a:pPr>
            <a:r>
              <a:rPr lang="en-US" sz="1100" dirty="0" smtClean="0"/>
              <a:t>The community action plan informs a CAA’s strategic plan, which is the </a:t>
            </a:r>
            <a:r>
              <a:rPr lang="en-US" sz="1100" b="0" i="0" u="sng" dirty="0" smtClean="0"/>
              <a:t>organization-wide</a:t>
            </a:r>
            <a:r>
              <a:rPr lang="en-US" sz="1100" dirty="0" smtClean="0"/>
              <a:t> document that establishes the direction and activities of the CAA. </a:t>
            </a:r>
            <a:r>
              <a:rPr lang="en-US" sz="1100" kern="1200" dirty="0" smtClean="0">
                <a:solidFill>
                  <a:schemeClr val="tx1"/>
                </a:solidFill>
              </a:rPr>
              <a:t>Under the CSBG Organizational Standards, a tripartite board is required within the past 5</a:t>
            </a:r>
            <a:r>
              <a:rPr lang="en-US" sz="1100" kern="1200" baseline="0" dirty="0" smtClean="0">
                <a:solidFill>
                  <a:schemeClr val="tx1"/>
                </a:solidFill>
              </a:rPr>
              <a:t> years </a:t>
            </a:r>
            <a:r>
              <a:rPr lang="en-US" sz="1100" kern="1200" dirty="0" smtClean="0">
                <a:solidFill>
                  <a:schemeClr val="tx1"/>
                </a:solidFill>
              </a:rPr>
              <a:t>to review and accept its local government’s or department’s strategic</a:t>
            </a:r>
            <a:r>
              <a:rPr lang="en-US" sz="1100" kern="1200" baseline="0" dirty="0" smtClean="0">
                <a:solidFill>
                  <a:schemeClr val="tx1"/>
                </a:solidFill>
              </a:rPr>
              <a:t> plan. However, if no such plan exists, the tripartite board must develop a plan</a:t>
            </a:r>
            <a:r>
              <a:rPr lang="en-US" sz="1100" kern="1200" dirty="0" smtClean="0">
                <a:solidFill>
                  <a:schemeClr val="tx1"/>
                </a:solidFill>
              </a:rPr>
              <a:t>. While the board will likely organize a planning committee to work with the executive director/department</a:t>
            </a:r>
            <a:r>
              <a:rPr lang="en-US" sz="1100" kern="1200" baseline="0" dirty="0" smtClean="0">
                <a:solidFill>
                  <a:schemeClr val="tx1"/>
                </a:solidFill>
              </a:rPr>
              <a:t> head</a:t>
            </a:r>
            <a:r>
              <a:rPr lang="en-US" sz="1100" kern="1200" dirty="0" smtClean="0">
                <a:solidFill>
                  <a:schemeClr val="tx1"/>
                </a:solidFill>
              </a:rPr>
              <a:t> and staff to lead the planning efforts, the approach should focus on the “big picture” and include:</a:t>
            </a:r>
          </a:p>
          <a:p>
            <a:pPr defTabSz="913998">
              <a:spcBef>
                <a:spcPts val="0"/>
              </a:spcBef>
              <a:defRPr/>
            </a:pPr>
            <a:endParaRPr lang="en-US" sz="1100" kern="1200" dirty="0" smtClean="0">
              <a:solidFill>
                <a:schemeClr val="tx1"/>
              </a:solidFill>
            </a:endParaRPr>
          </a:p>
          <a:p>
            <a:pPr marL="109538" lvl="1" indent="-109538" defTabSz="913998">
              <a:spcBef>
                <a:spcPts val="0"/>
              </a:spcBef>
              <a:buFont typeface="Arial" pitchFamily="34" charset="0"/>
              <a:buChar char="•"/>
              <a:defRPr/>
            </a:pPr>
            <a:r>
              <a:rPr lang="en-US" sz="1100" kern="1200" dirty="0" smtClean="0">
                <a:solidFill>
                  <a:schemeClr val="tx1"/>
                </a:solidFill>
              </a:rPr>
              <a:t>Thinking about mission and purpose; </a:t>
            </a:r>
          </a:p>
          <a:p>
            <a:pPr marL="109538" lvl="1" indent="-109538" defTabSz="913998">
              <a:spcBef>
                <a:spcPts val="0"/>
              </a:spcBef>
              <a:buFont typeface="Arial" pitchFamily="34" charset="0"/>
              <a:buChar char="•"/>
              <a:defRPr/>
            </a:pPr>
            <a:r>
              <a:rPr lang="en-US" sz="1100" kern="1200" dirty="0" smtClean="0">
                <a:solidFill>
                  <a:schemeClr val="tx1"/>
                </a:solidFill>
              </a:rPr>
              <a:t>Aligning strategic plan with overall mission;</a:t>
            </a:r>
          </a:p>
          <a:p>
            <a:pPr marL="109538" lvl="1" indent="-109538" defTabSz="913998">
              <a:spcBef>
                <a:spcPts val="0"/>
              </a:spcBef>
              <a:buFont typeface="Arial" pitchFamily="34" charset="0"/>
              <a:buChar char="•"/>
              <a:defRPr/>
            </a:pPr>
            <a:r>
              <a:rPr lang="en-US" sz="1100" kern="1200" dirty="0" smtClean="0">
                <a:solidFill>
                  <a:schemeClr val="tx1"/>
                </a:solidFill>
              </a:rPr>
              <a:t>Reviewing and adjusting (if necessary) all programs;</a:t>
            </a:r>
          </a:p>
          <a:p>
            <a:pPr marL="109538" lvl="1" indent="-109538" defTabSz="913998">
              <a:spcBef>
                <a:spcPts val="0"/>
              </a:spcBef>
              <a:buFont typeface="Arial" pitchFamily="34" charset="0"/>
              <a:buChar char="•"/>
              <a:defRPr/>
            </a:pPr>
            <a:r>
              <a:rPr lang="en-US" sz="1100" kern="1200" dirty="0" smtClean="0">
                <a:solidFill>
                  <a:schemeClr val="tx1"/>
                </a:solidFill>
              </a:rPr>
              <a:t>Identifying broad goals and priorities; and</a:t>
            </a:r>
          </a:p>
          <a:p>
            <a:pPr marL="109538" lvl="1" indent="-109538" defTabSz="913998">
              <a:spcBef>
                <a:spcPts val="0"/>
              </a:spcBef>
              <a:buFont typeface="Arial" pitchFamily="34" charset="0"/>
              <a:buChar char="•"/>
              <a:defRPr/>
            </a:pPr>
            <a:r>
              <a:rPr lang="en-US" sz="1100" kern="1200" dirty="0" smtClean="0">
                <a:solidFill>
                  <a:schemeClr val="tx1"/>
                </a:solidFill>
              </a:rPr>
              <a:t>Establishing and maintaining procedures for reporting on goals and results.</a:t>
            </a:r>
          </a:p>
          <a:p>
            <a:pPr marL="228500" indent="-228500" defTabSz="913998">
              <a:spcBef>
                <a:spcPts val="0"/>
              </a:spcBef>
              <a:defRPr/>
            </a:pPr>
            <a:endParaRPr lang="en-US" sz="1100" b="1" kern="1200" dirty="0" smtClean="0">
              <a:solidFill>
                <a:schemeClr val="tx1"/>
              </a:solidFill>
            </a:endParaRPr>
          </a:p>
          <a:p>
            <a:pPr>
              <a:spcBef>
                <a:spcPts val="0"/>
              </a:spcBef>
            </a:pPr>
            <a:endParaRPr lang="en-US" sz="1100"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17</a:t>
            </a:fld>
            <a:endParaRPr lang="en-US" dirty="0"/>
          </a:p>
        </p:txBody>
      </p:sp>
    </p:spTree>
    <p:extLst>
      <p:ext uri="{BB962C8B-B14F-4D97-AF65-F5344CB8AC3E}">
        <p14:creationId xmlns:p14="http://schemas.microsoft.com/office/powerpoint/2010/main" val="2470284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This guide developed by the California Community Action Association and the National Community Action Partnership was designed to help CAAs navigate the strategic planning process and successfully plan, develop, implement and evaluate strategic plans. As a comprehensive capacity building resource, the guide can also be used to refresh an existing plan, train program managers and agency leadership, or even develop a planning process for a community collaborative. The guide incorporates</a:t>
            </a:r>
            <a:r>
              <a:rPr lang="en-US" sz="1100" baseline="0" dirty="0" smtClean="0">
                <a:latin typeface="+mn-lt"/>
              </a:rPr>
              <a:t> the CSBG Organizational Standards and walks through how both public and nonprofit CAAs maintain compliance with the Standards throughout the strategic planning process.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18</a:t>
            </a:fld>
            <a:endParaRPr lang="en-US"/>
          </a:p>
        </p:txBody>
      </p:sp>
    </p:spTree>
    <p:extLst>
      <p:ext uri="{BB962C8B-B14F-4D97-AF65-F5344CB8AC3E}">
        <p14:creationId xmlns:p14="http://schemas.microsoft.com/office/powerpoint/2010/main" val="2029236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dirty="0" smtClean="0">
                <a:latin typeface="+mn-lt"/>
              </a:rPr>
              <a:t>The CSBG Organizational Standards require all CAAs to either</a:t>
            </a:r>
            <a:r>
              <a:rPr lang="en-US" sz="1100" baseline="0" dirty="0" smtClean="0">
                <a:latin typeface="+mn-lt"/>
              </a:rPr>
              <a:t> review and accept or develop strategic plans as well as </a:t>
            </a:r>
            <a:r>
              <a:rPr lang="en-US" sz="1100" dirty="0" smtClean="0">
                <a:latin typeface="+mn-lt"/>
              </a:rPr>
              <a:t>conduct a needs assessment that the board will formally accept. The Standard does not necessarily require a tripartite board to develop a new strategic plan every five years. Rather the Standard directs the board to review its existing strategic plan and ensure that it is truly reflective of community needs as reported in the community assessment, in line with the organization’s mission,</a:t>
            </a:r>
            <a:r>
              <a:rPr lang="en-US" sz="1100" baseline="0" dirty="0" smtClean="0">
                <a:latin typeface="+mn-lt"/>
              </a:rPr>
              <a:t> </a:t>
            </a:r>
            <a:r>
              <a:rPr lang="en-US" sz="1100" dirty="0" smtClean="0">
                <a:latin typeface="+mn-lt"/>
              </a:rPr>
              <a:t>and reflective of the organization’s goals. Organizational</a:t>
            </a:r>
            <a:r>
              <a:rPr lang="en-US" sz="1100" baseline="0" dirty="0" smtClean="0">
                <a:latin typeface="+mn-lt"/>
              </a:rPr>
              <a:t> Standards 6.2 through 6.4 set forth information that the plan must address and contain. As previously noted, these Standards are addressed in the </a:t>
            </a:r>
            <a:r>
              <a:rPr lang="en-US" sz="1100" i="1" baseline="0" dirty="0" smtClean="0">
                <a:latin typeface="+mn-lt"/>
              </a:rPr>
              <a:t>Comprehensive Guide to Community Action Strategic Planning </a:t>
            </a:r>
            <a:r>
              <a:rPr lang="en-US" sz="1100" baseline="0" dirty="0" smtClean="0">
                <a:latin typeface="+mn-lt"/>
              </a:rPr>
              <a:t>developed by the National Community Action Partnership and the California state association, </a:t>
            </a:r>
            <a:r>
              <a:rPr lang="en-US" sz="1100" baseline="0" dirty="0" err="1" smtClean="0">
                <a:latin typeface="+mn-lt"/>
              </a:rPr>
              <a:t>CalCAPA</a:t>
            </a:r>
            <a:r>
              <a:rPr lang="en-US" sz="1100" baseline="0" dirty="0" smtClean="0">
                <a:latin typeface="+mn-lt"/>
              </a:rPr>
              <a:t>.</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19</a:t>
            </a:fld>
            <a:endParaRPr lang="en-US" dirty="0"/>
          </a:p>
        </p:txBody>
      </p:sp>
    </p:spTree>
    <p:extLst>
      <p:ext uri="{BB962C8B-B14F-4D97-AF65-F5344CB8AC3E}">
        <p14:creationId xmlns:p14="http://schemas.microsoft.com/office/powerpoint/2010/main" val="166101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strategic plan should be a living document that is regularly referred to and used. </a:t>
            </a:r>
            <a:r>
              <a:rPr lang="en-US" sz="1100" baseline="0" dirty="0" smtClean="0">
                <a:latin typeface="+mn-lt"/>
              </a:rPr>
              <a:t>To encourage a commitment to planning, boards should consider implementing</a:t>
            </a:r>
            <a:r>
              <a:rPr lang="en-US" sz="1100" dirty="0" smtClean="0">
                <a:latin typeface="+mn-lt"/>
              </a:rPr>
              <a:t> a planning/strategy</a:t>
            </a:r>
            <a:r>
              <a:rPr lang="en-US" sz="1100" baseline="0" dirty="0" smtClean="0">
                <a:latin typeface="+mn-lt"/>
              </a:rPr>
              <a:t> committee. The committee could serve as the point of contact for staying on top of the board’s role in strategic planning, the goals set through that process, and the follow-up and</a:t>
            </a:r>
            <a:r>
              <a:rPr lang="en-US" sz="1100" dirty="0" smtClean="0">
                <a:latin typeface="+mn-lt"/>
              </a:rPr>
              <a:t> </a:t>
            </a:r>
            <a:r>
              <a:rPr lang="en-US" sz="1100" baseline="0" dirty="0" smtClean="0">
                <a:latin typeface="+mn-lt"/>
              </a:rPr>
              <a:t>reporting from those goals.</a:t>
            </a:r>
          </a:p>
          <a:p>
            <a:pPr>
              <a:spcBef>
                <a:spcPts val="0"/>
              </a:spcBef>
            </a:pPr>
            <a:endParaRPr lang="en-US" sz="1100" baseline="0" dirty="0" smtClean="0">
              <a:latin typeface="+mn-lt"/>
            </a:endParaRPr>
          </a:p>
          <a:p>
            <a:pPr>
              <a:spcBef>
                <a:spcPts val="0"/>
              </a:spcBef>
            </a:pPr>
            <a:r>
              <a:rPr lang="en-US" sz="1100" baseline="0" dirty="0" smtClean="0">
                <a:latin typeface="+mn-lt"/>
              </a:rPr>
              <a:t>Another way to engage the board in strategic planning is for the board chair and executive director/department head to refer to and use the CAA’s strategic plan when developing meeting agendas and framing</a:t>
            </a:r>
            <a:r>
              <a:rPr lang="en-US" sz="1100" dirty="0" smtClean="0">
                <a:latin typeface="+mn-lt"/>
              </a:rPr>
              <a:t> </a:t>
            </a:r>
            <a:r>
              <a:rPr lang="en-US" sz="1100" baseline="0" dirty="0" smtClean="0">
                <a:latin typeface="+mn-lt"/>
              </a:rPr>
              <a:t>board discussions. A strategic agenda can help with these efforts as it encourages</a:t>
            </a:r>
            <a:r>
              <a:rPr lang="en-US" sz="1100" dirty="0" smtClean="0">
                <a:latin typeface="+mn-lt"/>
              </a:rPr>
              <a:t> </a:t>
            </a:r>
            <a:r>
              <a:rPr lang="en-US" sz="1100" baseline="0" dirty="0" smtClean="0">
                <a:latin typeface="+mn-lt"/>
              </a:rPr>
              <a:t>board discussions and actions to be taken in the context of the organization’s strategic efforts, rather than promoting an environment</a:t>
            </a:r>
            <a:r>
              <a:rPr lang="en-US" sz="1100" dirty="0" smtClean="0">
                <a:latin typeface="+mn-lt"/>
              </a:rPr>
              <a:t> </a:t>
            </a:r>
            <a:r>
              <a:rPr lang="en-US" sz="1100" baseline="0" dirty="0" smtClean="0">
                <a:latin typeface="+mn-lt"/>
              </a:rPr>
              <a:t>where board members are mainly listening to reports by committees and staff.</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20</a:t>
            </a:fld>
            <a:endParaRPr lang="en-US"/>
          </a:p>
        </p:txBody>
      </p:sp>
    </p:spTree>
    <p:extLst>
      <p:ext uri="{BB962C8B-B14F-4D97-AF65-F5344CB8AC3E}">
        <p14:creationId xmlns:p14="http://schemas.microsoft.com/office/powerpoint/2010/main" val="3839048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strategic agenda requires the board chair and the executive director/department to carefully consider the strategic direction of the organization and the need for input on that direction</a:t>
            </a:r>
            <a:r>
              <a:rPr lang="en-US" sz="1100" baseline="0" dirty="0" smtClean="0">
                <a:latin typeface="+mn-lt"/>
              </a:rPr>
              <a:t> while still attending to t</a:t>
            </a:r>
            <a:r>
              <a:rPr lang="en-US" sz="1100" dirty="0" smtClean="0">
                <a:latin typeface="+mn-lt"/>
              </a:rPr>
              <a:t>he routine items that must be addressed to support the organization’s operations. In</a:t>
            </a:r>
            <a:r>
              <a:rPr lang="en-US" sz="1100" baseline="0" dirty="0" smtClean="0">
                <a:latin typeface="+mn-lt"/>
              </a:rPr>
              <a:t> developing a strategic agenda, the board chair should connect agenda item discussions with the public CAA’s mission and the board’s oversight role.</a:t>
            </a:r>
            <a:r>
              <a:rPr lang="en-US" sz="1100" dirty="0" smtClean="0">
                <a:latin typeface="+mn-lt"/>
              </a:rPr>
              <a:t> </a:t>
            </a:r>
            <a:r>
              <a:rPr lang="en-US" sz="1100" baseline="0" dirty="0" smtClean="0">
                <a:latin typeface="+mn-lt"/>
              </a:rPr>
              <a:t>Strategic agenda items should enable the board to function more efficiently and effectively by focusing the board’s energies on key issues.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21</a:t>
            </a:fld>
            <a:endParaRPr lang="en-US" dirty="0"/>
          </a:p>
        </p:txBody>
      </p:sp>
    </p:spTree>
    <p:extLst>
      <p:ext uri="{BB962C8B-B14F-4D97-AF65-F5344CB8AC3E}">
        <p14:creationId xmlns:p14="http://schemas.microsoft.com/office/powerpoint/2010/main" val="691058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A</a:t>
            </a:r>
            <a:r>
              <a:rPr lang="en-US" sz="1100" b="0" baseline="0" dirty="0" smtClean="0">
                <a:latin typeface="+mn-lt"/>
              </a:rPr>
              <a:t> consent agenda is tool that boards may use with a strategic agenda to help focus efforts on strategy. </a:t>
            </a:r>
            <a:r>
              <a:rPr lang="en-US" sz="1100" dirty="0" smtClean="0">
                <a:latin typeface="+mn-lt"/>
              </a:rPr>
              <a:t>A consent agenda groups together the routine, procedural, informational and self-explanatory, non-controversial items typically found in a</a:t>
            </a:r>
            <a:r>
              <a:rPr lang="en-US" sz="1100" baseline="0" dirty="0" smtClean="0">
                <a:latin typeface="+mn-lt"/>
              </a:rPr>
              <a:t> meeting</a:t>
            </a:r>
            <a:r>
              <a:rPr lang="en-US" sz="1100" dirty="0" smtClean="0">
                <a:latin typeface="+mn-lt"/>
              </a:rPr>
              <a:t> agenda. These items are typically presented to the board in a single motion for </a:t>
            </a:r>
            <a:r>
              <a:rPr lang="en-US" sz="1100" dirty="0" err="1" smtClean="0">
                <a:latin typeface="+mn-lt"/>
              </a:rPr>
              <a:t>yay</a:t>
            </a:r>
            <a:r>
              <a:rPr lang="en-US" sz="1100" dirty="0" smtClean="0">
                <a:latin typeface="+mn-lt"/>
              </a:rPr>
              <a:t> or nay vote after allowing for requests to move a specific item to the full agenda for individual attention. Consent agendas streamline meetings, reduce the amount of time spent approving motions</a:t>
            </a:r>
            <a:r>
              <a:rPr lang="en-US" sz="1100" baseline="0" dirty="0" smtClean="0">
                <a:latin typeface="+mn-lt"/>
              </a:rPr>
              <a:t> that do not require further discussion,</a:t>
            </a:r>
            <a:r>
              <a:rPr lang="en-US" sz="1100" dirty="0" smtClean="0">
                <a:latin typeface="+mn-lt"/>
              </a:rPr>
              <a:t> and allow the board to dedicate more time to focusing on substantive issues.</a:t>
            </a:r>
          </a:p>
          <a:p>
            <a:pPr>
              <a:spcBef>
                <a:spcPts val="0"/>
              </a:spcBef>
            </a:pPr>
            <a:endParaRPr lang="en-US" sz="1100" dirty="0" smtClean="0">
              <a:latin typeface="+mn-lt"/>
            </a:endParaRPr>
          </a:p>
          <a:p>
            <a:pPr>
              <a:spcBef>
                <a:spcPts val="0"/>
              </a:spcBef>
            </a:pPr>
            <a:r>
              <a:rPr lang="en-US" sz="1100" dirty="0" smtClean="0">
                <a:latin typeface="+mn-lt"/>
              </a:rPr>
              <a:t>If a tripartite board adopts a consent agenda, it should provide information</a:t>
            </a:r>
            <a:r>
              <a:rPr lang="en-US" sz="1100" baseline="0" dirty="0" smtClean="0">
                <a:latin typeface="+mn-lt"/>
              </a:rPr>
              <a:t> for the consent items prior to the board meeting so that board members have sufficient time to review the materials. Any item requiring discussion should be removed from the consent agenda and discussed and voted upon separately at the board meeting.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It is important to remember that consent agendas should</a:t>
            </a:r>
            <a:r>
              <a:rPr lang="en-US" sz="1100" baseline="0" dirty="0" smtClean="0">
                <a:latin typeface="+mn-lt"/>
              </a:rPr>
              <a:t> </a:t>
            </a:r>
            <a:r>
              <a:rPr lang="en-US" sz="1100" dirty="0" smtClean="0">
                <a:latin typeface="+mn-lt"/>
              </a:rPr>
              <a:t>not</a:t>
            </a:r>
            <a:r>
              <a:rPr lang="en-US" sz="1100" baseline="0" dirty="0" smtClean="0">
                <a:latin typeface="+mn-lt"/>
              </a:rPr>
              <a:t> be used to force through decisions and board members should always have the option to move items from the agenda for discussion and debate. A simple and direct question about a consent item may not necessarily result in automatic removal; however, if further questions arise, removal is likely necessary.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22</a:t>
            </a:fld>
            <a:endParaRPr lang="en-US"/>
          </a:p>
        </p:txBody>
      </p:sp>
    </p:spTree>
    <p:extLst>
      <p:ext uri="{BB962C8B-B14F-4D97-AF65-F5344CB8AC3E}">
        <p14:creationId xmlns:p14="http://schemas.microsoft.com/office/powerpoint/2010/main" val="1022438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Here</a:t>
            </a:r>
            <a:r>
              <a:rPr lang="en-US" sz="1100" b="0" baseline="0" dirty="0" smtClean="0">
                <a:latin typeface="+mn-lt"/>
              </a:rPr>
              <a:t> is an example of a strategic agenda that includes a consent agenda. You can see how the focus of the strategic agenda shifts from committee reports and updates to discussions of strategic initiatives and concerns/thoughts for the future.  </a:t>
            </a:r>
            <a:endParaRPr lang="en-US" sz="1100" b="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Tripartite boards hesitant</a:t>
            </a:r>
            <a:r>
              <a:rPr lang="en-US" sz="1100" baseline="0" dirty="0" smtClean="0">
                <a:latin typeface="+mn-lt"/>
              </a:rPr>
              <a:t> to switch from a</a:t>
            </a:r>
            <a:r>
              <a:rPr lang="en-US" sz="1100" dirty="0" smtClean="0">
                <a:latin typeface="+mn-lt"/>
              </a:rPr>
              <a:t>n “old business/new business” format to a strategic</a:t>
            </a:r>
            <a:r>
              <a:rPr lang="en-US" sz="1100" baseline="0" dirty="0" smtClean="0">
                <a:latin typeface="+mn-lt"/>
              </a:rPr>
              <a:t> agenda </a:t>
            </a:r>
            <a:r>
              <a:rPr lang="en-US" sz="1100" dirty="0" smtClean="0">
                <a:latin typeface="+mn-lt"/>
              </a:rPr>
              <a:t>should consider alternating</a:t>
            </a:r>
            <a:r>
              <a:rPr lang="en-US" sz="1100" baseline="0" dirty="0" smtClean="0">
                <a:latin typeface="+mn-lt"/>
              </a:rPr>
              <a:t> between the two agendas types. The board may find that it benefits more from a strategic agenda where they are </a:t>
            </a:r>
            <a:r>
              <a:rPr lang="en-US" sz="1100" dirty="0" smtClean="0">
                <a:latin typeface="+mn-lt"/>
              </a:rPr>
              <a:t>tackling one or two items that relate directly to the mission, vision and organizational values and that require special attention. Switching</a:t>
            </a:r>
            <a:r>
              <a:rPr lang="en-US" sz="1100" baseline="0" dirty="0" smtClean="0">
                <a:latin typeface="+mn-lt"/>
              </a:rPr>
              <a:t> between the two agendas </a:t>
            </a:r>
            <a:r>
              <a:rPr lang="en-US" sz="1100" dirty="0" smtClean="0">
                <a:latin typeface="+mn-lt"/>
              </a:rPr>
              <a:t>is one way to help educate</a:t>
            </a:r>
            <a:r>
              <a:rPr lang="en-US" sz="1100" baseline="0" dirty="0" smtClean="0">
                <a:latin typeface="+mn-lt"/>
              </a:rPr>
              <a:t> </a:t>
            </a:r>
            <a:r>
              <a:rPr lang="en-US" sz="1100" dirty="0" smtClean="0">
                <a:latin typeface="+mn-lt"/>
              </a:rPr>
              <a:t>the board on the oversight</a:t>
            </a:r>
            <a:r>
              <a:rPr lang="en-US" sz="1100" baseline="0" dirty="0" smtClean="0">
                <a:latin typeface="+mn-lt"/>
              </a:rPr>
              <a:t> value it brings to its public CAA as highlighted by the strategic agenda format.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 </a:t>
            </a:r>
            <a:r>
              <a:rPr lang="en-US" sz="1100" b="0" baseline="0" dirty="0" smtClean="0">
                <a:latin typeface="+mn-lt"/>
              </a:rPr>
              <a:t>While this example is specific to boards of nonprofit organizations, it should give the tripartite board of a public CAA a better understanding of how it may adjust its agendas to achieve more effective meetings.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23</a:t>
            </a:fld>
            <a:endParaRPr lang="en-US"/>
          </a:p>
        </p:txBody>
      </p:sp>
    </p:spTree>
    <p:extLst>
      <p:ext uri="{BB962C8B-B14F-4D97-AF65-F5344CB8AC3E}">
        <p14:creationId xmlns:p14="http://schemas.microsoft.com/office/powerpoint/2010/main" val="41270326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defTabSz="948368">
              <a:spcBef>
                <a:spcPts val="0"/>
              </a:spcBef>
              <a:defRPr/>
            </a:pPr>
            <a:r>
              <a:rPr lang="en-US" sz="1100" dirty="0" smtClean="0">
                <a:latin typeface="+mn-lt"/>
              </a:rPr>
              <a:t>Strategic</a:t>
            </a:r>
            <a:r>
              <a:rPr lang="en-US" sz="1100" baseline="0" dirty="0" smtClean="0">
                <a:latin typeface="+mn-lt"/>
              </a:rPr>
              <a:t> dashboards are another way for an organization to focus its board on the critical issues. </a:t>
            </a:r>
            <a:r>
              <a:rPr lang="en-US" altLang="en-US" sz="1100" dirty="0" smtClean="0">
                <a:latin typeface="+mn-lt"/>
              </a:rPr>
              <a:t>A dashboard is basically a brief snapshot of the public CAA at a fixed point in time – like a car dashboard that gives an instant update on many important factors (speed, gas left in the tank, engine temperature, whether the AC is on, etc.). </a:t>
            </a:r>
            <a:r>
              <a:rPr lang="en-US" sz="1100" dirty="0" smtClean="0">
                <a:latin typeface="+mn-lt"/>
              </a:rPr>
              <a:t>A strategic dashboard is similar: it gives important information to decision makers such as executives and boards in a quick-read way.  </a:t>
            </a:r>
          </a:p>
          <a:p>
            <a:pPr defTabSz="948368">
              <a:spcBef>
                <a:spcPts val="0"/>
              </a:spcBef>
              <a:defRPr/>
            </a:pPr>
            <a:endParaRPr lang="en-US" sz="1100" dirty="0" smtClean="0">
              <a:latin typeface="+mn-lt"/>
            </a:endParaRPr>
          </a:p>
          <a:p>
            <a:pPr defTabSz="948368">
              <a:spcBef>
                <a:spcPts val="0"/>
              </a:spcBef>
              <a:defRPr/>
            </a:pPr>
            <a:r>
              <a:rPr lang="en-US" sz="1100" dirty="0" smtClean="0">
                <a:latin typeface="+mn-lt"/>
              </a:rPr>
              <a:t>Dashboards may be solely financial</a:t>
            </a:r>
            <a:r>
              <a:rPr lang="en-US" sz="1100" baseline="0" dirty="0" smtClean="0">
                <a:latin typeface="+mn-lt"/>
              </a:rPr>
              <a:t> or programmatic or a combination of both.  The example on this slide combines both. A dashboard should </a:t>
            </a:r>
            <a:r>
              <a:rPr lang="en-US" altLang="en-US" sz="1100" dirty="0" smtClean="0">
                <a:latin typeface="+mn-lt"/>
              </a:rPr>
              <a:t>be comprehensive, but not so detailed as to hinder high-level, strategic questions. It will summarize</a:t>
            </a:r>
            <a:r>
              <a:rPr lang="en-US" altLang="en-US" sz="1100" baseline="0" dirty="0" smtClean="0">
                <a:latin typeface="+mn-lt"/>
              </a:rPr>
              <a:t> </a:t>
            </a:r>
            <a:r>
              <a:rPr lang="en-US" altLang="en-US" sz="1100" dirty="0" smtClean="0">
                <a:latin typeface="+mn-lt"/>
              </a:rPr>
              <a:t>data from many reports into one. Probably</a:t>
            </a:r>
            <a:r>
              <a:rPr lang="en-US" altLang="en-US" sz="1100" baseline="0" dirty="0" smtClean="0">
                <a:latin typeface="+mn-lt"/>
              </a:rPr>
              <a:t> the trickiest and most time consuming aspect of dashboards is the analysis that goes into determining which metrics will most accurately portray the organization at this point in time. CAAs using dashboards should </a:t>
            </a:r>
            <a:r>
              <a:rPr lang="en-US" altLang="en-US" sz="1100" dirty="0" smtClean="0">
                <a:latin typeface="+mn-lt"/>
              </a:rPr>
              <a:t>have explanations of the metrics, with context where necessary,</a:t>
            </a:r>
            <a:r>
              <a:rPr lang="en-US" altLang="en-US" sz="1100" baseline="0" dirty="0" smtClean="0">
                <a:latin typeface="+mn-lt"/>
              </a:rPr>
              <a:t> and be flexible to the metrics changing and evolving so that they are as reflective as possible of the organization’s critical needs.</a:t>
            </a:r>
            <a:endParaRPr lang="en-US" altLang="en-US" sz="1100" dirty="0" smtClean="0">
              <a:latin typeface="+mn-lt"/>
            </a:endParaRPr>
          </a:p>
        </p:txBody>
      </p:sp>
      <p:sp>
        <p:nvSpPr>
          <p:cNvPr id="56324" name="Slide Number Placeholder 3"/>
          <p:cNvSpPr>
            <a:spLocks noGrp="1"/>
          </p:cNvSpPr>
          <p:nvPr>
            <p:ph type="sldNum" sz="quarter" idx="5"/>
          </p:nvPr>
        </p:nvSpPr>
        <p:spPr>
          <a:noFill/>
        </p:spPr>
        <p:txBody>
          <a:bodyPr/>
          <a:lstStyle/>
          <a:p>
            <a:fld id="{73C3FBAC-EFE5-45BF-B8B8-FE88B88C354D}" type="slidenum">
              <a:rPr lang="en-US" altLang="en-US" smtClean="0"/>
              <a:pPr/>
              <a:t>24</a:t>
            </a:fld>
            <a:endParaRPr lang="en-US" altLang="en-US" smtClean="0"/>
          </a:p>
        </p:txBody>
      </p:sp>
    </p:spTree>
    <p:extLst>
      <p:ext uri="{BB962C8B-B14F-4D97-AF65-F5344CB8AC3E}">
        <p14:creationId xmlns:p14="http://schemas.microsoft.com/office/powerpoint/2010/main" val="358123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a:t>
            </a:r>
            <a:r>
              <a:rPr lang="en-US" sz="1100" dirty="0" smtClean="0">
                <a:latin typeface="+mn-lt"/>
              </a:rPr>
              <a:t> Developing</a:t>
            </a:r>
            <a:r>
              <a:rPr lang="en-US" sz="1100" baseline="0" dirty="0" smtClean="0">
                <a:latin typeface="+mn-lt"/>
              </a:rPr>
              <a:t> a mock agenda could</a:t>
            </a:r>
            <a:r>
              <a:rPr lang="en-US" sz="1100" dirty="0" smtClean="0">
                <a:latin typeface="+mn-lt"/>
              </a:rPr>
              <a:t> </a:t>
            </a:r>
            <a:r>
              <a:rPr lang="en-US" sz="1100" baseline="0" dirty="0" smtClean="0">
                <a:latin typeface="+mn-lt"/>
              </a:rPr>
              <a:t>help workshop participants recognize ways in which they may improve their own approach to meeting agendas. This exercise may be done individually or in groups.  Workshop participants should report their results and be encouraged to engage in a discussion about the reasons motivating the designation of items as consent versus strategic.</a:t>
            </a:r>
          </a:p>
        </p:txBody>
      </p:sp>
      <p:sp>
        <p:nvSpPr>
          <p:cNvPr id="4" name="Slide Number Placeholder 3"/>
          <p:cNvSpPr>
            <a:spLocks noGrp="1"/>
          </p:cNvSpPr>
          <p:nvPr>
            <p:ph type="sldNum" sz="quarter" idx="10"/>
          </p:nvPr>
        </p:nvSpPr>
        <p:spPr/>
        <p:txBody>
          <a:bodyPr/>
          <a:lstStyle/>
          <a:p>
            <a:fld id="{F80D25CD-9EE0-4373-9CC2-1D15654FDF97}" type="slidenum">
              <a:rPr lang="en-US" smtClean="0"/>
              <a:pPr/>
              <a:t>25</a:t>
            </a:fld>
            <a:endParaRPr lang="en-US"/>
          </a:p>
        </p:txBody>
      </p:sp>
    </p:spTree>
    <p:extLst>
      <p:ext uri="{BB962C8B-B14F-4D97-AF65-F5344CB8AC3E}">
        <p14:creationId xmlns:p14="http://schemas.microsoft.com/office/powerpoint/2010/main" val="4057630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Being fully engaged means that tripartite board members are not only expected to make well-informed, reasonable decisions but also help the public CAA with its efforts to connect with the community it serves.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26</a:t>
            </a:fld>
            <a:endParaRPr lang="en-US"/>
          </a:p>
        </p:txBody>
      </p:sp>
    </p:spTree>
    <p:extLst>
      <p:ext uri="{BB962C8B-B14F-4D97-AF65-F5344CB8AC3E}">
        <p14:creationId xmlns:p14="http://schemas.microsoft.com/office/powerpoint/2010/main" val="4718192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Answer</a:t>
            </a:r>
            <a:r>
              <a:rPr lang="en-US" sz="1100" baseline="0" dirty="0" smtClean="0">
                <a:latin typeface="+mn-lt"/>
              </a:rPr>
              <a:t> discussed on next slide.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27</a:t>
            </a:fld>
            <a:endParaRPr lang="en-US"/>
          </a:p>
        </p:txBody>
      </p:sp>
    </p:spTree>
    <p:extLst>
      <p:ext uri="{BB962C8B-B14F-4D97-AF65-F5344CB8AC3E}">
        <p14:creationId xmlns:p14="http://schemas.microsoft.com/office/powerpoint/2010/main" val="30445904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You can think of board engagement as internal and external. The CSBG Organizational Standards explicitly require a CAA to engage with certain external stakeholders (e.g., social service providers, faith-based</a:t>
            </a:r>
            <a:r>
              <a:rPr lang="en-US" sz="1100" baseline="0" dirty="0" smtClean="0">
                <a:latin typeface="+mn-lt"/>
              </a:rPr>
              <a:t> organizations</a:t>
            </a:r>
            <a:r>
              <a:rPr lang="en-US" sz="1100" dirty="0" smtClean="0">
                <a:latin typeface="+mn-lt"/>
              </a:rPr>
              <a:t>, etc.). Board members contribute to these efforts through their community connections and willingness to advocate for the CAA and its programs. The CSBG Organizational Standards implicitly require board members to engage internally -- with the board</a:t>
            </a:r>
            <a:r>
              <a:rPr lang="en-US" sz="1100" baseline="0" dirty="0" smtClean="0">
                <a:latin typeface="+mn-lt"/>
              </a:rPr>
              <a:t> (</a:t>
            </a:r>
            <a:r>
              <a:rPr lang="en-US" sz="1100" dirty="0" smtClean="0">
                <a:latin typeface="+mn-lt"/>
              </a:rPr>
              <a:t>for example, by meeting composition requirements) as well as with the organization (for example, by participating in strategic planning efforts).</a:t>
            </a:r>
          </a:p>
          <a:p>
            <a:pPr>
              <a:spcBef>
                <a:spcPts val="0"/>
              </a:spcBef>
            </a:pPr>
            <a:endParaRPr lang="en-US" sz="1100" dirty="0" smtClean="0">
              <a:latin typeface="+mn-lt"/>
            </a:endParaRPr>
          </a:p>
          <a:p>
            <a:pPr>
              <a:spcBef>
                <a:spcPts val="0"/>
              </a:spcBef>
            </a:pPr>
            <a:r>
              <a:rPr lang="en-US" sz="1100" kern="1200" dirty="0" smtClean="0">
                <a:solidFill>
                  <a:schemeClr val="tx1"/>
                </a:solidFill>
                <a:latin typeface="Arial" charset="0"/>
                <a:ea typeface="+mn-ea"/>
                <a:cs typeface="+mn-cs"/>
              </a:rPr>
              <a:t>Jack is arguably not an engaged board member for two reasons. He is only concerned with one aspect of the CAA’s work, its award-wining</a:t>
            </a:r>
            <a:r>
              <a:rPr lang="en-US" sz="1100" kern="1200" baseline="0" dirty="0" smtClean="0">
                <a:solidFill>
                  <a:schemeClr val="tx1"/>
                </a:solidFill>
                <a:latin typeface="Arial" charset="0"/>
                <a:ea typeface="+mn-ea"/>
                <a:cs typeface="+mn-cs"/>
              </a:rPr>
              <a:t> after school</a:t>
            </a:r>
            <a:r>
              <a:rPr lang="en-US" sz="1100" kern="1200" dirty="0" smtClean="0">
                <a:solidFill>
                  <a:schemeClr val="tx1"/>
                </a:solidFill>
                <a:latin typeface="Arial" charset="0"/>
                <a:ea typeface="+mn-ea"/>
                <a:cs typeface="+mn-cs"/>
              </a:rPr>
              <a:t> program. Even though Jack brings a lot of experience to the board with</a:t>
            </a:r>
            <a:r>
              <a:rPr lang="en-US" sz="1100" kern="1200" baseline="0" dirty="0" smtClean="0">
                <a:solidFill>
                  <a:schemeClr val="tx1"/>
                </a:solidFill>
                <a:latin typeface="Arial" charset="0"/>
                <a:ea typeface="+mn-ea"/>
                <a:cs typeface="+mn-cs"/>
              </a:rPr>
              <a:t> respect to the</a:t>
            </a:r>
            <a:r>
              <a:rPr lang="en-US" sz="1100" kern="1200" dirty="0" smtClean="0">
                <a:solidFill>
                  <a:schemeClr val="tx1"/>
                </a:solidFill>
                <a:latin typeface="Arial" charset="0"/>
                <a:ea typeface="+mn-ea"/>
                <a:cs typeface="+mn-cs"/>
              </a:rPr>
              <a:t> after school program, he is essentially absent when it comes to the CAA’s other activities. Second, Jack has no interest in supporting the CAA’s efforts to educate the community about the vital role the</a:t>
            </a:r>
            <a:r>
              <a:rPr lang="en-US" sz="1100" kern="1200" baseline="0" dirty="0" smtClean="0">
                <a:solidFill>
                  <a:schemeClr val="tx1"/>
                </a:solidFill>
                <a:latin typeface="Arial" charset="0"/>
                <a:ea typeface="+mn-ea"/>
                <a:cs typeface="+mn-cs"/>
              </a:rPr>
              <a:t> CAA </a:t>
            </a:r>
            <a:r>
              <a:rPr lang="en-US" sz="1100" kern="1200" dirty="0" smtClean="0">
                <a:solidFill>
                  <a:schemeClr val="tx1"/>
                </a:solidFill>
                <a:latin typeface="Arial" charset="0"/>
                <a:ea typeface="+mn-ea"/>
                <a:cs typeface="+mn-cs"/>
              </a:rPr>
              <a:t>plays through the services it offers. Ultimately, however, it is up to the board to decide if the benefits Jack brings to the table outweigh his lack of engagement</a:t>
            </a:r>
            <a:r>
              <a:rPr lang="en-US" sz="1100" kern="1200" baseline="0" dirty="0" smtClean="0">
                <a:solidFill>
                  <a:schemeClr val="tx1"/>
                </a:solidFill>
                <a:latin typeface="Arial" charset="0"/>
                <a:ea typeface="+mn-ea"/>
                <a:cs typeface="+mn-cs"/>
              </a:rPr>
              <a:t> in certain areas</a:t>
            </a:r>
            <a:r>
              <a:rPr lang="en-US" sz="1100" kern="1200" dirty="0" smtClean="0">
                <a:solidFill>
                  <a:schemeClr val="tx1"/>
                </a:solidFill>
                <a:latin typeface="Arial" charset="0"/>
                <a:ea typeface="+mn-ea"/>
                <a:cs typeface="+mn-cs"/>
              </a:rPr>
              <a:t>.</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In this section we will talk about ways in which the board can assess the type of board members that will be the best meet the needs of the public CAA and also help board members, like Jack, become more fully engaged.</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28</a:t>
            </a:fld>
            <a:endParaRPr lang="en-US"/>
          </a:p>
        </p:txBody>
      </p:sp>
    </p:spTree>
    <p:extLst>
      <p:ext uri="{BB962C8B-B14F-4D97-AF65-F5344CB8AC3E}">
        <p14:creationId xmlns:p14="http://schemas.microsoft.com/office/powerpoint/2010/main" val="1468715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Boards can establish and increase both internal and external engagement of individual board members in a number of ways. We will discuss a few of these at a high level, which include:</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how to think strategically about board member recruitment,</a:t>
            </a:r>
          </a:p>
          <a:p>
            <a:pPr marL="115888" indent="-115888">
              <a:spcBef>
                <a:spcPts val="0"/>
              </a:spcBef>
              <a:buFont typeface="Arial" pitchFamily="34" charset="0"/>
              <a:buChar char="•"/>
            </a:pPr>
            <a:r>
              <a:rPr lang="en-US" sz="1100" dirty="0" smtClean="0">
                <a:latin typeface="+mn-lt"/>
              </a:rPr>
              <a:t>the importance of regularly orienting and training board members, </a:t>
            </a:r>
          </a:p>
          <a:p>
            <a:pPr marL="115888" indent="-115888">
              <a:spcBef>
                <a:spcPts val="0"/>
              </a:spcBef>
              <a:buFont typeface="Arial" pitchFamily="34" charset="0"/>
              <a:buChar char="•"/>
            </a:pPr>
            <a:r>
              <a:rPr lang="en-US" sz="1100" dirty="0" smtClean="0">
                <a:latin typeface="+mn-lt"/>
              </a:rPr>
              <a:t>ways to build board member relationships,</a:t>
            </a:r>
          </a:p>
          <a:p>
            <a:pPr marL="115888" indent="-115888">
              <a:spcBef>
                <a:spcPts val="0"/>
              </a:spcBef>
              <a:buFont typeface="Arial" pitchFamily="34" charset="0"/>
              <a:buChar char="•"/>
            </a:pPr>
            <a:r>
              <a:rPr lang="en-US" sz="1100" dirty="0" smtClean="0">
                <a:latin typeface="+mn-lt"/>
              </a:rPr>
              <a:t>the benefits of assessing individual and group perceptions, and </a:t>
            </a:r>
          </a:p>
          <a:p>
            <a:pPr marL="115888" indent="-115888">
              <a:spcBef>
                <a:spcPts val="0"/>
              </a:spcBef>
              <a:buFont typeface="Arial" pitchFamily="34" charset="0"/>
              <a:buChar char="•"/>
            </a:pPr>
            <a:r>
              <a:rPr lang="en-US" sz="1100" dirty="0" smtClean="0">
                <a:latin typeface="+mn-lt"/>
              </a:rPr>
              <a:t>how board members can connect with the community served by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29</a:t>
            </a:fld>
            <a:endParaRPr lang="en-US"/>
          </a:p>
        </p:txBody>
      </p:sp>
    </p:spTree>
    <p:extLst>
      <p:ext uri="{BB962C8B-B14F-4D97-AF65-F5344CB8AC3E}">
        <p14:creationId xmlns:p14="http://schemas.microsoft.com/office/powerpoint/2010/main" val="681965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15920" indent="-275353" eaLnBrk="0" hangingPunct="0">
              <a:spcBef>
                <a:spcPct val="30000"/>
              </a:spcBef>
              <a:defRPr sz="1200">
                <a:solidFill>
                  <a:schemeClr val="tx1"/>
                </a:solidFill>
                <a:latin typeface="Arial" charset="0"/>
              </a:defRPr>
            </a:lvl2pPr>
            <a:lvl3pPr marL="1101416" indent="-220284" eaLnBrk="0" hangingPunct="0">
              <a:spcBef>
                <a:spcPct val="30000"/>
              </a:spcBef>
              <a:defRPr sz="1200">
                <a:solidFill>
                  <a:schemeClr val="tx1"/>
                </a:solidFill>
                <a:latin typeface="Arial" charset="0"/>
              </a:defRPr>
            </a:lvl3pPr>
            <a:lvl4pPr marL="1541981" indent="-220284" eaLnBrk="0" hangingPunct="0">
              <a:spcBef>
                <a:spcPct val="30000"/>
              </a:spcBef>
              <a:defRPr sz="1200">
                <a:solidFill>
                  <a:schemeClr val="tx1"/>
                </a:solidFill>
                <a:latin typeface="Arial" charset="0"/>
              </a:defRPr>
            </a:lvl4pPr>
            <a:lvl5pPr marL="1982548" indent="-220284" eaLnBrk="0" hangingPunct="0">
              <a:spcBef>
                <a:spcPct val="30000"/>
              </a:spcBef>
              <a:defRPr sz="1200">
                <a:solidFill>
                  <a:schemeClr val="tx1"/>
                </a:solidFill>
                <a:latin typeface="Arial" charset="0"/>
              </a:defRPr>
            </a:lvl5pPr>
            <a:lvl6pPr marL="2423113" indent="-220284" eaLnBrk="0" fontAlgn="base" hangingPunct="0">
              <a:spcBef>
                <a:spcPct val="30000"/>
              </a:spcBef>
              <a:spcAft>
                <a:spcPct val="0"/>
              </a:spcAft>
              <a:defRPr sz="1200">
                <a:solidFill>
                  <a:schemeClr val="tx1"/>
                </a:solidFill>
                <a:latin typeface="Arial" charset="0"/>
              </a:defRPr>
            </a:lvl6pPr>
            <a:lvl7pPr marL="2863679" indent="-220284" eaLnBrk="0" fontAlgn="base" hangingPunct="0">
              <a:spcBef>
                <a:spcPct val="30000"/>
              </a:spcBef>
              <a:spcAft>
                <a:spcPct val="0"/>
              </a:spcAft>
              <a:defRPr sz="1200">
                <a:solidFill>
                  <a:schemeClr val="tx1"/>
                </a:solidFill>
                <a:latin typeface="Arial" charset="0"/>
              </a:defRPr>
            </a:lvl7pPr>
            <a:lvl8pPr marL="3304243" indent="-220284" eaLnBrk="0" fontAlgn="base" hangingPunct="0">
              <a:spcBef>
                <a:spcPct val="30000"/>
              </a:spcBef>
              <a:spcAft>
                <a:spcPct val="0"/>
              </a:spcAft>
              <a:defRPr sz="1200">
                <a:solidFill>
                  <a:schemeClr val="tx1"/>
                </a:solidFill>
                <a:latin typeface="Arial" charset="0"/>
              </a:defRPr>
            </a:lvl8pPr>
            <a:lvl9pPr marL="3744810" indent="-22028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C6F6FF-07BC-49D9-9209-39DD77AA0E5F}" type="slidenum">
              <a:rPr lang="en-US" altLang="en-US" sz="1300"/>
              <a:pPr eaLnBrk="1" hangingPunct="1">
                <a:spcBef>
                  <a:spcPct val="0"/>
                </a:spcBef>
              </a:pPr>
              <a:t>30</a:t>
            </a:fld>
            <a:endParaRPr lang="en-US" altLang="en-US" sz="1300" dirty="0"/>
          </a:p>
        </p:txBody>
      </p:sp>
      <p:sp>
        <p:nvSpPr>
          <p:cNvPr id="97283"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p:txBody>
          <a:bodyPr>
            <a:normAutofit/>
          </a:bodyPr>
          <a:lstStyle/>
          <a:p>
            <a:pPr eaLnBrk="1" fontAlgn="auto" hangingPunct="1">
              <a:spcBef>
                <a:spcPts val="0"/>
              </a:spcBef>
              <a:spcAft>
                <a:spcPts val="0"/>
              </a:spcAft>
              <a:defRPr/>
            </a:pPr>
            <a:r>
              <a:rPr lang="en-US" altLang="en-US" sz="1100" dirty="0" smtClean="0">
                <a:solidFill>
                  <a:prstClr val="black"/>
                </a:solidFill>
                <a:latin typeface="+mn-lt"/>
              </a:rPr>
              <a:t>Developing an engaged board that can help the CAA further its mission can seem daunting, especially with the specific composition requirements that apply to tripartite boards. Thinking strategically about recruitment is the key. The following is a process may help with these efforts:</a:t>
            </a:r>
          </a:p>
          <a:p>
            <a:pPr eaLnBrk="1" fontAlgn="auto" hangingPunct="1">
              <a:spcBef>
                <a:spcPts val="0"/>
              </a:spcBef>
              <a:spcAft>
                <a:spcPts val="0"/>
              </a:spcAft>
              <a:defRPr/>
            </a:pPr>
            <a:endParaRPr lang="en-US" altLang="en-US" sz="1100" dirty="0" smtClean="0">
              <a:solidFill>
                <a:prstClr val="black"/>
              </a:solidFill>
              <a:latin typeface="+mn-lt"/>
            </a:endParaRP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Use a committee </a:t>
            </a:r>
            <a:r>
              <a:rPr lang="en-US" altLang="en-US" sz="1100" b="0" dirty="0" smtClean="0">
                <a:solidFill>
                  <a:prstClr val="black"/>
                </a:solidFill>
                <a:latin typeface="+mn-lt"/>
              </a:rPr>
              <a:t>(either governance or board development) to oversee the selection process</a:t>
            </a:r>
            <a:r>
              <a:rPr lang="en-US" altLang="en-US" sz="1100" dirty="0" smtClean="0">
                <a:solidFill>
                  <a:prstClr val="black"/>
                </a:solidFill>
                <a:latin typeface="+mn-lt"/>
              </a:rPr>
              <a:t>. If you don’t have one, create one. </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Recruit board members based on what you need</a:t>
            </a:r>
            <a:r>
              <a:rPr lang="en-US" altLang="en-US" sz="1100" dirty="0" smtClean="0">
                <a:solidFill>
                  <a:prstClr val="black"/>
                </a:solidFill>
                <a:latin typeface="+mn-lt"/>
              </a:rPr>
              <a:t>: financial expertise, community connections, etc. The tripartite structure</a:t>
            </a:r>
            <a:r>
              <a:rPr lang="en-US" altLang="en-US" sz="1100" baseline="0" dirty="0" smtClean="0">
                <a:solidFill>
                  <a:prstClr val="black"/>
                </a:solidFill>
                <a:latin typeface="+mn-lt"/>
              </a:rPr>
              <a:t> offers m</a:t>
            </a:r>
            <a:r>
              <a:rPr lang="en-US" altLang="en-US" sz="1100" dirty="0" smtClean="0">
                <a:solidFill>
                  <a:prstClr val="black"/>
                </a:solidFill>
                <a:latin typeface="+mn-lt"/>
              </a:rPr>
              <a:t>ore flexibility than you may realize. For example, elected public officials often have skills beyond those of just being a politician. Try to tap into those elected public officials or representatives who can meet the needs of the CAA.</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Require applications</a:t>
            </a:r>
            <a:r>
              <a:rPr lang="en-US" altLang="en-US" sz="1100" dirty="0" smtClean="0">
                <a:solidFill>
                  <a:prstClr val="black"/>
                </a:solidFill>
                <a:latin typeface="+mn-lt"/>
              </a:rPr>
              <a:t>. Doing so can help educate interested applicants about what your CAA is looking for and also provide the CAA with the information it needs to select candidates who best fit the organization's current needs.</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Follow selection procedures in the CAA’s bylaws or board operational guide</a:t>
            </a:r>
            <a:r>
              <a:rPr lang="en-US" altLang="en-US" sz="1100" dirty="0" smtClean="0">
                <a:solidFill>
                  <a:prstClr val="black"/>
                </a:solidFill>
                <a:latin typeface="+mn-lt"/>
              </a:rPr>
              <a:t>. Many</a:t>
            </a:r>
            <a:r>
              <a:rPr lang="en-US" altLang="en-US" sz="1100" baseline="0" dirty="0" smtClean="0">
                <a:solidFill>
                  <a:prstClr val="black"/>
                </a:solidFill>
                <a:latin typeface="+mn-lt"/>
              </a:rPr>
              <a:t> f</a:t>
            </a:r>
            <a:r>
              <a:rPr lang="en-US" altLang="en-US" sz="1100" dirty="0" smtClean="0">
                <a:solidFill>
                  <a:prstClr val="black"/>
                </a:solidFill>
                <a:latin typeface="+mn-lt"/>
              </a:rPr>
              <a:t>ederal</a:t>
            </a:r>
            <a:r>
              <a:rPr lang="en-US" altLang="en-US" sz="1100" baseline="0" dirty="0" smtClean="0">
                <a:solidFill>
                  <a:prstClr val="black"/>
                </a:solidFill>
                <a:latin typeface="+mn-lt"/>
              </a:rPr>
              <a:t> funding sources, including CSBG, have specific composition requirements for boards of entities that receive their funding. </a:t>
            </a:r>
            <a:r>
              <a:rPr lang="en-US" altLang="en-US" sz="1100" dirty="0" smtClean="0">
                <a:solidFill>
                  <a:prstClr val="black"/>
                </a:solidFill>
                <a:latin typeface="+mn-lt"/>
              </a:rPr>
              <a:t>If procedures are not currently specified in your bylaws or board operational guide, add them or include them in separate governance policies approved by the board. Also, if changes to the procedures are needed to better position your CAA to attract the talent it is seeking, then take the opportunity to</a:t>
            </a:r>
            <a:r>
              <a:rPr lang="en-US" altLang="en-US" sz="1100" baseline="0" dirty="0" smtClean="0">
                <a:solidFill>
                  <a:prstClr val="black"/>
                </a:solidFill>
                <a:latin typeface="+mn-lt"/>
              </a:rPr>
              <a:t> make those changes</a:t>
            </a:r>
            <a:r>
              <a:rPr lang="en-US" altLang="en-US" sz="1100" dirty="0" smtClean="0">
                <a:solidFill>
                  <a:prstClr val="black"/>
                </a:solidFill>
                <a:latin typeface="+mn-lt"/>
              </a:rPr>
              <a:t>.</a:t>
            </a:r>
          </a:p>
          <a:p>
            <a:endParaRPr lang="en-US" sz="1100" dirty="0"/>
          </a:p>
        </p:txBody>
      </p:sp>
    </p:spTree>
    <p:extLst>
      <p:ext uri="{BB962C8B-B14F-4D97-AF65-F5344CB8AC3E}">
        <p14:creationId xmlns:p14="http://schemas.microsoft.com/office/powerpoint/2010/main" val="1240044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composition or recruitment matrix is one way the</a:t>
            </a:r>
            <a:r>
              <a:rPr lang="en-US" sz="1100" baseline="0" dirty="0" smtClean="0">
                <a:latin typeface="+mn-lt"/>
              </a:rPr>
              <a:t> tripartite board can take a step back and more fully understand who is currently serving on its board and what attributes the board should be seeking in its recruitment efforts. Board matrices can be customized to reflect specific organizational needs and help the board form a more strategic, targeted approach in seeking potential board members. However, it is important that your CAA does not solely rely on a matrix when making final decisions about board candidates. Someone who looks good on paper and checks off all of the boxes may not necessarily be a good fit for the board. In-person meetings often help convey information about potential candidates, such as their passion for your mission or ability to commitment to the organization, that is necessary for developing a successful and engaged board.  </a:t>
            </a:r>
          </a:p>
          <a:p>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31</a:t>
            </a:fld>
            <a:endParaRPr lang="en-US" dirty="0"/>
          </a:p>
        </p:txBody>
      </p:sp>
    </p:spTree>
    <p:extLst>
      <p:ext uri="{BB962C8B-B14F-4D97-AF65-F5344CB8AC3E}">
        <p14:creationId xmlns:p14="http://schemas.microsoft.com/office/powerpoint/2010/main" val="3565803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Workshop participants</a:t>
            </a:r>
            <a:r>
              <a:rPr lang="en-US" sz="1100" baseline="0" dirty="0" smtClean="0">
                <a:latin typeface="+mn-lt"/>
              </a:rPr>
              <a:t> should take a moment either individually or in groups to discuss the topics they think should be covered in board orientations and trainings as well as the most effective methods for conducting such trainings.  Doing so should help participants not only recognize the needs within their own organization, but also the role they individually play in helping all board members receive the information they need to meet their responsibilities.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32</a:t>
            </a:fld>
            <a:endParaRPr lang="en-US" dirty="0"/>
          </a:p>
        </p:txBody>
      </p:sp>
    </p:spTree>
    <p:extLst>
      <p:ext uri="{BB962C8B-B14F-4D97-AF65-F5344CB8AC3E}">
        <p14:creationId xmlns:p14="http://schemas.microsoft.com/office/powerpoint/2010/main" val="3990695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04909" y="8550906"/>
            <a:ext cx="2911872" cy="44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4" tIns="44883" rIns="89764" bIns="44883"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A3CFA-8C15-477B-8F76-A12D618A0037}" type="slidenum">
              <a:rPr lang="en-US" altLang="en-US" sz="1300"/>
              <a:pPr algn="r" eaLnBrk="1" hangingPunct="1">
                <a:spcBef>
                  <a:spcPct val="0"/>
                </a:spcBef>
              </a:pPr>
              <a:t>33</a:t>
            </a:fld>
            <a:endParaRPr lang="en-US" altLang="en-US" sz="1300" dirty="0"/>
          </a:p>
        </p:txBody>
      </p:sp>
      <p:sp>
        <p:nvSpPr>
          <p:cNvPr id="149507"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a:xfrm>
            <a:off x="533401" y="4416099"/>
            <a:ext cx="6096000" cy="4423101"/>
          </a:xfrm>
        </p:spPr>
        <p:txBody>
          <a:bodyPr>
            <a:normAutofit lnSpcReduction="10000"/>
          </a:bodyPr>
          <a:lstStyle/>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dirty="0" smtClean="0">
                <a:latin typeface="+mn-lt"/>
              </a:rPr>
              <a:t>Tripartite</a:t>
            </a:r>
            <a:r>
              <a:rPr lang="en-US" altLang="en-US" sz="1100" baseline="0" dirty="0" smtClean="0">
                <a:latin typeface="+mn-lt"/>
              </a:rPr>
              <a:t> b</a:t>
            </a:r>
            <a:r>
              <a:rPr lang="en-US" altLang="en-US" sz="1100" dirty="0" smtClean="0">
                <a:latin typeface="+mn-lt"/>
              </a:rPr>
              <a:t>oards</a:t>
            </a:r>
            <a:r>
              <a:rPr lang="en-US" altLang="en-US" sz="1100" baseline="0" dirty="0" smtClean="0">
                <a:latin typeface="+mn-lt"/>
              </a:rPr>
              <a:t> should consider establishing a governance committee to work with the executive director/department head and staff (as designated by the executive director/department head) to develop a comprehensive approach to training and orienting board members. The approach will likely be multifaceted and may include a mentorship program connecting more senior board members with new ones; a training schedule with specified times and days when training will occur throughout the year; and directives around attendance such as requiring all board members to attend some or all of the trainings.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As part of developing a comprehensive approach, the committee should consider topics essential to cover as part of an orientation, versus those that may necessitate more in-depth coverage and are thus better suited for a training.  Some topics will be universal for all CAA boards such as board engagement, while other may be more specific to a particular CAA such as a board’s responsibilities with regards to a particular grant-funded program, like Head Start.  Multiple options exist for how a board may identify the topics for both the orientation and training.  Boards may: (1) survey their members either electronically or at meetings; (2) survey the executive director/department head and executive management who work with the board and its committees; (3) use board assessments that are conducted every two to three years; or (4) conduct meeting evaluations that include questions about board trainings. The same options used to identify topics could also be used to determine the best methods for conveying information. Different methods may be used to convey different types and amounts of information.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Sample orientation and training topics topics may include</a:t>
            </a:r>
            <a:r>
              <a:rPr lang="en-US" sz="1100" baseline="0" dirty="0" smtClean="0">
                <a:latin typeface="+mn-lt"/>
              </a:rPr>
              <a:t> mission, history, programs, strategic direction, financial oversight, organizational structure, board composition, board roles and responsibilities, and board operation. Sample methods for convey the information for an orientation and trainings may include webinars, training modules, handbooks, mentoring, conference, retreats, one-on-one meetings, committee participation, on-site tours, staff presentations, and volunteering.</a:t>
            </a:r>
          </a:p>
          <a:p>
            <a:endParaRPr lang="en-US" sz="1100" baseline="0" dirty="0" smtClean="0">
              <a:latin typeface="+mn-lt"/>
            </a:endParaRPr>
          </a:p>
          <a:p>
            <a:endParaRPr lang="en-US" sz="1100" dirty="0">
              <a:latin typeface="+mn-lt"/>
            </a:endParaRPr>
          </a:p>
        </p:txBody>
      </p:sp>
    </p:spTree>
    <p:extLst>
      <p:ext uri="{BB962C8B-B14F-4D97-AF65-F5344CB8AC3E}">
        <p14:creationId xmlns:p14="http://schemas.microsoft.com/office/powerpoint/2010/main" val="4285356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34</a:t>
            </a:fld>
            <a:endParaRPr lang="en-US" dirty="0"/>
          </a:p>
        </p:txBody>
      </p:sp>
      <p:sp>
        <p:nvSpPr>
          <p:cNvPr id="5" name="Notes Placeholder 4"/>
          <p:cNvSpPr>
            <a:spLocks noGrp="1"/>
          </p:cNvSpPr>
          <p:nvPr>
            <p:ph type="body" idx="1"/>
          </p:nvPr>
        </p:nvSpPr>
        <p:spPr>
          <a:xfrm>
            <a:off x="457201" y="4416099"/>
            <a:ext cx="6172200" cy="4182457"/>
          </a:xfrm>
        </p:spPr>
        <p:txBody>
          <a:bodyPr>
            <a:normAutofit/>
          </a:bodyPr>
          <a:lstStyle/>
          <a:p>
            <a:r>
              <a:rPr lang="en-US" sz="1100" dirty="0" smtClean="0">
                <a:latin typeface="+mn-lt"/>
              </a:rPr>
              <a:t>Boards should also </a:t>
            </a:r>
            <a:r>
              <a:rPr lang="en-US" sz="1100" baseline="0" dirty="0" smtClean="0">
                <a:latin typeface="+mn-lt"/>
              </a:rPr>
              <a:t>adopt a comprehensive approach to board orientation and trainings because the CAA will be monitored on these efforts pursuant to the CSBG Organizational Standards.  The Standards specifically require CAAs to provide a structured orientation for governing boards within 6 months of new board members being seated and a training on their duties and responsibilities within the past two years. A board may show compliance with these Standards through a written orientation and training schedule and plan, board minutes reflecting the actual orientation and training and the board members who attended, sign-in sheets for the training and orientation, and a copy of the orientation and training materials.  </a:t>
            </a:r>
            <a:endParaRPr lang="en-US" sz="1100" dirty="0">
              <a:latin typeface="+mn-lt"/>
            </a:endParaRPr>
          </a:p>
        </p:txBody>
      </p:sp>
    </p:spTree>
    <p:extLst>
      <p:ext uri="{BB962C8B-B14F-4D97-AF65-F5344CB8AC3E}">
        <p14:creationId xmlns:p14="http://schemas.microsoft.com/office/powerpoint/2010/main" val="1333634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35</a:t>
            </a:fld>
            <a:endParaRPr lang="en-US" dirty="0"/>
          </a:p>
        </p:txBody>
      </p:sp>
      <p:sp>
        <p:nvSpPr>
          <p:cNvPr id="5" name="Notes Placeholder 4"/>
          <p:cNvSpPr>
            <a:spLocks noGrp="1"/>
          </p:cNvSpPr>
          <p:nvPr>
            <p:ph type="body" sz="quarter" idx="11"/>
          </p:nvPr>
        </p:nvSpPr>
        <p:spPr>
          <a:xfrm>
            <a:off x="533401" y="4416099"/>
            <a:ext cx="6096000" cy="4182457"/>
          </a:xfrm>
        </p:spPr>
        <p:txBody>
          <a:bodyPr>
            <a:normAutofit/>
          </a:bodyPr>
          <a:lstStyle/>
          <a:p>
            <a:pPr>
              <a:spcBef>
                <a:spcPts val="0"/>
              </a:spcBef>
            </a:pPr>
            <a:r>
              <a:rPr lang="en-US" sz="1100" dirty="0" smtClean="0">
                <a:latin typeface="+mn-lt"/>
              </a:rPr>
              <a:t>Another way to cultivate</a:t>
            </a:r>
            <a:r>
              <a:rPr lang="en-US" sz="1100" baseline="0" dirty="0" smtClean="0">
                <a:latin typeface="+mn-lt"/>
              </a:rPr>
              <a:t> an engaged board is for the executive director/department head and board chair to develop a strong working relationship. The board chair is elected by the board to represent the individual board members and act as a conduit between the full board and the executive director/department head. The board chair presides over meetings, works with the executive director/department head to plan agendas, acts as the spokesperson for the board, and serves as a sounding board for the executive director/department head. Often times, the board gets the information it needs from the organization through the board chair, who communicates these needs to the executive director/department head. Thus, it is important that the executive director/department head and board chair are clear as to what they expect to receive and provide to each other.  </a:t>
            </a:r>
          </a:p>
          <a:p>
            <a:pPr>
              <a:spcBef>
                <a:spcPts val="0"/>
              </a:spcBef>
            </a:pPr>
            <a:endParaRPr lang="en-US" sz="1100" baseline="0" dirty="0" smtClean="0">
              <a:latin typeface="+mn-lt"/>
            </a:endParaRPr>
          </a:p>
          <a:p>
            <a:pPr>
              <a:spcBef>
                <a:spcPts val="0"/>
              </a:spcBef>
            </a:pPr>
            <a:r>
              <a:rPr lang="en-US" sz="1100" baseline="0" dirty="0" smtClean="0">
                <a:latin typeface="+mn-lt"/>
              </a:rPr>
              <a:t>Executive directors/department heads and board chairs should consider frequent check-ins where they can discuss issues and set priorities. They should educate each other regarding their preferred methods of communication, including the best way to serve as a sounding board and provide feedback. They should also discuss what type of support each is expecting and needs to fulfill the many responsibilities that each is tasked with. Keeping communications lines open and recognizing that differences will arise, while working collegially to resolve those differences, will likely result in the full board and the executive director/department head leading the public CAA in a well-informed and effective way.   </a:t>
            </a:r>
          </a:p>
        </p:txBody>
      </p:sp>
    </p:spTree>
    <p:extLst>
      <p:ext uri="{BB962C8B-B14F-4D97-AF65-F5344CB8AC3E}">
        <p14:creationId xmlns:p14="http://schemas.microsoft.com/office/powerpoint/2010/main" val="2720004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While a strong working</a:t>
            </a:r>
            <a:r>
              <a:rPr lang="en-US" sz="1100" baseline="0" dirty="0" smtClean="0">
                <a:latin typeface="+mn-lt"/>
              </a:rPr>
              <a:t> relationship between the board chair and the executive director/department head is necessary for a board to successfully function, there are also actions that the full board, in connection with the executive director/department head, can take to further deepen board member engagement.  The executive director/department head, the board chair or governance committee chair or members should consider establishing one-on-one meetings with individual board members. These meetings could find out, </a:t>
            </a:r>
            <a:r>
              <a:rPr lang="en-US" sz="1100" dirty="0" smtClean="0">
                <a:latin typeface="+mn-lt"/>
              </a:rPr>
              <a:t>among other things:</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What motivates each to serve on the board?</a:t>
            </a:r>
          </a:p>
          <a:p>
            <a:pPr marL="115888" indent="-115888">
              <a:spcBef>
                <a:spcPts val="0"/>
              </a:spcBef>
              <a:buFont typeface="Arial" pitchFamily="34" charset="0"/>
              <a:buChar char="•"/>
            </a:pPr>
            <a:r>
              <a:rPr lang="en-US" sz="1100" dirty="0" smtClean="0">
                <a:latin typeface="+mn-lt"/>
              </a:rPr>
              <a:t>How do they connect with the organization’s mission?</a:t>
            </a:r>
          </a:p>
          <a:p>
            <a:pPr marL="115888" indent="-115888">
              <a:spcBef>
                <a:spcPts val="0"/>
              </a:spcBef>
              <a:buFont typeface="Arial" pitchFamily="34" charset="0"/>
              <a:buChar char="•"/>
            </a:pPr>
            <a:r>
              <a:rPr lang="en-US" sz="1100" dirty="0" smtClean="0">
                <a:latin typeface="+mn-lt"/>
              </a:rPr>
              <a:t>What do they hope to gain from board service?</a:t>
            </a:r>
          </a:p>
          <a:p>
            <a:pPr marL="115888" indent="-115888">
              <a:spcBef>
                <a:spcPts val="0"/>
              </a:spcBef>
              <a:buFont typeface="Arial" pitchFamily="34" charset="0"/>
              <a:buChar char="•"/>
            </a:pPr>
            <a:r>
              <a:rPr lang="en-US" sz="1100" dirty="0" smtClean="0">
                <a:latin typeface="+mn-lt"/>
              </a:rPr>
              <a:t>What can they contribute?</a:t>
            </a:r>
          </a:p>
          <a:p>
            <a:pPr marL="115888" indent="-115888">
              <a:spcBef>
                <a:spcPts val="0"/>
              </a:spcBef>
              <a:buFont typeface="Arial" pitchFamily="34" charset="0"/>
              <a:buChar char="•"/>
            </a:pPr>
            <a:r>
              <a:rPr lang="en-US" sz="1100" dirty="0" smtClean="0">
                <a:latin typeface="+mn-lt"/>
              </a:rPr>
              <a:t>What skills/knowledge do they need or want to develop to become a more effective board member?</a:t>
            </a:r>
          </a:p>
          <a:p>
            <a:pPr marL="115888" indent="-115888">
              <a:spcBef>
                <a:spcPts val="0"/>
              </a:spcBef>
              <a:buFont typeface="Arial" pitchFamily="34" charset="0"/>
              <a:buChar char="•"/>
            </a:pPr>
            <a:r>
              <a:rPr lang="en-US" sz="1100" dirty="0" smtClean="0">
                <a:latin typeface="+mn-lt"/>
              </a:rPr>
              <a:t>What could make their experience more satisfying?</a:t>
            </a:r>
          </a:p>
          <a:p>
            <a:pPr>
              <a:spcBef>
                <a:spcPts val="0"/>
              </a:spcBef>
            </a:pPr>
            <a:endParaRPr lang="en-US" sz="1100" dirty="0" smtClean="0">
              <a:latin typeface="+mn-lt"/>
            </a:endParaRPr>
          </a:p>
          <a:p>
            <a:pPr>
              <a:spcBef>
                <a:spcPts val="0"/>
              </a:spcBef>
            </a:pPr>
            <a:r>
              <a:rPr lang="en-US" sz="1100" baseline="0" dirty="0" smtClean="0">
                <a:latin typeface="+mn-lt"/>
              </a:rPr>
              <a:t>Also, periodically checking in with board members between meetings to see what support they may need or address concerns they may have helps to boost a board member’s interest and engagement. Educating board members about opportunities that align with their skills or can help them develop new skills will help them feel that they are contributing to the public CAA as well as growing from the experience of serving as a CAA board member. </a:t>
            </a:r>
            <a:r>
              <a:rPr lang="en-US" sz="1100" dirty="0" smtClean="0">
                <a:latin typeface="+mn-lt"/>
              </a:rPr>
              <a:t>Helping board members get to know each other either</a:t>
            </a:r>
            <a:r>
              <a:rPr lang="en-US" sz="1100" baseline="0" dirty="0" smtClean="0">
                <a:latin typeface="+mn-lt"/>
              </a:rPr>
              <a:t> by assigning new board members mentors and or inviting board members throughout the year to introduce themselves and tell their stories is another way to help board members feel invested in the board and the work they are tasked with. Another way to promote engagement is to assign specific tasks to board members, ask them to serve on committees, and conclude meetings with actions items that individual board members can take ownership of.</a:t>
            </a: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36</a:t>
            </a:fld>
            <a:endParaRPr lang="en-US" dirty="0"/>
          </a:p>
        </p:txBody>
      </p:sp>
    </p:spTree>
    <p:extLst>
      <p:ext uri="{BB962C8B-B14F-4D97-AF65-F5344CB8AC3E}">
        <p14:creationId xmlns:p14="http://schemas.microsoft.com/office/powerpoint/2010/main" val="10924795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Local</a:t>
            </a:r>
            <a:r>
              <a:rPr lang="en-US" sz="1100" baseline="0" dirty="0" smtClean="0">
                <a:latin typeface="+mn-lt"/>
              </a:rPr>
              <a:t> governing officials and tripartite board members must work collaboratively for the public CAA to successfully further its mission and maintain its CSBG funding. It is thus essential that these two bodies regularly communicate with one another and are generally aligned in their efforts to oversee and support the CAA. Multiple ways exist for a tripartite board to develop and nurture its relationship with local governing officials. A few options include:</a:t>
            </a:r>
          </a:p>
          <a:p>
            <a:pPr>
              <a:spcBef>
                <a:spcPts val="0"/>
              </a:spcBef>
            </a:pPr>
            <a:endParaRPr lang="en-US" sz="1100" baseline="0" dirty="0" smtClean="0">
              <a:latin typeface="+mn-lt"/>
            </a:endParaRPr>
          </a:p>
          <a:p>
            <a:pPr marL="171450" indent="-171450">
              <a:spcBef>
                <a:spcPts val="0"/>
              </a:spcBef>
              <a:buFont typeface="Arial" panose="020B0604020202020204" pitchFamily="34" charset="0"/>
              <a:buChar char="•"/>
            </a:pPr>
            <a:r>
              <a:rPr lang="en-US" sz="1100" baseline="0" dirty="0" smtClean="0">
                <a:latin typeface="+mn-lt"/>
              </a:rPr>
              <a:t>Setting regular meetings with governing officials. These meetings will likely involve a board committee and the tripartite board may decide to establish a standing committee that is solely focused on the tripartite board’s relationship with the local governing officials.</a:t>
            </a:r>
          </a:p>
          <a:p>
            <a:pPr marL="171450" indent="-171450">
              <a:spcBef>
                <a:spcPts val="0"/>
              </a:spcBef>
              <a:buFont typeface="Arial" panose="020B0604020202020204" pitchFamily="34" charset="0"/>
              <a:buChar char="•"/>
            </a:pPr>
            <a:r>
              <a:rPr lang="en-US" sz="1100" baseline="0" dirty="0" smtClean="0">
                <a:latin typeface="+mn-lt"/>
              </a:rPr>
              <a:t>Providing governing officials with regular updates. The tripartite board should review the local governing officials’ annual meeting calendar, identify meetings that seem best suited for tripartite board updates and proactively request to be added as an agenda item for those meetings. </a:t>
            </a:r>
          </a:p>
          <a:p>
            <a:pPr marL="171450" indent="-171450">
              <a:spcBef>
                <a:spcPts val="0"/>
              </a:spcBef>
              <a:buFont typeface="Arial" panose="020B0604020202020204" pitchFamily="34" charset="0"/>
              <a:buChar char="•"/>
            </a:pPr>
            <a:r>
              <a:rPr lang="en-US" sz="1100" baseline="0" dirty="0" smtClean="0">
                <a:latin typeface="+mn-lt"/>
              </a:rPr>
              <a:t>Identifying members of both bodies to serve as liaisons at the meetings of each. The tripartite board may consider creating an officer position whose responsibilities focus on ensuring that the two bodies are communicating and providing each other with the information needed for each to meet its responsibilities.</a:t>
            </a:r>
          </a:p>
          <a:p>
            <a:pPr marL="171450" indent="-171450">
              <a:spcBef>
                <a:spcPts val="0"/>
              </a:spcBef>
              <a:buFont typeface="Arial" panose="020B0604020202020204" pitchFamily="34" charset="0"/>
              <a:buChar char="•"/>
            </a:pPr>
            <a:r>
              <a:rPr lang="en-US" sz="1100" baseline="0" dirty="0" smtClean="0">
                <a:latin typeface="+mn-lt"/>
              </a:rPr>
              <a:t>Involving local governing officials in board orientations and training. The tripartite board may also determine that conducting orientations and trainings specifically for local governing officials is an easier and more effective way to encourage and ensure participation by local governing officials.  Such trainings and orientations may also occur as part of the local governing officials’ meetings.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37</a:t>
            </a:fld>
            <a:endParaRPr lang="en-US" dirty="0"/>
          </a:p>
        </p:txBody>
      </p:sp>
    </p:spTree>
    <p:extLst>
      <p:ext uri="{BB962C8B-B14F-4D97-AF65-F5344CB8AC3E}">
        <p14:creationId xmlns:p14="http://schemas.microsoft.com/office/powerpoint/2010/main" val="1092479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38</a:t>
            </a:fld>
            <a:endParaRPr lang="en-US" dirty="0"/>
          </a:p>
        </p:txBody>
      </p:sp>
      <p:sp>
        <p:nvSpPr>
          <p:cNvPr id="5" name="Notes Placeholder 4"/>
          <p:cNvSpPr>
            <a:spLocks noGrp="1"/>
          </p:cNvSpPr>
          <p:nvPr>
            <p:ph type="body" sz="quarter" idx="11"/>
          </p:nvPr>
        </p:nvSpPr>
        <p:spPr>
          <a:xfrm>
            <a:off x="609600" y="4343400"/>
            <a:ext cx="5943599" cy="4651373"/>
          </a:xfrm>
        </p:spPr>
        <p:txBody>
          <a:bodyPr>
            <a:normAutofit/>
          </a:bodyPr>
          <a:lstStyle/>
          <a:p>
            <a:pPr marL="0" marR="0" lvl="0" indent="0" algn="l" defTabSz="914400" rtl="0" eaLnBrk="1" fontAlgn="base" latinLnBrk="0" hangingPunct="1">
              <a:spcBef>
                <a:spcPts val="0"/>
              </a:spcBef>
              <a:spcAft>
                <a:spcPct val="0"/>
              </a:spcAft>
              <a:buClrTx/>
              <a:buSzTx/>
              <a:buFontTx/>
              <a:buNone/>
              <a:tabLst/>
              <a:defRPr/>
            </a:pPr>
            <a:r>
              <a:rPr lang="en-US" sz="1100" kern="1200" dirty="0" smtClean="0">
                <a:solidFill>
                  <a:schemeClr val="tx1"/>
                </a:solidFill>
                <a:latin typeface="+mj-lt"/>
                <a:ea typeface="+mn-ea"/>
                <a:cs typeface="+mn-cs"/>
              </a:rPr>
              <a:t>Conducting</a:t>
            </a:r>
            <a:r>
              <a:rPr lang="en-US" sz="1100" kern="1200" baseline="0" dirty="0" smtClean="0">
                <a:solidFill>
                  <a:schemeClr val="tx1"/>
                </a:solidFill>
                <a:latin typeface="+mj-lt"/>
                <a:ea typeface="+mn-ea"/>
                <a:cs typeface="+mn-cs"/>
              </a:rPr>
              <a:t> assessments that involve either the board members assessing the full board or their individual participation on the board is an opportunity for tripartite board members reflect on both their individual and shared responsibilities. Assessments are a </a:t>
            </a:r>
            <a:r>
              <a:rPr lang="en-US" sz="1100" kern="1200" dirty="0" smtClean="0">
                <a:solidFill>
                  <a:schemeClr val="tx1"/>
                </a:solidFill>
                <a:latin typeface="+mj-lt"/>
                <a:ea typeface="+mn-ea"/>
                <a:cs typeface="+mn-cs"/>
              </a:rPr>
              <a:t>vital governance tool</a:t>
            </a:r>
            <a:r>
              <a:rPr lang="en-US" sz="1100" kern="1200" baseline="0" dirty="0" smtClean="0">
                <a:solidFill>
                  <a:schemeClr val="tx1"/>
                </a:solidFill>
                <a:latin typeface="+mj-lt"/>
                <a:ea typeface="+mn-ea"/>
                <a:cs typeface="+mn-cs"/>
              </a:rPr>
              <a:t> that </a:t>
            </a:r>
            <a:r>
              <a:rPr lang="en-US" sz="1100" kern="1200" dirty="0" smtClean="0">
                <a:solidFill>
                  <a:schemeClr val="tx1"/>
                </a:solidFill>
                <a:latin typeface="+mj-lt"/>
                <a:ea typeface="+mn-ea"/>
                <a:cs typeface="+mn-cs"/>
              </a:rPr>
              <a:t>gives the board an opportunity to step back from its everyday business and address larger, more fundamental issues. Assessments can shake boards out of micromanaging the organization’s work and redirect their focus to governance issues. It can lead to a more engaged board—and a higher performing one. A</a:t>
            </a:r>
            <a:r>
              <a:rPr lang="en-US" sz="1100" kern="1200" baseline="0" dirty="0" smtClean="0">
                <a:solidFill>
                  <a:schemeClr val="tx1"/>
                </a:solidFill>
                <a:latin typeface="+mj-lt"/>
                <a:ea typeface="+mn-ea"/>
                <a:cs typeface="+mn-cs"/>
              </a:rPr>
              <a:t>ssessments help board members identify varying perceptions, clarify and manage expectations and set priorities and goals. The result of a successful assessment could be to inspire the board to work more cohesively as a team to strengthen the organization.</a:t>
            </a:r>
          </a:p>
          <a:p>
            <a:pPr lvl="0">
              <a:spcBef>
                <a:spcPts val="0"/>
              </a:spcBef>
            </a:pPr>
            <a:endParaRPr lang="en-US" sz="1100" dirty="0" smtClean="0">
              <a:solidFill>
                <a:srgbClr val="000000"/>
              </a:solidFill>
              <a:latin typeface="+mj-lt"/>
            </a:endParaRPr>
          </a:p>
          <a:p>
            <a:pPr lvl="0">
              <a:spcBef>
                <a:spcPts val="0"/>
              </a:spcBef>
            </a:pPr>
            <a:r>
              <a:rPr lang="en-US" sz="1100" dirty="0" smtClean="0">
                <a:solidFill>
                  <a:srgbClr val="000000"/>
                </a:solidFill>
                <a:latin typeface="+mj-lt"/>
              </a:rPr>
              <a:t>On</a:t>
            </a:r>
            <a:r>
              <a:rPr lang="en-US" sz="1100" baseline="0" dirty="0" smtClean="0">
                <a:solidFill>
                  <a:srgbClr val="000000"/>
                </a:solidFill>
                <a:latin typeface="+mj-lt"/>
              </a:rPr>
              <a:t> this slide</a:t>
            </a:r>
            <a:r>
              <a:rPr lang="en-US" sz="1100" dirty="0" smtClean="0">
                <a:solidFill>
                  <a:srgbClr val="000000"/>
                </a:solidFill>
                <a:latin typeface="+mj-lt"/>
              </a:rPr>
              <a:t> is an excerpt</a:t>
            </a:r>
            <a:r>
              <a:rPr lang="en-US" sz="1100" baseline="0" dirty="0" smtClean="0">
                <a:solidFill>
                  <a:srgbClr val="000000"/>
                </a:solidFill>
                <a:latin typeface="+mj-lt"/>
              </a:rPr>
              <a:t> from an assessment tool that was specifically created for CAAs by the </a:t>
            </a:r>
            <a:r>
              <a:rPr lang="en-US" sz="1100" dirty="0" smtClean="0">
                <a:solidFill>
                  <a:srgbClr val="000000"/>
                </a:solidFill>
                <a:latin typeface="+mj-lt"/>
              </a:rPr>
              <a:t>Indiana Community Action Association.  As you can see from this brief snippet, the assessment is basically giving</a:t>
            </a:r>
            <a:r>
              <a:rPr lang="en-US" sz="1100" baseline="0" dirty="0" smtClean="0">
                <a:solidFill>
                  <a:srgbClr val="000000"/>
                </a:solidFill>
                <a:latin typeface="+mj-lt"/>
              </a:rPr>
              <a:t> the board and individual board members a chance to ask how they are doing.  An assessment isn’t an opportunity to create another to-do list but is a chance for the board to fine-tune the way it operates in a targeted, effective way.  An assessment should be viewed as an ongoing journey that leads to a </a:t>
            </a:r>
            <a:r>
              <a:rPr lang="en-US" sz="1100" dirty="0" smtClean="0">
                <a:solidFill>
                  <a:srgbClr val="000000"/>
                </a:solidFill>
                <a:latin typeface="+mj-lt"/>
              </a:rPr>
              <a:t>healthy and productive discussion about the board’s strengths and weaknesses and results in an agreed-upon plan for building a stronger board and governance model.</a:t>
            </a:r>
          </a:p>
          <a:p>
            <a:pPr lvl="0">
              <a:spcBef>
                <a:spcPts val="0"/>
              </a:spcBef>
            </a:pPr>
            <a:endParaRPr lang="en-US" sz="1100" dirty="0" smtClean="0">
              <a:solidFill>
                <a:srgbClr val="000000"/>
              </a:solidFill>
              <a:latin typeface="+mj-lt"/>
            </a:endParaRPr>
          </a:p>
          <a:p>
            <a:pPr lvl="0">
              <a:spcBef>
                <a:spcPts val="0"/>
              </a:spcBef>
            </a:pPr>
            <a:r>
              <a:rPr lang="en-US" sz="1100" b="0" dirty="0" smtClean="0">
                <a:solidFill>
                  <a:srgbClr val="000000"/>
                </a:solidFill>
                <a:latin typeface="+mj-lt"/>
              </a:rPr>
              <a:t>An assessment may be too comprehensive a process to be carried out every year.  Each board operates differently and will need </a:t>
            </a:r>
            <a:r>
              <a:rPr lang="en-US" sz="1100" b="0" baseline="0" dirty="0" smtClean="0">
                <a:solidFill>
                  <a:srgbClr val="000000"/>
                </a:solidFill>
                <a:latin typeface="+mj-lt"/>
              </a:rPr>
              <a:t>to gauge what is the best time frame for them. Conducting an assessment </a:t>
            </a:r>
            <a:r>
              <a:rPr lang="en-US" sz="1100" b="0" dirty="0" smtClean="0">
                <a:solidFill>
                  <a:srgbClr val="000000"/>
                </a:solidFill>
                <a:latin typeface="+mj-lt"/>
              </a:rPr>
              <a:t>every other year tends to be helpful for many boards.</a:t>
            </a:r>
            <a:r>
              <a:rPr lang="en-US" sz="1100" b="0" baseline="0" dirty="0" smtClean="0">
                <a:solidFill>
                  <a:srgbClr val="000000"/>
                </a:solidFill>
                <a:latin typeface="+mj-lt"/>
              </a:rPr>
              <a:t>  However, it </a:t>
            </a:r>
            <a:r>
              <a:rPr lang="en-US" sz="1100" b="0" dirty="0" smtClean="0">
                <a:solidFill>
                  <a:srgbClr val="000000"/>
                </a:solidFill>
                <a:latin typeface="+mj-lt"/>
              </a:rPr>
              <a:t>doesn’t make sense to conduct an assessment</a:t>
            </a:r>
            <a:r>
              <a:rPr lang="en-US" sz="1100" b="0" baseline="0" dirty="0" smtClean="0">
                <a:solidFill>
                  <a:srgbClr val="000000"/>
                </a:solidFill>
                <a:latin typeface="+mj-lt"/>
              </a:rPr>
              <a:t> </a:t>
            </a:r>
            <a:r>
              <a:rPr lang="en-US" sz="1100" b="0" dirty="0" smtClean="0">
                <a:solidFill>
                  <a:srgbClr val="000000"/>
                </a:solidFill>
                <a:latin typeface="+mj-lt"/>
              </a:rPr>
              <a:t>if the organization is facing a crisis or some other pressing matter that is requiring everyone’s full attention. The process also</a:t>
            </a:r>
            <a:r>
              <a:rPr lang="en-US" sz="1100" b="0" baseline="0" dirty="0" smtClean="0">
                <a:solidFill>
                  <a:srgbClr val="000000"/>
                </a:solidFill>
                <a:latin typeface="+mj-lt"/>
              </a:rPr>
              <a:t> isn’t effective </a:t>
            </a:r>
            <a:r>
              <a:rPr lang="en-US" sz="1100" b="0" dirty="0" smtClean="0">
                <a:solidFill>
                  <a:srgbClr val="000000"/>
                </a:solidFill>
                <a:latin typeface="+mj-lt"/>
              </a:rPr>
              <a:t>when staff and board leadership are at odds with one another or when the organization or the board lack the capacity to enact the strategies that might</a:t>
            </a:r>
            <a:r>
              <a:rPr lang="en-US" sz="1100" b="0" baseline="0" dirty="0" smtClean="0">
                <a:solidFill>
                  <a:srgbClr val="000000"/>
                </a:solidFill>
                <a:latin typeface="+mj-lt"/>
              </a:rPr>
              <a:t> grow out of the effort.</a:t>
            </a:r>
            <a:endParaRPr lang="en-US" sz="1100" b="0" dirty="0" smtClean="0">
              <a:solidFill>
                <a:srgbClr val="000000"/>
              </a:solidFill>
              <a:latin typeface="+mj-lt"/>
            </a:endParaRPr>
          </a:p>
          <a:p>
            <a:pPr>
              <a:spcBef>
                <a:spcPts val="0"/>
              </a:spcBef>
            </a:pPr>
            <a:endParaRPr lang="en-US" sz="1100" dirty="0">
              <a:latin typeface="+mj-lt"/>
            </a:endParaRPr>
          </a:p>
        </p:txBody>
      </p:sp>
    </p:spTree>
    <p:extLst>
      <p:ext uri="{BB962C8B-B14F-4D97-AF65-F5344CB8AC3E}">
        <p14:creationId xmlns:p14="http://schemas.microsoft.com/office/powerpoint/2010/main" val="2953791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1181100" y="533400"/>
            <a:ext cx="4360863" cy="3270250"/>
          </a:xfrm>
          <a:ln/>
        </p:spPr>
      </p:sp>
      <p:sp>
        <p:nvSpPr>
          <p:cNvPr id="3" name="Notes Placeholder 2"/>
          <p:cNvSpPr>
            <a:spLocks noGrp="1"/>
          </p:cNvSpPr>
          <p:nvPr>
            <p:ph type="body" idx="1"/>
          </p:nvPr>
        </p:nvSpPr>
        <p:spPr>
          <a:xfrm>
            <a:off x="457200" y="4114800"/>
            <a:ext cx="6172200" cy="3953857"/>
          </a:xfrm>
        </p:spPr>
        <p:txBody>
          <a:bodyPr>
            <a:noAutofit/>
          </a:bodyPr>
          <a:lstStyle/>
          <a:p>
            <a:pPr>
              <a:spcBef>
                <a:spcPts val="0"/>
              </a:spcBef>
              <a:defRPr/>
            </a:pPr>
            <a:r>
              <a:rPr lang="en-US" sz="1100" dirty="0" smtClean="0">
                <a:latin typeface="+mn-lt"/>
              </a:rPr>
              <a:t>An assessment should be a team effort. A</a:t>
            </a:r>
            <a:r>
              <a:rPr lang="en-US" sz="1100" baseline="0" dirty="0" smtClean="0">
                <a:latin typeface="+mn-lt"/>
              </a:rPr>
              <a:t> recommended approach is that either the governance committee or a few designated </a:t>
            </a:r>
            <a:r>
              <a:rPr lang="en-US" sz="1100" dirty="0" smtClean="0">
                <a:latin typeface="+mn-lt"/>
              </a:rPr>
              <a:t>board members play an active role in the process and take some ownership for seeing that the results are used to effect</a:t>
            </a:r>
            <a:r>
              <a:rPr lang="en-US" sz="1100" baseline="0" dirty="0" smtClean="0">
                <a:latin typeface="+mn-lt"/>
              </a:rPr>
              <a:t> change, when necessary. Once the assessment process is complete and responses tabulated, the board must take the time to discuss the results if the process is to be impactful. The governance committee, working with a staff person designated by the executive director/department head, may be charged with pulling together a report from the results to help facilitate the discussion and spearhead the development of an action plan. Most importantly, the board must make an effort to follow up, through meeting evaluations or board surveys, to determine if the plan addressed the results and what tweaks may be necessary.</a:t>
            </a: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a:latin typeface="+mn-lt"/>
            </a:endParaRPr>
          </a:p>
        </p:txBody>
      </p:sp>
      <p:sp>
        <p:nvSpPr>
          <p:cNvPr id="19460" name="Slide Number Placeholder 3"/>
          <p:cNvSpPr>
            <a:spLocks noGrp="1"/>
          </p:cNvSpPr>
          <p:nvPr>
            <p:ph type="sldNum" sz="quarter" idx="5"/>
          </p:nvPr>
        </p:nvSpPr>
        <p:spPr>
          <a:noFill/>
        </p:spPr>
        <p:txBody>
          <a:bodyPr/>
          <a:lstStyle/>
          <a:p>
            <a:pPr defTabSz="930356"/>
            <a:fld id="{6EA9F5D0-AD49-4E0B-873B-F26EF2B3C1FE}" type="slidenum">
              <a:rPr lang="en-US" smtClean="0"/>
              <a:pPr defTabSz="930356"/>
              <a:t>39</a:t>
            </a:fld>
            <a:endParaRPr lang="en-US" dirty="0" smtClean="0"/>
          </a:p>
        </p:txBody>
      </p:sp>
    </p:spTree>
    <p:extLst>
      <p:ext uri="{BB962C8B-B14F-4D97-AF65-F5344CB8AC3E}">
        <p14:creationId xmlns:p14="http://schemas.microsoft.com/office/powerpoint/2010/main" val="2221761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4" name="Slide Number Placeholder 3"/>
          <p:cNvSpPr>
            <a:spLocks noGrp="1"/>
          </p:cNvSpPr>
          <p:nvPr>
            <p:ph type="sldNum" sz="quarter" idx="5"/>
          </p:nvPr>
        </p:nvSpPr>
        <p:spPr>
          <a:noFill/>
        </p:spPr>
        <p:txBody>
          <a:bodyPr/>
          <a:lstStyle/>
          <a:p>
            <a:pPr defTabSz="930219"/>
            <a:fld id="{357A6616-C0DC-4C84-A355-5A43C4F88E5B}" type="slidenum">
              <a:rPr lang="en-US" smtClean="0"/>
              <a:pPr defTabSz="930219"/>
              <a:t>40</a:t>
            </a:fld>
            <a:endParaRPr lang="en-US" dirty="0" smtClean="0"/>
          </a:p>
        </p:txBody>
      </p:sp>
      <p:sp>
        <p:nvSpPr>
          <p:cNvPr id="5" name="Notes Placeholder 4"/>
          <p:cNvSpPr>
            <a:spLocks noGrp="1"/>
          </p:cNvSpPr>
          <p:nvPr>
            <p:ph type="body" sz="quarter" idx="10"/>
          </p:nvPr>
        </p:nvSpPr>
        <p:spPr/>
        <p:txBody>
          <a:bodyPr>
            <a:normAutofit/>
          </a:bodyPr>
          <a:lstStyle/>
          <a:p>
            <a:r>
              <a:rPr lang="en-US" sz="1100" dirty="0" smtClean="0">
                <a:latin typeface="+mn-lt"/>
              </a:rPr>
              <a:t>Here are a few tools for conducting board assessments. While</a:t>
            </a:r>
            <a:r>
              <a:rPr lang="en-US" sz="1100" baseline="0" dirty="0" smtClean="0">
                <a:latin typeface="+mn-lt"/>
              </a:rPr>
              <a:t> many of these assessments are tailored to nonprofit organizations, they serve as a good starting point from which a public CAA tripartite board can customize the tool to better reflect the way in which the board operates.</a:t>
            </a:r>
            <a:r>
              <a:rPr lang="en-US" sz="1100" dirty="0" smtClean="0">
                <a:latin typeface="+mn-lt"/>
              </a:rPr>
              <a:t>  No matter what tool a board uses, a good assessment needs to ask relevant and clear questions, collect systematic feedback from a variety of sources, and make use of the information for developmental purposes, rather than as a report card of board performance.</a:t>
            </a:r>
          </a:p>
          <a:p>
            <a:endParaRPr lang="en-US" sz="1100" dirty="0" smtClean="0">
              <a:latin typeface="+mn-lt"/>
            </a:endParaRPr>
          </a:p>
          <a:p>
            <a:endParaRPr lang="en-US" sz="1100" dirty="0">
              <a:latin typeface="+mn-lt"/>
            </a:endParaRPr>
          </a:p>
        </p:txBody>
      </p:sp>
    </p:spTree>
    <p:extLst>
      <p:ext uri="{BB962C8B-B14F-4D97-AF65-F5344CB8AC3E}">
        <p14:creationId xmlns:p14="http://schemas.microsoft.com/office/powerpoint/2010/main" val="28474796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24600" cy="4182457"/>
          </a:xfrm>
        </p:spPr>
        <p:txBody>
          <a:bodyPr>
            <a:noAutofit/>
          </a:bodyPr>
          <a:lstStyle/>
          <a:p>
            <a:pPr>
              <a:spcBef>
                <a:spcPts val="0"/>
              </a:spcBef>
              <a:spcAft>
                <a:spcPts val="0"/>
              </a:spcAft>
              <a:buFont typeface="Arial" pitchFamily="34" charset="0"/>
              <a:buNone/>
              <a:defRPr/>
            </a:pPr>
            <a:r>
              <a:rPr lang="en-US" sz="1100" dirty="0" smtClean="0">
                <a:latin typeface="+mn-lt"/>
              </a:rPr>
              <a:t>A public </a:t>
            </a:r>
            <a:r>
              <a:rPr lang="en-US" sz="1100" baseline="0" dirty="0" smtClean="0">
                <a:latin typeface="+mn-lt"/>
              </a:rPr>
              <a:t>CAA garners the support it needs to survive and thrive if it is connecting with those individuals and families it serves as well as others in the community who can support the furtherance of the CAA’s efforts and mission. Connecting with the community embodies a hallmark of community action which is the “maximum feasible participation” of the low-income community served. The tripartite board serves as the face of the public CAA and must ask itself how it is engaging in activities like the ones listed above. Examples of how board members can connect with the community include:</a:t>
            </a:r>
          </a:p>
          <a:p>
            <a:pPr marL="228534" indent="-228534">
              <a:spcBef>
                <a:spcPts val="0"/>
              </a:spcBef>
              <a:spcAft>
                <a:spcPts val="0"/>
              </a:spcAft>
              <a:buFont typeface="Arial" pitchFamily="34" charset="0"/>
              <a:buNone/>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Empowering the low-income community by spearheading a leadership development program for the CAA’s clients. A public CAA tripartite board developed a program that not only connected the board with the population the CAA serves but also helped to educate those who often feel voiceless as to how they can make their voices heard and produce results hopefully benefiting themselves and their community.</a:t>
            </a:r>
          </a:p>
          <a:p>
            <a:pPr marL="115888" indent="-115888">
              <a:spcBef>
                <a:spcPts val="0"/>
              </a:spcBef>
              <a:spcAft>
                <a:spcPts val="0"/>
              </a:spcAft>
              <a:buFont typeface="Arial" pitchFamily="34" charset="0"/>
              <a:buChar char="•"/>
              <a:defRPr/>
            </a:pPr>
            <a:r>
              <a:rPr lang="en-US" sz="1100" baseline="0" dirty="0" smtClean="0">
                <a:latin typeface="+mn-lt"/>
              </a:rPr>
              <a:t>Advocating for the public CAA by speaking at community groups and participating in hearings on matters impacting the low-income community.</a:t>
            </a:r>
          </a:p>
          <a:p>
            <a:pPr marL="115888" indent="-115888">
              <a:spcBef>
                <a:spcPts val="0"/>
              </a:spcBef>
              <a:spcAft>
                <a:spcPts val="0"/>
              </a:spcAft>
              <a:buFont typeface="Arial" pitchFamily="34" charset="0"/>
              <a:buChar char="•"/>
              <a:defRPr/>
            </a:pPr>
            <a:r>
              <a:rPr lang="en-US" sz="1100" baseline="0" dirty="0" smtClean="0">
                <a:latin typeface="+mn-lt"/>
              </a:rPr>
              <a:t>Collecting and providing input on community needs by holding forums seeking feedback from the community as to their needs and what assistance they believe will help them address those needs.</a:t>
            </a:r>
          </a:p>
          <a:p>
            <a:pPr marL="115888" indent="-115888">
              <a:spcBef>
                <a:spcPts val="0"/>
              </a:spcBef>
              <a:spcAft>
                <a:spcPts val="0"/>
              </a:spcAft>
              <a:buFont typeface="Arial" pitchFamily="34" charset="0"/>
              <a:buChar char="•"/>
              <a:defRPr/>
            </a:pPr>
            <a:r>
              <a:rPr lang="en-US" sz="1100" baseline="0" dirty="0" smtClean="0">
                <a:latin typeface="+mn-lt"/>
              </a:rPr>
              <a:t>Developing and sustaining strategic partnerships and collaborations by working with other social service providers and groups who are serving the same community to determine what are the best ways they can individually and collaboratively help improve the lives of the low-income community served.</a:t>
            </a:r>
          </a:p>
          <a:p>
            <a:pPr>
              <a:spcBef>
                <a:spcPts val="0"/>
              </a:spcBef>
              <a:spcAft>
                <a:spcPts val="0"/>
              </a:spcAft>
              <a:buFont typeface="Arial" pitchFamily="34" charset="0"/>
              <a:buNone/>
              <a:defRPr/>
            </a:pPr>
            <a:endParaRPr lang="en-US" sz="1100" baseline="0" dirty="0" smtClean="0">
              <a:latin typeface="+mn-lt"/>
            </a:endParaRPr>
          </a:p>
          <a:p>
            <a:pPr>
              <a:spcBef>
                <a:spcPts val="0"/>
              </a:spcBef>
              <a:spcAft>
                <a:spcPts val="0"/>
              </a:spcAft>
              <a:buFont typeface="Arial" pitchFamily="34" charset="0"/>
              <a:buNone/>
              <a:defRPr/>
            </a:pPr>
            <a:r>
              <a:rPr lang="en-US" sz="1100" baseline="0" dirty="0" smtClean="0">
                <a:latin typeface="+mn-lt"/>
              </a:rPr>
              <a:t>Now, it is your turn. Take a moment to fill in the blank for each of the bullets listed above with at least one way your tripartite board is connecting with the community.  If you are not sure what your board might be doing to connect with the community, then make a proposal to take back to your board as an action item.</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41</a:t>
            </a:fld>
            <a:endParaRPr lang="en-US" dirty="0"/>
          </a:p>
        </p:txBody>
      </p:sp>
    </p:spTree>
    <p:extLst>
      <p:ext uri="{BB962C8B-B14F-4D97-AF65-F5344CB8AC3E}">
        <p14:creationId xmlns:p14="http://schemas.microsoft.com/office/powerpoint/2010/main" val="2184212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6427"/>
            <a:ext cx="5867400" cy="4181475"/>
          </a:xfrm>
        </p:spPr>
        <p:txBody>
          <a:bodyPr>
            <a:normAutofit/>
          </a:bodyPr>
          <a:lstStyle/>
          <a:p>
            <a:pPr defTabSz="881261">
              <a:spcBef>
                <a:spcPts val="0"/>
              </a:spcBef>
            </a:pPr>
            <a:r>
              <a:rPr lang="en-US" sz="1100" dirty="0" smtClean="0">
                <a:latin typeface="+mn-lt"/>
              </a:rPr>
              <a:t>Even though a</a:t>
            </a:r>
            <a:r>
              <a:rPr lang="en-US" sz="1100" baseline="0" dirty="0" smtClean="0">
                <a:latin typeface="+mn-lt"/>
              </a:rPr>
              <a:t> tripartite board is not directly involved in complying with the CSBG Organizational Standards that require a CAA to engage the low-income community, collaborate with fellow providers and communicate results, the tripartite board’s efforts in these areas ultimately contribute to the success of the public CAA. </a:t>
            </a:r>
            <a:r>
              <a:rPr lang="en-US" sz="1100" dirty="0" smtClean="0">
                <a:latin typeface="+mn-lt"/>
              </a:rPr>
              <a:t>There are actually a number of </a:t>
            </a:r>
            <a:r>
              <a:rPr lang="en-US" sz="1100" baseline="0" dirty="0" smtClean="0">
                <a:latin typeface="+mn-lt"/>
              </a:rPr>
              <a:t>ways, as we just discussed, that a tripartite board can directly contribute to a CAA’s efforts to meet these Standards through</a:t>
            </a:r>
            <a:r>
              <a:rPr lang="en-US" sz="1100" dirty="0" smtClean="0">
                <a:latin typeface="+mn-lt"/>
              </a:rPr>
              <a:t> deliberate efforts to </a:t>
            </a:r>
            <a:r>
              <a:rPr lang="en-US" sz="1100" baseline="0" dirty="0" smtClean="0">
                <a:latin typeface="+mn-lt"/>
              </a:rPr>
              <a:t>connect with the </a:t>
            </a:r>
            <a:r>
              <a:rPr lang="en-US" sz="1100" dirty="0" smtClean="0">
                <a:latin typeface="+mn-lt"/>
              </a:rPr>
              <a:t>community served.</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42</a:t>
            </a:fld>
            <a:endParaRPr lang="en-US" dirty="0"/>
          </a:p>
        </p:txBody>
      </p:sp>
    </p:spTree>
    <p:extLst>
      <p:ext uri="{BB962C8B-B14F-4D97-AF65-F5344CB8AC3E}">
        <p14:creationId xmlns:p14="http://schemas.microsoft.com/office/powerpoint/2010/main" val="3189023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Ensuring</a:t>
            </a:r>
            <a:r>
              <a:rPr lang="en-US" sz="1100" baseline="0" dirty="0" smtClean="0">
                <a:latin typeface="+mn-lt"/>
              </a:rPr>
              <a:t> that the public CAA is maintaining, and when possible, growing its funding is not only a key board responsibility, it is a critical one. A public CAA is no different than a nonprofit CAA in that the survival of each is tied to having sufficient funds to operate. In this section, we w</a:t>
            </a:r>
            <a:r>
              <a:rPr lang="en-US" sz="1100" dirty="0" smtClean="0">
                <a:latin typeface="+mn-lt"/>
              </a:rPr>
              <a:t>ill work</a:t>
            </a:r>
            <a:r>
              <a:rPr lang="en-US" sz="1100" baseline="0" dirty="0" smtClean="0">
                <a:latin typeface="+mn-lt"/>
              </a:rPr>
              <a:t> </a:t>
            </a:r>
            <a:r>
              <a:rPr lang="en-US" sz="1100" dirty="0" smtClean="0">
                <a:latin typeface="+mn-lt"/>
              </a:rPr>
              <a:t>through some questions to address</a:t>
            </a:r>
            <a:r>
              <a:rPr lang="en-US" sz="1100" baseline="0" dirty="0" smtClean="0">
                <a:latin typeface="+mn-lt"/>
              </a:rPr>
              <a:t> the role of the board in overseeing and potentially growing the funds of a public CAA.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43</a:t>
            </a:fld>
            <a:endParaRPr lang="en-US"/>
          </a:p>
        </p:txBody>
      </p:sp>
    </p:spTree>
    <p:extLst>
      <p:ext uri="{BB962C8B-B14F-4D97-AF65-F5344CB8AC3E}">
        <p14:creationId xmlns:p14="http://schemas.microsoft.com/office/powerpoint/2010/main" val="3928435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tripartite</a:t>
            </a:r>
            <a:r>
              <a:rPr lang="en-US" baseline="0" dirty="0" smtClean="0"/>
              <a:t> board plays an important role in helping a public CAA maintain not only its CSBG funding but also other financial supports that the CAA needs to operate within the local government framework. By regularly meeting with and educating the local governing officials about the CAAs needs and accomplishments, the board helps those who develop and decide the budget to make more informed decisions that will hopefully benefit the CAA. Further, as permitted by the local laws, board members should actively participate in local government hearings-- not only on the CAA’s budget--but also on the overall county budget. </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44</a:t>
            </a:fld>
            <a:endParaRPr lang="en-US"/>
          </a:p>
        </p:txBody>
      </p:sp>
    </p:spTree>
    <p:extLst>
      <p:ext uri="{BB962C8B-B14F-4D97-AF65-F5344CB8AC3E}">
        <p14:creationId xmlns:p14="http://schemas.microsoft.com/office/powerpoint/2010/main" val="915458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All CAAs typically receive funding in two main ways: (</a:t>
            </a:r>
            <a:r>
              <a:rPr lang="en-US" sz="1100" baseline="0" dirty="0" err="1" smtClean="0">
                <a:latin typeface="+mn-lt"/>
              </a:rPr>
              <a:t>i</a:t>
            </a:r>
            <a:r>
              <a:rPr lang="en-US" sz="1100" baseline="0" dirty="0" smtClean="0">
                <a:latin typeface="+mn-lt"/>
              </a:rPr>
              <a:t>) via proposals for grants from federal, state and private funding sources or (ii) via fundraising activities that target private donors. A public CAA typically relies on grants from government sources and must consult with its county counsel as to if and how it may engage other efforts to generate funds. </a:t>
            </a:r>
          </a:p>
          <a:p>
            <a:pPr>
              <a:spcBef>
                <a:spcPts val="0"/>
              </a:spcBef>
            </a:pPr>
            <a:endParaRPr lang="en-US" sz="1100" baseline="0" dirty="0" smtClean="0">
              <a:latin typeface="+mn-lt"/>
            </a:endParaRPr>
          </a:p>
          <a:p>
            <a:pPr>
              <a:spcBef>
                <a:spcPts val="0"/>
              </a:spcBef>
            </a:pPr>
            <a:r>
              <a:rPr lang="en-US" sz="1100" baseline="0" dirty="0" smtClean="0">
                <a:latin typeface="+mn-lt"/>
              </a:rPr>
              <a:t>The federal grant rules that govern a CAA’s use of federal funds, the Uniform Guidance, allow for CAAs to pay for the costs that are associated with </a:t>
            </a:r>
            <a:r>
              <a:rPr lang="en-US" sz="1100" dirty="0" smtClean="0">
                <a:latin typeface="+mn-lt"/>
              </a:rPr>
              <a:t>preparing both successful and unsuccessful bids, proposals, or applications on potential Federal and non-Federal awards or projects with</a:t>
            </a:r>
            <a:r>
              <a:rPr lang="en-US" sz="1100" baseline="0" dirty="0" smtClean="0">
                <a:latin typeface="+mn-lt"/>
              </a:rPr>
              <a:t> federal funds </a:t>
            </a:r>
            <a:r>
              <a:rPr lang="en-US" sz="1100" dirty="0" smtClean="0">
                <a:latin typeface="+mn-lt"/>
              </a:rPr>
              <a:t>as long as certain</a:t>
            </a:r>
            <a:r>
              <a:rPr lang="en-US" sz="1100" baseline="0" dirty="0" smtClean="0">
                <a:latin typeface="+mn-lt"/>
              </a:rPr>
              <a:t> requirements are met as to how the costs are treated (i.e., as indirect) and when they are charged to the grant (i.e., during the accounting period in which they were incurred).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Cost associated with organized fundraising,</a:t>
            </a:r>
            <a:r>
              <a:rPr lang="en-US" sz="1100" baseline="0" dirty="0" smtClean="0">
                <a:latin typeface="+mn-lt"/>
              </a:rPr>
              <a:t> which </a:t>
            </a:r>
            <a:r>
              <a:rPr lang="en-US" sz="1100" dirty="0" smtClean="0">
                <a:latin typeface="+mn-lt"/>
              </a:rPr>
              <a:t>includes activities such as capital campaigns, special events, and solicitation of gifts and bequests, </a:t>
            </a:r>
            <a:r>
              <a:rPr lang="en-US" sz="1100" baseline="0" dirty="0" smtClean="0">
                <a:latin typeface="+mn-lt"/>
              </a:rPr>
              <a:t>may not be paid for with federal funds without obtaining prior written approval from the federal awarding agency. To date, CAPLAW is not aware of any federal agency that has given fundraising approval. </a:t>
            </a: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45</a:t>
            </a:fld>
            <a:endParaRPr lang="en-US"/>
          </a:p>
        </p:txBody>
      </p:sp>
    </p:spTree>
    <p:extLst>
      <p:ext uri="{BB962C8B-B14F-4D97-AF65-F5344CB8AC3E}">
        <p14:creationId xmlns:p14="http://schemas.microsoft.com/office/powerpoint/2010/main" val="26078778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533400"/>
            <a:ext cx="4648200" cy="3486150"/>
          </a:xfrm>
          <a:ln/>
        </p:spPr>
      </p:sp>
      <p:sp>
        <p:nvSpPr>
          <p:cNvPr id="82947" name="Notes Placeholder 2"/>
          <p:cNvSpPr>
            <a:spLocks noGrp="1"/>
          </p:cNvSpPr>
          <p:nvPr>
            <p:ph type="body" idx="1"/>
          </p:nvPr>
        </p:nvSpPr>
        <p:spPr>
          <a:xfrm>
            <a:off x="457202" y="4191002"/>
            <a:ext cx="6096000" cy="4181475"/>
          </a:xfrm>
          <a:ln/>
        </p:spPr>
        <p:txBody>
          <a:bodyPr/>
          <a:lstStyle/>
          <a:p>
            <a:pPr>
              <a:spcBef>
                <a:spcPts val="0"/>
              </a:spcBef>
              <a:defRPr/>
            </a:pPr>
            <a:r>
              <a:rPr lang="en-US" sz="1100" baseline="0" dirty="0" smtClean="0">
                <a:latin typeface="+mn-lt"/>
                <a:cs typeface="Arial" pitchFamily="34" charset="0"/>
              </a:rPr>
              <a:t>As previously noted, tripartite board members should consult with county counsel to determine ways that the board can engage in fundraising activities on behalf of the public CAA. One option, often of interest to public CAAs, is creating a nonprofit, tax-exempt subsidiary for the purpose of fundraising. The ability of public CAAs to pursue this option as well as other fundraising activities such as soliciting donations or conducting capital campaigns will be governed by state and local laws. If a public CAA is able to create a subsidiary for fundraising purposes, it should work closely with its county counsel to do so. Maintaining a subsidiary can be time consuming and administratively burdensome, so CAAs should carefully consider the benefits received from creating one compared to the effort expended to ensure that it is operating properly. </a:t>
            </a:r>
          </a:p>
          <a:p>
            <a:pPr>
              <a:spcBef>
                <a:spcPts val="0"/>
              </a:spcBef>
              <a:defRPr/>
            </a:pPr>
            <a:endParaRPr lang="en-US" sz="1100" baseline="0" dirty="0" smtClean="0">
              <a:latin typeface="+mn-lt"/>
              <a:cs typeface="Arial" pitchFamily="34" charset="0"/>
            </a:endParaRPr>
          </a:p>
          <a:p>
            <a:pPr>
              <a:spcBef>
                <a:spcPts val="0"/>
              </a:spcBef>
              <a:defRPr/>
            </a:pPr>
            <a:r>
              <a:rPr lang="en-US" sz="1100" baseline="0" dirty="0" smtClean="0">
                <a:latin typeface="+mn-lt"/>
                <a:cs typeface="Arial" pitchFamily="34" charset="0"/>
              </a:rPr>
              <a:t>Even if the tripartite board is restricted by state and local laws in its ability to engage in certain fundraising activities, the board should consider taking other actions to support the CAA’s fiscal soundness.  Such actions include:</a:t>
            </a:r>
          </a:p>
          <a:p>
            <a:pPr>
              <a:spcBef>
                <a:spcPts val="0"/>
              </a:spcBef>
              <a:defRPr/>
            </a:pPr>
            <a:endParaRPr lang="en-US" sz="1100" baseline="0" dirty="0" smtClean="0">
              <a:latin typeface="+mn-lt"/>
              <a:cs typeface="Arial" pitchFamily="34" charset="0"/>
            </a:endParaRPr>
          </a:p>
          <a:p>
            <a:pPr marL="115888" indent="-115888">
              <a:spcBef>
                <a:spcPts val="0"/>
              </a:spcBef>
              <a:buFont typeface="Arial" pitchFamily="34" charset="0"/>
              <a:buChar char="•"/>
              <a:defRPr/>
            </a:pPr>
            <a:r>
              <a:rPr lang="en-US" sz="1100" baseline="0" dirty="0" smtClean="0">
                <a:latin typeface="+mn-lt"/>
                <a:cs typeface="Arial" pitchFamily="34" charset="0"/>
              </a:rPr>
              <a:t>Working directly with staff via a committee to develop a sustainability plan that focuses on ways in which the CAA is permitted to generate funds.</a:t>
            </a:r>
          </a:p>
          <a:p>
            <a:pPr marL="115888" indent="-115888">
              <a:spcBef>
                <a:spcPts val="0"/>
              </a:spcBef>
              <a:buFont typeface="Arial" pitchFamily="34" charset="0"/>
              <a:buChar char="•"/>
              <a:defRPr/>
            </a:pPr>
            <a:r>
              <a:rPr lang="en-US" sz="1100" baseline="0" dirty="0" smtClean="0">
                <a:latin typeface="+mn-lt"/>
                <a:cs typeface="Arial" pitchFamily="34" charset="0"/>
              </a:rPr>
              <a:t>Overseeing the implementation of the plan with the executive director/department head.</a:t>
            </a:r>
          </a:p>
          <a:p>
            <a:pPr marL="115888" indent="-115888">
              <a:spcBef>
                <a:spcPts val="0"/>
              </a:spcBef>
              <a:buFont typeface="Arial" pitchFamily="34" charset="0"/>
              <a:buChar char="•"/>
              <a:defRPr/>
            </a:pPr>
            <a:r>
              <a:rPr lang="en-US" sz="1100" baseline="0" dirty="0" smtClean="0">
                <a:latin typeface="+mn-lt"/>
                <a:cs typeface="Arial" pitchFamily="34" charset="0"/>
              </a:rPr>
              <a:t>Identifying potential funders. Board members could facilitate introductions between potential funders and staff.</a:t>
            </a:r>
          </a:p>
          <a:p>
            <a:pPr marL="115888" indent="-115888">
              <a:spcBef>
                <a:spcPts val="0"/>
              </a:spcBef>
              <a:buFont typeface="Arial" pitchFamily="34" charset="0"/>
              <a:buChar char="•"/>
              <a:defRPr/>
            </a:pPr>
            <a:r>
              <a:rPr lang="en-US" sz="1100" baseline="0" dirty="0" smtClean="0">
                <a:latin typeface="+mn-lt"/>
                <a:cs typeface="Arial" pitchFamily="34" charset="0"/>
              </a:rPr>
              <a:t>Developing and nurturing relationships with funders and potential donors as well as those in the community so they recognize the value your CAA brings to the community. Board members could also accompany</a:t>
            </a:r>
            <a:r>
              <a:rPr lang="en-US" sz="1100" dirty="0" smtClean="0">
                <a:latin typeface="+mn-lt"/>
                <a:cs typeface="Arial" pitchFamily="34" charset="0"/>
              </a:rPr>
              <a:t> s</a:t>
            </a:r>
            <a:r>
              <a:rPr lang="en-US" sz="1100" baseline="0" dirty="0" smtClean="0">
                <a:latin typeface="+mn-lt"/>
                <a:cs typeface="Arial" pitchFamily="34" charset="0"/>
              </a:rPr>
              <a:t>taff on funder and donor</a:t>
            </a:r>
            <a:r>
              <a:rPr lang="en-US" sz="1100" dirty="0" smtClean="0">
                <a:latin typeface="+mn-lt"/>
                <a:cs typeface="Arial" pitchFamily="34" charset="0"/>
              </a:rPr>
              <a:t> </a:t>
            </a:r>
            <a:r>
              <a:rPr lang="en-US" sz="1100" baseline="0" dirty="0" smtClean="0">
                <a:latin typeface="+mn-lt"/>
                <a:cs typeface="Arial" pitchFamily="34" charset="0"/>
              </a:rPr>
              <a:t>visits and offer to follow up with expressions of gratitude, when appropriate.</a:t>
            </a:r>
          </a:p>
          <a:p>
            <a:pPr>
              <a:spcBef>
                <a:spcPts val="0"/>
              </a:spcBef>
              <a:defRPr/>
            </a:pPr>
            <a:endParaRPr lang="en-US" sz="1100" baseline="0" dirty="0" smtClean="0">
              <a:latin typeface="+mn-lt"/>
              <a:cs typeface="Arial" pitchFamily="34" charset="0"/>
            </a:endParaRPr>
          </a:p>
          <a:p>
            <a:pPr>
              <a:spcBef>
                <a:spcPts val="0"/>
              </a:spcBef>
              <a:defRPr/>
            </a:pPr>
            <a:endParaRPr lang="en-US" sz="1100" dirty="0" smtClean="0">
              <a:latin typeface="+mn-lt"/>
              <a:cs typeface="Arial"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46</a:t>
            </a:fld>
            <a:endParaRPr lang="en-US" altLang="en-US" smtClean="0"/>
          </a:p>
        </p:txBody>
      </p:sp>
    </p:spTree>
    <p:extLst>
      <p:ext uri="{BB962C8B-B14F-4D97-AF65-F5344CB8AC3E}">
        <p14:creationId xmlns:p14="http://schemas.microsoft.com/office/powerpoint/2010/main" val="35898238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We</a:t>
            </a:r>
            <a:r>
              <a:rPr lang="en-US" sz="1100" baseline="0" dirty="0" smtClean="0">
                <a:latin typeface="+mn-lt"/>
              </a:rPr>
              <a:t> now live in a data-driven society.  Being able to show that a program is producing results is often the key to sustaining and attracting funding.  In this section, we will talk about the role a tripartite board plays with respect to overseeing the performance of a CAA’s programs.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While this presentation does not refer to ROMA, this section of the presentation is where information about ROMA would likely be included. We encourage presenters with knowledge of the ROMA principles to include information about them as applicable.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47</a:t>
            </a:fld>
            <a:endParaRPr lang="en-US"/>
          </a:p>
        </p:txBody>
      </p:sp>
    </p:spTree>
    <p:extLst>
      <p:ext uri="{BB962C8B-B14F-4D97-AF65-F5344CB8AC3E}">
        <p14:creationId xmlns:p14="http://schemas.microsoft.com/office/powerpoint/2010/main" val="34334221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Ask workshop participants</a:t>
            </a:r>
            <a:r>
              <a:rPr lang="en-US" sz="1100" baseline="0" dirty="0" smtClean="0">
                <a:latin typeface="+mn-lt"/>
              </a:rPr>
              <a:t> to take a moment to jot down three reasons why a tripartite board should have a framework in place for reviewing the performance of a CAA’s programs. This slide is animated so after asking for volunteers to report their answers, reveal the three reasons on the slide.  It is likely that the workshop participants mentioned all three of the reasons listed.  </a:t>
            </a:r>
          </a:p>
          <a:p>
            <a:pPr>
              <a:spcBef>
                <a:spcPts val="0"/>
              </a:spcBef>
            </a:pPr>
            <a:endParaRPr lang="en-US" sz="1100" baseline="0" dirty="0" smtClean="0">
              <a:latin typeface="+mn-lt"/>
            </a:endParaRP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48</a:t>
            </a:fld>
            <a:endParaRPr lang="en-US"/>
          </a:p>
        </p:txBody>
      </p:sp>
    </p:spTree>
    <p:extLst>
      <p:ext uri="{BB962C8B-B14F-4D97-AF65-F5344CB8AC3E}">
        <p14:creationId xmlns:p14="http://schemas.microsoft.com/office/powerpoint/2010/main" val="25659172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3" y="4416428"/>
            <a:ext cx="6172199" cy="4181475"/>
          </a:xfrm>
        </p:spPr>
        <p:txBody>
          <a:bodyPr>
            <a:noAutofit/>
          </a:bodyPr>
          <a:lstStyle/>
          <a:p>
            <a:pPr defTabSz="913998">
              <a:spcBef>
                <a:spcPts val="0"/>
              </a:spcBef>
              <a:buFontTx/>
              <a:buNone/>
              <a:defRPr/>
            </a:pPr>
            <a:r>
              <a:rPr lang="en-US" sz="1100" b="0" dirty="0" smtClean="0">
                <a:latin typeface="+mn-lt"/>
              </a:rPr>
              <a:t>A tripartite board oversees</a:t>
            </a:r>
            <a:r>
              <a:rPr lang="en-US" sz="1100" b="0" baseline="0" dirty="0" smtClean="0">
                <a:latin typeface="+mn-lt"/>
              </a:rPr>
              <a:t> program performance by reviewing the goals it has set in comparison to the progress made in meeting those goals by the executive director/department head and his or her staff. </a:t>
            </a:r>
          </a:p>
          <a:p>
            <a:pPr defTabSz="913998">
              <a:spcBef>
                <a:spcPts val="0"/>
              </a:spcBef>
              <a:buFontTx/>
              <a:buNone/>
              <a:defRPr/>
            </a:pPr>
            <a:endParaRPr lang="en-US" sz="1100" b="0" baseline="0" dirty="0" smtClean="0">
              <a:latin typeface="+mn-lt"/>
            </a:endParaRPr>
          </a:p>
          <a:p>
            <a:pPr defTabSz="913998">
              <a:spcBef>
                <a:spcPts val="0"/>
              </a:spcBef>
              <a:buFontTx/>
              <a:buNone/>
              <a:defRPr/>
            </a:pPr>
            <a:r>
              <a:rPr lang="en-US" sz="1100" b="0" baseline="0" dirty="0" smtClean="0">
                <a:latin typeface="+mn-lt"/>
              </a:rPr>
              <a:t>Reviewing programmatic goals and progress is not unique to CAAs and is usually required by non-federal funding sources as well.  What is unique is that the CSBG Organizational Standards require CAAs to engage in organization-wide reviews, not just reviews of programs funded by CSBG. At</a:t>
            </a:r>
            <a:r>
              <a:rPr lang="en-US" sz="1100" b="0" dirty="0" smtClean="0">
                <a:latin typeface="+mn-lt"/>
              </a:rPr>
              <a:t> every meeting</a:t>
            </a:r>
            <a:r>
              <a:rPr lang="en-US" sz="1100" b="0" baseline="0" dirty="0" smtClean="0">
                <a:latin typeface="+mn-lt"/>
              </a:rPr>
              <a:t>, the board is tasked with receiving updates on the CAA’s programs. The board is not required to hear about every program at every meeting and they may decide what is the best, most effective way to receive the updates. For example, r</a:t>
            </a:r>
            <a:r>
              <a:rPr lang="en-US" sz="1100" dirty="0" smtClean="0">
                <a:latin typeface="+mn-lt"/>
              </a:rPr>
              <a:t>ather than having program directors or other members of the management team present detailed reports on CAA programs at each meeting, the board may have them prepare </a:t>
            </a:r>
            <a:r>
              <a:rPr lang="en-US" sz="1100" u="sng" dirty="0" smtClean="0">
                <a:latin typeface="+mn-lt"/>
              </a:rPr>
              <a:t>concise written reports that highlight recent developments</a:t>
            </a:r>
            <a:r>
              <a:rPr lang="en-US" sz="1100" dirty="0" smtClean="0">
                <a:latin typeface="+mn-lt"/>
              </a:rPr>
              <a:t>. These reports can be included in the board packets sent to board</a:t>
            </a:r>
            <a:r>
              <a:rPr lang="en-US" sz="1100" baseline="0" dirty="0" smtClean="0">
                <a:latin typeface="+mn-lt"/>
              </a:rPr>
              <a:t> members </a:t>
            </a:r>
            <a:r>
              <a:rPr lang="en-US" sz="1100" dirty="0" smtClean="0">
                <a:latin typeface="+mn-lt"/>
              </a:rPr>
              <a:t>prior to the meeting.</a:t>
            </a:r>
            <a:r>
              <a:rPr lang="en-US" sz="1100" baseline="0" dirty="0" smtClean="0">
                <a:latin typeface="+mn-lt"/>
              </a:rPr>
              <a:t> </a:t>
            </a:r>
            <a:r>
              <a:rPr lang="en-US" sz="1100" dirty="0" smtClean="0">
                <a:latin typeface="+mn-lt"/>
              </a:rPr>
              <a:t>At the meeting, the executive director/department head can summarize the developments and issues outlined in the reports and board members can ask questions about the reports.  </a:t>
            </a:r>
          </a:p>
          <a:p>
            <a:pPr defTabSz="913998">
              <a:spcBef>
                <a:spcPts val="0"/>
              </a:spcBef>
              <a:buFontTx/>
              <a:buNone/>
              <a:defRPr/>
            </a:pPr>
            <a:endParaRPr lang="en-US" sz="1100" dirty="0" smtClean="0">
              <a:latin typeface="+mn-lt"/>
            </a:endParaRPr>
          </a:p>
          <a:p>
            <a:pPr defTabSz="913998">
              <a:spcBef>
                <a:spcPts val="0"/>
              </a:spcBef>
              <a:buFontTx/>
              <a:buNone/>
              <a:defRPr/>
            </a:pPr>
            <a:r>
              <a:rPr lang="en-US" sz="1100" dirty="0" smtClean="0">
                <a:latin typeface="+mn-lt"/>
              </a:rPr>
              <a:t>The </a:t>
            </a:r>
            <a:r>
              <a:rPr lang="en-US" sz="1100" baseline="0" dirty="0" smtClean="0">
                <a:latin typeface="+mn-lt"/>
              </a:rPr>
              <a:t>focus of the annual review is to assess the progress the CAA has made towards meeting the goals set forth in its strategic plan. </a:t>
            </a:r>
          </a:p>
          <a:p>
            <a:pPr defTabSz="913998">
              <a:spcBef>
                <a:spcPts val="0"/>
              </a:spcBef>
              <a:buFontTx/>
              <a:buNone/>
              <a:defRPr/>
            </a:pPr>
            <a:endParaRPr lang="en-US" sz="1100" baseline="0" dirty="0" smtClean="0">
              <a:latin typeface="+mn-lt"/>
            </a:endParaRPr>
          </a:p>
          <a:p>
            <a:pPr defTabSz="913998">
              <a:spcBef>
                <a:spcPts val="0"/>
              </a:spcBef>
              <a:buFontTx/>
              <a:buNone/>
              <a:defRPr/>
            </a:pPr>
            <a:r>
              <a:rPr lang="en-US" sz="1100" baseline="0" dirty="0" smtClean="0">
                <a:latin typeface="+mn-lt"/>
              </a:rPr>
              <a:t>The strategic review will be closely tied with the revision or further development of the CAA’s 5-year strategic plan.  As with the annual review, programmatic and strategic goals and achievements will be assessed, and this information will be used by the board to inform its efforts in planning the future direction of the CAA.</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49</a:t>
            </a:fld>
            <a:endParaRPr lang="en-US" dirty="0"/>
          </a:p>
        </p:txBody>
      </p:sp>
    </p:spTree>
    <p:extLst>
      <p:ext uri="{BB962C8B-B14F-4D97-AF65-F5344CB8AC3E}">
        <p14:creationId xmlns:p14="http://schemas.microsoft.com/office/powerpoint/2010/main" val="34334394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b="0" dirty="0" smtClean="0">
                <a:latin typeface="+mn-lt"/>
              </a:rPr>
              <a:t>The</a:t>
            </a:r>
            <a:r>
              <a:rPr lang="en-US" sz="1100" b="0" baseline="0" dirty="0" smtClean="0">
                <a:latin typeface="+mn-lt"/>
              </a:rPr>
              <a:t> CSBG Organization Standards establish the framework for a CAA’s program and strategy review. The board’s role is specifically outlined as one that approves plans, monitors progress, and receives updates.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50</a:t>
            </a:fld>
            <a:endParaRPr lang="en-US" dirty="0"/>
          </a:p>
        </p:txBody>
      </p:sp>
    </p:spTree>
    <p:extLst>
      <p:ext uri="{BB962C8B-B14F-4D97-AF65-F5344CB8AC3E}">
        <p14:creationId xmlns:p14="http://schemas.microsoft.com/office/powerpoint/2010/main" val="3639604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altLang="en-US" sz="1100" dirty="0" smtClean="0">
                <a:latin typeface="+mn-lt"/>
                <a:cs typeface="Arial" pitchFamily="34" charset="0"/>
              </a:rPr>
              <a:t>In</a:t>
            </a:r>
            <a:r>
              <a:rPr lang="en-US" altLang="en-US" sz="1100" baseline="0" dirty="0" smtClean="0">
                <a:latin typeface="+mn-lt"/>
                <a:cs typeface="Arial" pitchFamily="34" charset="0"/>
              </a:rPr>
              <a:t> practical terms, </a:t>
            </a:r>
            <a:r>
              <a:rPr lang="en-US" altLang="en-US" sz="1100" dirty="0" smtClean="0">
                <a:latin typeface="+mn-lt"/>
                <a:cs typeface="Arial" pitchFamily="34" charset="0"/>
              </a:rPr>
              <a:t>a tripartite board’s role with regards to performance</a:t>
            </a:r>
            <a:r>
              <a:rPr lang="en-US" altLang="en-US" sz="1100" baseline="0" dirty="0" smtClean="0">
                <a:latin typeface="+mn-lt"/>
                <a:cs typeface="Arial" pitchFamily="34" charset="0"/>
              </a:rPr>
              <a:t> measurement involves e</a:t>
            </a:r>
            <a:r>
              <a:rPr lang="en-US" altLang="en-US" sz="1100" dirty="0" smtClean="0">
                <a:latin typeface="+mn-lt"/>
                <a:cs typeface="Arial" pitchFamily="34" charset="0"/>
              </a:rPr>
              <a:t>stablishing a culture of using data to make decisions. The graphic on this slide shows a somewhat simplistic view of what that means. A</a:t>
            </a:r>
            <a:r>
              <a:rPr lang="en-US" altLang="en-US" sz="1100" baseline="0" dirty="0" smtClean="0">
                <a:latin typeface="+mn-lt"/>
                <a:cs typeface="Arial" pitchFamily="34" charset="0"/>
              </a:rPr>
              <a:t> board that oversees the implementation of a constant feedback-and-response loop focused on improving program performance will strengthen its organization.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51</a:t>
            </a:fld>
            <a:endParaRPr lang="en-US"/>
          </a:p>
        </p:txBody>
      </p:sp>
    </p:spTree>
    <p:extLst>
      <p:ext uri="{BB962C8B-B14F-4D97-AF65-F5344CB8AC3E}">
        <p14:creationId xmlns:p14="http://schemas.microsoft.com/office/powerpoint/2010/main" val="19814718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ts val="0"/>
              </a:spcBef>
            </a:pPr>
            <a:r>
              <a:rPr lang="en-US" altLang="en-US" sz="1100" baseline="0" dirty="0" smtClean="0">
                <a:latin typeface="+mn-lt"/>
                <a:cs typeface="Arial" pitchFamily="34" charset="0"/>
              </a:rPr>
              <a:t>Part of developing a successful feedback-and-response loop requires inputting measures that assess the relevancy of the data received and the metrics used. </a:t>
            </a:r>
            <a:r>
              <a:rPr lang="en-US" altLang="en-US" sz="1100" b="0" dirty="0" smtClean="0">
                <a:latin typeface="+mn-lt"/>
                <a:cs typeface="Arial" pitchFamily="34" charset="0"/>
              </a:rPr>
              <a:t>The tripartite board is trying</a:t>
            </a:r>
            <a:r>
              <a:rPr lang="en-US" altLang="en-US" sz="1100" b="0" baseline="0" dirty="0" smtClean="0">
                <a:latin typeface="+mn-lt"/>
                <a:cs typeface="Arial" pitchFamily="34" charset="0"/>
              </a:rPr>
              <a:t> to answer the question, “How will we know if we are meeting the community needs we’ve prioritized?” and to properly do so it must work with the executive director/department head and staff to determine what data should be collected and what metrics will serve as the best guides for future decisions.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52</a:t>
            </a:fld>
            <a:endParaRPr lang="en-US"/>
          </a:p>
        </p:txBody>
      </p:sp>
    </p:spTree>
    <p:extLst>
      <p:ext uri="{BB962C8B-B14F-4D97-AF65-F5344CB8AC3E}">
        <p14:creationId xmlns:p14="http://schemas.microsoft.com/office/powerpoint/2010/main" val="9384012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tripartite board</a:t>
            </a:r>
            <a:r>
              <a:rPr lang="en-US" sz="1100" baseline="0" dirty="0" smtClean="0">
                <a:latin typeface="+mn-lt"/>
              </a:rPr>
              <a:t> plays an instrumental role in ensuring that a CAA is accountable, i.e., fiscally strong, legally complaint and operationally sound. Maintaining accountability requires the implementation of systems, policies and procedures that the board oversees, reviews and approves.  To gain and maintain public trust, a CAA must be able to show that it has a strong commitment to ethical principles, transparency and accountability.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53</a:t>
            </a:fld>
            <a:endParaRPr lang="en-US"/>
          </a:p>
        </p:txBody>
      </p:sp>
    </p:spTree>
    <p:extLst>
      <p:ext uri="{BB962C8B-B14F-4D97-AF65-F5344CB8AC3E}">
        <p14:creationId xmlns:p14="http://schemas.microsoft.com/office/powerpoint/2010/main" val="23509173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1" baseline="0" dirty="0" smtClean="0"/>
              <a:t>False. </a:t>
            </a:r>
            <a:r>
              <a:rPr lang="en-US" baseline="0" dirty="0" smtClean="0"/>
              <a:t>As we will discuss in greater detail in the following slides, there are a number of ways that a tripartite board of a public CAA that is a division or department of the local government may and should exercise influence over the local government budget, especially the sections relating to the programs the board oversees. </a:t>
            </a:r>
          </a:p>
          <a:p>
            <a:pPr marL="228600" indent="-228600">
              <a:buAutoNum type="arabicPeriod"/>
            </a:pPr>
            <a:endParaRPr lang="en-US" baseline="0" dirty="0" smtClean="0"/>
          </a:p>
          <a:p>
            <a:pPr marL="228600" indent="-228600">
              <a:buAutoNum type="arabicPeriod"/>
            </a:pPr>
            <a:r>
              <a:rPr lang="en-US" b="1" baseline="0" dirty="0" smtClean="0"/>
              <a:t>True. </a:t>
            </a:r>
            <a:r>
              <a:rPr lang="en-US" baseline="0" dirty="0" smtClean="0"/>
              <a:t>Again, we will discuss the tripartite board’s receipt of financial reports in greater detail in the following slides, however, it is important that the tripartite board work closely with the local governing officials so that the officials understand what the tripartite board needs to effectively fulfill its oversight responsibilities.</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54</a:t>
            </a:fld>
            <a:endParaRPr lang="en-US"/>
          </a:p>
        </p:txBody>
      </p:sp>
    </p:spTree>
    <p:extLst>
      <p:ext uri="{BB962C8B-B14F-4D97-AF65-F5344CB8AC3E}">
        <p14:creationId xmlns:p14="http://schemas.microsoft.com/office/powerpoint/2010/main" val="32059217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Autofit/>
          </a:bodyPr>
          <a:lstStyle/>
          <a:p>
            <a:pPr>
              <a:spcBef>
                <a:spcPts val="0"/>
              </a:spcBef>
            </a:pPr>
            <a:r>
              <a:rPr lang="en-US" sz="1100" dirty="0" smtClean="0">
                <a:latin typeface="+mn-lt"/>
              </a:rPr>
              <a:t>The</a:t>
            </a:r>
            <a:r>
              <a:rPr lang="en-US" sz="1100" baseline="0" dirty="0" smtClean="0">
                <a:latin typeface="+mn-lt"/>
              </a:rPr>
              <a:t> tripartite </a:t>
            </a:r>
            <a:r>
              <a:rPr lang="en-US" sz="1100" dirty="0" smtClean="0">
                <a:latin typeface="+mn-lt"/>
              </a:rPr>
              <a:t>board</a:t>
            </a:r>
            <a:r>
              <a:rPr lang="en-US" sz="1100" baseline="0" dirty="0" smtClean="0">
                <a:latin typeface="+mn-lt"/>
              </a:rPr>
              <a:t>, as permitted by the local government policies and procedures, oversees the CAA’s finances which includes reviewing how the CAA allocates its resources and protects </a:t>
            </a:r>
            <a:r>
              <a:rPr lang="en-US" sz="1100" dirty="0" smtClean="0">
                <a:latin typeface="+mn-lt"/>
              </a:rPr>
              <a:t>its funds and resources</a:t>
            </a:r>
            <a:r>
              <a:rPr lang="en-US" sz="1100" baseline="0" dirty="0" smtClean="0">
                <a:latin typeface="+mn-lt"/>
              </a:rPr>
              <a:t> from misuse or mismanagement.  The board meets</a:t>
            </a:r>
            <a:r>
              <a:rPr lang="en-US" sz="1100" dirty="0" smtClean="0">
                <a:latin typeface="+mn-lt"/>
              </a:rPr>
              <a:t> this responsibility  by:</a:t>
            </a:r>
          </a:p>
          <a:p>
            <a:pPr>
              <a:spcBef>
                <a:spcPts val="0"/>
              </a:spcBef>
            </a:pPr>
            <a:endParaRPr lang="en-US" sz="1100" dirty="0" smtClean="0">
              <a:latin typeface="+mn-lt"/>
            </a:endParaRPr>
          </a:p>
          <a:p>
            <a:pPr>
              <a:spcBef>
                <a:spcPts val="0"/>
              </a:spcBef>
              <a:buFont typeface="Arial" pitchFamily="34" charset="0"/>
              <a:buChar char="•"/>
            </a:pPr>
            <a:r>
              <a:rPr lang="en-US" sz="1100" dirty="0" smtClean="0">
                <a:latin typeface="+mn-lt"/>
              </a:rPr>
              <a:t>Reviewing financial statements </a:t>
            </a:r>
          </a:p>
          <a:p>
            <a:pPr>
              <a:spcBef>
                <a:spcPts val="0"/>
              </a:spcBef>
              <a:buFont typeface="Arial" pitchFamily="34" charset="0"/>
              <a:buChar char="•"/>
            </a:pPr>
            <a:r>
              <a:rPr lang="en-US" sz="1100" dirty="0" smtClean="0">
                <a:latin typeface="+mn-lt"/>
              </a:rPr>
              <a:t>Providing</a:t>
            </a:r>
            <a:r>
              <a:rPr lang="en-US" sz="1100" baseline="0" dirty="0" smtClean="0">
                <a:latin typeface="+mn-lt"/>
              </a:rPr>
              <a:t> feedback to the local governing officials on</a:t>
            </a:r>
            <a:r>
              <a:rPr lang="en-US" sz="1100" dirty="0" smtClean="0">
                <a:latin typeface="+mn-lt"/>
              </a:rPr>
              <a:t> the annual budget. </a:t>
            </a:r>
          </a:p>
          <a:p>
            <a:pPr>
              <a:spcBef>
                <a:spcPts val="0"/>
              </a:spcBef>
              <a:buFont typeface="Arial" pitchFamily="34" charset="0"/>
              <a:buChar char="•"/>
            </a:pPr>
            <a:r>
              <a:rPr lang="en-US" sz="1100" dirty="0" smtClean="0">
                <a:latin typeface="+mn-lt"/>
              </a:rPr>
              <a:t>Developing</a:t>
            </a:r>
            <a:r>
              <a:rPr lang="en-US" sz="1100" baseline="0" dirty="0" smtClean="0">
                <a:latin typeface="+mn-lt"/>
              </a:rPr>
              <a:t> dashboards to focus the tripartite board on those financial indicators most relevant to the public CAA’s operations</a:t>
            </a:r>
            <a:r>
              <a:rPr lang="en-US" sz="1100" dirty="0" smtClean="0">
                <a:latin typeface="+mn-lt"/>
              </a:rPr>
              <a:t>.  </a:t>
            </a:r>
          </a:p>
          <a:p>
            <a:pPr>
              <a:spcBef>
                <a:spcPts val="0"/>
              </a:spcBef>
              <a:buFont typeface="Arial" pitchFamily="34" charset="0"/>
              <a:buChar char="•"/>
            </a:pPr>
            <a:r>
              <a:rPr lang="en-US" sz="1100" dirty="0" smtClean="0">
                <a:latin typeface="+mn-lt"/>
              </a:rPr>
              <a:t>Receiving</a:t>
            </a:r>
            <a:r>
              <a:rPr lang="en-US" sz="1100" baseline="0" dirty="0" smtClean="0">
                <a:latin typeface="+mn-lt"/>
              </a:rPr>
              <a:t> notification of the availability of the local government audit and any findings relating to CSBG</a:t>
            </a:r>
            <a:endParaRPr lang="en-US" sz="1100" dirty="0" smtClean="0">
              <a:latin typeface="+mn-lt"/>
            </a:endParaRPr>
          </a:p>
          <a:p>
            <a:pPr>
              <a:spcBef>
                <a:spcPts val="0"/>
              </a:spcBef>
              <a:buFont typeface="Arial" pitchFamily="34" charset="0"/>
              <a:buChar char="•"/>
            </a:pP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55</a:t>
            </a:fld>
            <a:endParaRPr lang="en-US" dirty="0"/>
          </a:p>
        </p:txBody>
      </p:sp>
    </p:spTree>
    <p:extLst>
      <p:ext uri="{BB962C8B-B14F-4D97-AF65-F5344CB8AC3E}">
        <p14:creationId xmlns:p14="http://schemas.microsoft.com/office/powerpoint/2010/main" val="22616494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152400"/>
            <a:ext cx="3225800" cy="2419350"/>
          </a:xfrm>
        </p:spPr>
      </p:sp>
      <p:sp>
        <p:nvSpPr>
          <p:cNvPr id="3" name="Notes Placeholder 2"/>
          <p:cNvSpPr>
            <a:spLocks noGrp="1"/>
          </p:cNvSpPr>
          <p:nvPr>
            <p:ph type="body" idx="1"/>
          </p:nvPr>
        </p:nvSpPr>
        <p:spPr>
          <a:xfrm>
            <a:off x="228600" y="2667000"/>
            <a:ext cx="6477000" cy="6400800"/>
          </a:xfrm>
        </p:spPr>
        <p:txBody>
          <a:bodyPr>
            <a:noAutofit/>
          </a:bodyPr>
          <a:lstStyle/>
          <a:p>
            <a:pPr>
              <a:spcBef>
                <a:spcPts val="0"/>
              </a:spcBef>
            </a:pPr>
            <a:r>
              <a:rPr lang="en-US" sz="1050" dirty="0" smtClean="0">
                <a:latin typeface="+mn-lt"/>
              </a:rPr>
              <a:t>As permitted by local government policies and procedures, the tripartite</a:t>
            </a:r>
            <a:r>
              <a:rPr lang="en-US" sz="1050" baseline="0" dirty="0" smtClean="0">
                <a:latin typeface="+mn-lt"/>
              </a:rPr>
              <a:t> board may receive financial reports that provide information about the public CAA’s revenues and expenditures and a comparison of budget to actual. </a:t>
            </a:r>
            <a:r>
              <a:rPr lang="en-US" sz="1050" dirty="0" smtClean="0">
                <a:latin typeface="+mn-lt"/>
              </a:rPr>
              <a:t>CAPLAW recommends a five-step approach to reviewing</a:t>
            </a:r>
            <a:r>
              <a:rPr lang="en-US" sz="1050" baseline="0" dirty="0" smtClean="0">
                <a:latin typeface="+mn-lt"/>
              </a:rPr>
              <a:t> financial reports</a:t>
            </a:r>
            <a:r>
              <a:rPr lang="en-US" sz="1050" dirty="0" smtClean="0">
                <a:latin typeface="+mn-lt"/>
              </a:rPr>
              <a:t>:</a:t>
            </a:r>
          </a:p>
          <a:p>
            <a:pPr>
              <a:spcBef>
                <a:spcPts val="0"/>
              </a:spcBef>
            </a:pPr>
            <a:endParaRPr lang="en-US" sz="1050" dirty="0" smtClean="0">
              <a:latin typeface="+mn-lt"/>
            </a:endParaRPr>
          </a:p>
          <a:p>
            <a:pPr>
              <a:spcBef>
                <a:spcPts val="0"/>
              </a:spcBef>
            </a:pPr>
            <a:r>
              <a:rPr lang="en-US" sz="1050" b="1" dirty="0" smtClean="0">
                <a:latin typeface="+mn-lt"/>
              </a:rPr>
              <a:t>Step 1: Preliminary Review by the Finance Committee</a:t>
            </a:r>
          </a:p>
          <a:p>
            <a:pPr>
              <a:spcBef>
                <a:spcPts val="0"/>
              </a:spcBef>
            </a:pPr>
            <a:r>
              <a:rPr lang="en-US" sz="1050" dirty="0" smtClean="0">
                <a:latin typeface="+mn-lt"/>
              </a:rPr>
              <a:t>Use</a:t>
            </a:r>
            <a:r>
              <a:rPr lang="en-US" sz="1050" baseline="0" dirty="0" smtClean="0">
                <a:latin typeface="+mn-lt"/>
              </a:rPr>
              <a:t> a finance co</a:t>
            </a:r>
            <a:r>
              <a:rPr lang="en-US" sz="1050" dirty="0" smtClean="0">
                <a:latin typeface="+mn-lt"/>
              </a:rPr>
              <a:t>mmittee. One of the committee’s tasks should be to review the financial reports in advance of the board meeting and</a:t>
            </a:r>
            <a:r>
              <a:rPr lang="en-US" sz="1050" baseline="0" dirty="0" smtClean="0">
                <a:latin typeface="+mn-lt"/>
              </a:rPr>
              <a:t> take the lead on discussing them </a:t>
            </a:r>
            <a:r>
              <a:rPr lang="en-US" sz="1050" dirty="0" smtClean="0">
                <a:latin typeface="+mn-lt"/>
              </a:rPr>
              <a:t>at the meeting. If the CAA does not have a finance committee, someone should be designated to review the reports</a:t>
            </a:r>
            <a:r>
              <a:rPr lang="en-US" sz="1050" baseline="0" dirty="0" smtClean="0">
                <a:latin typeface="+mn-lt"/>
              </a:rPr>
              <a:t> </a:t>
            </a:r>
            <a:r>
              <a:rPr lang="en-US" sz="1050" dirty="0" smtClean="0">
                <a:latin typeface="+mn-lt"/>
              </a:rPr>
              <a:t>in advance of the meeting and lead the discussion. This person could be a board member or the CAA’s CFO or treasurer, depending on the CAA’s resources and circumstances. Even if a non-board member leads the discussion, CAPLAW recommends that the staff member review the reports ahead of time with a board member, such as the treasurer, so that at least one board member will have a more detailed understanding of the reports.</a:t>
            </a:r>
          </a:p>
          <a:p>
            <a:pPr>
              <a:spcBef>
                <a:spcPts val="0"/>
              </a:spcBef>
            </a:pPr>
            <a:endParaRPr lang="en-US" sz="1050" dirty="0" smtClean="0">
              <a:latin typeface="+mn-lt"/>
            </a:endParaRPr>
          </a:p>
          <a:p>
            <a:pPr>
              <a:spcBef>
                <a:spcPts val="0"/>
              </a:spcBef>
            </a:pPr>
            <a:r>
              <a:rPr lang="en-US" sz="1050" b="1" dirty="0" smtClean="0">
                <a:latin typeface="+mn-lt"/>
              </a:rPr>
              <a:t>Step 2: Review by Every Board Member</a:t>
            </a:r>
          </a:p>
          <a:p>
            <a:pPr>
              <a:spcBef>
                <a:spcPts val="0"/>
              </a:spcBef>
            </a:pPr>
            <a:r>
              <a:rPr lang="en-US" sz="1050" dirty="0" smtClean="0">
                <a:latin typeface="+mn-lt"/>
              </a:rPr>
              <a:t>Every board member should receive a packet of financial information at least one week in advance of the scheduled board meeting. The packet should include financial reports as permitted by the</a:t>
            </a:r>
            <a:r>
              <a:rPr lang="en-US" sz="1050" baseline="0" dirty="0" smtClean="0">
                <a:latin typeface="+mn-lt"/>
              </a:rPr>
              <a:t> local government policy and procedures</a:t>
            </a:r>
            <a:r>
              <a:rPr lang="en-US" sz="1050" dirty="0" smtClean="0">
                <a:latin typeface="+mn-lt"/>
              </a:rPr>
              <a:t>, and if possible, an analysis of the reports</a:t>
            </a:r>
            <a:r>
              <a:rPr lang="en-US" sz="1050" baseline="0" dirty="0" smtClean="0">
                <a:latin typeface="+mn-lt"/>
              </a:rPr>
              <a:t> </a:t>
            </a:r>
            <a:r>
              <a:rPr lang="en-US" sz="1050" dirty="0" smtClean="0">
                <a:latin typeface="+mn-lt"/>
              </a:rPr>
              <a:t>from the board’s finance committee or the CAA’s CFO or treasurer. Each board member—no matter how financially illiterate—should review the reports before the meeting.</a:t>
            </a:r>
          </a:p>
          <a:p>
            <a:pPr>
              <a:spcBef>
                <a:spcPts val="0"/>
              </a:spcBef>
            </a:pPr>
            <a:endParaRPr lang="en-US" sz="1050" dirty="0" smtClean="0">
              <a:latin typeface="+mn-lt"/>
            </a:endParaRPr>
          </a:p>
          <a:p>
            <a:pPr>
              <a:spcBef>
                <a:spcPts val="0"/>
              </a:spcBef>
            </a:pPr>
            <a:r>
              <a:rPr lang="en-US" sz="1050" b="1" dirty="0" smtClean="0">
                <a:latin typeface="+mn-lt"/>
              </a:rPr>
              <a:t>Step 3: Regular Discussion of the Financial Statements</a:t>
            </a:r>
          </a:p>
          <a:p>
            <a:pPr>
              <a:spcBef>
                <a:spcPts val="0"/>
              </a:spcBef>
            </a:pPr>
            <a:r>
              <a:rPr lang="en-US" sz="1050" dirty="0" smtClean="0">
                <a:latin typeface="+mn-lt"/>
              </a:rPr>
              <a:t>The meeting agenda should set aside sufficient time to permit a thorough discussion of the financial report. The discussion</a:t>
            </a:r>
            <a:r>
              <a:rPr lang="en-US" sz="1050" baseline="0" dirty="0" smtClean="0">
                <a:latin typeface="+mn-lt"/>
              </a:rPr>
              <a:t> may </a:t>
            </a:r>
            <a:r>
              <a:rPr lang="en-US" sz="1050" dirty="0" smtClean="0">
                <a:latin typeface="+mn-lt"/>
              </a:rPr>
              <a:t>include a review of:</a:t>
            </a:r>
          </a:p>
          <a:p>
            <a:pPr marL="115888" indent="-115888">
              <a:spcBef>
                <a:spcPts val="0"/>
              </a:spcBef>
              <a:buFont typeface="Arial" pitchFamily="34" charset="0"/>
              <a:buChar char="•"/>
            </a:pPr>
            <a:r>
              <a:rPr lang="en-US" sz="1050" dirty="0" smtClean="0">
                <a:latin typeface="+mn-lt"/>
              </a:rPr>
              <a:t> Variances from budget—comparing what actually happened with the annual plan</a:t>
            </a:r>
          </a:p>
          <a:p>
            <a:pPr marL="115888" indent="-115888">
              <a:spcBef>
                <a:spcPts val="0"/>
              </a:spcBef>
              <a:buFont typeface="Arial" pitchFamily="34" charset="0"/>
              <a:buChar char="•"/>
            </a:pPr>
            <a:r>
              <a:rPr lang="en-US" sz="1050" dirty="0" smtClean="0">
                <a:latin typeface="+mn-lt"/>
              </a:rPr>
              <a:t> Liquidity—the CAA’s ability to meet its obligations as they become due</a:t>
            </a:r>
          </a:p>
          <a:p>
            <a:pPr marL="115888" indent="-115888">
              <a:spcBef>
                <a:spcPts val="0"/>
              </a:spcBef>
              <a:buFont typeface="Arial" pitchFamily="34" charset="0"/>
              <a:buChar char="•"/>
            </a:pPr>
            <a:r>
              <a:rPr lang="en-US" sz="1050" dirty="0" smtClean="0">
                <a:latin typeface="+mn-lt"/>
              </a:rPr>
              <a:t> Unrestricted net assets available for operations</a:t>
            </a:r>
          </a:p>
          <a:p>
            <a:pPr marL="115888" indent="-115888">
              <a:spcBef>
                <a:spcPts val="0"/>
              </a:spcBef>
              <a:buFont typeface="Arial" pitchFamily="34" charset="0"/>
              <a:buChar char="•"/>
            </a:pPr>
            <a:r>
              <a:rPr lang="en-US" sz="1050" dirty="0" smtClean="0">
                <a:latin typeface="+mn-lt"/>
              </a:rPr>
              <a:t> Program-by-program analysis of revenue and expenses</a:t>
            </a:r>
          </a:p>
          <a:p>
            <a:pPr marL="115888" indent="-115888">
              <a:spcBef>
                <a:spcPts val="0"/>
              </a:spcBef>
              <a:buFont typeface="Arial" pitchFamily="34" charset="0"/>
              <a:buChar char="•"/>
            </a:pPr>
            <a:r>
              <a:rPr lang="en-US" sz="1050" dirty="0" smtClean="0">
                <a:latin typeface="+mn-lt"/>
              </a:rPr>
              <a:t> Key financial metrics</a:t>
            </a:r>
          </a:p>
          <a:p>
            <a:pPr marL="115888" indent="-115888">
              <a:spcBef>
                <a:spcPts val="0"/>
              </a:spcBef>
              <a:buFont typeface="Arial" pitchFamily="34" charset="0"/>
              <a:buChar char="•"/>
            </a:pPr>
            <a:r>
              <a:rPr lang="en-US" sz="1050" dirty="0" smtClean="0">
                <a:latin typeface="+mn-lt"/>
              </a:rPr>
              <a:t> Stability of the CAA’s grants and other revenue sources</a:t>
            </a:r>
          </a:p>
          <a:p>
            <a:pPr marL="115888" indent="-115888">
              <a:spcBef>
                <a:spcPts val="0"/>
              </a:spcBef>
              <a:buFont typeface="Arial" pitchFamily="34" charset="0"/>
              <a:buChar char="•"/>
            </a:pPr>
            <a:r>
              <a:rPr lang="en-US" sz="1050" dirty="0" smtClean="0">
                <a:latin typeface="+mn-lt"/>
              </a:rPr>
              <a:t> Any other matters involving finances warranting discussion</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4: Once-a-Year Discussions</a:t>
            </a:r>
          </a:p>
          <a:p>
            <a:pPr>
              <a:spcBef>
                <a:spcPts val="0"/>
              </a:spcBef>
            </a:pPr>
            <a:r>
              <a:rPr lang="en-US" sz="1050" dirty="0" smtClean="0">
                <a:latin typeface="+mn-lt"/>
              </a:rPr>
              <a:t>At least once a year, the tripartite board should discuss the following matters in detail: auditor’s annual report and management letter as it relates to CSBG</a:t>
            </a:r>
            <a:r>
              <a:rPr lang="en-US" sz="1050" baseline="0" dirty="0" smtClean="0">
                <a:latin typeface="+mn-lt"/>
              </a:rPr>
              <a:t> findings</a:t>
            </a:r>
            <a:r>
              <a:rPr lang="en-US" sz="1050" dirty="0" smtClean="0">
                <a:latin typeface="+mn-lt"/>
              </a:rPr>
              <a:t>; CAA’s annual budget; CAA’s compliance</a:t>
            </a:r>
            <a:r>
              <a:rPr lang="en-US" sz="1050" baseline="0" dirty="0" smtClean="0">
                <a:latin typeface="+mn-lt"/>
              </a:rPr>
              <a:t> with the local government’s</a:t>
            </a:r>
            <a:r>
              <a:rPr lang="en-US" sz="1050" dirty="0" smtClean="0">
                <a:latin typeface="+mn-lt"/>
              </a:rPr>
              <a:t> system of internal controls; CAA’s overall financial health, including its liquidity and unrestricted net assets; CAA’s long-term financial plans and needs. The board need not address all of these topics at the same meeting.</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5: Questions and Answers</a:t>
            </a:r>
          </a:p>
          <a:p>
            <a:pPr>
              <a:spcBef>
                <a:spcPts val="0"/>
              </a:spcBef>
            </a:pPr>
            <a:r>
              <a:rPr lang="en-US" sz="1050" dirty="0" smtClean="0">
                <a:latin typeface="+mn-lt"/>
              </a:rPr>
              <a:t>Time should be set aside during each discussion of the CAA’s finances for a robust question</a:t>
            </a:r>
            <a:r>
              <a:rPr lang="en-US" sz="1050" baseline="0" dirty="0" smtClean="0">
                <a:latin typeface="+mn-lt"/>
              </a:rPr>
              <a:t> and answer</a:t>
            </a:r>
            <a:r>
              <a:rPr lang="en-US" sz="1050" dirty="0" smtClean="0">
                <a:latin typeface="+mn-lt"/>
              </a:rPr>
              <a:t> session. Questions should be encouraged.</a:t>
            </a: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56</a:t>
            </a:fld>
            <a:endParaRPr lang="en-US"/>
          </a:p>
        </p:txBody>
      </p:sp>
    </p:spTree>
    <p:extLst>
      <p:ext uri="{BB962C8B-B14F-4D97-AF65-F5344CB8AC3E}">
        <p14:creationId xmlns:p14="http://schemas.microsoft.com/office/powerpoint/2010/main" val="1001566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04800"/>
            <a:ext cx="3848100" cy="2886075"/>
          </a:xfrm>
        </p:spPr>
      </p:sp>
      <p:sp>
        <p:nvSpPr>
          <p:cNvPr id="3" name="Notes Placeholder 2"/>
          <p:cNvSpPr>
            <a:spLocks noGrp="1"/>
          </p:cNvSpPr>
          <p:nvPr>
            <p:ph type="body" idx="1"/>
          </p:nvPr>
        </p:nvSpPr>
        <p:spPr>
          <a:xfrm>
            <a:off x="304800" y="3276600"/>
            <a:ext cx="6477000" cy="5638800"/>
          </a:xfrm>
        </p:spPr>
        <p:txBody>
          <a:bodyPr>
            <a:noAutofit/>
          </a:bodyPr>
          <a:lstStyle/>
          <a:p>
            <a:pPr>
              <a:spcBef>
                <a:spcPts val="0"/>
              </a:spcBef>
            </a:pPr>
            <a:r>
              <a:rPr lang="en-US" sz="1100" b="0" dirty="0" smtClean="0">
                <a:latin typeface="+mn-lt"/>
              </a:rPr>
              <a:t>While</a:t>
            </a:r>
            <a:r>
              <a:rPr lang="en-US" sz="1100" b="0" baseline="0" dirty="0" smtClean="0">
                <a:latin typeface="+mn-lt"/>
              </a:rPr>
              <a:t> a tripartite board may not have authority to develop the CAA’s annual budget, it should provide feedback on the CSBG budget process as permitted by local government policies and procedures. Tripartite board members should advocate for the CAA by attending hearings and meetings about the budget. </a:t>
            </a:r>
            <a:r>
              <a:rPr lang="en-US" sz="1100" b="0" dirty="0" smtClean="0">
                <a:latin typeface="+mn-lt"/>
              </a:rPr>
              <a:t>The</a:t>
            </a:r>
            <a:r>
              <a:rPr lang="en-US" sz="1100" b="0" baseline="0" dirty="0" smtClean="0">
                <a:latin typeface="+mn-lt"/>
              </a:rPr>
              <a:t> annual budget is also a useful tool for monitoring the CAA’s performance throughout the year. To facilitate use of the budget, the board should assist its members with developing a high-level understanding of the following aspects of a budget:</a:t>
            </a:r>
          </a:p>
          <a:p>
            <a:pPr>
              <a:spcBef>
                <a:spcPts val="0"/>
              </a:spcBef>
            </a:pPr>
            <a:endParaRPr lang="en-US" sz="1100" b="1" dirty="0" smtClean="0">
              <a:latin typeface="+mn-lt"/>
            </a:endParaRPr>
          </a:p>
          <a:p>
            <a:pPr>
              <a:spcBef>
                <a:spcPts val="0"/>
              </a:spcBef>
            </a:pPr>
            <a:r>
              <a:rPr lang="en-US" sz="1100" b="1" dirty="0" smtClean="0">
                <a:latin typeface="+mn-lt"/>
              </a:rPr>
              <a:t>Assumptions:</a:t>
            </a:r>
            <a:r>
              <a:rPr lang="en-US" sz="1100" b="1" baseline="0" dirty="0" smtClean="0">
                <a:latin typeface="+mn-lt"/>
              </a:rPr>
              <a:t> </a:t>
            </a:r>
            <a:r>
              <a:rPr lang="en-US" sz="1100" dirty="0" smtClean="0">
                <a:latin typeface="+mn-lt"/>
              </a:rPr>
              <a:t>The annual operating budget represents the CAA’s best estimate or projection of income and expenses for the upcoming fiscal year. Sound budgeting requires systematic recording of the assumptions that are the basis of the projections. Clear documentation of assumptions will make it much easier to calculate the impact on the overall budget that will occur when</a:t>
            </a:r>
            <a:r>
              <a:rPr lang="en-US" sz="1100" baseline="0" dirty="0" smtClean="0">
                <a:latin typeface="+mn-lt"/>
              </a:rPr>
              <a:t> </a:t>
            </a:r>
            <a:r>
              <a:rPr lang="en-US" sz="1100" dirty="0" smtClean="0">
                <a:latin typeface="+mn-lt"/>
              </a:rPr>
              <a:t>assumptions change.</a:t>
            </a:r>
          </a:p>
          <a:p>
            <a:pPr>
              <a:spcBef>
                <a:spcPts val="0"/>
              </a:spcBef>
            </a:pPr>
            <a:endParaRPr lang="en-US" sz="1100" dirty="0" smtClean="0">
              <a:latin typeface="+mn-lt"/>
            </a:endParaRPr>
          </a:p>
          <a:p>
            <a:pPr>
              <a:spcBef>
                <a:spcPts val="0"/>
              </a:spcBef>
            </a:pPr>
            <a:r>
              <a:rPr lang="en-US" sz="1100" b="1" dirty="0" smtClean="0">
                <a:latin typeface="+mn-lt"/>
              </a:rPr>
              <a:t>Cost</a:t>
            </a:r>
            <a:r>
              <a:rPr lang="en-US" sz="1100" b="1" baseline="0" dirty="0" smtClean="0">
                <a:latin typeface="+mn-lt"/>
              </a:rPr>
              <a:t> centers</a:t>
            </a:r>
            <a:r>
              <a:rPr lang="en-US" sz="1100" baseline="0" dirty="0" smtClean="0">
                <a:latin typeface="+mn-lt"/>
              </a:rPr>
              <a:t>. </a:t>
            </a:r>
            <a:r>
              <a:rPr lang="en-US" sz="1100" dirty="0" smtClean="0">
                <a:latin typeface="+mn-lt"/>
              </a:rPr>
              <a:t>CAAs frequently operate multiple programs and in many instances, each program is supported through the use of resources from multiple sources. The use of a cost center budget structure facilitates describing how various programs will be supported and how various funding sources will be used in accordance with the requirements of specific funders. Budgets for all cost centers must be integrated into the comprehensive annual budget document. For example, a CAA with a Head Start, weatherization, and energy assistance programs will</a:t>
            </a:r>
            <a:r>
              <a:rPr lang="en-US" sz="1100" baseline="0" dirty="0" smtClean="0">
                <a:latin typeface="+mn-lt"/>
              </a:rPr>
              <a:t> have </a:t>
            </a:r>
            <a:r>
              <a:rPr lang="en-US" sz="1100" dirty="0" smtClean="0">
                <a:latin typeface="+mn-lt"/>
              </a:rPr>
              <a:t>budgets for each program as well as cost centers for general administration.</a:t>
            </a:r>
          </a:p>
          <a:p>
            <a:pPr>
              <a:spcBef>
                <a:spcPts val="0"/>
              </a:spcBef>
            </a:pPr>
            <a:endParaRPr lang="en-US" sz="1100" dirty="0" smtClean="0">
              <a:latin typeface="+mn-lt"/>
            </a:endParaRPr>
          </a:p>
          <a:p>
            <a:pPr>
              <a:spcBef>
                <a:spcPts val="0"/>
              </a:spcBef>
            </a:pPr>
            <a:r>
              <a:rPr lang="en-US" sz="1100" b="1" dirty="0" smtClean="0">
                <a:latin typeface="+mn-lt"/>
              </a:rPr>
              <a:t>Grant requirements</a:t>
            </a:r>
            <a:r>
              <a:rPr lang="en-US" sz="1100" dirty="0" smtClean="0">
                <a:latin typeface="+mn-lt"/>
              </a:rPr>
              <a:t>. B</a:t>
            </a:r>
            <a:r>
              <a:rPr lang="en-US" sz="1100" baseline="0" dirty="0" smtClean="0">
                <a:latin typeface="+mn-lt"/>
              </a:rPr>
              <a:t>oard members should have a high-level understanding of the goals of the financial</a:t>
            </a:r>
            <a:r>
              <a:rPr lang="en-US" sz="1100" dirty="0" smtClean="0">
                <a:latin typeface="+mn-lt"/>
              </a:rPr>
              <a:t> requirements that apply to federal grants</a:t>
            </a:r>
            <a:r>
              <a:rPr lang="en-US" sz="1100" baseline="0" dirty="0" smtClean="0">
                <a:latin typeface="+mn-lt"/>
              </a:rPr>
              <a:t> so they understand how the funding may be sued and the importance strong financial systems and processes.</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57</a:t>
            </a:fld>
            <a:endParaRPr lang="en-US"/>
          </a:p>
        </p:txBody>
      </p:sp>
    </p:spTree>
    <p:extLst>
      <p:ext uri="{BB962C8B-B14F-4D97-AF65-F5344CB8AC3E}">
        <p14:creationId xmlns:p14="http://schemas.microsoft.com/office/powerpoint/2010/main" val="25957120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receive financial reports and provide input on the CSBG budget process as permitted by local government procedures.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58</a:t>
            </a:fld>
            <a:endParaRPr lang="en-US" dirty="0"/>
          </a:p>
        </p:txBody>
      </p:sp>
    </p:spTree>
    <p:extLst>
      <p:ext uri="{BB962C8B-B14F-4D97-AF65-F5344CB8AC3E}">
        <p14:creationId xmlns:p14="http://schemas.microsoft.com/office/powerpoint/2010/main" val="35141888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are notified of the availability of the local government audit as well as of any findings relating to CSBG funding. The tripartite board will likely work closely with the local governing officials to help address and resolve any CSBG </a:t>
            </a:r>
            <a:r>
              <a:rPr lang="en-US" sz="1100" baseline="0" smtClean="0">
                <a:latin typeface="+mn-lt"/>
              </a:rPr>
              <a:t>related findings.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59</a:t>
            </a:fld>
            <a:endParaRPr lang="en-US" dirty="0"/>
          </a:p>
        </p:txBody>
      </p:sp>
    </p:spTree>
    <p:extLst>
      <p:ext uri="{BB962C8B-B14F-4D97-AF65-F5344CB8AC3E}">
        <p14:creationId xmlns:p14="http://schemas.microsoft.com/office/powerpoint/2010/main" val="351418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hyperlink" Target="http://caplaw.org/resources/articlesbytopic/Governance/CAPLAW_EffectiveMissionStatement_Fall2010.pdf"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notesSlide" Target="../notesSlides/notesSlide13.xml"/><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7.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3.jpeg"/><Relationship Id="rId4" Type="http://schemas.openxmlformats.org/officeDocument/2006/relationships/hyperlink" Target="https://communityactionpartnership.com/publication_toolkit/a-comprehensive-guide-to-community-action-strategic-planning-final-5/" TargetMode="External"/></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9.xml"/><Relationship Id="rId7"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chart" Target="../charts/chart2.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28.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29.xml"/><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30.xml"/><Relationship Id="rId7" Type="http://schemas.openxmlformats.org/officeDocument/2006/relationships/diagramColors" Target="../diagrams/colors8.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hyperlink" Target="http://www.caplaw.org/resources/SelfAssessmentDocuments/CAPLAW_BoardComposition%20Matrix_April2012.xls" TargetMode="Externa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6.png"/><Relationship Id="rId5" Type="http://schemas.openxmlformats.org/officeDocument/2006/relationships/hyperlink" Target="https://boardsource.org/board-recruitment-matrix/" TargetMode="External"/><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notesSlide" Target="../notesSlides/notesSlide34.xml"/><Relationship Id="rId7" Type="http://schemas.openxmlformats.org/officeDocument/2006/relationships/diagramColors" Target="../diagrams/colors9.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35.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notesSlide" Target="../notesSlides/notesSlide35.xml"/><Relationship Id="rId7" Type="http://schemas.openxmlformats.org/officeDocument/2006/relationships/diagramColors" Target="../diagrams/colors10.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hyperlink" Target="http://www.virtualcap.com/downloads/MPI/IN-CAA-Board-Self-Assessment.pdf" TargetMode="Externa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hyperlink" Target="https://nonprofitoregon.org/helpline_resources/Board-Assessment-Tool" TargetMode="Externa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hyperlink" Target="http://www.virtualcap.com/downloads/MPI/IN-CAA-Board-Self-Assessment.pdf" TargetMode="External"/><Relationship Id="rId5" Type="http://schemas.openxmlformats.org/officeDocument/2006/relationships/hyperlink" Target="http://www.councilofnonprofits.org/resources/resources-topic/boards-governance/board-member-self-assessment" TargetMode="External"/><Relationship Id="rId4" Type="http://schemas.openxmlformats.org/officeDocument/2006/relationships/hyperlink" Target="http://www.nhnonprofits.org/view/member-benefits/256"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notesSlide" Target="../notesSlides/notesSlide42.xml"/><Relationship Id="rId7" Type="http://schemas.openxmlformats.org/officeDocument/2006/relationships/diagramColors" Target="../diagrams/colors11.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notesSlide" Target="../notesSlides/notesSlide45.xml"/><Relationship Id="rId7" Type="http://schemas.openxmlformats.org/officeDocument/2006/relationships/diagramColors" Target="../diagrams/colors12.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46.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notesSlide" Target="../notesSlides/notesSlide46.xml"/><Relationship Id="rId7" Type="http://schemas.openxmlformats.org/officeDocument/2006/relationships/diagramColors" Target="../diagrams/colors13.xml"/><Relationship Id="rId2" Type="http://schemas.openxmlformats.org/officeDocument/2006/relationships/slideLayout" Target="../slideLayouts/slideLayout2.xml"/><Relationship Id="rId1" Type="http://schemas.openxmlformats.org/officeDocument/2006/relationships/tags" Target="../tags/tag47.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notesSlide" Target="../notesSlides/notesSlide49.xml"/><Relationship Id="rId7" Type="http://schemas.openxmlformats.org/officeDocument/2006/relationships/diagramColors" Target="../diagrams/colors14.xml"/><Relationship Id="rId2" Type="http://schemas.openxmlformats.org/officeDocument/2006/relationships/slideLayout" Target="../slideLayouts/slideLayout2.xml"/><Relationship Id="rId1" Type="http://schemas.openxmlformats.org/officeDocument/2006/relationships/tags" Target="../tags/tag50.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50.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notesSlide" Target="../notesSlides/notesSlide50.xml"/><Relationship Id="rId7" Type="http://schemas.openxmlformats.org/officeDocument/2006/relationships/diagramColors" Target="../diagrams/colors15.xml"/><Relationship Id="rId2" Type="http://schemas.openxmlformats.org/officeDocument/2006/relationships/slideLayout" Target="../slideLayouts/slideLayout2.xml"/><Relationship Id="rId1" Type="http://schemas.openxmlformats.org/officeDocument/2006/relationships/tags" Target="../tags/tag51.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51.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notesSlide" Target="../notesSlides/notesSlide51.xml"/><Relationship Id="rId7" Type="http://schemas.openxmlformats.org/officeDocument/2006/relationships/diagramColors" Target="../diagrams/colors16.xml"/><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5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notesSlide" Target="../notesSlides/notesSlide52.xml"/><Relationship Id="rId7" Type="http://schemas.openxmlformats.org/officeDocument/2006/relationships/diagramColors" Target="../diagrams/colors17.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8" Type="http://schemas.microsoft.com/office/2007/relationships/diagramDrawing" Target="../diagrams/drawing18.xml"/><Relationship Id="rId13" Type="http://schemas.microsoft.com/office/2007/relationships/diagramDrawing" Target="../diagrams/drawing19.xml"/><Relationship Id="rId3" Type="http://schemas.openxmlformats.org/officeDocument/2006/relationships/notesSlide" Target="../notesSlides/notesSlide58.xml"/><Relationship Id="rId7" Type="http://schemas.openxmlformats.org/officeDocument/2006/relationships/diagramColors" Target="../diagrams/colors18.xml"/><Relationship Id="rId12" Type="http://schemas.openxmlformats.org/officeDocument/2006/relationships/diagramColors" Target="../diagrams/colors19.xml"/><Relationship Id="rId2" Type="http://schemas.openxmlformats.org/officeDocument/2006/relationships/slideLayout" Target="../slideLayouts/slideLayout2.xml"/><Relationship Id="rId1" Type="http://schemas.openxmlformats.org/officeDocument/2006/relationships/tags" Target="../tags/tag59.xml"/><Relationship Id="rId6" Type="http://schemas.openxmlformats.org/officeDocument/2006/relationships/diagramQuickStyle" Target="../diagrams/quickStyle18.xml"/><Relationship Id="rId11" Type="http://schemas.openxmlformats.org/officeDocument/2006/relationships/diagramQuickStyle" Target="../diagrams/quickStyle19.xml"/><Relationship Id="rId5" Type="http://schemas.openxmlformats.org/officeDocument/2006/relationships/diagramLayout" Target="../diagrams/layout18.xml"/><Relationship Id="rId10" Type="http://schemas.openxmlformats.org/officeDocument/2006/relationships/diagramLayout" Target="../diagrams/layout19.xml"/><Relationship Id="rId4" Type="http://schemas.openxmlformats.org/officeDocument/2006/relationships/diagramData" Target="../diagrams/data18.xml"/><Relationship Id="rId9" Type="http://schemas.openxmlformats.org/officeDocument/2006/relationships/diagramData" Target="../diagrams/data19.xml"/></Relationships>
</file>

<file path=ppt/slides/_rels/slide59.xml.rels><?xml version="1.0" encoding="UTF-8" standalone="yes"?>
<Relationships xmlns="http://schemas.openxmlformats.org/package/2006/relationships"><Relationship Id="rId8" Type="http://schemas.microsoft.com/office/2007/relationships/diagramDrawing" Target="../diagrams/drawing20.xml"/><Relationship Id="rId13" Type="http://schemas.microsoft.com/office/2007/relationships/diagramDrawing" Target="../diagrams/drawing21.xml"/><Relationship Id="rId3" Type="http://schemas.openxmlformats.org/officeDocument/2006/relationships/notesSlide" Target="../notesSlides/notesSlide59.xml"/><Relationship Id="rId7" Type="http://schemas.openxmlformats.org/officeDocument/2006/relationships/diagramColors" Target="../diagrams/colors20.xml"/><Relationship Id="rId12" Type="http://schemas.openxmlformats.org/officeDocument/2006/relationships/diagramColors" Target="../diagrams/colors21.xml"/><Relationship Id="rId2" Type="http://schemas.openxmlformats.org/officeDocument/2006/relationships/slideLayout" Target="../slideLayouts/slideLayout2.xml"/><Relationship Id="rId1" Type="http://schemas.openxmlformats.org/officeDocument/2006/relationships/tags" Target="../tags/tag60.xml"/><Relationship Id="rId6" Type="http://schemas.openxmlformats.org/officeDocument/2006/relationships/diagramQuickStyle" Target="../diagrams/quickStyle20.xml"/><Relationship Id="rId11" Type="http://schemas.openxmlformats.org/officeDocument/2006/relationships/diagramQuickStyle" Target="../diagrams/quickStyle21.xml"/><Relationship Id="rId5" Type="http://schemas.openxmlformats.org/officeDocument/2006/relationships/diagramLayout" Target="../diagrams/layout20.xml"/><Relationship Id="rId10" Type="http://schemas.openxmlformats.org/officeDocument/2006/relationships/diagramLayout" Target="../diagrams/layout21.xml"/><Relationship Id="rId4" Type="http://schemas.openxmlformats.org/officeDocument/2006/relationships/diagramData" Target="../diagrams/data20.xml"/><Relationship Id="rId9" Type="http://schemas.openxmlformats.org/officeDocument/2006/relationships/diagramData" Target="../diagrams/data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a:t>
            </a:r>
            <a:r>
              <a:rPr lang="en-US" smtClean="0"/>
              <a:t>of the </a:t>
            </a:r>
            <a:r>
              <a:rPr lang="en-US" dirty="0" smtClean="0"/>
              <a:t>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5" name="Freeform 4"/>
          <p:cNvSpPr/>
          <p:nvPr/>
        </p:nvSpPr>
        <p:spPr>
          <a:xfrm>
            <a:off x="1524000" y="1828800"/>
            <a:ext cx="6437312" cy="35849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Mission</a:t>
            </a:r>
            <a:endParaRPr lang="en-US" sz="4000" kern="1200" dirty="0"/>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Know Your Mission Exercise</a:t>
            </a:r>
            <a:endParaRPr lang="en-US" dirty="0"/>
          </a:p>
        </p:txBody>
      </p:sp>
      <p:sp>
        <p:nvSpPr>
          <p:cNvPr id="3" name="Content Placeholder 2"/>
          <p:cNvSpPr>
            <a:spLocks noGrp="1"/>
          </p:cNvSpPr>
          <p:nvPr>
            <p:ph idx="1"/>
          </p:nvPr>
        </p:nvSpPr>
        <p:spPr>
          <a:xfrm>
            <a:off x="457200" y="1371600"/>
            <a:ext cx="8229600" cy="4724400"/>
          </a:xfrm>
        </p:spPr>
        <p:txBody>
          <a:bodyPr>
            <a:normAutofit/>
          </a:bodyPr>
          <a:lstStyle/>
          <a:p>
            <a:pPr marL="514350" indent="-514350">
              <a:spcBef>
                <a:spcPts val="800"/>
              </a:spcBef>
              <a:spcAft>
                <a:spcPts val="800"/>
              </a:spcAft>
              <a:buFont typeface="+mj-lt"/>
              <a:buAutoNum type="arabicPeriod"/>
            </a:pPr>
            <a:r>
              <a:rPr lang="en-US" dirty="0" smtClean="0"/>
              <a:t>Write down your CAA's mission</a:t>
            </a:r>
          </a:p>
          <a:p>
            <a:pPr marL="914400" lvl="1" indent="-514350">
              <a:spcBef>
                <a:spcPts val="800"/>
              </a:spcBef>
              <a:spcAft>
                <a:spcPts val="800"/>
              </a:spcAft>
              <a:buFont typeface="Wingdings" pitchFamily="2" charset="2"/>
              <a:buChar char="Ø"/>
            </a:pPr>
            <a:r>
              <a:rPr lang="en-US" dirty="0" smtClean="0"/>
              <a:t>If you don’t know it exactly, write down the gist</a:t>
            </a:r>
          </a:p>
          <a:p>
            <a:pPr marL="514350" indent="-514350">
              <a:spcBef>
                <a:spcPts val="800"/>
              </a:spcBef>
              <a:spcAft>
                <a:spcPts val="800"/>
              </a:spcAft>
              <a:buFont typeface="+mj-lt"/>
              <a:buAutoNum type="arabicPeriod"/>
            </a:pPr>
            <a:r>
              <a:rPr lang="en-US" dirty="0" smtClean="0"/>
              <a:t>Briefly describe 3 ways in which your tripartite board works with your CAA's mission</a:t>
            </a:r>
          </a:p>
          <a:p>
            <a:pPr marL="914400" lvl="1" indent="-514350">
              <a:spcBef>
                <a:spcPts val="800"/>
              </a:spcBef>
              <a:spcAft>
                <a:spcPts val="800"/>
              </a:spcAft>
              <a:buFont typeface="Wingdings" pitchFamily="2" charset="2"/>
              <a:buChar char="Ø"/>
            </a:pPr>
            <a:r>
              <a:rPr lang="en-US" dirty="0" smtClean="0"/>
              <a:t>For example, we discuss it in relation to new proposals or recite it at every meeting</a:t>
            </a:r>
          </a:p>
          <a:p>
            <a:pPr marL="514350" indent="-514350">
              <a:spcBef>
                <a:spcPts val="800"/>
              </a:spcBef>
              <a:spcAft>
                <a:spcPts val="800"/>
              </a:spcAft>
              <a:buFont typeface="+mj-lt"/>
              <a:buAutoNum type="arabicPeriod"/>
            </a:pPr>
            <a:r>
              <a:rPr lang="en-US" dirty="0" smtClean="0"/>
              <a:t>Think about 1 way in which your tripartite board could better incorporate the CAA’s mission in its board meetings and activities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Mission Matters</a:t>
            </a:r>
            <a:endParaRPr lang="en-US" dirty="0"/>
          </a:p>
        </p:txBody>
      </p:sp>
      <p:sp>
        <p:nvSpPr>
          <p:cNvPr id="3" name="Content Placeholder 2"/>
          <p:cNvSpPr>
            <a:spLocks noGrp="1"/>
          </p:cNvSpPr>
          <p:nvPr>
            <p:ph idx="1"/>
          </p:nvPr>
        </p:nvSpPr>
        <p:spPr>
          <a:xfrm>
            <a:off x="660396" y="1727196"/>
            <a:ext cx="7924800" cy="2362199"/>
          </a:xfrm>
        </p:spPr>
        <p:txBody>
          <a:bodyPr/>
          <a:lstStyle/>
          <a:p>
            <a:pPr>
              <a:spcBef>
                <a:spcPts val="0"/>
              </a:spcBef>
              <a:spcAft>
                <a:spcPts val="1000"/>
              </a:spcAft>
            </a:pPr>
            <a:r>
              <a:rPr lang="en-US" dirty="0" smtClean="0"/>
              <a:t>Why mission matters:</a:t>
            </a:r>
          </a:p>
          <a:p>
            <a:pPr lvl="1">
              <a:spcBef>
                <a:spcPts val="0"/>
              </a:spcBef>
              <a:spcAft>
                <a:spcPts val="1000"/>
              </a:spcAft>
            </a:pPr>
            <a:r>
              <a:rPr lang="en-US" dirty="0" smtClean="0"/>
              <a:t>Provide clarity of purpose to stakeholders</a:t>
            </a:r>
          </a:p>
          <a:p>
            <a:pPr lvl="1">
              <a:spcBef>
                <a:spcPts val="0"/>
              </a:spcBef>
              <a:spcAft>
                <a:spcPts val="1000"/>
              </a:spcAft>
            </a:pPr>
            <a:r>
              <a:rPr lang="en-US" dirty="0" smtClean="0"/>
              <a:t>Guide major decisions</a:t>
            </a:r>
          </a:p>
          <a:p>
            <a:pPr lvl="1">
              <a:spcBef>
                <a:spcPts val="0"/>
              </a:spcBef>
              <a:spcAft>
                <a:spcPts val="1000"/>
              </a:spcAft>
            </a:pPr>
            <a:r>
              <a:rPr lang="en-US" dirty="0" smtClean="0"/>
              <a:t>Prevent “mission creep”</a:t>
            </a:r>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5" name="Content Placeholder 2"/>
          <p:cNvSpPr txBox="1">
            <a:spLocks/>
          </p:cNvSpPr>
          <p:nvPr/>
        </p:nvSpPr>
        <p:spPr>
          <a:xfrm>
            <a:off x="685800" y="4487332"/>
            <a:ext cx="79248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Why do you think mission matters?</a:t>
            </a:r>
            <a:endParaRPr kumimoji="0" lang="en-US" sz="2800" b="1" i="0" u="none" strike="noStrike" kern="1200" cap="none" spc="0" normalizeH="0" baseline="0" noProof="0" dirty="0">
              <a:ln>
                <a:noFill/>
              </a:ln>
              <a:solidFill>
                <a:srgbClr val="1A6174"/>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Board Role and Mission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graphicFrame>
        <p:nvGraphicFramePr>
          <p:cNvPr id="5" name="Diagram 4"/>
          <p:cNvGraphicFramePr/>
          <p:nvPr>
            <p:extLst>
              <p:ext uri="{D42A27DB-BD31-4B8C-83A1-F6EECF244321}">
                <p14:modId xmlns:p14="http://schemas.microsoft.com/office/powerpoint/2010/main" val="1298294372"/>
              </p:ext>
            </p:extLst>
          </p:nvPr>
        </p:nvGraphicFramePr>
        <p:xfrm>
          <a:off x="-685800" y="1421964"/>
          <a:ext cx="98298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609600" y="1676400"/>
            <a:ext cx="8077200" cy="4419600"/>
          </a:xfrm>
        </p:spPr>
        <p:txBody>
          <a:bodyPr>
            <a:normAutofit/>
          </a:bodyPr>
          <a:lstStyle/>
          <a:p>
            <a:pPr>
              <a:spcBef>
                <a:spcPts val="0"/>
              </a:spcBef>
              <a:spcAft>
                <a:spcPts val="1000"/>
              </a:spcAft>
            </a:pPr>
            <a:r>
              <a:rPr lang="en-US" sz="2800" b="1" dirty="0" smtClean="0"/>
              <a:t>A </a:t>
            </a:r>
            <a:r>
              <a:rPr lang="en-US" sz="2800" b="1" dirty="0"/>
              <a:t>good mission statement: </a:t>
            </a:r>
          </a:p>
          <a:p>
            <a:pPr lvl="1">
              <a:spcBef>
                <a:spcPts val="0"/>
              </a:spcBef>
              <a:spcAft>
                <a:spcPts val="1000"/>
              </a:spcAft>
            </a:pPr>
            <a:r>
              <a:rPr lang="en-US" sz="2200" dirty="0" smtClean="0"/>
              <a:t>Is focused </a:t>
            </a:r>
          </a:p>
          <a:p>
            <a:pPr lvl="1">
              <a:spcBef>
                <a:spcPts val="0"/>
              </a:spcBef>
              <a:spcAft>
                <a:spcPts val="1000"/>
              </a:spcAft>
            </a:pPr>
            <a:r>
              <a:rPr lang="en-US" sz="2200" dirty="0" smtClean="0"/>
              <a:t>Solves unmet needs</a:t>
            </a:r>
          </a:p>
          <a:p>
            <a:pPr lvl="1">
              <a:spcBef>
                <a:spcPts val="0"/>
              </a:spcBef>
              <a:spcAft>
                <a:spcPts val="1000"/>
              </a:spcAft>
            </a:pPr>
            <a:r>
              <a:rPr lang="en-US" sz="2200" dirty="0" smtClean="0"/>
              <a:t>Leverages unique skills</a:t>
            </a:r>
          </a:p>
          <a:p>
            <a:pPr lvl="1">
              <a:spcBef>
                <a:spcPts val="0"/>
              </a:spcBef>
              <a:spcAft>
                <a:spcPts val="1000"/>
              </a:spcAft>
            </a:pPr>
            <a:r>
              <a:rPr lang="en-US" sz="2200" dirty="0" smtClean="0"/>
              <a:t>Inspires key stakeholders / is memorable</a:t>
            </a:r>
            <a:endParaRPr lang="en-US" sz="1600" dirty="0" smtClean="0"/>
          </a:p>
        </p:txBody>
      </p:sp>
      <p:sp>
        <p:nvSpPr>
          <p:cNvPr id="5" name="Title 1"/>
          <p:cNvSpPr txBox="1">
            <a:spLocks/>
          </p:cNvSpPr>
          <p:nvPr/>
        </p:nvSpPr>
        <p:spPr>
          <a:xfrm>
            <a:off x="228600" y="381000"/>
            <a:ext cx="8686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t>Review</a:t>
            </a:r>
            <a:r>
              <a:rPr kumimoji="0" lang="en-US" altLang="en-US" sz="4000" b="1" i="0" u="none" strike="noStrike" kern="1200" cap="none" spc="0" normalizeH="0" noProof="0" dirty="0" smtClean="0">
                <a:ln>
                  <a:noFill/>
                </a:ln>
                <a:solidFill>
                  <a:srgbClr val="FF6600"/>
                </a:solidFill>
                <a:effectLst/>
                <a:uLnTx/>
                <a:uFillTx/>
                <a:latin typeface="+mj-lt"/>
                <a:ea typeface="+mj-ea"/>
                <a:cs typeface="+mj-cs"/>
              </a:rPr>
              <a:t> </a:t>
            </a:r>
            <a: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t>Mission</a:t>
            </a:r>
            <a:b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br>
            <a:endParaRPr kumimoji="0" lang="en-US" sz="2000" b="1" i="0" u="none" strike="noStrike" kern="1200" cap="none" spc="0" normalizeH="0" baseline="0" noProof="0" dirty="0">
              <a:ln>
                <a:noFill/>
              </a:ln>
              <a:solidFill>
                <a:srgbClr val="FF6600"/>
              </a:solidFill>
              <a:effectLst/>
              <a:uLnTx/>
              <a:uFillTx/>
              <a:latin typeface="+mj-lt"/>
              <a:ea typeface="+mj-ea"/>
              <a:cs typeface="+mj-cs"/>
            </a:endParaRPr>
          </a:p>
        </p:txBody>
      </p:sp>
      <p:sp>
        <p:nvSpPr>
          <p:cNvPr id="4"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10</a:t>
            </a:fld>
            <a:endParaRPr lang="en-US" dirty="0"/>
          </a:p>
        </p:txBody>
      </p:sp>
    </p:spTree>
    <p:custDataLst>
      <p:tags r:id="rId1"/>
    </p:custDataLst>
    <p:extLst>
      <p:ext uri="{BB962C8B-B14F-4D97-AF65-F5344CB8AC3E}">
        <p14:creationId xmlns:p14="http://schemas.microsoft.com/office/powerpoint/2010/main" val="255462315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Mission</a:t>
            </a:r>
            <a:endParaRPr lang="en-US" dirty="0"/>
          </a:p>
        </p:txBody>
      </p:sp>
      <p:sp>
        <p:nvSpPr>
          <p:cNvPr id="3" name="Content Placeholder 2"/>
          <p:cNvSpPr>
            <a:spLocks noGrp="1"/>
          </p:cNvSpPr>
          <p:nvPr>
            <p:ph idx="1"/>
          </p:nvPr>
        </p:nvSpPr>
        <p:spPr>
          <a:xfrm>
            <a:off x="304800" y="1524000"/>
            <a:ext cx="5486400" cy="4800600"/>
          </a:xfrm>
        </p:spPr>
        <p:txBody>
          <a:bodyPr>
            <a:normAutofit/>
          </a:bodyPr>
          <a:lstStyle/>
          <a:p>
            <a:pPr>
              <a:spcBef>
                <a:spcPts val="800"/>
              </a:spcBef>
              <a:spcAft>
                <a:spcPts val="800"/>
              </a:spcAft>
            </a:pPr>
            <a:r>
              <a:rPr lang="en-US" dirty="0" smtClean="0"/>
              <a:t>Producing an effective mission statement often involves:</a:t>
            </a:r>
          </a:p>
          <a:p>
            <a:pPr lvl="1">
              <a:spcBef>
                <a:spcPts val="800"/>
              </a:spcBef>
              <a:spcAft>
                <a:spcPts val="800"/>
              </a:spcAft>
            </a:pPr>
            <a:r>
              <a:rPr lang="en-US" dirty="0" smtClean="0"/>
              <a:t>Commitment from the top</a:t>
            </a:r>
          </a:p>
          <a:p>
            <a:pPr lvl="1">
              <a:spcBef>
                <a:spcPts val="800"/>
              </a:spcBef>
              <a:spcAft>
                <a:spcPts val="800"/>
              </a:spcAft>
            </a:pPr>
            <a:r>
              <a:rPr lang="en-US" dirty="0" smtClean="0"/>
              <a:t>Participation by a wide range of stakeholders</a:t>
            </a:r>
          </a:p>
          <a:p>
            <a:pPr lvl="1">
              <a:spcBef>
                <a:spcPts val="800"/>
              </a:spcBef>
              <a:spcAft>
                <a:spcPts val="800"/>
              </a:spcAft>
            </a:pPr>
            <a:r>
              <a:rPr lang="en-US" dirty="0" smtClean="0"/>
              <a:t>A well defined revision process</a:t>
            </a:r>
          </a:p>
          <a:p>
            <a:pPr lvl="1">
              <a:spcBef>
                <a:spcPts val="800"/>
              </a:spcBef>
              <a:spcAft>
                <a:spcPts val="800"/>
              </a:spcAft>
            </a:pPr>
            <a:r>
              <a:rPr lang="en-US" dirty="0" smtClean="0"/>
              <a:t>Determination of key components</a:t>
            </a:r>
          </a:p>
          <a:p>
            <a:pPr lvl="1">
              <a:spcBef>
                <a:spcPts val="800"/>
              </a:spcBef>
              <a:spcAft>
                <a:spcPts val="800"/>
              </a:spcAft>
            </a:pPr>
            <a:r>
              <a:rPr lang="en-US" dirty="0" smtClean="0"/>
              <a:t>Careful crafting – active, concise, specific</a:t>
            </a:r>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
        <p:nvSpPr>
          <p:cNvPr id="5" name="Rectangular Callout 4"/>
          <p:cNvSpPr/>
          <p:nvPr/>
        </p:nvSpPr>
        <p:spPr>
          <a:xfrm>
            <a:off x="5791200" y="2057400"/>
            <a:ext cx="2971800" cy="3200400"/>
          </a:xfrm>
          <a:prstGeom prst="wedgeRectCallout">
            <a:avLst>
              <a:gd name="adj1" fmla="val -53618"/>
              <a:gd name="adj2" fmla="val 70739"/>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lumMod val="75000"/>
                  </a:schemeClr>
                </a:solidFill>
              </a:rPr>
              <a:t>CAPLAW Article</a:t>
            </a:r>
          </a:p>
          <a:p>
            <a:pPr algn="ctr"/>
            <a:r>
              <a:rPr lang="en-US" sz="2200" i="1" dirty="0" smtClean="0">
                <a:solidFill>
                  <a:schemeClr val="tx2"/>
                </a:solidFill>
              </a:rPr>
              <a:t>Mission Possible: Understanding &amp; Developing an Effective Mission Statement</a:t>
            </a:r>
          </a:p>
          <a:p>
            <a:pPr algn="ctr"/>
            <a:r>
              <a:rPr lang="en-US" b="1" i="1" dirty="0" smtClean="0">
                <a:hlinkClick r:id="rId4"/>
              </a:rPr>
              <a:t>http://caplaw.org/resources/articlesbytopic/Governance/CAPLAW_EffectiveMissionStatement_Fall2010.pdf</a:t>
            </a:r>
            <a:r>
              <a:rPr lang="en-US" b="1" i="1" dirty="0" smtClean="0"/>
              <a:t> </a:t>
            </a:r>
            <a:endParaRPr lang="en-US" b="1" i="1" dirty="0"/>
          </a:p>
        </p:txBody>
      </p:sp>
    </p:spTree>
    <p:custDataLst>
      <p:tags r:id="rId1"/>
    </p:custDataLst>
    <p:extLst>
      <p:ext uri="{BB962C8B-B14F-4D97-AF65-F5344CB8AC3E}">
        <p14:creationId xmlns:p14="http://schemas.microsoft.com/office/powerpoint/2010/main" val="14575142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Revision Exercise</a:t>
            </a:r>
            <a:endParaRPr lang="en-US" dirty="0"/>
          </a:p>
        </p:txBody>
      </p:sp>
      <p:sp>
        <p:nvSpPr>
          <p:cNvPr id="3" name="Content Placeholder 2"/>
          <p:cNvSpPr>
            <a:spLocks noGrp="1"/>
          </p:cNvSpPr>
          <p:nvPr>
            <p:ph idx="1"/>
          </p:nvPr>
        </p:nvSpPr>
        <p:spPr>
          <a:xfrm>
            <a:off x="457200" y="1524000"/>
            <a:ext cx="8229600" cy="4724401"/>
          </a:xfrm>
        </p:spPr>
        <p:txBody>
          <a:bodyPr>
            <a:normAutofit/>
          </a:bodyPr>
          <a:lstStyle/>
          <a:p>
            <a:pPr marL="0" indent="0">
              <a:spcBef>
                <a:spcPts val="0"/>
              </a:spcBef>
              <a:buNone/>
            </a:pPr>
            <a:r>
              <a:rPr lang="en-US" sz="3200" dirty="0" smtClean="0"/>
              <a:t>Your </a:t>
            </a:r>
            <a:r>
              <a:rPr lang="en-US" sz="3200" dirty="0"/>
              <a:t>p</a:t>
            </a:r>
            <a:r>
              <a:rPr lang="en-US" sz="3200" dirty="0" smtClean="0"/>
              <a:t>ublic CAA has died and at the memorial service for the organization with all of its stakeholders present, a spiritual leader states:</a:t>
            </a:r>
          </a:p>
          <a:p>
            <a:pPr marL="400050" lvl="1" indent="0">
              <a:spcBef>
                <a:spcPts val="0"/>
              </a:spcBef>
              <a:buNone/>
            </a:pPr>
            <a:endParaRPr lang="en-US" dirty="0" smtClean="0"/>
          </a:p>
          <a:p>
            <a:pPr marL="400050" lvl="1" indent="0">
              <a:spcBef>
                <a:spcPts val="0"/>
              </a:spcBef>
              <a:buNone/>
            </a:pPr>
            <a:r>
              <a:rPr lang="en-US" sz="2800" b="1" dirty="0" smtClean="0"/>
              <a:t>Here lies [</a:t>
            </a:r>
            <a:r>
              <a:rPr lang="en-US" sz="2800" b="1" i="1" dirty="0" smtClean="0">
                <a:solidFill>
                  <a:schemeClr val="accent1"/>
                </a:solidFill>
              </a:rPr>
              <a:t>fill in the organization’s name</a:t>
            </a:r>
            <a:r>
              <a:rPr lang="en-US" sz="2800" b="1" dirty="0" smtClean="0"/>
              <a:t>]. It is an organization that was loved and will be missed. It will be remembered forever for:______________.</a:t>
            </a:r>
          </a:p>
          <a:p>
            <a:pPr marL="400050" lvl="1" indent="0">
              <a:spcBef>
                <a:spcPts val="0"/>
              </a:spcBef>
              <a:buNone/>
            </a:pPr>
            <a:endParaRPr lang="en-US" sz="2600" b="1" dirty="0" smtClean="0"/>
          </a:p>
          <a:p>
            <a:pPr algn="r">
              <a:spcBef>
                <a:spcPts val="0"/>
              </a:spcBef>
              <a:buNone/>
            </a:pPr>
            <a:r>
              <a:rPr lang="en-US" sz="2200" dirty="0" smtClean="0"/>
              <a:t>- Dr. Lisa McNary, NCSU</a:t>
            </a:r>
            <a:endParaRPr lang="en-US" sz="22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4"/>
          <p:cNvGraphicFramePr>
            <a:graphicFrameLocks noGrp="1"/>
          </p:cNvGraphicFramePr>
          <p:nvPr>
            <p:ph idx="1"/>
            <p:extLst>
              <p:ext uri="{D42A27DB-BD31-4B8C-83A1-F6EECF244321}">
                <p14:modId xmlns:p14="http://schemas.microsoft.com/office/powerpoint/2010/main" val="4243408430"/>
              </p:ext>
            </p:extLst>
          </p:nvPr>
        </p:nvGraphicFramePr>
        <p:xfrm>
          <a:off x="533400" y="1338006"/>
          <a:ext cx="8153400" cy="20909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Content Placeholder 4"/>
          <p:cNvGraphicFramePr>
            <a:graphicFrameLocks/>
          </p:cNvGraphicFramePr>
          <p:nvPr>
            <p:extLst>
              <p:ext uri="{D42A27DB-BD31-4B8C-83A1-F6EECF244321}">
                <p14:modId xmlns:p14="http://schemas.microsoft.com/office/powerpoint/2010/main" val="1221944434"/>
              </p:ext>
            </p:extLst>
          </p:nvPr>
        </p:nvGraphicFramePr>
        <p:xfrm>
          <a:off x="537270" y="3581400"/>
          <a:ext cx="8153400" cy="2895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13</a:t>
            </a:fld>
            <a:endParaRPr lang="en-US" dirty="0"/>
          </a:p>
        </p:txBody>
      </p:sp>
      <p:sp>
        <p:nvSpPr>
          <p:cNvPr id="7" name="Title 1"/>
          <p:cNvSpPr>
            <a:spLocks noGrp="1"/>
          </p:cNvSpPr>
          <p:nvPr>
            <p:ph type="title"/>
          </p:nvPr>
        </p:nvSpPr>
        <p:spPr>
          <a:xfrm>
            <a:off x="457200" y="228600"/>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Mission</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1140378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Mission</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Ways boards highlight and use the mission:</a:t>
            </a:r>
          </a:p>
          <a:p>
            <a:pPr lvl="1">
              <a:spcBef>
                <a:spcPts val="800"/>
              </a:spcBef>
              <a:spcAft>
                <a:spcPts val="800"/>
              </a:spcAft>
            </a:pPr>
            <a:r>
              <a:rPr lang="en-US" dirty="0" smtClean="0"/>
              <a:t>Recite at board meetings</a:t>
            </a:r>
          </a:p>
          <a:p>
            <a:pPr lvl="1">
              <a:spcBef>
                <a:spcPts val="800"/>
              </a:spcBef>
              <a:spcAft>
                <a:spcPts val="800"/>
              </a:spcAft>
            </a:pPr>
            <a:r>
              <a:rPr lang="en-US" dirty="0" smtClean="0"/>
              <a:t>Reference in meeting agenda </a:t>
            </a:r>
          </a:p>
          <a:p>
            <a:pPr lvl="1">
              <a:spcBef>
                <a:spcPts val="800"/>
              </a:spcBef>
              <a:spcAft>
                <a:spcPts val="800"/>
              </a:spcAft>
            </a:pPr>
            <a:r>
              <a:rPr lang="en-US" dirty="0" smtClean="0"/>
              <a:t>Include on business cards</a:t>
            </a:r>
          </a:p>
          <a:p>
            <a:pPr lvl="1">
              <a:spcBef>
                <a:spcPts val="800"/>
              </a:spcBef>
              <a:spcAft>
                <a:spcPts val="800"/>
              </a:spcAft>
            </a:pPr>
            <a:r>
              <a:rPr lang="en-US" dirty="0" smtClean="0"/>
              <a:t>Discuss in relation to all board actions</a:t>
            </a:r>
          </a:p>
          <a:p>
            <a:pPr lvl="1">
              <a:spcBef>
                <a:spcPts val="800"/>
              </a:spcBef>
              <a:spcAft>
                <a:spcPts val="800"/>
              </a:spcAft>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14</a:t>
            </a:fld>
            <a:endParaRPr lang="en-US" dirty="0"/>
          </a:p>
        </p:txBody>
      </p:sp>
    </p:spTree>
    <p:custDataLst>
      <p:tags r:id="rId1"/>
    </p:custDataLst>
    <p:extLst>
      <p:ext uri="{BB962C8B-B14F-4D97-AF65-F5344CB8AC3E}">
        <p14:creationId xmlns:p14="http://schemas.microsoft.com/office/powerpoint/2010/main" val="3542941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 </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15</a:t>
            </a:fld>
            <a:endParaRPr lang="en-US" dirty="0"/>
          </a:p>
        </p:txBody>
      </p:sp>
      <p:sp>
        <p:nvSpPr>
          <p:cNvPr id="5" name="Freeform 4"/>
          <p:cNvSpPr/>
          <p:nvPr/>
        </p:nvSpPr>
        <p:spPr>
          <a:xfrm>
            <a:off x="1295400" y="1676400"/>
            <a:ext cx="6705600" cy="4114800"/>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P</a:t>
            </a:r>
            <a:r>
              <a:rPr lang="en-US" sz="4000" b="1" kern="1200" dirty="0" smtClean="0"/>
              <a:t>lanning</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Exercise</a:t>
            </a:r>
            <a:endParaRPr lang="en-US" dirty="0"/>
          </a:p>
        </p:txBody>
      </p:sp>
      <p:sp>
        <p:nvSpPr>
          <p:cNvPr id="3" name="Content Placeholder 2"/>
          <p:cNvSpPr>
            <a:spLocks noGrp="1"/>
          </p:cNvSpPr>
          <p:nvPr>
            <p:ph idx="1"/>
          </p:nvPr>
        </p:nvSpPr>
        <p:spPr>
          <a:xfrm>
            <a:off x="457200" y="1524000"/>
            <a:ext cx="8229600" cy="4602163"/>
          </a:xfrm>
        </p:spPr>
        <p:txBody>
          <a:bodyPr/>
          <a:lstStyle/>
          <a:p>
            <a:pPr>
              <a:spcBef>
                <a:spcPts val="800"/>
              </a:spcBef>
              <a:spcAft>
                <a:spcPts val="800"/>
              </a:spcAft>
            </a:pPr>
            <a:r>
              <a:rPr lang="en-US" dirty="0" smtClean="0"/>
              <a:t>Name at least one of each of the following in relation to your CAA:</a:t>
            </a:r>
          </a:p>
          <a:p>
            <a:pPr lvl="1">
              <a:spcBef>
                <a:spcPts val="800"/>
              </a:spcBef>
              <a:spcAft>
                <a:spcPts val="800"/>
              </a:spcAft>
            </a:pPr>
            <a:r>
              <a:rPr lang="en-US" sz="3600" b="1" dirty="0" smtClean="0"/>
              <a:t>S</a:t>
            </a:r>
            <a:r>
              <a:rPr lang="en-US" sz="2600" dirty="0" smtClean="0"/>
              <a:t>trength</a:t>
            </a:r>
          </a:p>
          <a:p>
            <a:pPr lvl="1">
              <a:spcBef>
                <a:spcPts val="800"/>
              </a:spcBef>
              <a:spcAft>
                <a:spcPts val="800"/>
              </a:spcAft>
            </a:pPr>
            <a:r>
              <a:rPr lang="en-US" sz="3600" b="1" dirty="0" smtClean="0"/>
              <a:t>W</a:t>
            </a:r>
            <a:r>
              <a:rPr lang="en-US" sz="2600" dirty="0" smtClean="0"/>
              <a:t>eakness</a:t>
            </a:r>
          </a:p>
          <a:p>
            <a:pPr lvl="1">
              <a:spcBef>
                <a:spcPts val="800"/>
              </a:spcBef>
              <a:spcAft>
                <a:spcPts val="800"/>
              </a:spcAft>
            </a:pPr>
            <a:r>
              <a:rPr lang="en-US" sz="3600" b="1" dirty="0" smtClean="0"/>
              <a:t>O</a:t>
            </a:r>
            <a:r>
              <a:rPr lang="en-US" sz="2600" dirty="0" smtClean="0"/>
              <a:t>pportunity</a:t>
            </a:r>
          </a:p>
          <a:p>
            <a:pPr lvl="1">
              <a:spcBef>
                <a:spcPts val="800"/>
              </a:spcBef>
              <a:spcAft>
                <a:spcPts val="800"/>
              </a:spcAft>
            </a:pPr>
            <a:r>
              <a:rPr lang="en-US" sz="3600" b="1" dirty="0" smtClean="0"/>
              <a:t>T</a:t>
            </a:r>
            <a:r>
              <a:rPr lang="en-US" sz="2600" dirty="0" smtClean="0"/>
              <a:t>hreat</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16</a:t>
            </a:fld>
            <a:endParaRPr lang="en-US" dirty="0"/>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Under CSBG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35610365"/>
              </p:ext>
            </p:extLst>
          </p:nvPr>
        </p:nvGraphicFramePr>
        <p:xfrm>
          <a:off x="457200" y="1676400"/>
          <a:ext cx="84582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17</a:t>
            </a:fld>
            <a:endParaRPr lang="en-US" dirty="0"/>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Development of Strategic Plan</a:t>
            </a:r>
            <a:endParaRPr lang="en-US" dirty="0"/>
          </a:p>
        </p:txBody>
      </p:sp>
      <p:sp>
        <p:nvSpPr>
          <p:cNvPr id="3" name="Content Placeholder 2"/>
          <p:cNvSpPr>
            <a:spLocks noGrp="1"/>
          </p:cNvSpPr>
          <p:nvPr>
            <p:ph idx="1"/>
          </p:nvPr>
        </p:nvSpPr>
        <p:spPr>
          <a:xfrm>
            <a:off x="4876800" y="2057401"/>
            <a:ext cx="3810000" cy="2819400"/>
          </a:xfrm>
        </p:spPr>
        <p:txBody>
          <a:bodyPr>
            <a:normAutofit/>
          </a:bodyPr>
          <a:lstStyle/>
          <a:p>
            <a:pPr marL="0" indent="0">
              <a:buNone/>
            </a:pPr>
            <a:r>
              <a:rPr lang="en-US" sz="2400" dirty="0" smtClean="0"/>
              <a:t>Community Action Partnership &amp; </a:t>
            </a:r>
            <a:r>
              <a:rPr lang="en-US" sz="2400" dirty="0" err="1" smtClean="0"/>
              <a:t>CalCAPA</a:t>
            </a:r>
            <a:r>
              <a:rPr lang="en-US" sz="2400" dirty="0" smtClean="0"/>
              <a:t> resource available at: </a:t>
            </a:r>
            <a:r>
              <a:rPr lang="en-US" sz="2000" dirty="0" smtClean="0">
                <a:hlinkClick r:id="rId4"/>
              </a:rPr>
              <a:t>https://communityactionpartnership.com/publication_toolkit/a-comprehensive-guide-to-community-action-strategic-planning-final-5/</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18</a:t>
            </a:fld>
            <a:endParaRPr lang="en-US" dirty="0"/>
          </a:p>
        </p:txBody>
      </p:sp>
      <p:pic>
        <p:nvPicPr>
          <p:cNvPr id="5" name="Picture 4" descr="Strategic Plan Guide.JPG"/>
          <p:cNvPicPr>
            <a:picLocks noChangeAspect="1"/>
          </p:cNvPicPr>
          <p:nvPr/>
        </p:nvPicPr>
        <p:blipFill>
          <a:blip r:embed="rId5" cstate="print"/>
          <a:srcRect b="1423"/>
          <a:stretch>
            <a:fillRect/>
          </a:stretch>
        </p:blipFill>
        <p:spPr>
          <a:xfrm>
            <a:off x="609600" y="1295400"/>
            <a:ext cx="4038600" cy="5192486"/>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val="2117565840"/>
              </p:ext>
            </p:extLst>
          </p:nvPr>
        </p:nvGraphicFramePr>
        <p:xfrm>
          <a:off x="381000" y="1447800"/>
          <a:ext cx="8534400" cy="4953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19</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Planning</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333633275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in Planning</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Approaches to help the tripartite board meet its planning and strategy development obligations:</a:t>
            </a:r>
          </a:p>
          <a:p>
            <a:pPr lvl="1">
              <a:spcBef>
                <a:spcPts val="800"/>
              </a:spcBef>
              <a:spcAft>
                <a:spcPts val="800"/>
              </a:spcAft>
            </a:pPr>
            <a:r>
              <a:rPr lang="en-US" sz="2600" dirty="0" smtClean="0"/>
              <a:t>Form a planning/strategy committee</a:t>
            </a:r>
          </a:p>
          <a:p>
            <a:pPr lvl="1">
              <a:spcBef>
                <a:spcPts val="800"/>
              </a:spcBef>
              <a:spcAft>
                <a:spcPts val="800"/>
              </a:spcAft>
            </a:pPr>
            <a:r>
              <a:rPr lang="en-US" sz="2600" dirty="0" smtClean="0"/>
              <a:t>Uses the strategic plan to frame board discussions</a:t>
            </a:r>
          </a:p>
          <a:p>
            <a:pPr lvl="1">
              <a:spcBef>
                <a:spcPts val="800"/>
              </a:spcBef>
              <a:spcAft>
                <a:spcPts val="800"/>
              </a:spcAft>
            </a:pPr>
            <a:r>
              <a:rPr lang="en-US" sz="2600" dirty="0" smtClean="0"/>
              <a:t>Use a strategic agenda</a:t>
            </a:r>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20</a:t>
            </a:fld>
            <a:endParaRPr lang="en-US" dirty="0"/>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6200"/>
            <a:ext cx="8229600" cy="1143000"/>
          </a:xfrm>
        </p:spPr>
        <p:txBody>
          <a:bodyPr>
            <a:normAutofit/>
          </a:bodyPr>
          <a:lstStyle/>
          <a:p>
            <a:pPr algn="ctr"/>
            <a:r>
              <a:rPr lang="en-US" altLang="en-US" dirty="0" smtClean="0"/>
              <a:t>Strategic Agendas</a:t>
            </a:r>
          </a:p>
        </p:txBody>
      </p:sp>
      <p:sp>
        <p:nvSpPr>
          <p:cNvPr id="39939" name="Content Placeholder 2"/>
          <p:cNvSpPr>
            <a:spLocks noGrp="1"/>
          </p:cNvSpPr>
          <p:nvPr>
            <p:ph idx="1"/>
          </p:nvPr>
        </p:nvSpPr>
        <p:spPr>
          <a:xfrm>
            <a:off x="457200" y="1219200"/>
            <a:ext cx="8382000" cy="5105400"/>
          </a:xfrm>
        </p:spPr>
        <p:txBody>
          <a:bodyPr>
            <a:normAutofit/>
          </a:bodyPr>
          <a:lstStyle/>
          <a:p>
            <a:pPr>
              <a:spcBef>
                <a:spcPts val="800"/>
              </a:spcBef>
              <a:spcAft>
                <a:spcPts val="800"/>
              </a:spcAft>
            </a:pPr>
            <a:r>
              <a:rPr lang="en-US" altLang="en-US" dirty="0" smtClean="0"/>
              <a:t>Strike a balance between “routine” agenda items (e.g., contract approvals etc.) and strategy discussions</a:t>
            </a:r>
          </a:p>
          <a:p>
            <a:pPr>
              <a:spcBef>
                <a:spcPts val="800"/>
              </a:spcBef>
              <a:spcAft>
                <a:spcPts val="800"/>
              </a:spcAft>
            </a:pPr>
            <a:r>
              <a:rPr lang="en-US" altLang="en-US" sz="2800" dirty="0" smtClean="0"/>
              <a:t>How will </a:t>
            </a:r>
            <a:r>
              <a:rPr lang="en-US" altLang="en-US" sz="2800" b="1" dirty="0" smtClean="0"/>
              <a:t>agenda items and information </a:t>
            </a:r>
            <a:r>
              <a:rPr lang="en-US" altLang="en-US" sz="2800" dirty="0" smtClean="0"/>
              <a:t>provided to board members help tripartite board:</a:t>
            </a:r>
          </a:p>
          <a:p>
            <a:pPr lvl="1">
              <a:spcBef>
                <a:spcPts val="800"/>
              </a:spcBef>
              <a:spcAft>
                <a:spcPts val="800"/>
              </a:spcAft>
              <a:buClr>
                <a:srgbClr val="1A6174"/>
              </a:buClr>
            </a:pPr>
            <a:r>
              <a:rPr lang="en-US" altLang="en-US" sz="2400" dirty="0" smtClean="0"/>
              <a:t>Connect with the </a:t>
            </a:r>
            <a:r>
              <a:rPr lang="en-US" altLang="en-US" dirty="0" smtClean="0"/>
              <a:t>CAA</a:t>
            </a:r>
            <a:r>
              <a:rPr lang="en-US" altLang="en-US" sz="2400" dirty="0" smtClean="0"/>
              <a:t>’s mission</a:t>
            </a:r>
          </a:p>
          <a:p>
            <a:pPr lvl="1">
              <a:spcBef>
                <a:spcPts val="800"/>
              </a:spcBef>
              <a:spcAft>
                <a:spcPts val="800"/>
              </a:spcAft>
              <a:buClr>
                <a:srgbClr val="1A6174"/>
              </a:buClr>
            </a:pPr>
            <a:r>
              <a:rPr lang="en-US" altLang="en-US" sz="2400" dirty="0" smtClean="0"/>
              <a:t>Enhance board functioning</a:t>
            </a:r>
          </a:p>
          <a:p>
            <a:pPr lvl="1">
              <a:spcBef>
                <a:spcPts val="800"/>
              </a:spcBef>
              <a:spcAft>
                <a:spcPts val="800"/>
              </a:spcAft>
              <a:buClr>
                <a:srgbClr val="1A6174"/>
              </a:buClr>
            </a:pPr>
            <a:r>
              <a:rPr lang="en-US" altLang="en-US" sz="2400" dirty="0" smtClean="0"/>
              <a:t>Provide oversight</a:t>
            </a:r>
          </a:p>
          <a:p>
            <a:pPr lvl="1">
              <a:spcBef>
                <a:spcPts val="800"/>
              </a:spcBef>
              <a:spcAft>
                <a:spcPts val="800"/>
              </a:spcAft>
              <a:buClr>
                <a:srgbClr val="1A6174"/>
              </a:buClr>
            </a:pPr>
            <a:r>
              <a:rPr lang="en-US" altLang="en-US" sz="2400" dirty="0" smtClean="0"/>
              <a:t>Identify and make decisions on key issues</a:t>
            </a:r>
          </a:p>
          <a:p>
            <a:pPr>
              <a:spcBef>
                <a:spcPts val="800"/>
              </a:spcBef>
              <a:spcAft>
                <a:spcPts val="800"/>
              </a:spcAft>
              <a:buNone/>
            </a:pPr>
            <a:endParaRPr lang="en-US" altLang="en-US" sz="2800" b="1" dirty="0" smtClean="0"/>
          </a:p>
        </p:txBody>
      </p:sp>
    </p:spTree>
    <p:custDataLst>
      <p:tags r:id="rId1"/>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Agendas</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Used for routine, procedural, informational, and self-explanatory non-controversial items</a:t>
            </a:r>
          </a:p>
          <a:p>
            <a:pPr>
              <a:spcBef>
                <a:spcPts val="800"/>
              </a:spcBef>
              <a:spcAft>
                <a:spcPts val="800"/>
              </a:spcAft>
            </a:pPr>
            <a:r>
              <a:rPr lang="en-US" dirty="0" smtClean="0"/>
              <a:t>Helps streamline meetings</a:t>
            </a:r>
          </a:p>
          <a:p>
            <a:pPr>
              <a:spcBef>
                <a:spcPts val="800"/>
              </a:spcBef>
              <a:spcAft>
                <a:spcPts val="800"/>
              </a:spcAft>
            </a:pPr>
            <a:r>
              <a:rPr lang="en-US" dirty="0" smtClean="0"/>
              <a:t>If using, </a:t>
            </a:r>
            <a:r>
              <a:rPr lang="en-US" dirty="0"/>
              <a:t>b</a:t>
            </a:r>
            <a:r>
              <a:rPr lang="en-US" dirty="0" smtClean="0"/>
              <a:t>e sure to educate board members on:</a:t>
            </a:r>
          </a:p>
          <a:p>
            <a:pPr lvl="1">
              <a:spcBef>
                <a:spcPts val="800"/>
              </a:spcBef>
              <a:spcAft>
                <a:spcPts val="800"/>
              </a:spcAft>
              <a:buClr>
                <a:srgbClr val="1A6174"/>
              </a:buClr>
            </a:pPr>
            <a:r>
              <a:rPr lang="en-US" dirty="0" smtClean="0"/>
              <a:t>Purpose , i.e., not used to force through decisions</a:t>
            </a:r>
          </a:p>
          <a:p>
            <a:pPr lvl="1">
              <a:spcBef>
                <a:spcPts val="800"/>
              </a:spcBef>
              <a:spcAft>
                <a:spcPts val="800"/>
              </a:spcAft>
              <a:buClr>
                <a:srgbClr val="1A6174"/>
              </a:buClr>
            </a:pPr>
            <a:r>
              <a:rPr lang="en-US" dirty="0" smtClean="0"/>
              <a:t>Process, i.e., allows for removal of item upon request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22</a:t>
            </a:fld>
            <a:endParaRPr lang="en-US" dirty="0"/>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trategic Agenda screen shot.JPG"/>
          <p:cNvPicPr>
            <a:picLocks noGrp="1" noChangeAspect="1"/>
          </p:cNvPicPr>
          <p:nvPr>
            <p:ph idx="1"/>
          </p:nvPr>
        </p:nvPicPr>
        <p:blipFill>
          <a:blip r:embed="rId4" cstate="print"/>
          <a:srcRect l="3529" t="3490" r="3529" b="3844"/>
          <a:stretch>
            <a:fillRect/>
          </a:stretch>
        </p:blipFill>
        <p:spPr>
          <a:xfrm>
            <a:off x="1066800" y="0"/>
            <a:ext cx="6629400" cy="6685346"/>
          </a:xfrm>
          <a:prstGeom prst="rect">
            <a:avLst/>
          </a:prstGeom>
          <a:ln>
            <a:noFill/>
          </a:ln>
          <a:effectLst>
            <a:outerShdw blurRad="292100" dist="139700" dir="2700000" algn="tl" rotWithShape="0">
              <a:srgbClr val="333333">
                <a:alpha val="65000"/>
              </a:srgbClr>
            </a:outerShdw>
          </a:effectLst>
        </p:spPr>
      </p:pic>
      <p:sp>
        <p:nvSpPr>
          <p:cNvPr id="3"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23</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00" y="5943600"/>
            <a:ext cx="8763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52400" y="5867400"/>
            <a:ext cx="609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Chart 13"/>
          <p:cNvGraphicFramePr/>
          <p:nvPr/>
        </p:nvGraphicFramePr>
        <p:xfrm>
          <a:off x="5257800" y="4114800"/>
          <a:ext cx="3886200" cy="25050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extLst>
              <p:ext uri="{D42A27DB-BD31-4B8C-83A1-F6EECF244321}">
                <p14:modId xmlns:p14="http://schemas.microsoft.com/office/powerpoint/2010/main" val="3240986114"/>
              </p:ext>
            </p:extLst>
          </p:nvPr>
        </p:nvGraphicFramePr>
        <p:xfrm>
          <a:off x="4648200" y="838200"/>
          <a:ext cx="4495800" cy="3555546"/>
        </p:xfrm>
        <a:graphic>
          <a:graphicData uri="http://schemas.openxmlformats.org/drawingml/2006/chart">
            <c:chart xmlns:c="http://schemas.openxmlformats.org/drawingml/2006/chart" xmlns:r="http://schemas.openxmlformats.org/officeDocument/2006/relationships" r:id="rId5"/>
          </a:graphicData>
        </a:graphic>
      </p:graphicFrame>
      <p:sp>
        <p:nvSpPr>
          <p:cNvPr id="40967" name="Title 1"/>
          <p:cNvSpPr>
            <a:spLocks noGrp="1"/>
          </p:cNvSpPr>
          <p:nvPr>
            <p:ph type="title"/>
          </p:nvPr>
        </p:nvSpPr>
        <p:spPr>
          <a:xfrm>
            <a:off x="457200" y="0"/>
            <a:ext cx="8229600" cy="884238"/>
          </a:xfrm>
        </p:spPr>
        <p:txBody>
          <a:bodyPr/>
          <a:lstStyle/>
          <a:p>
            <a:pPr algn="ctr"/>
            <a:r>
              <a:rPr lang="en-US" altLang="en-US" dirty="0" smtClean="0"/>
              <a:t>Strategic Dashboard</a:t>
            </a:r>
          </a:p>
        </p:txBody>
      </p:sp>
      <p:graphicFrame>
        <p:nvGraphicFramePr>
          <p:cNvPr id="16" name="Table 15"/>
          <p:cNvGraphicFramePr>
            <a:graphicFrameLocks noGrp="1"/>
          </p:cNvGraphicFramePr>
          <p:nvPr/>
        </p:nvGraphicFramePr>
        <p:xfrm>
          <a:off x="76201" y="914401"/>
          <a:ext cx="5181599" cy="5759283"/>
        </p:xfrm>
        <a:graphic>
          <a:graphicData uri="http://schemas.openxmlformats.org/drawingml/2006/table">
            <a:tbl>
              <a:tblPr>
                <a:tableStyleId>{2D5ABB26-0587-4C30-8999-92F81FD0307C}</a:tableStyleId>
              </a:tblPr>
              <a:tblGrid>
                <a:gridCol w="259080"/>
                <a:gridCol w="2034239"/>
                <a:gridCol w="722070"/>
                <a:gridCol w="722070"/>
                <a:gridCol w="722070"/>
                <a:gridCol w="722070"/>
              </a:tblGrid>
              <a:tr h="353419">
                <a:tc gridSpan="6">
                  <a:txBody>
                    <a:bodyPr/>
                    <a:lstStyle/>
                    <a:p>
                      <a:pPr algn="ctr" fontAlgn="ctr"/>
                      <a:r>
                        <a:rPr lang="en-US" sz="1800" b="1" u="none" strike="noStrike" dirty="0">
                          <a:latin typeface="Frutiger LT 57 Cn" pitchFamily="34" charset="0"/>
                        </a:rPr>
                        <a:t>Financial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l"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a:t>
                      </a:r>
                      <a:r>
                        <a:rPr lang="en-US" sz="1000" b="1" u="none" strike="noStrike" dirty="0" smtClean="0">
                          <a:solidFill>
                            <a:schemeClr val="bg1"/>
                          </a:solidFill>
                          <a:latin typeface="Frutiger LT 57 Cn" pitchFamily="34" charset="0"/>
                        </a:rPr>
                        <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r>
              <a:tr h="353419">
                <a:tc rowSpan="4">
                  <a:txBody>
                    <a:bodyPr/>
                    <a:lstStyle/>
                    <a:p>
                      <a:pPr algn="ctr" fontAlgn="ctr"/>
                      <a:r>
                        <a:rPr lang="en-US" sz="1000" b="1" u="none" strike="noStrike" dirty="0">
                          <a:latin typeface="Frutiger LT 57 Cn" pitchFamily="34" charset="0"/>
                        </a:rPr>
                        <a:t>Income Statement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Surplus</a:t>
                      </a:r>
                      <a:r>
                        <a:rPr lang="en-US" sz="1000" u="none" strike="noStrike" dirty="0" smtClean="0">
                          <a:solidFill>
                            <a:schemeClr val="tx1"/>
                          </a:solidFill>
                          <a:latin typeface="Frutiger LT 57 Cn" pitchFamily="34" charset="0"/>
                        </a:rPr>
                        <a:t>/(deficit) </a:t>
                      </a:r>
                      <a:r>
                        <a:rPr lang="en-US" sz="1000" u="none" strike="noStrike" dirty="0">
                          <a:solidFill>
                            <a:schemeClr val="tx1"/>
                          </a:solidFill>
                          <a:latin typeface="Frutiger LT 57 Cn" pitchFamily="34" charset="0"/>
                        </a:rPr>
                        <a:t>YTD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$390,842</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smtClean="0">
                          <a:latin typeface="Frutiger LT 57 Cn" pitchFamily="34" charset="0"/>
                        </a:rPr>
                        <a:t>$340,908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570,240</a:t>
                      </a:r>
                      <a:r>
                        <a:rPr lang="en-US" sz="1000" u="none" strike="noStrike" dirty="0">
                          <a:latin typeface="Frutiger LT 57 Cn" pitchFamily="34" charset="0"/>
                        </a:rPr>
                        <a:t>)</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smtClean="0">
                          <a:solidFill>
                            <a:schemeClr val="tx1"/>
                          </a:solidFill>
                          <a:latin typeface="Frutiger LT 57 Cn" pitchFamily="34" charset="0"/>
                        </a:rPr>
                        <a:t>Surplus/(deficit)</a:t>
                      </a:r>
                      <a:r>
                        <a:rPr lang="en-US" sz="1000" u="none" strike="noStrike" baseline="0" dirty="0" smtClean="0">
                          <a:solidFill>
                            <a:schemeClr val="tx1"/>
                          </a:solidFill>
                          <a:latin typeface="Frutiger LT 57 Cn" pitchFamily="34" charset="0"/>
                        </a:rPr>
                        <a:t> </a:t>
                      </a:r>
                      <a:r>
                        <a:rPr lang="en-US" sz="1000" u="none" strike="noStrike" dirty="0" smtClean="0">
                          <a:solidFill>
                            <a:schemeClr val="tx1"/>
                          </a:solidFill>
                          <a:latin typeface="Frutiger LT 57 Cn" pitchFamily="34" charset="0"/>
                        </a:rPr>
                        <a:t>year-end forecast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$30,937</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smtClean="0">
                          <a:latin typeface="Frutiger LT 57 Cn" pitchFamily="34" charset="0"/>
                        </a:rPr>
                        <a:t>$250,987</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($570,240)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Earned income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11.5%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10.3%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11.8%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13.0%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New grants success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35.0%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33.0%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r>
              <a:tr h="353419">
                <a:tc rowSpan="4">
                  <a:txBody>
                    <a:bodyPr/>
                    <a:lstStyle/>
                    <a:p>
                      <a:pPr algn="ctr" fontAlgn="ctr"/>
                      <a:r>
                        <a:rPr lang="en-US" sz="1000" b="1" u="none" strike="noStrike" dirty="0">
                          <a:latin typeface="Frutiger LT 57 Cn" pitchFamily="34" charset="0"/>
                        </a:rPr>
                        <a:t>Balance Sheet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Days cash on hand (unrestricted)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45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43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51</a:t>
                      </a:r>
                      <a:endParaRPr lang="en-US" sz="1000" b="0" i="0" u="none" strike="noStrike" dirty="0">
                        <a:latin typeface="Frutiger LT 57 Cn" pitchFamily="34" charset="0"/>
                      </a:endParaRPr>
                    </a:p>
                  </a:txBody>
                  <a:tcPr marL="7255" marR="7255" marT="7255" marB="0" anchor="ctr"/>
                </a:tc>
              </a:tr>
              <a:tr h="52218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Reserve funds balance (1 </a:t>
                      </a:r>
                      <a:r>
                        <a:rPr lang="en-US" sz="1000" u="none" strike="noStrike" dirty="0" smtClean="0">
                          <a:solidFill>
                            <a:schemeClr val="tx1"/>
                          </a:solidFill>
                          <a:latin typeface="Frutiger LT 57 Cn" pitchFamily="34" charset="0"/>
                        </a:rPr>
                        <a:t>month </a:t>
                      </a:r>
                      <a:r>
                        <a:rPr lang="en-US" sz="1000" u="none" strike="noStrike" dirty="0">
                          <a:solidFill>
                            <a:schemeClr val="tx1"/>
                          </a:solidFill>
                          <a:latin typeface="Frutiger LT 57 Cn" pitchFamily="34" charset="0"/>
                        </a:rPr>
                        <a:t>payroll)</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$200,000 </a:t>
                      </a:r>
                      <a:endParaRPr lang="en-US" sz="1000" b="0" i="0" u="none" strike="noStrike" dirty="0">
                        <a:solidFill>
                          <a:schemeClr val="tx1"/>
                        </a:solidFill>
                        <a:latin typeface="Frutiger LT 57 Cn" pitchFamily="34" charset="0"/>
                      </a:endParaRPr>
                    </a:p>
                  </a:txBody>
                  <a:tcPr marL="7255" marR="7255" marT="7255" marB="0" anchor="ctr">
                    <a:solidFill>
                      <a:schemeClr val="bg2">
                        <a:lumMod val="75000"/>
                      </a:schemeClr>
                    </a:solidFill>
                  </a:tcPr>
                </a:tc>
                <a:tc>
                  <a:txBody>
                    <a:bodyPr/>
                    <a:lstStyle/>
                    <a:p>
                      <a:pPr algn="ctr" fontAlgn="ctr"/>
                      <a:r>
                        <a:rPr lang="en-US" sz="1000" u="none" strike="noStrike" dirty="0">
                          <a:latin typeface="Frutiger LT 57 Cn" pitchFamily="34" charset="0"/>
                        </a:rPr>
                        <a:t>$150,000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Current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 to 1</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5.8</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4.2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6.2</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AR aged over 90 days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15.0%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22.3%</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a:latin typeface="Frutiger LT 57 Cn" pitchFamily="34" charset="0"/>
                        </a:rPr>
                        <a:t>23.5%</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20.0%</a:t>
                      </a:r>
                      <a:endParaRPr lang="en-US" sz="1000" b="0" i="0" u="none" strike="noStrike" dirty="0">
                        <a:latin typeface="Frutiger LT 57 Cn" pitchFamily="34" charset="0"/>
                      </a:endParaRPr>
                    </a:p>
                  </a:txBody>
                  <a:tcPr marL="7255" marR="7255" marT="7255" marB="0" anchor="ctr"/>
                </a:tc>
              </a:tr>
              <a:tr h="289228">
                <a:tc>
                  <a:txBody>
                    <a:bodyPr/>
                    <a:lstStyle/>
                    <a:p>
                      <a:pPr algn="l" fontAlgn="ctr"/>
                      <a:endParaRPr lang="en-US" sz="800" b="0" i="0" u="none" strike="noStrike">
                        <a:latin typeface="Frutiger LT 57 Cn" pitchFamily="34" charset="0"/>
                      </a:endParaRPr>
                    </a:p>
                  </a:txBody>
                  <a:tcPr marL="7255" marR="7255" marT="7255" marB="0" anchor="ctr"/>
                </a:tc>
                <a:tc>
                  <a:txBody>
                    <a:bodyPr/>
                    <a:lstStyle/>
                    <a:p>
                      <a:endParaRPr lang="en-US" dirty="0">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r>
              <a:tr h="353419">
                <a:tc gridSpan="6">
                  <a:txBody>
                    <a:bodyPr/>
                    <a:lstStyle/>
                    <a:p>
                      <a:pPr algn="ctr" fontAlgn="ctr"/>
                      <a:r>
                        <a:rPr lang="en-US" sz="1800" b="1" u="none" strike="noStrike" dirty="0">
                          <a:latin typeface="Frutiger LT 57 Cn" pitchFamily="34" charset="0"/>
                        </a:rPr>
                        <a:t>Program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smtClean="0">
                          <a:solidFill>
                            <a:schemeClr val="bg1"/>
                          </a:solidFill>
                          <a:latin typeface="Frutiger LT 57 Cn" pitchFamily="34" charset="0"/>
                        </a:rPr>
                        <a:t>Last</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r>
              <a:tr h="353419">
                <a:tc rowSpan="3">
                  <a:txBody>
                    <a:bodyPr/>
                    <a:lstStyle/>
                    <a:p>
                      <a:pPr algn="ctr" fontAlgn="ctr"/>
                      <a:r>
                        <a:rPr lang="en-US" sz="800" u="none" strike="noStrike" dirty="0">
                          <a:latin typeface="Frutiger LT 57 Cn" pitchFamily="34" charset="0"/>
                        </a:rPr>
                        <a:t> </a:t>
                      </a:r>
                      <a:endParaRPr lang="en-US" sz="8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solidFill>
                            <a:schemeClr val="tx1"/>
                          </a:solidFill>
                          <a:latin typeface="Frutiger LT 57 Cn" pitchFamily="34" charset="0"/>
                        </a:rPr>
                        <a:t>Weatherization</a:t>
                      </a:r>
                      <a:r>
                        <a:rPr lang="en-US" sz="1000" b="0" i="0" u="none" strike="noStrike" baseline="0" dirty="0" smtClean="0">
                          <a:solidFill>
                            <a:schemeClr val="tx1"/>
                          </a:solidFill>
                          <a:latin typeface="Frutiger LT 57 Cn" pitchFamily="34" charset="0"/>
                        </a:rPr>
                        <a:t> Contracts (monthly goal)</a:t>
                      </a: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21</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a:latin typeface="Frutiger LT 57 Cn" pitchFamily="34" charset="0"/>
                        </a:rPr>
                        <a:t>15</a:t>
                      </a:r>
                      <a:endParaRPr lang="en-US" sz="1000" b="0" i="0" u="none" strike="noStrike">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b="0" i="0" u="none" strike="noStrike" dirty="0" smtClean="0">
                          <a:solidFill>
                            <a:schemeClr val="tx1"/>
                          </a:solidFill>
                          <a:latin typeface="Frutiger LT 57 Cn" pitchFamily="34" charset="0"/>
                        </a:rPr>
                        <a:t>Head</a:t>
                      </a:r>
                      <a:r>
                        <a:rPr lang="en-US" sz="1000" b="0" i="0" u="none" strike="noStrike" baseline="0" dirty="0" smtClean="0">
                          <a:solidFill>
                            <a:schemeClr val="tx1"/>
                          </a:solidFill>
                          <a:latin typeface="Frutiger LT 57 Cn" pitchFamily="34" charset="0"/>
                        </a:rPr>
                        <a:t> Start enrollment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b="0" i="0" u="none" strike="noStrike" dirty="0" smtClean="0">
                          <a:latin typeface="Frutiger LT 57 Cn" pitchFamily="34" charset="0"/>
                        </a:rPr>
                        <a:t>100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60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b="0" i="0" u="none" strike="noStrike" dirty="0" smtClean="0">
                          <a:latin typeface="Frutiger LT 57 Cn" pitchFamily="34" charset="0"/>
                        </a:rPr>
                        <a:t>58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109</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Monthly job placements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a:latin typeface="Frutiger LT 57 Cn" pitchFamily="34" charset="0"/>
                        </a:rPr>
                        <a:t>30</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11</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14</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32</a:t>
                      </a:r>
                      <a:endParaRPr lang="en-US" sz="1000" b="0" i="0" u="none" strike="noStrike" dirty="0">
                        <a:latin typeface="Frutiger LT 57 Cn" pitchFamily="34" charset="0"/>
                      </a:endParaRPr>
                    </a:p>
                  </a:txBody>
                  <a:tcPr marL="7255" marR="7255" marT="7255" marB="0" anchor="ctr"/>
                </a:tc>
              </a:tr>
            </a:tbl>
          </a:graphicData>
        </a:graphic>
      </p:graphicFrame>
      <p:sp>
        <p:nvSpPr>
          <p:cNvPr id="9"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24</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Exercise</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Describe your CAA’s current board meeting agenda</a:t>
            </a:r>
          </a:p>
          <a:p>
            <a:pPr>
              <a:spcBef>
                <a:spcPts val="800"/>
              </a:spcBef>
              <a:spcAft>
                <a:spcPts val="800"/>
              </a:spcAft>
            </a:pPr>
            <a:r>
              <a:rPr lang="en-US" dirty="0" smtClean="0"/>
              <a:t>List what items on the agenda may be suitable for a consent agenda</a:t>
            </a:r>
          </a:p>
          <a:p>
            <a:pPr>
              <a:spcBef>
                <a:spcPts val="800"/>
              </a:spcBef>
              <a:spcAft>
                <a:spcPts val="800"/>
              </a:spcAft>
            </a:pPr>
            <a:r>
              <a:rPr lang="en-US" dirty="0" smtClean="0"/>
              <a:t>List the items that require the board to think strategically</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25</a:t>
            </a:fld>
            <a:endParaRPr lang="en-US" dirty="0"/>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26</a:t>
            </a:fld>
            <a:endParaRPr lang="en-US" dirty="0"/>
          </a:p>
        </p:txBody>
      </p:sp>
      <p:sp>
        <p:nvSpPr>
          <p:cNvPr id="5" name="Freeform 4"/>
          <p:cNvSpPr/>
          <p:nvPr/>
        </p:nvSpPr>
        <p:spPr>
          <a:xfrm>
            <a:off x="1251487" y="1676400"/>
            <a:ext cx="6781800" cy="38897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Engagement</a:t>
            </a:r>
            <a:endParaRPr lang="en-US" sz="4000" kern="1200" dirty="0"/>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Engagement Scenario</a:t>
            </a:r>
            <a:endParaRPr lang="en-US" dirty="0"/>
          </a:p>
        </p:txBody>
      </p:sp>
      <p:sp>
        <p:nvSpPr>
          <p:cNvPr id="3" name="Content Placeholder 2"/>
          <p:cNvSpPr>
            <a:spLocks noGrp="1"/>
          </p:cNvSpPr>
          <p:nvPr>
            <p:ph idx="1"/>
          </p:nvPr>
        </p:nvSpPr>
        <p:spPr>
          <a:xfrm>
            <a:off x="361664" y="1295400"/>
            <a:ext cx="8458200" cy="5105400"/>
          </a:xfrm>
        </p:spPr>
        <p:txBody>
          <a:bodyPr>
            <a:normAutofit fontScale="85000" lnSpcReduction="20000"/>
          </a:bodyPr>
          <a:lstStyle/>
          <a:p>
            <a:pPr marL="0" indent="0">
              <a:lnSpc>
                <a:spcPct val="110000"/>
              </a:lnSpc>
              <a:spcBef>
                <a:spcPts val="0"/>
              </a:spcBef>
              <a:buNone/>
            </a:pPr>
            <a:r>
              <a:rPr lang="en-US" sz="3300" b="0" dirty="0" smtClean="0"/>
              <a:t>Jack, a recently retired school superintendent, joined the tripartite board 10 years ago and continually gets re-elected to the private sector. He assumes he is on the board because the CAA operates an award-winning after school program. He is tired of attending community gatherings and interacting regularly with others – he did it for over 30 years with his school job. He likes his fellow board members and makes a real effort to attend the board meetings focused on education matters, but doesn’t worry if he can’t make other meetings.</a:t>
            </a:r>
          </a:p>
          <a:p>
            <a:pPr marL="0" indent="0">
              <a:lnSpc>
                <a:spcPct val="110000"/>
              </a:lnSpc>
              <a:spcBef>
                <a:spcPts val="0"/>
              </a:spcBef>
              <a:buNone/>
            </a:pPr>
            <a:endParaRPr lang="en-US" dirty="0" smtClean="0"/>
          </a:p>
          <a:p>
            <a:pPr marL="0" indent="0">
              <a:lnSpc>
                <a:spcPct val="110000"/>
              </a:lnSpc>
              <a:spcBef>
                <a:spcPts val="0"/>
              </a:spcBef>
              <a:buNone/>
            </a:pPr>
            <a:r>
              <a:rPr lang="en-US" sz="3300" dirty="0" smtClean="0"/>
              <a:t>Is Jack an engaged board member? Why or why not</a:t>
            </a:r>
            <a:r>
              <a:rPr lang="en-US" dirty="0" smtClean="0"/>
              <a: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27</a:t>
            </a:fld>
            <a:endParaRPr lang="en-US" dirty="0"/>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56" y="119890"/>
            <a:ext cx="8382000" cy="1143000"/>
          </a:xfrm>
        </p:spPr>
        <p:txBody>
          <a:bodyPr>
            <a:normAutofit/>
          </a:bodyPr>
          <a:lstStyle/>
          <a:p>
            <a:r>
              <a:rPr lang="en-US" dirty="0" smtClean="0"/>
              <a:t>Internal and External Responsibilities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8065036"/>
              </p:ext>
            </p:extLst>
          </p:nvPr>
        </p:nvGraphicFramePr>
        <p:xfrm>
          <a:off x="703380" y="1244988"/>
          <a:ext cx="80010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28</a:t>
            </a:fld>
            <a:endParaRPr lang="en-US" dirty="0"/>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a:t>
            </a:r>
            <a:r>
              <a:rPr lang="en-US" cap="small" dirty="0" smtClean="0">
                <a:solidFill>
                  <a:schemeClr val="accent1"/>
                </a:solidFill>
              </a:rPr>
              <a:t>Increase</a:t>
            </a:r>
            <a:r>
              <a:rPr lang="en-US" dirty="0" smtClean="0"/>
              <a:t> Engagement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04029873"/>
              </p:ext>
            </p:extLst>
          </p:nvPr>
        </p:nvGraphicFramePr>
        <p:xfrm>
          <a:off x="457200" y="914400"/>
          <a:ext cx="8229600" cy="556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29</a:t>
            </a:fld>
            <a:endParaRPr lang="en-US" dirty="0"/>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52400"/>
            <a:ext cx="8229600" cy="1143000"/>
          </a:xfrm>
        </p:spPr>
        <p:txBody>
          <a:bodyPr>
            <a:normAutofit/>
          </a:bodyPr>
          <a:lstStyle/>
          <a:p>
            <a:pPr algn="ctr" eaLnBrk="1" hangingPunct="1"/>
            <a:r>
              <a:rPr lang="en-US" altLang="en-US" sz="4200" dirty="0" smtClean="0"/>
              <a:t>Board Selection Procedure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4147368"/>
              </p:ext>
            </p:extLst>
          </p:nvPr>
        </p:nvGraphicFramePr>
        <p:xfrm>
          <a:off x="488950" y="1447800"/>
          <a:ext cx="82296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30</a:t>
            </a:fld>
            <a:endParaRPr lang="en-US" dirty="0"/>
          </a:p>
        </p:txBody>
      </p:sp>
    </p:spTree>
    <p:custDataLst>
      <p:tags r:id="rId1"/>
    </p:custDataLst>
    <p:extLst>
      <p:ext uri="{BB962C8B-B14F-4D97-AF65-F5344CB8AC3E}">
        <p14:creationId xmlns:p14="http://schemas.microsoft.com/office/powerpoint/2010/main" val="95373056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502"/>
            <a:ext cx="8229600" cy="1143000"/>
          </a:xfrm>
        </p:spPr>
        <p:txBody>
          <a:bodyPr>
            <a:normAutofit/>
          </a:bodyPr>
          <a:lstStyle/>
          <a:p>
            <a:pPr>
              <a:lnSpc>
                <a:spcPct val="80000"/>
              </a:lnSpc>
            </a:pPr>
            <a:r>
              <a:rPr lang="en-US" dirty="0" smtClean="0"/>
              <a:t>Recruitment Matrices</a:t>
            </a:r>
            <a:br>
              <a:rPr lang="en-US" dirty="0" smtClean="0"/>
            </a:br>
            <a:r>
              <a:rPr lang="en-US" sz="2900" dirty="0" smtClean="0">
                <a:solidFill>
                  <a:schemeClr val="accent1"/>
                </a:solidFill>
              </a:rPr>
              <a:t>Board Source &amp; CAPLAW</a:t>
            </a:r>
            <a:endParaRPr lang="en-US" sz="2900" dirty="0">
              <a:solidFill>
                <a:schemeClr val="accent1"/>
              </a:solidFill>
            </a:endParaRPr>
          </a:p>
        </p:txBody>
      </p:sp>
      <p:pic>
        <p:nvPicPr>
          <p:cNvPr id="4" name="Content Placeholder 3" descr="Capture_board member recuritment matrix.JPG"/>
          <p:cNvPicPr>
            <a:picLocks noGrp="1" noChangeAspect="1"/>
          </p:cNvPicPr>
          <p:nvPr>
            <p:ph idx="1"/>
          </p:nvPr>
        </p:nvPicPr>
        <p:blipFill>
          <a:blip r:embed="rId4" cstate="print"/>
          <a:stretch>
            <a:fillRect/>
          </a:stretch>
        </p:blipFill>
        <p:spPr>
          <a:xfrm>
            <a:off x="381000" y="1905000"/>
            <a:ext cx="3758932" cy="357953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28600" y="5562600"/>
            <a:ext cx="3581400" cy="769441"/>
          </a:xfrm>
          <a:prstGeom prst="rect">
            <a:avLst/>
          </a:prstGeom>
          <a:noFill/>
        </p:spPr>
        <p:txBody>
          <a:bodyPr wrap="square" rtlCol="0">
            <a:spAutoFit/>
          </a:bodyPr>
          <a:lstStyle/>
          <a:p>
            <a:r>
              <a:rPr lang="en-US" sz="2200" b="1" dirty="0" smtClean="0">
                <a:latin typeface="+mn-lt"/>
                <a:hlinkClick r:id="rId5"/>
              </a:rPr>
              <a:t>https://boardsource.org/board-recruitment-matrix/</a:t>
            </a:r>
            <a:r>
              <a:rPr lang="en-US" sz="2200" b="1" dirty="0" smtClean="0">
                <a:latin typeface="+mn-lt"/>
              </a:rPr>
              <a:t> </a:t>
            </a:r>
            <a:endParaRPr lang="en-US" sz="2200" b="1" dirty="0">
              <a:latin typeface="+mn-lt"/>
            </a:endParaRPr>
          </a:p>
        </p:txBody>
      </p:sp>
      <p:pic>
        <p:nvPicPr>
          <p:cNvPr id="6" name="Content Placeholder 4" descr="Board Composition Matrix.bmp"/>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4200" y="1600200"/>
            <a:ext cx="5638800" cy="2751850"/>
          </a:xfrm>
          <a:prstGeom prst="rect">
            <a:avLst/>
          </a:prstGeom>
        </p:spPr>
      </p:pic>
      <p:sp>
        <p:nvSpPr>
          <p:cNvPr id="7" name="Title 1"/>
          <p:cNvSpPr txBox="1">
            <a:spLocks/>
          </p:cNvSpPr>
          <p:nvPr/>
        </p:nvSpPr>
        <p:spPr>
          <a:xfrm>
            <a:off x="4572000" y="4648200"/>
            <a:ext cx="4191000"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smtClean="0">
                <a:ln>
                  <a:noFill/>
                </a:ln>
                <a:solidFill>
                  <a:schemeClr val="accent2"/>
                </a:solidFill>
                <a:effectLst/>
                <a:uLnTx/>
                <a:uFillTx/>
                <a:latin typeface="+mn-lt"/>
                <a:ea typeface="+mj-ea"/>
                <a:cs typeface="+mj-cs"/>
                <a:hlinkClick r:id="rId7"/>
              </a:rPr>
              <a:t>http://www.caplaw.org/resources/SelfAssessmentDocuments/CAPLAW_BoardComposition%20Matrix_April2012.xls</a:t>
            </a:r>
            <a:endParaRPr kumimoji="0" lang="en-US" sz="2000" b="1" i="0" u="none" strike="noStrike" kern="1200" cap="none" spc="0" normalizeH="0" baseline="0" noProof="0" dirty="0">
              <a:ln>
                <a:noFill/>
              </a:ln>
              <a:solidFill>
                <a:schemeClr val="accent2"/>
              </a:solidFill>
              <a:effectLst/>
              <a:uLnTx/>
              <a:uFillTx/>
              <a:latin typeface="+mn-lt"/>
              <a:ea typeface="+mj-ea"/>
              <a:cs typeface="+mj-cs"/>
            </a:endParaRPr>
          </a:p>
        </p:txBody>
      </p:sp>
      <p:sp>
        <p:nvSpPr>
          <p:cNvPr id="8"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31</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Training &amp; Orientation Exercise</a:t>
            </a:r>
            <a:r>
              <a:rPr lang="en-US" dirty="0" smtClean="0"/>
              <a:t/>
            </a:r>
            <a:br>
              <a:rPr lang="en-US" dirty="0" smtClean="0"/>
            </a:br>
            <a:r>
              <a:rPr lang="en-US" sz="3200" dirty="0" smtClean="0">
                <a:solidFill>
                  <a:schemeClr val="accent1"/>
                </a:solidFill>
              </a:rPr>
              <a:t>What Would You Do?</a:t>
            </a:r>
            <a:endParaRPr lang="en-US" sz="3200" dirty="0">
              <a:solidFill>
                <a:schemeClr val="accent1"/>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List the five most pressing topics for a board member orientation.</a:t>
            </a:r>
          </a:p>
          <a:p>
            <a:pPr>
              <a:spcBef>
                <a:spcPts val="800"/>
              </a:spcBef>
              <a:spcAft>
                <a:spcPts val="800"/>
              </a:spcAft>
            </a:pPr>
            <a:r>
              <a:rPr lang="en-US" dirty="0" smtClean="0"/>
              <a:t>List the five topics that you think are essential to be covered in board trainings.</a:t>
            </a:r>
          </a:p>
          <a:p>
            <a:pPr>
              <a:spcBef>
                <a:spcPts val="800"/>
              </a:spcBef>
              <a:spcAft>
                <a:spcPts val="800"/>
              </a:spcAft>
            </a:pPr>
            <a:r>
              <a:rPr lang="en-US" dirty="0" smtClean="0"/>
              <a:t>List three methods for providing training to the board.</a:t>
            </a:r>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32</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457200" y="381000"/>
            <a:ext cx="8229600" cy="1066800"/>
          </a:xfrm>
        </p:spPr>
        <p:txBody>
          <a:bodyPr>
            <a:noAutofit/>
          </a:bodyPr>
          <a:lstStyle/>
          <a:p>
            <a:pPr algn="ctr" eaLnBrk="1" hangingPunct="1">
              <a:lnSpc>
                <a:spcPct val="90000"/>
              </a:lnSpc>
            </a:pPr>
            <a:r>
              <a:rPr lang="en-US" altLang="en-US" sz="4000" b="1" dirty="0" smtClean="0">
                <a:solidFill>
                  <a:srgbClr val="FF6600"/>
                </a:solidFill>
              </a:rPr>
              <a:t>Training &amp; Orientation</a:t>
            </a:r>
            <a:br>
              <a:rPr lang="en-US" altLang="en-US" sz="4000" b="1" dirty="0" smtClean="0">
                <a:solidFill>
                  <a:srgbClr val="FF6600"/>
                </a:solidFill>
              </a:rPr>
            </a:br>
            <a:r>
              <a:rPr lang="en-US" altLang="en-US" sz="2900" b="1" dirty="0" smtClean="0">
                <a:solidFill>
                  <a:schemeClr val="accent1"/>
                </a:solidFill>
              </a:rPr>
              <a:t>Options</a:t>
            </a:r>
          </a:p>
        </p:txBody>
      </p:sp>
      <p:sp>
        <p:nvSpPr>
          <p:cNvPr id="5" name="Content Placeholder 2"/>
          <p:cNvSpPr>
            <a:spLocks noGrp="1"/>
          </p:cNvSpPr>
          <p:nvPr>
            <p:ph idx="1"/>
          </p:nvPr>
        </p:nvSpPr>
        <p:spPr>
          <a:xfrm>
            <a:off x="533400" y="1828800"/>
            <a:ext cx="8229600" cy="4297363"/>
          </a:xfrm>
        </p:spPr>
        <p:txBody>
          <a:bodyPr>
            <a:normAutofit/>
          </a:bodyPr>
          <a:lstStyle/>
          <a:p>
            <a:pPr>
              <a:spcBef>
                <a:spcPts val="800"/>
              </a:spcBef>
              <a:spcAft>
                <a:spcPts val="800"/>
              </a:spcAft>
            </a:pPr>
            <a:r>
              <a:rPr lang="en-US" dirty="0" smtClean="0"/>
              <a:t>Use a governance committee to work with executive director and designated staff to: </a:t>
            </a:r>
          </a:p>
          <a:p>
            <a:pPr lvl="1">
              <a:spcBef>
                <a:spcPts val="800"/>
              </a:spcBef>
              <a:spcAft>
                <a:spcPts val="800"/>
              </a:spcAft>
              <a:buClr>
                <a:srgbClr val="1A6174"/>
              </a:buClr>
            </a:pPr>
            <a:r>
              <a:rPr lang="en-US" dirty="0" smtClean="0"/>
              <a:t>Develop a comprehensive approach</a:t>
            </a:r>
          </a:p>
          <a:p>
            <a:pPr lvl="1">
              <a:spcBef>
                <a:spcPts val="800"/>
              </a:spcBef>
              <a:spcAft>
                <a:spcPts val="800"/>
              </a:spcAft>
              <a:buClr>
                <a:srgbClr val="1A6174"/>
              </a:buClr>
            </a:pPr>
            <a:r>
              <a:rPr lang="en-US" dirty="0" smtClean="0"/>
              <a:t>Identify topics, e.g., financial oversight, board operations, etc.</a:t>
            </a:r>
          </a:p>
          <a:p>
            <a:pPr lvl="1">
              <a:spcBef>
                <a:spcPts val="800"/>
              </a:spcBef>
              <a:spcAft>
                <a:spcPts val="800"/>
              </a:spcAft>
              <a:buClr>
                <a:srgbClr val="1A6174"/>
              </a:buClr>
            </a:pPr>
            <a:r>
              <a:rPr lang="en-US" dirty="0" smtClean="0"/>
              <a:t>Establish methods , e.g., webinars, in-person, etc.</a:t>
            </a:r>
          </a:p>
          <a:p>
            <a:pPr lvl="1">
              <a:spcBef>
                <a:spcPts val="800"/>
              </a:spcBef>
              <a:spcAft>
                <a:spcPts val="800"/>
              </a:spcAft>
              <a:buClr>
                <a:srgbClr val="1A6174"/>
              </a:buClr>
              <a:buNone/>
            </a:pPr>
            <a:endParaRPr lang="en-US" dirty="0" smtClean="0"/>
          </a:p>
          <a:p>
            <a:pPr>
              <a:spcBef>
                <a:spcPts val="800"/>
              </a:spcBef>
              <a:spcAft>
                <a:spcPts val="800"/>
              </a:spcAft>
              <a:buNone/>
            </a:pPr>
            <a:endParaRPr lang="en-US" dirty="0" smtClean="0"/>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33</a:t>
            </a:fld>
            <a:endParaRPr lang="en-US" dirty="0"/>
          </a:p>
        </p:txBody>
      </p:sp>
    </p:spTree>
    <p:custDataLst>
      <p:tags r:id="rId1"/>
    </p:custDataLst>
    <p:extLst>
      <p:ext uri="{BB962C8B-B14F-4D97-AF65-F5344CB8AC3E}">
        <p14:creationId xmlns:p14="http://schemas.microsoft.com/office/powerpoint/2010/main" val="174726353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val="2005238757"/>
              </p:ext>
            </p:extLst>
          </p:nvPr>
        </p:nvGraphicFramePr>
        <p:xfrm>
          <a:off x="533400" y="1600200"/>
          <a:ext cx="81534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Board Orientation and Training</a:t>
            </a:r>
            <a:endParaRPr lang="en-US" sz="2900" dirty="0">
              <a:solidFill>
                <a:schemeClr val="accent1"/>
              </a:solidFill>
            </a:endParaRPr>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34</a:t>
            </a:fld>
            <a:endParaRPr lang="en-US" dirty="0"/>
          </a:p>
        </p:txBody>
      </p:sp>
    </p:spTree>
    <p:custDataLst>
      <p:tags r:id="rId1"/>
    </p:custDataLst>
    <p:extLst>
      <p:ext uri="{BB962C8B-B14F-4D97-AF65-F5344CB8AC3E}">
        <p14:creationId xmlns:p14="http://schemas.microsoft.com/office/powerpoint/2010/main" val="1417195461"/>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76200"/>
            <a:ext cx="8229600" cy="14017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Executive Director/Dept. Head and Board Chair</a:t>
            </a:r>
          </a:p>
        </p:txBody>
      </p:sp>
      <p:graphicFrame>
        <p:nvGraphicFramePr>
          <p:cNvPr id="5" name="Diagram 4"/>
          <p:cNvGraphicFramePr/>
          <p:nvPr/>
        </p:nvGraphicFramePr>
        <p:xfrm>
          <a:off x="451330" y="1207475"/>
          <a:ext cx="8305800" cy="556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35</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81000" y="152400"/>
            <a:ext cx="8382000" cy="14779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Board Members and Executive Director/Dept. Head</a:t>
            </a:r>
          </a:p>
        </p:txBody>
      </p:sp>
      <p:sp>
        <p:nvSpPr>
          <p:cNvPr id="33795" name="Content Placeholder 2"/>
          <p:cNvSpPr>
            <a:spLocks noGrp="1"/>
          </p:cNvSpPr>
          <p:nvPr>
            <p:ph idx="1"/>
          </p:nvPr>
        </p:nvSpPr>
        <p:spPr>
          <a:xfrm>
            <a:off x="457200" y="1676400"/>
            <a:ext cx="8229600" cy="4800600"/>
          </a:xfrm>
        </p:spPr>
        <p:txBody>
          <a:bodyPr>
            <a:normAutofit/>
          </a:bodyPr>
          <a:lstStyle/>
          <a:p>
            <a:pPr>
              <a:lnSpc>
                <a:spcPct val="110000"/>
              </a:lnSpc>
              <a:spcBef>
                <a:spcPts val="600"/>
              </a:spcBef>
              <a:spcAft>
                <a:spcPts val="600"/>
              </a:spcAft>
            </a:pPr>
            <a:r>
              <a:rPr lang="en-US" altLang="en-US" sz="3000" dirty="0" smtClean="0"/>
              <a:t>Meet </a:t>
            </a:r>
            <a:r>
              <a:rPr lang="en-US" altLang="en-US" sz="3000" b="1" dirty="0" smtClean="0"/>
              <a:t>one-on-one with board members</a:t>
            </a:r>
            <a:endParaRPr lang="en-US" altLang="en-US" sz="3000" dirty="0" smtClean="0"/>
          </a:p>
          <a:p>
            <a:pPr>
              <a:lnSpc>
                <a:spcPct val="110000"/>
              </a:lnSpc>
              <a:spcBef>
                <a:spcPts val="600"/>
              </a:spcBef>
              <a:spcAft>
                <a:spcPts val="600"/>
              </a:spcAft>
            </a:pPr>
            <a:r>
              <a:rPr lang="en-US" altLang="en-US" sz="3000" dirty="0" smtClean="0"/>
              <a:t>Periodic check-ins</a:t>
            </a:r>
          </a:p>
          <a:p>
            <a:pPr>
              <a:spcBef>
                <a:spcPts val="800"/>
              </a:spcBef>
              <a:spcAft>
                <a:spcPts val="800"/>
              </a:spcAft>
            </a:pPr>
            <a:r>
              <a:rPr lang="en-US" altLang="en-US" sz="3000" dirty="0" smtClean="0"/>
              <a:t>Provide board members with opportunities to develop their skills as board members</a:t>
            </a:r>
          </a:p>
          <a:p>
            <a:pPr>
              <a:spcBef>
                <a:spcPts val="800"/>
              </a:spcBef>
              <a:spcAft>
                <a:spcPts val="800"/>
              </a:spcAft>
            </a:pPr>
            <a:r>
              <a:rPr lang="en-US" altLang="en-US" sz="3000" dirty="0" smtClean="0"/>
              <a:t>Help board members get to know each other</a:t>
            </a:r>
          </a:p>
          <a:p>
            <a:pPr>
              <a:spcBef>
                <a:spcPts val="800"/>
              </a:spcBef>
              <a:spcAft>
                <a:spcPts val="800"/>
              </a:spcAft>
            </a:pPr>
            <a:r>
              <a:rPr lang="en-US" altLang="en-US" sz="3000" dirty="0" smtClean="0"/>
              <a:t>Encourage board members to be actively engaged at board meetings</a:t>
            </a:r>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36</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4779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Board Members and Local Governing Officials</a:t>
            </a:r>
          </a:p>
        </p:txBody>
      </p:sp>
      <p:sp>
        <p:nvSpPr>
          <p:cNvPr id="33795" name="Content Placeholder 2"/>
          <p:cNvSpPr>
            <a:spLocks noGrp="1"/>
          </p:cNvSpPr>
          <p:nvPr>
            <p:ph idx="1"/>
          </p:nvPr>
        </p:nvSpPr>
        <p:spPr>
          <a:xfrm>
            <a:off x="609600" y="1905000"/>
            <a:ext cx="7924800" cy="4495800"/>
          </a:xfrm>
        </p:spPr>
        <p:txBody>
          <a:bodyPr>
            <a:normAutofit/>
          </a:bodyPr>
          <a:lstStyle/>
          <a:p>
            <a:pPr>
              <a:spcBef>
                <a:spcPts val="800"/>
              </a:spcBef>
              <a:spcAft>
                <a:spcPts val="800"/>
              </a:spcAft>
            </a:pPr>
            <a:r>
              <a:rPr lang="en-US" altLang="en-US" sz="3000" dirty="0" smtClean="0"/>
              <a:t>Set regular meetings with governing officials</a:t>
            </a:r>
          </a:p>
          <a:p>
            <a:pPr>
              <a:spcBef>
                <a:spcPts val="800"/>
              </a:spcBef>
              <a:spcAft>
                <a:spcPts val="800"/>
              </a:spcAft>
            </a:pPr>
            <a:r>
              <a:rPr lang="en-US" altLang="en-US" sz="3000" dirty="0" smtClean="0"/>
              <a:t>Provide governing officials with  </a:t>
            </a:r>
            <a:r>
              <a:rPr lang="en-US" altLang="en-US" sz="3000" dirty="0"/>
              <a:t>quarterly</a:t>
            </a:r>
            <a:r>
              <a:rPr lang="en-US" altLang="en-US" sz="3000" dirty="0" smtClean="0"/>
              <a:t>/ regular updates</a:t>
            </a:r>
          </a:p>
          <a:p>
            <a:pPr>
              <a:spcBef>
                <a:spcPts val="800"/>
              </a:spcBef>
              <a:spcAft>
                <a:spcPts val="800"/>
              </a:spcAft>
            </a:pPr>
            <a:r>
              <a:rPr lang="en-US" altLang="en-US" sz="3000" dirty="0" smtClean="0"/>
              <a:t>Identify a </a:t>
            </a:r>
            <a:r>
              <a:rPr lang="en-US" altLang="en-US" sz="3000" dirty="0"/>
              <a:t>liaison/point person </a:t>
            </a:r>
            <a:r>
              <a:rPr lang="en-US" altLang="en-US" sz="3000" dirty="0" smtClean="0"/>
              <a:t>between the two bodies</a:t>
            </a:r>
          </a:p>
          <a:p>
            <a:pPr>
              <a:spcBef>
                <a:spcPts val="800"/>
              </a:spcBef>
              <a:spcAft>
                <a:spcPts val="800"/>
              </a:spcAft>
            </a:pPr>
            <a:r>
              <a:rPr lang="en-US" altLang="en-US" sz="3000" dirty="0" smtClean="0"/>
              <a:t>Involve local governing officials in tripartite board orientation and trainings </a:t>
            </a:r>
            <a:endParaRPr lang="en-US" altLang="en-US" sz="3000" dirty="0"/>
          </a:p>
          <a:p>
            <a:pPr>
              <a:spcBef>
                <a:spcPts val="800"/>
              </a:spcBef>
              <a:spcAft>
                <a:spcPts val="800"/>
              </a:spcAft>
              <a:buNone/>
            </a:pPr>
            <a:endParaRPr lang="en-US" altLang="en-US" sz="3000" dirty="0" smtClean="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37</a:t>
            </a:fld>
            <a:endParaRPr lang="en-US" dirty="0"/>
          </a:p>
        </p:txBody>
      </p:sp>
    </p:spTree>
    <p:custDataLst>
      <p:tags r:id="rId1"/>
    </p:custDataLst>
    <p:extLst>
      <p:ext uri="{BB962C8B-B14F-4D97-AF65-F5344CB8AC3E}">
        <p14:creationId xmlns:p14="http://schemas.microsoft.com/office/powerpoint/2010/main" val="104879208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76200"/>
            <a:ext cx="8229600" cy="1143000"/>
          </a:xfrm>
        </p:spPr>
        <p:txBody>
          <a:bodyPr>
            <a:normAutofit/>
          </a:bodyPr>
          <a:lstStyle/>
          <a:p>
            <a:pPr algn="ctr">
              <a:lnSpc>
                <a:spcPct val="90000"/>
              </a:lnSpc>
            </a:pPr>
            <a:r>
              <a:rPr lang="en-US" altLang="en-US" dirty="0" smtClean="0"/>
              <a:t>Board Assessment </a:t>
            </a:r>
            <a:br>
              <a:rPr lang="en-US" altLang="en-US" dirty="0" smtClean="0"/>
            </a:br>
            <a:r>
              <a:rPr lang="en-US" altLang="en-US" sz="2900" dirty="0" smtClean="0">
                <a:solidFill>
                  <a:schemeClr val="accent1"/>
                </a:solidFill>
              </a:rPr>
              <a:t>Sample Excerpt</a:t>
            </a:r>
          </a:p>
        </p:txBody>
      </p:sp>
      <p:sp>
        <p:nvSpPr>
          <p:cNvPr id="58371" name="Content Placeholder 2"/>
          <p:cNvSpPr>
            <a:spLocks noGrp="1"/>
          </p:cNvSpPr>
          <p:nvPr>
            <p:ph idx="1"/>
          </p:nvPr>
        </p:nvSpPr>
        <p:spPr>
          <a:xfrm>
            <a:off x="609600" y="1600200"/>
            <a:ext cx="8001000" cy="4525963"/>
          </a:xfrm>
        </p:spPr>
        <p:txBody>
          <a:bodyPr/>
          <a:lstStyle/>
          <a:p>
            <a:pPr algn="ctr">
              <a:spcBef>
                <a:spcPts val="800"/>
              </a:spcBef>
              <a:spcAft>
                <a:spcPts val="800"/>
              </a:spcAft>
              <a:buNone/>
            </a:pPr>
            <a:endParaRPr lang="en-US" altLang="en-US" sz="3000" dirty="0" smtClean="0"/>
          </a:p>
          <a:p>
            <a:pPr algn="ctr">
              <a:spcBef>
                <a:spcPts val="800"/>
              </a:spcBef>
              <a:spcAft>
                <a:spcPts val="800"/>
              </a:spcAft>
              <a:buNone/>
            </a:pPr>
            <a:endParaRPr lang="en-US" altLang="en-US" sz="3000" dirty="0" smtClean="0"/>
          </a:p>
        </p:txBody>
      </p:sp>
      <p:pic>
        <p:nvPicPr>
          <p:cNvPr id="5123" name="Picture 3"/>
          <p:cNvPicPr>
            <a:picLocks noChangeAspect="1" noChangeArrowheads="1"/>
          </p:cNvPicPr>
          <p:nvPr/>
        </p:nvPicPr>
        <p:blipFill rotWithShape="1">
          <a:blip r:embed="rId4" cstate="print"/>
          <a:srcRect b="9501"/>
          <a:stretch/>
        </p:blipFill>
        <p:spPr bwMode="auto">
          <a:xfrm>
            <a:off x="990600" y="1219200"/>
            <a:ext cx="7305675" cy="4361688"/>
          </a:xfrm>
          <a:prstGeom prst="rect">
            <a:avLst/>
          </a:prstGeom>
          <a:noFill/>
          <a:ln w="9525">
            <a:noFill/>
            <a:miter lim="800000"/>
            <a:headEnd/>
            <a:tailEnd/>
          </a:ln>
        </p:spPr>
      </p:pic>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38</a:t>
            </a:fld>
            <a:endParaRPr lang="en-US" dirty="0"/>
          </a:p>
        </p:txBody>
      </p:sp>
      <p:sp>
        <p:nvSpPr>
          <p:cNvPr id="2" name="Rectangle 1"/>
          <p:cNvSpPr/>
          <p:nvPr/>
        </p:nvSpPr>
        <p:spPr>
          <a:xfrm>
            <a:off x="381000" y="5616714"/>
            <a:ext cx="8305800" cy="707886"/>
          </a:xfrm>
          <a:prstGeom prst="rect">
            <a:avLst/>
          </a:prstGeom>
        </p:spPr>
        <p:txBody>
          <a:bodyPr wrap="square">
            <a:spAutoFit/>
          </a:bodyPr>
          <a:lstStyle/>
          <a:p>
            <a:pPr marL="55563" lvl="1" algn="ctr">
              <a:spcBef>
                <a:spcPts val="800"/>
              </a:spcBef>
              <a:spcAft>
                <a:spcPts val="800"/>
              </a:spcAft>
            </a:pPr>
            <a:r>
              <a:rPr lang="en-US" sz="2000" dirty="0" smtClean="0">
                <a:hlinkClick r:id="rId5"/>
              </a:rPr>
              <a:t>http</a:t>
            </a:r>
            <a:r>
              <a:rPr lang="en-US" sz="2000" dirty="0">
                <a:hlinkClick r:id="rId5"/>
              </a:rPr>
              <a:t>://www.virtualcap.com/downloads/MPI/IN-CAA-Board-Self-Assessment.pdf</a:t>
            </a:r>
            <a:r>
              <a:rPr lang="en-US" sz="2000" dirty="0"/>
              <a:t> </a:t>
            </a:r>
            <a:r>
              <a:rPr lang="en-US" sz="2000" dirty="0" smtClean="0"/>
              <a:t>(developed by IN Community </a:t>
            </a:r>
            <a:r>
              <a:rPr lang="en-US" sz="2000" dirty="0"/>
              <a:t>Action </a:t>
            </a:r>
            <a:r>
              <a:rPr lang="en-US" sz="2000" dirty="0" smtClean="0"/>
              <a:t>Assoc.)</a:t>
            </a:r>
            <a:endParaRPr lang="en-US" sz="2000" dirty="0"/>
          </a:p>
        </p:txBody>
      </p:sp>
    </p:spTree>
    <p:custDataLst>
      <p:tags r:id="rId1"/>
    </p:custDataLst>
    <p:extLst>
      <p:ext uri="{BB962C8B-B14F-4D97-AF65-F5344CB8AC3E}">
        <p14:creationId xmlns:p14="http://schemas.microsoft.com/office/powerpoint/2010/main" val="410139445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algn="ctr">
              <a:lnSpc>
                <a:spcPct val="90000"/>
              </a:lnSpc>
            </a:pPr>
            <a:r>
              <a:rPr lang="en-US" dirty="0" smtClean="0"/>
              <a:t>Board Assessment </a:t>
            </a:r>
            <a:br>
              <a:rPr lang="en-US" dirty="0" smtClean="0"/>
            </a:br>
            <a:r>
              <a:rPr lang="en-US" sz="2900" dirty="0" smtClean="0">
                <a:solidFill>
                  <a:schemeClr val="accent1"/>
                </a:solidFill>
              </a:rPr>
              <a:t>Process</a:t>
            </a:r>
          </a:p>
        </p:txBody>
      </p:sp>
      <p:sp>
        <p:nvSpPr>
          <p:cNvPr id="3" name="Content Placeholder 2"/>
          <p:cNvSpPr>
            <a:spLocks noGrp="1"/>
          </p:cNvSpPr>
          <p:nvPr>
            <p:ph idx="1"/>
          </p:nvPr>
        </p:nvSpPr>
        <p:spPr>
          <a:xfrm>
            <a:off x="457200" y="1447800"/>
            <a:ext cx="8153400" cy="4678363"/>
          </a:xfrm>
        </p:spPr>
        <p:txBody>
          <a:bodyPr/>
          <a:lstStyle/>
          <a:p>
            <a:pPr marL="514350" indent="-514350">
              <a:spcBef>
                <a:spcPts val="500"/>
              </a:spcBef>
              <a:spcAft>
                <a:spcPts val="500"/>
              </a:spcAft>
              <a:buFont typeface="+mj-lt"/>
              <a:buAutoNum type="arabicPeriod"/>
              <a:defRPr/>
            </a:pPr>
            <a:r>
              <a:rPr lang="en-US" sz="3000" dirty="0" smtClean="0"/>
              <a:t>Get your full board on board!</a:t>
            </a:r>
          </a:p>
          <a:p>
            <a:pPr marL="514350" indent="-514350">
              <a:spcBef>
                <a:spcPts val="500"/>
              </a:spcBef>
              <a:spcAft>
                <a:spcPts val="500"/>
              </a:spcAft>
              <a:buFont typeface="+mj-lt"/>
              <a:buAutoNum type="arabicPeriod"/>
              <a:defRPr/>
            </a:pPr>
            <a:r>
              <a:rPr lang="en-US" sz="3000" dirty="0" smtClean="0"/>
              <a:t>Establish a group of board members to oversee the process</a:t>
            </a:r>
          </a:p>
          <a:p>
            <a:pPr marL="514350" indent="-514350">
              <a:spcBef>
                <a:spcPts val="500"/>
              </a:spcBef>
              <a:spcAft>
                <a:spcPts val="500"/>
              </a:spcAft>
              <a:buFont typeface="+mj-lt"/>
              <a:buAutoNum type="arabicPeriod"/>
              <a:defRPr/>
            </a:pPr>
            <a:r>
              <a:rPr lang="en-US" sz="3000" dirty="0" smtClean="0"/>
              <a:t>Administer the assessment tool</a:t>
            </a:r>
          </a:p>
          <a:p>
            <a:pPr marL="514350" indent="-514350">
              <a:spcBef>
                <a:spcPts val="500"/>
              </a:spcBef>
              <a:spcAft>
                <a:spcPts val="500"/>
              </a:spcAft>
              <a:buFont typeface="+mj-lt"/>
              <a:buAutoNum type="arabicPeriod"/>
              <a:defRPr/>
            </a:pPr>
            <a:r>
              <a:rPr lang="en-US" sz="3000" dirty="0" smtClean="0"/>
              <a:t>Tabulate responses</a:t>
            </a:r>
          </a:p>
          <a:p>
            <a:pPr marL="514350" indent="-514350">
              <a:spcBef>
                <a:spcPts val="500"/>
              </a:spcBef>
              <a:spcAft>
                <a:spcPts val="500"/>
              </a:spcAft>
              <a:buFont typeface="+mj-lt"/>
              <a:buAutoNum type="arabicPeriod"/>
              <a:defRPr/>
            </a:pPr>
            <a:r>
              <a:rPr lang="en-US" sz="3000" dirty="0" smtClean="0"/>
              <a:t>Discuss results – strengths, weaknesses</a:t>
            </a:r>
          </a:p>
          <a:p>
            <a:pPr marL="514350" indent="-514350">
              <a:spcBef>
                <a:spcPts val="500"/>
              </a:spcBef>
              <a:spcAft>
                <a:spcPts val="500"/>
              </a:spcAft>
              <a:buFont typeface="+mj-lt"/>
              <a:buAutoNum type="arabicPeriod"/>
              <a:defRPr/>
            </a:pPr>
            <a:r>
              <a:rPr lang="en-US" sz="3000" dirty="0" smtClean="0"/>
              <a:t>Establish a realistic action plan</a:t>
            </a:r>
          </a:p>
          <a:p>
            <a:pPr marL="514350" indent="-514350">
              <a:spcBef>
                <a:spcPts val="500"/>
              </a:spcBef>
              <a:spcAft>
                <a:spcPts val="500"/>
              </a:spcAft>
              <a:buFont typeface="+mj-lt"/>
              <a:buAutoNum type="arabicPeriod"/>
              <a:defRPr/>
            </a:pPr>
            <a:r>
              <a:rPr lang="en-US" sz="3000" dirty="0" smtClean="0">
                <a:solidFill>
                  <a:schemeClr val="accent3"/>
                </a:solidFill>
              </a:rPr>
              <a:t>Follow up and reassess! </a:t>
            </a:r>
          </a:p>
          <a:p>
            <a:pPr marL="514350" indent="-514350">
              <a:buFont typeface="+mj-lt"/>
              <a:buAutoNum type="arabicPeriod"/>
              <a:defRPr/>
            </a:pPr>
            <a:endParaRPr lang="en-US" sz="3200" dirty="0" smtClean="0"/>
          </a:p>
          <a:p>
            <a:pPr marL="514350" indent="-514350">
              <a:buFont typeface="+mj-lt"/>
              <a:buAutoNum type="arabicPeriod"/>
              <a:defRPr/>
            </a:pPr>
            <a:endParaRPr lang="en-US" sz="3200" dirty="0" smtClean="0"/>
          </a:p>
          <a:p>
            <a:pPr>
              <a:defRPr/>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39</a:t>
            </a:fld>
            <a:endParaRPr lang="en-US" dirty="0"/>
          </a:p>
        </p:txBody>
      </p:sp>
    </p:spTree>
    <p:custDataLst>
      <p:tags r:id="rId1"/>
    </p:custDataLst>
    <p:extLst>
      <p:ext uri="{BB962C8B-B14F-4D97-AF65-F5344CB8AC3E}">
        <p14:creationId xmlns:p14="http://schemas.microsoft.com/office/powerpoint/2010/main" val="107059374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57200" y="228600"/>
            <a:ext cx="8229600" cy="1197166"/>
          </a:xfrm>
        </p:spPr>
        <p:txBody>
          <a:bodyPr>
            <a:normAutofit/>
          </a:bodyPr>
          <a:lstStyle/>
          <a:p>
            <a:pPr algn="ctr" eaLnBrk="1" hangingPunct="1">
              <a:lnSpc>
                <a:spcPct val="90000"/>
              </a:lnSpc>
            </a:pPr>
            <a:r>
              <a:rPr lang="en-US" sz="4000" b="1" dirty="0" smtClean="0">
                <a:solidFill>
                  <a:srgbClr val="FF6600"/>
                </a:solidFill>
              </a:rPr>
              <a:t>Board Assessment </a:t>
            </a:r>
            <a:r>
              <a:rPr lang="en-US" sz="4200" b="1" dirty="0" smtClean="0">
                <a:solidFill>
                  <a:srgbClr val="FF6600"/>
                </a:solidFill>
              </a:rPr>
              <a:t/>
            </a:r>
            <a:br>
              <a:rPr lang="en-US" sz="4200" b="1" dirty="0" smtClean="0">
                <a:solidFill>
                  <a:srgbClr val="FF6600"/>
                </a:solidFill>
              </a:rPr>
            </a:br>
            <a:r>
              <a:rPr lang="en-US" sz="2900" b="1" dirty="0" smtClean="0">
                <a:solidFill>
                  <a:schemeClr val="accent1"/>
                </a:solidFill>
              </a:rPr>
              <a:t>Resources</a:t>
            </a:r>
          </a:p>
        </p:txBody>
      </p:sp>
      <p:sp>
        <p:nvSpPr>
          <p:cNvPr id="10243" name="Rectangle 3"/>
          <p:cNvSpPr>
            <a:spLocks noGrp="1" noChangeArrowheads="1"/>
          </p:cNvSpPr>
          <p:nvPr>
            <p:ph type="body" idx="4294967295"/>
          </p:nvPr>
        </p:nvSpPr>
        <p:spPr>
          <a:xfrm>
            <a:off x="457200" y="1371600"/>
            <a:ext cx="8305800" cy="5137532"/>
          </a:xfrm>
        </p:spPr>
        <p:txBody>
          <a:bodyPr>
            <a:normAutofit lnSpcReduction="10000"/>
          </a:bodyPr>
          <a:lstStyle/>
          <a:p>
            <a:pPr eaLnBrk="1" hangingPunct="1">
              <a:spcBef>
                <a:spcPts val="800"/>
              </a:spcBef>
              <a:spcAft>
                <a:spcPts val="800"/>
              </a:spcAft>
            </a:pPr>
            <a:r>
              <a:rPr lang="en-US" sz="3000" b="1" dirty="0" smtClean="0">
                <a:solidFill>
                  <a:srgbClr val="1F4A7F"/>
                </a:solidFill>
              </a:rPr>
              <a:t>Decide on and use appropriate format/tool</a:t>
            </a:r>
          </a:p>
          <a:p>
            <a:pPr lvl="1">
              <a:spcBef>
                <a:spcPts val="800"/>
              </a:spcBef>
              <a:spcAft>
                <a:spcPts val="800"/>
              </a:spcAft>
            </a:pPr>
            <a:r>
              <a:rPr lang="en-US" sz="2400" dirty="0" smtClean="0"/>
              <a:t>NH Center for Nonprofits, </a:t>
            </a:r>
            <a:r>
              <a:rPr lang="en-US" sz="2200" dirty="0" smtClean="0">
                <a:hlinkClick r:id="rId4"/>
              </a:rPr>
              <a:t>http://www.nhnonprofits.org/view/member-benefits/256</a:t>
            </a:r>
            <a:r>
              <a:rPr lang="en-US" sz="2200" dirty="0" smtClean="0"/>
              <a:t> </a:t>
            </a:r>
            <a:endParaRPr lang="en-US" sz="2400" dirty="0" smtClean="0"/>
          </a:p>
          <a:p>
            <a:pPr lvl="1" eaLnBrk="1" hangingPunct="1">
              <a:spcBef>
                <a:spcPts val="800"/>
              </a:spcBef>
              <a:spcAft>
                <a:spcPts val="800"/>
              </a:spcAft>
            </a:pPr>
            <a:r>
              <a:rPr lang="en-US" sz="2400" dirty="0" smtClean="0"/>
              <a:t>National Council of Nonprofits, </a:t>
            </a:r>
            <a:r>
              <a:rPr lang="en-US" sz="2200" dirty="0" smtClean="0">
                <a:hlinkClick r:id="rId5"/>
              </a:rPr>
              <a:t>http://www.councilofnonprofits.org/resources/resources-topic/boards-governance/board-member-self-assessment</a:t>
            </a:r>
            <a:r>
              <a:rPr lang="en-US" sz="2200" dirty="0" smtClean="0"/>
              <a:t>  </a:t>
            </a:r>
          </a:p>
          <a:p>
            <a:pPr lvl="1">
              <a:spcBef>
                <a:spcPts val="800"/>
              </a:spcBef>
              <a:spcAft>
                <a:spcPts val="800"/>
              </a:spcAft>
            </a:pPr>
            <a:r>
              <a:rPr lang="en-US" sz="2400" dirty="0" err="1" smtClean="0"/>
              <a:t>VirtualCAP</a:t>
            </a:r>
            <a:r>
              <a:rPr lang="en-US" sz="2600" dirty="0" smtClean="0"/>
              <a:t>,</a:t>
            </a:r>
            <a:r>
              <a:rPr lang="en-US" dirty="0" smtClean="0"/>
              <a:t> </a:t>
            </a:r>
            <a:r>
              <a:rPr lang="en-US" sz="2200" dirty="0" smtClean="0">
                <a:hlinkClick r:id="rId6"/>
              </a:rPr>
              <a:t>http://www.virtualcap.com/downloads/MPI/IN-CAA-Board-Self-Assessment.pdf</a:t>
            </a:r>
            <a:r>
              <a:rPr lang="en-US" sz="2200" dirty="0" smtClean="0"/>
              <a:t> (tool developed by Indiana Community Action Association)</a:t>
            </a:r>
          </a:p>
          <a:p>
            <a:pPr lvl="1">
              <a:spcBef>
                <a:spcPts val="800"/>
              </a:spcBef>
              <a:spcAft>
                <a:spcPts val="800"/>
              </a:spcAft>
            </a:pPr>
            <a:r>
              <a:rPr lang="en-US" sz="2400" dirty="0" smtClean="0"/>
              <a:t>The Nonprofit Association of Oregon, </a:t>
            </a:r>
            <a:r>
              <a:rPr lang="en-US" sz="2200" dirty="0" smtClean="0">
                <a:hlinkClick r:id="rId7"/>
              </a:rPr>
              <a:t>https://nonprofitoregon.org/helpline_resources/Board-Assessment-Tool</a:t>
            </a:r>
            <a:r>
              <a:rPr lang="en-US" sz="2200" dirty="0" smtClean="0"/>
              <a:t> </a:t>
            </a:r>
            <a:endParaRPr lang="en-US" sz="2400" dirty="0" smtClean="0"/>
          </a:p>
          <a:p>
            <a:pPr lvl="1">
              <a:spcBef>
                <a:spcPts val="800"/>
              </a:spcBef>
              <a:spcAft>
                <a:spcPts val="800"/>
              </a:spcAft>
            </a:pPr>
            <a:endParaRPr lang="en-US" sz="2200" dirty="0" smtClean="0"/>
          </a:p>
          <a:p>
            <a:pPr eaLnBrk="1" hangingPunct="1">
              <a:spcBef>
                <a:spcPts val="800"/>
              </a:spcBef>
              <a:spcAft>
                <a:spcPts val="800"/>
              </a:spcAft>
            </a:pPr>
            <a:endParaRPr lang="en-US" sz="2400" dirty="0" smtClean="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40</a:t>
            </a:fld>
            <a:endParaRPr lang="en-US" dirty="0"/>
          </a:p>
        </p:txBody>
      </p:sp>
    </p:spTree>
    <p:custDataLst>
      <p:tags r:id="rId1"/>
    </p:custDataLst>
    <p:extLst>
      <p:ext uri="{BB962C8B-B14F-4D97-AF65-F5344CB8AC3E}">
        <p14:creationId xmlns:p14="http://schemas.microsoft.com/office/powerpoint/2010/main" val="189787861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381000"/>
            <a:ext cx="8382000" cy="1143000"/>
          </a:xfrm>
        </p:spPr>
        <p:txBody>
          <a:bodyPr>
            <a:normAutofit fontScale="90000"/>
          </a:bodyPr>
          <a:lstStyle/>
          <a:p>
            <a:r>
              <a:rPr lang="en-US" altLang="en-US" sz="4400" dirty="0" smtClean="0"/>
              <a:t>Connecting with Community Exercise</a:t>
            </a:r>
            <a:r>
              <a:rPr lang="en-US" altLang="en-US" sz="4400" dirty="0" smtClean="0">
                <a:solidFill>
                  <a:srgbClr val="C00000"/>
                </a:solidFill>
              </a:rPr>
              <a:t/>
            </a:r>
            <a:br>
              <a:rPr lang="en-US" altLang="en-US" sz="4400" dirty="0" smtClean="0">
                <a:solidFill>
                  <a:srgbClr val="C00000"/>
                </a:solidFill>
              </a:rPr>
            </a:br>
            <a:r>
              <a:rPr lang="en-US" altLang="en-US" sz="3200" dirty="0" smtClean="0">
                <a:solidFill>
                  <a:schemeClr val="accent1"/>
                </a:solidFill>
              </a:rPr>
              <a:t>Fill in the Blank</a:t>
            </a:r>
          </a:p>
        </p:txBody>
      </p:sp>
      <p:sp>
        <p:nvSpPr>
          <p:cNvPr id="41987" name="Content Placeholder 2"/>
          <p:cNvSpPr>
            <a:spLocks noGrp="1"/>
          </p:cNvSpPr>
          <p:nvPr>
            <p:ph idx="1"/>
          </p:nvPr>
        </p:nvSpPr>
        <p:spPr>
          <a:xfrm>
            <a:off x="457200" y="1752600"/>
            <a:ext cx="8229600" cy="4419600"/>
          </a:xfrm>
        </p:spPr>
        <p:txBody>
          <a:bodyPr>
            <a:normAutofit fontScale="92500"/>
          </a:bodyPr>
          <a:lstStyle/>
          <a:p>
            <a:pPr>
              <a:lnSpc>
                <a:spcPct val="90000"/>
              </a:lnSpc>
              <a:spcBef>
                <a:spcPts val="600"/>
              </a:spcBef>
              <a:spcAft>
                <a:spcPts val="600"/>
              </a:spcAft>
            </a:pPr>
            <a:r>
              <a:rPr lang="en-US" altLang="en-US" sz="2800" b="1" dirty="0" smtClean="0"/>
              <a:t>Empowering </a:t>
            </a:r>
            <a:r>
              <a:rPr lang="en-US" altLang="en-US" sz="2800" dirty="0" smtClean="0"/>
              <a:t>the low-income community</a:t>
            </a:r>
            <a:endParaRPr lang="en-US" altLang="en-US" dirty="0" smtClean="0"/>
          </a:p>
          <a:p>
            <a:pPr lvl="1">
              <a:lnSpc>
                <a:spcPct val="90000"/>
              </a:lnSpc>
              <a:spcBef>
                <a:spcPts val="600"/>
              </a:spcBef>
              <a:spcAft>
                <a:spcPts val="600"/>
              </a:spcAft>
              <a:buClr>
                <a:srgbClr val="1A6174"/>
              </a:buClr>
            </a:pPr>
            <a:r>
              <a:rPr lang="en-US" altLang="en-US" dirty="0" smtClean="0"/>
              <a:t>Ex., our tripartite board </a:t>
            </a:r>
            <a:r>
              <a:rPr lang="en-US" altLang="en-US" sz="2400" dirty="0" smtClean="0"/>
              <a:t>_______________________________</a:t>
            </a:r>
          </a:p>
          <a:p>
            <a:pPr>
              <a:lnSpc>
                <a:spcPct val="90000"/>
              </a:lnSpc>
              <a:spcBef>
                <a:spcPts val="600"/>
              </a:spcBef>
              <a:spcAft>
                <a:spcPts val="600"/>
              </a:spcAft>
            </a:pPr>
            <a:r>
              <a:rPr lang="en-US" sz="2800" b="1" dirty="0" smtClean="0"/>
              <a:t>Effectively advocating </a:t>
            </a:r>
            <a:r>
              <a:rPr lang="en-US" sz="2800" dirty="0" smtClean="0"/>
              <a:t>for the CAA and its mission</a:t>
            </a:r>
          </a:p>
          <a:p>
            <a:pPr lvl="1">
              <a:lnSpc>
                <a:spcPct val="90000"/>
              </a:lnSpc>
              <a:spcBef>
                <a:spcPts val="600"/>
              </a:spcBef>
              <a:spcAft>
                <a:spcPts val="600"/>
              </a:spcAft>
              <a:buClr>
                <a:srgbClr val="1A6174"/>
              </a:buClr>
            </a:pPr>
            <a:r>
              <a:rPr lang="en-US" dirty="0" smtClean="0"/>
              <a:t>Ex., our tripartite board________________________________</a:t>
            </a:r>
            <a:endParaRPr lang="en-US" sz="2400" dirty="0" smtClean="0"/>
          </a:p>
          <a:p>
            <a:pPr>
              <a:lnSpc>
                <a:spcPct val="90000"/>
              </a:lnSpc>
              <a:spcBef>
                <a:spcPts val="600"/>
              </a:spcBef>
              <a:spcAft>
                <a:spcPts val="600"/>
              </a:spcAft>
            </a:pPr>
            <a:r>
              <a:rPr lang="en-US" altLang="en-US" sz="2800" b="1" dirty="0" smtClean="0"/>
              <a:t>Collecting and providing input </a:t>
            </a:r>
            <a:r>
              <a:rPr lang="en-US" altLang="en-US" sz="2800" dirty="0" smtClean="0"/>
              <a:t>on community needs</a:t>
            </a:r>
          </a:p>
          <a:p>
            <a:pPr lvl="1">
              <a:lnSpc>
                <a:spcPct val="90000"/>
              </a:lnSpc>
              <a:spcBef>
                <a:spcPts val="600"/>
              </a:spcBef>
              <a:spcAft>
                <a:spcPts val="600"/>
              </a:spcAft>
              <a:buClr>
                <a:srgbClr val="1A6174"/>
              </a:buClr>
            </a:pPr>
            <a:r>
              <a:rPr lang="en-US" dirty="0" smtClean="0"/>
              <a:t>Ex., our tripartite board________________________________</a:t>
            </a:r>
          </a:p>
          <a:p>
            <a:pPr>
              <a:lnSpc>
                <a:spcPct val="90000"/>
              </a:lnSpc>
              <a:spcBef>
                <a:spcPts val="600"/>
              </a:spcBef>
              <a:spcAft>
                <a:spcPts val="600"/>
              </a:spcAft>
            </a:pPr>
            <a:r>
              <a:rPr lang="en-US" altLang="en-US" sz="2800" dirty="0" smtClean="0"/>
              <a:t>Developing and sustaining </a:t>
            </a:r>
            <a:r>
              <a:rPr lang="en-US" altLang="en-US" sz="2800" b="1" dirty="0" smtClean="0"/>
              <a:t>strategic partnerships and collaborations</a:t>
            </a:r>
          </a:p>
          <a:p>
            <a:pPr lvl="1">
              <a:lnSpc>
                <a:spcPct val="90000"/>
              </a:lnSpc>
              <a:spcBef>
                <a:spcPts val="600"/>
              </a:spcBef>
              <a:spcAft>
                <a:spcPts val="600"/>
              </a:spcAft>
              <a:buClr>
                <a:srgbClr val="1A6174"/>
              </a:buClr>
            </a:pPr>
            <a:r>
              <a:rPr lang="en-US" dirty="0" smtClean="0"/>
              <a:t>Ex., our tripartite board________________________________</a:t>
            </a: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sz="24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41</a:t>
            </a:fld>
            <a:endParaRPr lang="en-US" dirty="0"/>
          </a:p>
        </p:txBody>
      </p:sp>
    </p:spTree>
    <p:custDataLst>
      <p:tags r:id="rId1"/>
    </p:custDataLst>
    <p:extLst>
      <p:ext uri="{BB962C8B-B14F-4D97-AF65-F5344CB8AC3E}">
        <p14:creationId xmlns:p14="http://schemas.microsoft.com/office/powerpoint/2010/main" val="697858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4"/>
          <p:cNvGraphicFramePr>
            <a:graphicFrameLocks noGrp="1"/>
          </p:cNvGraphicFramePr>
          <p:nvPr>
            <p:ph idx="1"/>
            <p:extLst>
              <p:ext uri="{D42A27DB-BD31-4B8C-83A1-F6EECF244321}">
                <p14:modId xmlns:p14="http://schemas.microsoft.com/office/powerpoint/2010/main" val="3690987098"/>
              </p:ext>
            </p:extLst>
          </p:nvPr>
        </p:nvGraphicFramePr>
        <p:xfrm>
          <a:off x="381000" y="1524000"/>
          <a:ext cx="82296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42</a:t>
            </a:fld>
            <a:endParaRPr lang="en-US" dirty="0"/>
          </a:p>
        </p:txBody>
      </p:sp>
      <p:sp>
        <p:nvSpPr>
          <p:cNvPr id="7"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Community Engagement</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1920712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43</a:t>
            </a:fld>
            <a:endParaRPr lang="en-US" dirty="0"/>
          </a:p>
        </p:txBody>
      </p:sp>
      <p:sp>
        <p:nvSpPr>
          <p:cNvPr id="5" name="Freeform 4"/>
          <p:cNvSpPr/>
          <p:nvPr/>
        </p:nvSpPr>
        <p:spPr>
          <a:xfrm>
            <a:off x="1372890" y="1565334"/>
            <a:ext cx="6629400" cy="41469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4000" b="1" kern="1200" dirty="0" smtClean="0"/>
              <a:t>Maintain and Grow</a:t>
            </a:r>
          </a:p>
          <a:p>
            <a:pPr lvl="0" algn="ctr" defTabSz="1066800" rtl="0">
              <a:lnSpc>
                <a:spcPct val="90000"/>
              </a:lnSpc>
              <a:spcBef>
                <a:spcPct val="0"/>
              </a:spcBef>
              <a:spcAft>
                <a:spcPts val="0"/>
              </a:spcAft>
            </a:pPr>
            <a:r>
              <a:rPr lang="en-US" sz="4000" b="1" kern="1200" dirty="0" smtClean="0"/>
              <a:t> Funding </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Scenario</a:t>
            </a:r>
            <a:endParaRPr lang="en-US" dirty="0"/>
          </a:p>
        </p:txBody>
      </p:sp>
      <p:sp>
        <p:nvSpPr>
          <p:cNvPr id="3" name="Content Placeholder 2"/>
          <p:cNvSpPr>
            <a:spLocks noGrp="1"/>
          </p:cNvSpPr>
          <p:nvPr>
            <p:ph idx="1"/>
          </p:nvPr>
        </p:nvSpPr>
        <p:spPr>
          <a:xfrm>
            <a:off x="457200" y="1417638"/>
            <a:ext cx="8229600" cy="4708525"/>
          </a:xfrm>
        </p:spPr>
        <p:txBody>
          <a:bodyPr>
            <a:normAutofit lnSpcReduction="10000"/>
          </a:bodyPr>
          <a:lstStyle/>
          <a:p>
            <a:pPr marL="0" indent="0">
              <a:buNone/>
            </a:pPr>
            <a:r>
              <a:rPr lang="en-US" b="0" dirty="0" smtClean="0"/>
              <a:t>Darren has been a tripartite board member for 10 years and has become increasingly concerned about the public CAA’s financial standing. He hears rumblings about austerity measures in the county and fears that the board is not doing enough to help the CAA maintain its funding. Darren decides it is time for the board to take action but is not quite sure what actions the board can take since the public CAA is a division of the local government.</a:t>
            </a:r>
          </a:p>
          <a:p>
            <a:pPr marL="0" indent="0">
              <a:buNone/>
            </a:pPr>
            <a:endParaRPr lang="en-US" dirty="0"/>
          </a:p>
          <a:p>
            <a:pPr marL="0" indent="0">
              <a:buNone/>
            </a:pPr>
            <a:r>
              <a:rPr lang="en-US" dirty="0" smtClean="0"/>
              <a:t>What advice do you have for Darren?</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44</a:t>
            </a:fld>
            <a:endParaRPr lang="en-US" dirty="0"/>
          </a:p>
        </p:txBody>
      </p:sp>
    </p:spTree>
    <p:custDataLst>
      <p:tags r:id="rId1"/>
    </p:custDataLst>
    <p:extLst>
      <p:ext uri="{BB962C8B-B14F-4D97-AF65-F5344CB8AC3E}">
        <p14:creationId xmlns:p14="http://schemas.microsoft.com/office/powerpoint/2010/main" val="2056552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325562"/>
          </a:xfrm>
        </p:spPr>
        <p:txBody>
          <a:bodyPr>
            <a:normAutofit/>
          </a:bodyPr>
          <a:lstStyle/>
          <a:p>
            <a:r>
              <a:rPr lang="en-US" dirty="0" smtClean="0"/>
              <a:t>Two Main Ways CAAs Generate Funds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45</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71645360"/>
              </p:ext>
            </p:extLst>
          </p:nvPr>
        </p:nvGraphicFramePr>
        <p:xfrm>
          <a:off x="306090" y="1265237"/>
          <a:ext cx="84582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953000" y="5622869"/>
            <a:ext cx="3886200" cy="701731"/>
          </a:xfrm>
          <a:prstGeom prst="rect">
            <a:avLst/>
          </a:prstGeom>
          <a:noFill/>
        </p:spPr>
        <p:txBody>
          <a:bodyPr wrap="square" rtlCol="0">
            <a:spAutoFit/>
          </a:bodyPr>
          <a:lstStyle/>
          <a:p>
            <a:pPr>
              <a:lnSpc>
                <a:spcPct val="90000"/>
              </a:lnSpc>
            </a:pPr>
            <a:r>
              <a:rPr lang="en-US" sz="2200" b="1" dirty="0" smtClean="0">
                <a:latin typeface="+mn-lt"/>
              </a:rPr>
              <a:t>Board, executive director/ dept. head and county counsel</a:t>
            </a:r>
            <a:endParaRPr lang="en-US" sz="2200" b="1" dirty="0">
              <a:latin typeface="+mn-lt"/>
            </a:endParaRPr>
          </a:p>
        </p:txBody>
      </p:sp>
      <p:sp>
        <p:nvSpPr>
          <p:cNvPr id="9" name="TextBox 8"/>
          <p:cNvSpPr txBox="1"/>
          <p:nvPr/>
        </p:nvSpPr>
        <p:spPr>
          <a:xfrm>
            <a:off x="489779" y="5585533"/>
            <a:ext cx="3810000" cy="701731"/>
          </a:xfrm>
          <a:prstGeom prst="rect">
            <a:avLst/>
          </a:prstGeom>
          <a:noFill/>
        </p:spPr>
        <p:txBody>
          <a:bodyPr wrap="square" rtlCol="0">
            <a:spAutoFit/>
          </a:bodyPr>
          <a:lstStyle/>
          <a:p>
            <a:pPr>
              <a:lnSpc>
                <a:spcPct val="90000"/>
              </a:lnSpc>
            </a:pPr>
            <a:r>
              <a:rPr lang="en-US" sz="2200" b="1" dirty="0" smtClean="0">
                <a:latin typeface="+mn-lt"/>
              </a:rPr>
              <a:t>Executive director/dept. head and staff</a:t>
            </a:r>
            <a:endParaRPr lang="en-US" sz="2200" b="1" dirty="0">
              <a:latin typeface="+mn-lt"/>
            </a:endParaRPr>
          </a:p>
        </p:txBody>
      </p:sp>
      <p:sp>
        <p:nvSpPr>
          <p:cNvPr id="11" name="Rectangle 10"/>
          <p:cNvSpPr/>
          <p:nvPr/>
        </p:nvSpPr>
        <p:spPr>
          <a:xfrm>
            <a:off x="294854" y="5393805"/>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2" name="Rectangle 11"/>
          <p:cNvSpPr/>
          <p:nvPr/>
        </p:nvSpPr>
        <p:spPr>
          <a:xfrm>
            <a:off x="3010710" y="1676400"/>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3" name="Rectangle 12"/>
          <p:cNvSpPr/>
          <p:nvPr/>
        </p:nvSpPr>
        <p:spPr>
          <a:xfrm>
            <a:off x="4724400" y="5435025"/>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
        <p:nvSpPr>
          <p:cNvPr id="14" name="Rectangle 13"/>
          <p:cNvSpPr/>
          <p:nvPr/>
        </p:nvSpPr>
        <p:spPr>
          <a:xfrm>
            <a:off x="7620000" y="17526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46</a:t>
            </a:fld>
            <a:endParaRPr lang="en-US" dirty="0"/>
          </a:p>
        </p:txBody>
      </p:sp>
      <p:graphicFrame>
        <p:nvGraphicFramePr>
          <p:cNvPr id="5" name="Diagram 4"/>
          <p:cNvGraphicFramePr/>
          <p:nvPr>
            <p:extLst>
              <p:ext uri="{D42A27DB-BD31-4B8C-83A1-F6EECF244321}">
                <p14:modId xmlns:p14="http://schemas.microsoft.com/office/powerpoint/2010/main" val="3891795561"/>
              </p:ext>
            </p:extLst>
          </p:nvPr>
        </p:nvGraphicFramePr>
        <p:xfrm>
          <a:off x="304800" y="152400"/>
          <a:ext cx="8610600" cy="647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135376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47</a:t>
            </a:fld>
            <a:endParaRPr lang="en-US" dirty="0"/>
          </a:p>
        </p:txBody>
      </p:sp>
      <p:sp>
        <p:nvSpPr>
          <p:cNvPr id="5" name="Freeform 4"/>
          <p:cNvSpPr/>
          <p:nvPr/>
        </p:nvSpPr>
        <p:spPr>
          <a:xfrm>
            <a:off x="1173997" y="1600200"/>
            <a:ext cx="6934199" cy="4237494"/>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spcBef>
                <a:spcPct val="0"/>
              </a:spcBef>
              <a:spcAft>
                <a:spcPts val="0"/>
              </a:spcAft>
            </a:pPr>
            <a:r>
              <a:rPr lang="en-US" sz="4000" b="1" dirty="0" smtClean="0"/>
              <a:t>Strategic &amp; Programmatic</a:t>
            </a:r>
          </a:p>
          <a:p>
            <a:pPr lvl="0" algn="ctr" defTabSz="1066800" rtl="0">
              <a:spcBef>
                <a:spcPct val="0"/>
              </a:spcBef>
              <a:spcAft>
                <a:spcPts val="0"/>
              </a:spcAft>
            </a:pPr>
            <a:r>
              <a:rPr lang="en-US" sz="4000" b="1" dirty="0" smtClean="0"/>
              <a:t>Performance</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940"/>
            <a:ext cx="8229600" cy="1401762"/>
          </a:xfrm>
        </p:spPr>
        <p:txBody>
          <a:bodyPr>
            <a:normAutofit/>
          </a:bodyPr>
          <a:lstStyle/>
          <a:p>
            <a:r>
              <a:rPr lang="en-US" dirty="0" smtClean="0"/>
              <a:t>Program Performance Exercise</a:t>
            </a:r>
            <a:endParaRPr lang="en-US" dirty="0"/>
          </a:p>
        </p:txBody>
      </p:sp>
      <p:sp>
        <p:nvSpPr>
          <p:cNvPr id="3" name="Content Placeholder 2"/>
          <p:cNvSpPr>
            <a:spLocks noGrp="1"/>
          </p:cNvSpPr>
          <p:nvPr>
            <p:ph idx="1"/>
          </p:nvPr>
        </p:nvSpPr>
        <p:spPr>
          <a:xfrm>
            <a:off x="511792" y="1447800"/>
            <a:ext cx="8229600" cy="1447799"/>
          </a:xfrm>
        </p:spPr>
        <p:txBody>
          <a:bodyPr>
            <a:noAutofit/>
          </a:bodyPr>
          <a:lstStyle/>
          <a:p>
            <a:pPr>
              <a:buFont typeface="Arial" pitchFamily="34" charset="0"/>
              <a:buChar char="•"/>
            </a:pPr>
            <a:r>
              <a:rPr lang="en-US" sz="3000" dirty="0" smtClean="0"/>
              <a:t>List 3 reasons why a tripartite board should have a framework in place for reviewing the performance of the CAA’s programs.</a:t>
            </a:r>
            <a:endParaRPr lang="en-US" sz="30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48</a:t>
            </a:fld>
            <a:endParaRPr lang="en-US" dirty="0"/>
          </a:p>
        </p:txBody>
      </p:sp>
      <p:sp>
        <p:nvSpPr>
          <p:cNvPr id="5" name="Content Placeholder 2"/>
          <p:cNvSpPr txBox="1">
            <a:spLocks/>
          </p:cNvSpPr>
          <p:nvPr/>
        </p:nvSpPr>
        <p:spPr>
          <a:xfrm>
            <a:off x="457200" y="3200400"/>
            <a:ext cx="8229600" cy="3048000"/>
          </a:xfrm>
          <a:prstGeom prst="rect">
            <a:avLst/>
          </a:prstGeom>
        </p:spPr>
        <p:txBody>
          <a:bodyPr vert="horz" lIns="91440" tIns="45720" rIns="91440" bIns="45720" rtlCol="0">
            <a:normAutofit/>
          </a:bodyPr>
          <a:lstStyle/>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A6174"/>
                </a:solidFill>
                <a:latin typeface="+mn-lt"/>
              </a:rPr>
              <a:t>The CSBG Organizational </a:t>
            </a:r>
            <a:r>
              <a:rPr lang="en-US" sz="2800" dirty="0">
                <a:solidFill>
                  <a:srgbClr val="1A6174"/>
                </a:solidFill>
                <a:latin typeface="+mn-lt"/>
              </a:rPr>
              <a:t>S</a:t>
            </a:r>
            <a:r>
              <a:rPr lang="en-US" sz="2800" dirty="0" smtClean="0">
                <a:solidFill>
                  <a:srgbClr val="1A6174"/>
                </a:solidFill>
                <a:latin typeface="+mn-lt"/>
              </a:rPr>
              <a:t>tandards require it.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b="1" u="sng" dirty="0" smtClean="0">
                <a:solidFill>
                  <a:srgbClr val="FF6600"/>
                </a:solidFill>
                <a:latin typeface="+mn-lt"/>
              </a:rPr>
              <a:t>ALL</a:t>
            </a:r>
            <a:r>
              <a:rPr lang="en-US" sz="2800" dirty="0" smtClean="0">
                <a:solidFill>
                  <a:srgbClr val="1F4A7F"/>
                </a:solidFill>
                <a:latin typeface="+mn-lt"/>
              </a:rPr>
              <a:t> </a:t>
            </a:r>
            <a:r>
              <a:rPr lang="en-US" sz="2800" dirty="0" smtClean="0">
                <a:solidFill>
                  <a:srgbClr val="1A6174"/>
                </a:solidFill>
                <a:latin typeface="+mn-lt"/>
              </a:rPr>
              <a:t>funders expect to receive information on how programs and services are making an impact.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A6174"/>
                </a:solidFill>
                <a:latin typeface="+mn-lt"/>
              </a:rPr>
              <a:t>It is the best way for the CAA to know what’s working and what’s not.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475531545"/>
              </p:ext>
            </p:extLst>
          </p:nvPr>
        </p:nvGraphicFramePr>
        <p:xfrm>
          <a:off x="304800" y="914400"/>
          <a:ext cx="85344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49</a:t>
            </a:fld>
            <a:endParaRPr lang="en-US" dirty="0"/>
          </a:p>
        </p:txBody>
      </p:sp>
    </p:spTree>
    <p:custDataLst>
      <p:tags r:id="rId1"/>
    </p:custDataLst>
    <p:extLst>
      <p:ext uri="{BB962C8B-B14F-4D97-AF65-F5344CB8AC3E}">
        <p14:creationId xmlns:p14="http://schemas.microsoft.com/office/powerpoint/2010/main" val="3629159195"/>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val="2477347071"/>
              </p:ext>
            </p:extLst>
          </p:nvPr>
        </p:nvGraphicFramePr>
        <p:xfrm>
          <a:off x="304800" y="1371600"/>
          <a:ext cx="86106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50</a:t>
            </a:fld>
            <a:endParaRPr lang="en-US" dirty="0"/>
          </a:p>
        </p:txBody>
      </p:sp>
      <p:sp>
        <p:nvSpPr>
          <p:cNvPr id="6" name="Title 1"/>
          <p:cNvSpPr>
            <a:spLocks noGrp="1"/>
          </p:cNvSpPr>
          <p:nvPr>
            <p:ph type="title"/>
          </p:nvPr>
        </p:nvSpPr>
        <p:spPr>
          <a:xfrm>
            <a:off x="457200" y="152400"/>
            <a:ext cx="8229600" cy="1143000"/>
          </a:xfrm>
        </p:spPr>
        <p:txBody>
          <a:bodyPr>
            <a:normAutofit/>
          </a:bodyPr>
          <a:lstStyle/>
          <a:p>
            <a:pPr>
              <a:lnSpc>
                <a:spcPct val="90000"/>
              </a:lnSpc>
            </a:pPr>
            <a:r>
              <a:rPr lang="en-US" dirty="0" smtClean="0"/>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Strategic and Program Performance</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333633275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t>Board’s Role in Programmatic &amp; Strategic Performance</a:t>
            </a:r>
            <a:endParaRPr lang="en-US" dirty="0"/>
          </a:p>
        </p:txBody>
      </p:sp>
      <p:sp>
        <p:nvSpPr>
          <p:cNvPr id="3" name="Content Placeholder 2"/>
          <p:cNvSpPr>
            <a:spLocks noGrp="1"/>
          </p:cNvSpPr>
          <p:nvPr>
            <p:ph idx="1"/>
          </p:nvPr>
        </p:nvSpPr>
        <p:spPr>
          <a:xfrm>
            <a:off x="457200" y="1447800"/>
            <a:ext cx="8229600" cy="4678363"/>
          </a:xfrm>
        </p:spPr>
        <p:txBody>
          <a:bodyPr/>
          <a:lstStyle/>
          <a:p>
            <a:r>
              <a:rPr lang="en-US" dirty="0" smtClean="0"/>
              <a:t>Establishing a culture of using data to make decisions</a:t>
            </a:r>
          </a:p>
          <a:p>
            <a:endParaRPr lang="en-US" dirty="0" smtClean="0"/>
          </a:p>
          <a:p>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51</a:t>
            </a:fld>
            <a:endParaRPr lang="en-US" dirty="0"/>
          </a:p>
        </p:txBody>
      </p:sp>
      <p:graphicFrame>
        <p:nvGraphicFramePr>
          <p:cNvPr id="5" name="Diagram 4"/>
          <p:cNvGraphicFramePr/>
          <p:nvPr>
            <p:extLst>
              <p:ext uri="{D42A27DB-BD31-4B8C-83A1-F6EECF244321}">
                <p14:modId xmlns:p14="http://schemas.microsoft.com/office/powerpoint/2010/main" val="780437601"/>
              </p:ext>
            </p:extLst>
          </p:nvPr>
        </p:nvGraphicFramePr>
        <p:xfrm>
          <a:off x="1219200" y="2593380"/>
          <a:ext cx="6858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t>Board’s Role in Programmatic &amp; Strategic Performance</a:t>
            </a:r>
            <a:endParaRPr lang="en-US" dirty="0"/>
          </a:p>
        </p:txBody>
      </p:sp>
      <p:sp>
        <p:nvSpPr>
          <p:cNvPr id="3" name="Content Placeholder 2"/>
          <p:cNvSpPr>
            <a:spLocks noGrp="1"/>
          </p:cNvSpPr>
          <p:nvPr>
            <p:ph idx="1"/>
          </p:nvPr>
        </p:nvSpPr>
        <p:spPr>
          <a:xfrm>
            <a:off x="457200" y="1447800"/>
            <a:ext cx="8229600" cy="1143000"/>
          </a:xfrm>
        </p:spPr>
        <p:txBody>
          <a:bodyPr/>
          <a:lstStyle/>
          <a:p>
            <a:r>
              <a:rPr lang="en-US" dirty="0" smtClean="0"/>
              <a:t>Inquiring about relevancy of data received and the metrics used </a:t>
            </a:r>
          </a:p>
          <a:p>
            <a:endParaRPr lang="en-US" dirty="0" smtClean="0"/>
          </a:p>
          <a:p>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52</a:t>
            </a:fld>
            <a:endParaRPr lang="en-US" dirty="0"/>
          </a:p>
        </p:txBody>
      </p:sp>
      <p:graphicFrame>
        <p:nvGraphicFramePr>
          <p:cNvPr id="7" name="Diagram 6"/>
          <p:cNvGraphicFramePr/>
          <p:nvPr>
            <p:extLst>
              <p:ext uri="{D42A27DB-BD31-4B8C-83A1-F6EECF244321}">
                <p14:modId xmlns:p14="http://schemas.microsoft.com/office/powerpoint/2010/main" val="1049311518"/>
              </p:ext>
            </p:extLst>
          </p:nvPr>
        </p:nvGraphicFramePr>
        <p:xfrm>
          <a:off x="685800" y="2286000"/>
          <a:ext cx="76962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53</a:t>
            </a:fld>
            <a:endParaRPr lang="en-US" dirty="0"/>
          </a:p>
        </p:txBody>
      </p:sp>
      <p:sp>
        <p:nvSpPr>
          <p:cNvPr id="5" name="Freeform 4"/>
          <p:cNvSpPr/>
          <p:nvPr/>
        </p:nvSpPr>
        <p:spPr>
          <a:xfrm>
            <a:off x="1081008" y="1538208"/>
            <a:ext cx="7238999" cy="43755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Accountability</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Oversight Quiz</a:t>
            </a:r>
            <a:endParaRPr lang="en-US" dirty="0"/>
          </a:p>
        </p:txBody>
      </p:sp>
      <p:sp>
        <p:nvSpPr>
          <p:cNvPr id="3" name="Content Placeholder 2"/>
          <p:cNvSpPr>
            <a:spLocks noGrp="1"/>
          </p:cNvSpPr>
          <p:nvPr>
            <p:ph idx="1"/>
          </p:nvPr>
        </p:nvSpPr>
        <p:spPr/>
        <p:txBody>
          <a:bodyPr>
            <a:normAutofit/>
          </a:bodyPr>
          <a:lstStyle/>
          <a:p>
            <a:pPr marL="514350" indent="-514350">
              <a:lnSpc>
                <a:spcPct val="90000"/>
              </a:lnSpc>
              <a:spcBef>
                <a:spcPts val="800"/>
              </a:spcBef>
              <a:spcAft>
                <a:spcPts val="800"/>
              </a:spcAft>
              <a:buFont typeface="+mj-lt"/>
              <a:buAutoNum type="arabicPeriod"/>
            </a:pPr>
            <a:r>
              <a:rPr lang="en-US" dirty="0" smtClean="0"/>
              <a:t>Because a public CAA is often a division or department of the local government, the tripartite board has no real  influence over the CAA’s budget. </a:t>
            </a:r>
            <a:r>
              <a:rPr lang="en-US" dirty="0" smtClean="0">
                <a:solidFill>
                  <a:schemeClr val="tx2"/>
                </a:solidFill>
              </a:rPr>
              <a:t>True </a:t>
            </a:r>
            <a:r>
              <a:rPr lang="en-US" dirty="0" smtClean="0"/>
              <a:t>or </a:t>
            </a:r>
            <a:r>
              <a:rPr lang="en-US" dirty="0" smtClean="0">
                <a:solidFill>
                  <a:schemeClr val="tx2"/>
                </a:solidFill>
              </a:rPr>
              <a:t>False</a:t>
            </a:r>
          </a:p>
          <a:p>
            <a:pPr marL="514350" indent="-514350">
              <a:lnSpc>
                <a:spcPct val="90000"/>
              </a:lnSpc>
              <a:spcBef>
                <a:spcPts val="800"/>
              </a:spcBef>
              <a:spcAft>
                <a:spcPts val="800"/>
              </a:spcAft>
              <a:buFont typeface="+mj-lt"/>
              <a:buAutoNum type="arabicPeriod"/>
            </a:pPr>
            <a:r>
              <a:rPr lang="en-US" dirty="0" smtClean="0"/>
              <a:t>The tripartite board should work closely with local governing officials to ensure it receives the financial reports for the programs it oversees as permitted by local government procedures. </a:t>
            </a:r>
            <a:r>
              <a:rPr lang="en-US" dirty="0">
                <a:solidFill>
                  <a:schemeClr val="tx2"/>
                </a:solidFill>
              </a:rPr>
              <a:t>True </a:t>
            </a:r>
            <a:r>
              <a:rPr lang="en-US" dirty="0"/>
              <a:t>or </a:t>
            </a:r>
            <a:r>
              <a:rPr lang="en-US" dirty="0">
                <a:solidFill>
                  <a:schemeClr val="tx2"/>
                </a:solidFill>
              </a:rPr>
              <a:t>False</a:t>
            </a:r>
          </a:p>
          <a:p>
            <a:pPr marL="514350" indent="-514350">
              <a:lnSpc>
                <a:spcPct val="90000"/>
              </a:lnSpc>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54</a:t>
            </a:fld>
            <a:endParaRPr lang="en-US" dirty="0"/>
          </a:p>
        </p:txBody>
      </p:sp>
      <p:sp>
        <p:nvSpPr>
          <p:cNvPr id="5" name="Oval 4"/>
          <p:cNvSpPr/>
          <p:nvPr/>
        </p:nvSpPr>
        <p:spPr>
          <a:xfrm>
            <a:off x="4343400" y="2743200"/>
            <a:ext cx="914400" cy="4572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696200" y="4495800"/>
            <a:ext cx="914400" cy="4572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9161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sz="4000" dirty="0" smtClean="0">
                <a:solidFill>
                  <a:srgbClr val="FF7D25"/>
                </a:solidFill>
              </a:rPr>
              <a:t>Oversee Financial Standing</a:t>
            </a:r>
            <a:endParaRPr lang="en-US" sz="4000" dirty="0">
              <a:solidFill>
                <a:srgbClr val="FF7D25"/>
              </a:solidFill>
            </a:endParaRPr>
          </a:p>
        </p:txBody>
      </p:sp>
      <p:sp>
        <p:nvSpPr>
          <p:cNvPr id="5" name="Freeform 4"/>
          <p:cNvSpPr/>
          <p:nvPr/>
        </p:nvSpPr>
        <p:spPr>
          <a:xfrm>
            <a:off x="381000" y="160091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chemeClr val="accent1"/>
          </a:solidFill>
          <a:ln>
            <a:solidFill>
              <a:srgbClr val="2FAAC7"/>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1</a:t>
            </a:r>
            <a:endParaRPr lang="en-US" sz="2300" kern="1200" dirty="0"/>
          </a:p>
        </p:txBody>
      </p:sp>
      <p:sp>
        <p:nvSpPr>
          <p:cNvPr id="7" name="Freeform 6"/>
          <p:cNvSpPr/>
          <p:nvPr/>
        </p:nvSpPr>
        <p:spPr>
          <a:xfrm>
            <a:off x="1218292" y="160092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1"/>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solidFill>
                  <a:schemeClr val="tx2"/>
                </a:solidFill>
              </a:rPr>
              <a:t>Receive financial </a:t>
            </a:r>
            <a:r>
              <a:rPr lang="en-US" sz="3000" dirty="0" smtClean="0">
                <a:solidFill>
                  <a:schemeClr val="tx2"/>
                </a:solidFill>
              </a:rPr>
              <a:t>reports</a:t>
            </a:r>
            <a:r>
              <a:rPr lang="en-US" sz="3000" kern="1200" dirty="0" smtClean="0">
                <a:solidFill>
                  <a:schemeClr val="tx2"/>
                </a:solidFill>
              </a:rPr>
              <a:t> at regular meetings</a:t>
            </a:r>
            <a:endParaRPr lang="en-US" sz="3000" kern="1200" dirty="0">
              <a:solidFill>
                <a:schemeClr val="tx2"/>
              </a:solidFill>
            </a:endParaRPr>
          </a:p>
        </p:txBody>
      </p:sp>
      <p:sp>
        <p:nvSpPr>
          <p:cNvPr id="8" name="Freeform 7"/>
          <p:cNvSpPr/>
          <p:nvPr/>
        </p:nvSpPr>
        <p:spPr>
          <a:xfrm>
            <a:off x="381000" y="264952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3">
                <a:lumMod val="75000"/>
              </a:schemeClr>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2</a:t>
            </a:r>
            <a:endParaRPr lang="en-US" sz="2300" kern="1200" dirty="0"/>
          </a:p>
        </p:txBody>
      </p:sp>
      <p:sp>
        <p:nvSpPr>
          <p:cNvPr id="9" name="Freeform 8"/>
          <p:cNvSpPr/>
          <p:nvPr/>
        </p:nvSpPr>
        <p:spPr>
          <a:xfrm>
            <a:off x="1218292" y="264953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3">
                <a:lumMod val="75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Provide input on</a:t>
            </a:r>
            <a:r>
              <a:rPr lang="en-US" sz="3000" kern="1200" dirty="0" smtClean="0">
                <a:solidFill>
                  <a:schemeClr val="tx2"/>
                </a:solidFill>
              </a:rPr>
              <a:t> annual budget</a:t>
            </a:r>
            <a:endParaRPr lang="en-US" sz="3000" kern="1200" dirty="0">
              <a:solidFill>
                <a:schemeClr val="tx2"/>
              </a:solidFill>
            </a:endParaRPr>
          </a:p>
        </p:txBody>
      </p:sp>
      <p:sp>
        <p:nvSpPr>
          <p:cNvPr id="10" name="Freeform 9"/>
          <p:cNvSpPr/>
          <p:nvPr/>
        </p:nvSpPr>
        <p:spPr>
          <a:xfrm>
            <a:off x="381000" y="369814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4">
                <a:lumMod val="75000"/>
              </a:schemeClr>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3</a:t>
            </a:r>
            <a:endParaRPr lang="en-US" sz="2300" kern="1200" dirty="0"/>
          </a:p>
        </p:txBody>
      </p:sp>
      <p:sp>
        <p:nvSpPr>
          <p:cNvPr id="11" name="Freeform 10"/>
          <p:cNvSpPr/>
          <p:nvPr/>
        </p:nvSpPr>
        <p:spPr>
          <a:xfrm>
            <a:off x="1218292" y="369814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4">
                <a:lumMod val="75000"/>
              </a:schemeClr>
            </a:solidFill>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Develop dashboards</a:t>
            </a:r>
            <a:endParaRPr lang="en-US" sz="3000" kern="1200" dirty="0">
              <a:solidFill>
                <a:schemeClr val="tx2"/>
              </a:solidFill>
            </a:endParaRPr>
          </a:p>
        </p:txBody>
      </p:sp>
      <p:sp>
        <p:nvSpPr>
          <p:cNvPr id="12" name="Freeform 11"/>
          <p:cNvSpPr/>
          <p:nvPr/>
        </p:nvSpPr>
        <p:spPr>
          <a:xfrm>
            <a:off x="381000" y="474675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rgbClr val="00B050"/>
          </a:solidFill>
          <a:ln>
            <a:solidFill>
              <a:srgbClr val="92D050"/>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4</a:t>
            </a:r>
            <a:endParaRPr lang="en-US" sz="2300" kern="1200" dirty="0"/>
          </a:p>
        </p:txBody>
      </p:sp>
      <p:sp>
        <p:nvSpPr>
          <p:cNvPr id="13" name="Freeform 12"/>
          <p:cNvSpPr/>
          <p:nvPr/>
        </p:nvSpPr>
        <p:spPr>
          <a:xfrm>
            <a:off x="1218292" y="4746751"/>
            <a:ext cx="7544708" cy="892049"/>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solidFill>
            <a:schemeClr val="bg1"/>
          </a:solidFill>
          <a:ln>
            <a:solidFill>
              <a:srgbClr val="00B05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Receive notification of audit and any CSBG findings</a:t>
            </a:r>
            <a:endParaRPr lang="en-US" sz="3000" kern="1200" dirty="0">
              <a:solidFill>
                <a:schemeClr val="tx2"/>
              </a:solidFill>
            </a:endParaRPr>
          </a:p>
        </p:txBody>
      </p:sp>
      <p:sp>
        <p:nvSpPr>
          <p:cNvPr id="1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55</a:t>
            </a:fld>
            <a:endParaRPr lang="en-US" dirty="0"/>
          </a:p>
        </p:txBody>
      </p:sp>
    </p:spTree>
    <p:custDataLst>
      <p:tags r:id="rId1"/>
    </p:custDataLst>
    <p:extLst>
      <p:ext uri="{BB962C8B-B14F-4D97-AF65-F5344CB8AC3E}">
        <p14:creationId xmlns:p14="http://schemas.microsoft.com/office/powerpoint/2010/main" val="1889921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Financial Reports</a:t>
            </a:r>
            <a:endParaRPr lang="en-US" dirty="0">
              <a:solidFill>
                <a:srgbClr val="FF7D25"/>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An approach to financial reports may include:</a:t>
            </a:r>
          </a:p>
          <a:p>
            <a:pPr lvl="1">
              <a:spcBef>
                <a:spcPts val="800"/>
              </a:spcBef>
              <a:spcAft>
                <a:spcPts val="800"/>
              </a:spcAft>
              <a:buClr>
                <a:srgbClr val="1A6174"/>
              </a:buClr>
            </a:pPr>
            <a:r>
              <a:rPr lang="en-US" sz="2800" dirty="0" smtClean="0"/>
              <a:t>Preliminary review by finance committee</a:t>
            </a:r>
          </a:p>
          <a:p>
            <a:pPr lvl="1">
              <a:spcBef>
                <a:spcPts val="800"/>
              </a:spcBef>
              <a:spcAft>
                <a:spcPts val="800"/>
              </a:spcAft>
              <a:buClr>
                <a:srgbClr val="1A6174"/>
              </a:buClr>
            </a:pPr>
            <a:r>
              <a:rPr lang="en-US" sz="2800" dirty="0" smtClean="0"/>
              <a:t>Review by each board member</a:t>
            </a:r>
          </a:p>
          <a:p>
            <a:pPr lvl="1">
              <a:spcBef>
                <a:spcPts val="800"/>
              </a:spcBef>
              <a:spcAft>
                <a:spcPts val="800"/>
              </a:spcAft>
              <a:buClr>
                <a:srgbClr val="1A6174"/>
              </a:buClr>
            </a:pPr>
            <a:r>
              <a:rPr lang="en-US" sz="2800" dirty="0" smtClean="0"/>
              <a:t>Regular discussion</a:t>
            </a:r>
          </a:p>
          <a:p>
            <a:pPr lvl="1">
              <a:spcBef>
                <a:spcPts val="800"/>
              </a:spcBef>
              <a:spcAft>
                <a:spcPts val="800"/>
              </a:spcAft>
              <a:buClr>
                <a:srgbClr val="1A6174"/>
              </a:buClr>
            </a:pPr>
            <a:r>
              <a:rPr lang="en-US" sz="2800" dirty="0" smtClean="0"/>
              <a:t>Once-a-year discussions (e.g., annual budget, etc.)</a:t>
            </a:r>
          </a:p>
          <a:p>
            <a:pPr lvl="1">
              <a:spcBef>
                <a:spcPts val="800"/>
              </a:spcBef>
              <a:spcAft>
                <a:spcPts val="800"/>
              </a:spcAft>
              <a:buClr>
                <a:srgbClr val="1A6174"/>
              </a:buClr>
            </a:pPr>
            <a:r>
              <a:rPr lang="en-US" sz="2800" dirty="0" smtClean="0"/>
              <a:t>Question and answers</a:t>
            </a: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56</a:t>
            </a:fld>
            <a:endParaRPr lang="en-US" dirty="0"/>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Annual Budget</a:t>
            </a:r>
            <a:endParaRPr lang="en-US" dirty="0">
              <a:solidFill>
                <a:srgbClr val="FF7D25"/>
              </a:solidFill>
            </a:endParaRPr>
          </a:p>
        </p:txBody>
      </p:sp>
      <p:sp>
        <p:nvSpPr>
          <p:cNvPr id="3" name="Content Placeholder 2"/>
          <p:cNvSpPr>
            <a:spLocks noGrp="1"/>
          </p:cNvSpPr>
          <p:nvPr>
            <p:ph idx="1"/>
          </p:nvPr>
        </p:nvSpPr>
        <p:spPr>
          <a:xfrm>
            <a:off x="533400" y="1524000"/>
            <a:ext cx="8153400" cy="4572000"/>
          </a:xfrm>
        </p:spPr>
        <p:txBody>
          <a:bodyPr>
            <a:normAutofit fontScale="92500"/>
          </a:bodyPr>
          <a:lstStyle/>
          <a:p>
            <a:pPr>
              <a:spcBef>
                <a:spcPts val="800"/>
              </a:spcBef>
              <a:spcAft>
                <a:spcPts val="800"/>
              </a:spcAft>
            </a:pPr>
            <a:r>
              <a:rPr lang="en-US" dirty="0" smtClean="0"/>
              <a:t>Provide input on CSBG budget process</a:t>
            </a:r>
          </a:p>
          <a:p>
            <a:pPr>
              <a:spcBef>
                <a:spcPts val="800"/>
              </a:spcBef>
              <a:spcAft>
                <a:spcPts val="800"/>
              </a:spcAft>
            </a:pPr>
            <a:r>
              <a:rPr lang="en-US" dirty="0" smtClean="0"/>
              <a:t>Participate in hearings and meetings about budget</a:t>
            </a:r>
          </a:p>
          <a:p>
            <a:pPr>
              <a:spcBef>
                <a:spcPts val="800"/>
              </a:spcBef>
              <a:spcAft>
                <a:spcPts val="800"/>
              </a:spcAft>
            </a:pPr>
            <a:r>
              <a:rPr lang="en-US" dirty="0" smtClean="0"/>
              <a:t>Monitor performance against budget during year</a:t>
            </a:r>
          </a:p>
          <a:p>
            <a:pPr>
              <a:spcBef>
                <a:spcPts val="800"/>
              </a:spcBef>
              <a:spcAft>
                <a:spcPts val="800"/>
              </a:spcAft>
            </a:pPr>
            <a:r>
              <a:rPr lang="en-US" dirty="0" smtClean="0"/>
              <a:t>Help board members develop a high-level understanding of:</a:t>
            </a:r>
          </a:p>
          <a:p>
            <a:pPr lvl="1">
              <a:spcBef>
                <a:spcPts val="800"/>
              </a:spcBef>
              <a:spcAft>
                <a:spcPts val="800"/>
              </a:spcAft>
              <a:buClr>
                <a:srgbClr val="1A6174"/>
              </a:buClr>
            </a:pPr>
            <a:r>
              <a:rPr lang="en-US" dirty="0" smtClean="0"/>
              <a:t>Budget assumptions</a:t>
            </a:r>
          </a:p>
          <a:p>
            <a:pPr lvl="1">
              <a:spcBef>
                <a:spcPts val="800"/>
              </a:spcBef>
              <a:spcAft>
                <a:spcPts val="800"/>
              </a:spcAft>
              <a:buClr>
                <a:srgbClr val="1A6174"/>
              </a:buClr>
            </a:pPr>
            <a:r>
              <a:rPr lang="en-US" dirty="0" smtClean="0"/>
              <a:t>Cost centers</a:t>
            </a:r>
          </a:p>
          <a:p>
            <a:pPr lvl="1">
              <a:spcBef>
                <a:spcPts val="800"/>
              </a:spcBef>
              <a:spcAft>
                <a:spcPts val="800"/>
              </a:spcAft>
              <a:buClr>
                <a:srgbClr val="1A6174"/>
              </a:buClr>
            </a:pPr>
            <a:r>
              <a:rPr lang="en-US" dirty="0" smtClean="0"/>
              <a:t>Applicable grant requirements</a:t>
            </a:r>
          </a:p>
        </p:txBody>
      </p:sp>
      <p:sp>
        <p:nvSpPr>
          <p:cNvPr id="4" name="Slide Number Placeholder 3"/>
          <p:cNvSpPr>
            <a:spLocks noGrp="1"/>
          </p:cNvSpPr>
          <p:nvPr>
            <p:ph type="sldNum" sz="quarter" idx="12"/>
          </p:nvPr>
        </p:nvSpPr>
        <p:spPr>
          <a:xfrm>
            <a:off x="8382000" y="6400801"/>
            <a:ext cx="533400" cy="381000"/>
          </a:xfrm>
        </p:spPr>
        <p:txBody>
          <a:bodyPr/>
          <a:lstStyle/>
          <a:p>
            <a:fld id="{4A66FE31-C09E-42ED-B4D0-F94965E42B7D}" type="slidenum">
              <a:rPr lang="en-US" smtClean="0"/>
              <a:pPr/>
              <a:t>57</a:t>
            </a:fld>
            <a:endParaRPr lang="en-US" dirty="0"/>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1708387425"/>
              </p:ext>
            </p:extLst>
          </p:nvPr>
        </p:nvGraphicFramePr>
        <p:xfrm>
          <a:off x="381000" y="1828800"/>
          <a:ext cx="8382000" cy="2819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58</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FF7D25"/>
                </a:solidFill>
              </a:rPr>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Financial Oversight</a:t>
            </a:r>
            <a:endParaRPr lang="en-US" sz="2900" dirty="0">
              <a:solidFill>
                <a:schemeClr val="accent1"/>
              </a:solidFill>
            </a:endParaRPr>
          </a:p>
        </p:txBody>
      </p:sp>
      <p:graphicFrame>
        <p:nvGraphicFramePr>
          <p:cNvPr id="5" name="Content Placeholder 4"/>
          <p:cNvGraphicFramePr>
            <a:graphicFrameLocks/>
          </p:cNvGraphicFramePr>
          <p:nvPr>
            <p:extLst>
              <p:ext uri="{D42A27DB-BD31-4B8C-83A1-F6EECF244321}">
                <p14:modId xmlns:p14="http://schemas.microsoft.com/office/powerpoint/2010/main" val="1577965803"/>
              </p:ext>
            </p:extLst>
          </p:nvPr>
        </p:nvGraphicFramePr>
        <p:xfrm>
          <a:off x="381000" y="4038600"/>
          <a:ext cx="8382000" cy="182528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2489658324"/>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4217558289"/>
              </p:ext>
            </p:extLst>
          </p:nvPr>
        </p:nvGraphicFramePr>
        <p:xfrm>
          <a:off x="381000" y="1828800"/>
          <a:ext cx="8382000" cy="2819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59</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FF7D25"/>
                </a:solidFill>
              </a:rPr>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Financial Oversight</a:t>
            </a:r>
            <a:endParaRPr lang="en-US" sz="2900" dirty="0">
              <a:solidFill>
                <a:schemeClr val="accent1"/>
              </a:solidFill>
            </a:endParaRPr>
          </a:p>
        </p:txBody>
      </p:sp>
      <p:graphicFrame>
        <p:nvGraphicFramePr>
          <p:cNvPr id="5" name="Content Placeholder 4"/>
          <p:cNvGraphicFramePr>
            <a:graphicFrameLocks/>
          </p:cNvGraphicFramePr>
          <p:nvPr>
            <p:extLst>
              <p:ext uri="{D42A27DB-BD31-4B8C-83A1-F6EECF244321}">
                <p14:modId xmlns:p14="http://schemas.microsoft.com/office/powerpoint/2010/main" val="2640278486"/>
              </p:ext>
            </p:extLst>
          </p:nvPr>
        </p:nvGraphicFramePr>
        <p:xfrm>
          <a:off x="381000" y="4038600"/>
          <a:ext cx="8382000" cy="1676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63948692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100361</TotalTime>
  <Words>12953</Words>
  <Application>Microsoft Office PowerPoint</Application>
  <PresentationFormat>On-screen Show (4:3)</PresentationFormat>
  <Paragraphs>771</Paragraphs>
  <Slides>59</Slides>
  <Notes>59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Corbel</vt:lpstr>
      <vt:lpstr>Courier New</vt:lpstr>
      <vt:lpstr>Frutiger LT 57 Cn</vt:lpstr>
      <vt:lpstr>Wingdings</vt:lpstr>
      <vt:lpstr>1_Office Theme</vt:lpstr>
      <vt:lpstr>  Board Roles &amp; Responsibilities:  Public Community Action Agencies  </vt:lpstr>
      <vt:lpstr>PowerPoint Presentation</vt:lpstr>
      <vt:lpstr>Key Responsibilities of the Tripartite Board</vt:lpstr>
      <vt:lpstr>Key Board Responsibilities</vt:lpstr>
      <vt:lpstr>Public CAA Case Study: Power of a Tripartite Board</vt:lpstr>
      <vt:lpstr>Key Board Responsibility</vt:lpstr>
      <vt:lpstr>Know Your Mission Exercise</vt:lpstr>
      <vt:lpstr>Why Mission Matters</vt:lpstr>
      <vt:lpstr>Board Role and Mission</vt:lpstr>
      <vt:lpstr>PowerPoint Presentation</vt:lpstr>
      <vt:lpstr>Update Mission</vt:lpstr>
      <vt:lpstr>Mission Revision Exercise</vt:lpstr>
      <vt:lpstr>CSBG Organizational Standards Mission</vt:lpstr>
      <vt:lpstr>Use Mission</vt:lpstr>
      <vt:lpstr>Key Board Responsibility </vt:lpstr>
      <vt:lpstr>Planning Exercise</vt:lpstr>
      <vt:lpstr>Planning Under CSBG</vt:lpstr>
      <vt:lpstr>Development of Strategic Plan</vt:lpstr>
      <vt:lpstr>CSBG Organizational Standards Planning</vt:lpstr>
      <vt:lpstr>Engage in Planning</vt:lpstr>
      <vt:lpstr>Strategic Agendas</vt:lpstr>
      <vt:lpstr>Consent Agendas</vt:lpstr>
      <vt:lpstr>PowerPoint Presentation</vt:lpstr>
      <vt:lpstr>Strategic Dashboard</vt:lpstr>
      <vt:lpstr>Agenda Exercise</vt:lpstr>
      <vt:lpstr>Key Board Responsibility</vt:lpstr>
      <vt:lpstr>Engagement Scenario</vt:lpstr>
      <vt:lpstr>Internal and External Responsibilities</vt:lpstr>
      <vt:lpstr>Ways to Increase Engagement</vt:lpstr>
      <vt:lpstr>Board Selection Procedure </vt:lpstr>
      <vt:lpstr>Recruitment Matrices Board Source &amp; CAPLAW</vt:lpstr>
      <vt:lpstr>Training &amp; Orientation Exercise What Would You Do?</vt:lpstr>
      <vt:lpstr>Training &amp; Orientation Options</vt:lpstr>
      <vt:lpstr>CSBG Organizational Standards Board Orientation and Training</vt:lpstr>
      <vt:lpstr>Building Relationships  Executive Director/Dept. Head and Board Chair</vt:lpstr>
      <vt:lpstr>Building Relationships  Board Members and Executive Director/Dept. Head</vt:lpstr>
      <vt:lpstr>Building Relationships  Board Members and Local Governing Officials</vt:lpstr>
      <vt:lpstr>Board Assessment  Sample Excerpt</vt:lpstr>
      <vt:lpstr>Board Assessment  Process</vt:lpstr>
      <vt:lpstr>Board Assessment  Resources</vt:lpstr>
      <vt:lpstr>Connecting with Community Exercise Fill in the Blank</vt:lpstr>
      <vt:lpstr>CSBG Organizational Standards Community Engagement</vt:lpstr>
      <vt:lpstr>Key Board Responsibility</vt:lpstr>
      <vt:lpstr>Funding Scenario</vt:lpstr>
      <vt:lpstr>Two Main Ways CAAs Generate Funds</vt:lpstr>
      <vt:lpstr>PowerPoint Presentation</vt:lpstr>
      <vt:lpstr>Key Board Responsibility</vt:lpstr>
      <vt:lpstr>Program Performance Exercise</vt:lpstr>
      <vt:lpstr>PowerPoint Presentation</vt:lpstr>
      <vt:lpstr>CSBG Organizational Standards Strategic and Program Performance</vt:lpstr>
      <vt:lpstr>Board’s Role in Programmatic &amp; Strategic Performance</vt:lpstr>
      <vt:lpstr>Board’s Role in Programmatic &amp; Strategic Performance</vt:lpstr>
      <vt:lpstr>Key Board Responsibility</vt:lpstr>
      <vt:lpstr>Financial Oversight Quiz</vt:lpstr>
      <vt:lpstr>Oversee Financial Standing</vt:lpstr>
      <vt:lpstr>Financial Reports</vt:lpstr>
      <vt:lpstr>Annual Budget</vt:lpstr>
      <vt:lpstr>CSBG Organizational Standards Financial Oversight</vt:lpstr>
      <vt:lpstr>CSBG Organizational Standards Financial Oversight</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7461</cp:revision>
  <dcterms:created xsi:type="dcterms:W3CDTF">2009-09-10T14:42:41Z</dcterms:created>
  <dcterms:modified xsi:type="dcterms:W3CDTF">2019-09-26T14:30:09Z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