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2.xml" ContentType="application/vnd.openxmlformats-officedocument.drawingml.diagramLayout+xml"/>
  <Override PartName="/ppt/diagrams/layout3.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554" r:id="rId3"/>
    <p:sldId id="287" r:id="rId4"/>
    <p:sldId id="288" r:id="rId5"/>
    <p:sldId id="293" r:id="rId6"/>
    <p:sldId id="312" r:id="rId7"/>
    <p:sldId id="314" r:id="rId8"/>
    <p:sldId id="313" r:id="rId9"/>
    <p:sldId id="310" r:id="rId10"/>
    <p:sldId id="315" r:id="rId11"/>
    <p:sldId id="320" r:id="rId12"/>
    <p:sldId id="309" r:id="rId13"/>
    <p:sldId id="311" r:id="rId1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F233D2-DAFE-4539-B6E4-711DC6CC52D3}" type="doc">
      <dgm:prSet loTypeId="urn:microsoft.com/office/officeart/2005/8/layout/funnel1" loCatId="process" qsTypeId="urn:microsoft.com/office/officeart/2005/8/quickstyle/simple1" qsCatId="simple" csTypeId="urn:microsoft.com/office/officeart/2005/8/colors/colorful1#1" csCatId="colorful" phldr="1"/>
      <dgm:spPr/>
      <dgm:t>
        <a:bodyPr/>
        <a:lstStyle/>
        <a:p>
          <a:endParaRPr lang="en-US"/>
        </a:p>
      </dgm:t>
    </dgm:pt>
    <dgm:pt modelId="{7E4E4383-5D04-4142-B5BD-A94290FCE689}">
      <dgm:prSet phldrT="[Text]" custT="1"/>
      <dgm:spPr/>
      <dgm:t>
        <a:bodyPr/>
        <a:lstStyle/>
        <a:p>
          <a:r>
            <a:rPr lang="en-US" sz="2200" b="1" dirty="0" smtClean="0"/>
            <a:t>Review</a:t>
          </a:r>
          <a:endParaRPr lang="en-US" sz="2200" b="1" dirty="0"/>
        </a:p>
      </dgm:t>
    </dgm:pt>
    <dgm:pt modelId="{373F6C5C-E576-4726-98A7-B969C5D95C39}" type="parTrans" cxnId="{EF03CFE0-6ADC-4D34-AA07-DDD7AB91A8B9}">
      <dgm:prSet/>
      <dgm:spPr/>
      <dgm:t>
        <a:bodyPr/>
        <a:lstStyle/>
        <a:p>
          <a:endParaRPr lang="en-US"/>
        </a:p>
      </dgm:t>
    </dgm:pt>
    <dgm:pt modelId="{799CEBF6-39CD-4020-B745-A640275C0FF8}" type="sibTrans" cxnId="{EF03CFE0-6ADC-4D34-AA07-DDD7AB91A8B9}">
      <dgm:prSet/>
      <dgm:spPr/>
      <dgm:t>
        <a:bodyPr/>
        <a:lstStyle/>
        <a:p>
          <a:endParaRPr lang="en-US"/>
        </a:p>
      </dgm:t>
    </dgm:pt>
    <dgm:pt modelId="{40E84650-CCD8-47BD-ADFC-55255F62A3C2}">
      <dgm:prSet phldrT="[Text]" custT="1"/>
      <dgm:spPr/>
      <dgm:t>
        <a:bodyPr/>
        <a:lstStyle/>
        <a:p>
          <a:r>
            <a:rPr lang="en-US" sz="2400" b="1" dirty="0" smtClean="0"/>
            <a:t>Update</a:t>
          </a:r>
          <a:endParaRPr lang="en-US" sz="2400" b="1" dirty="0"/>
        </a:p>
      </dgm:t>
    </dgm:pt>
    <dgm:pt modelId="{CA2DA786-D632-4BC0-926D-A2BDA516F661}" type="parTrans" cxnId="{4C16B3D2-22BF-478B-8C62-101DAA4F4C63}">
      <dgm:prSet/>
      <dgm:spPr/>
      <dgm:t>
        <a:bodyPr/>
        <a:lstStyle/>
        <a:p>
          <a:endParaRPr lang="en-US"/>
        </a:p>
      </dgm:t>
    </dgm:pt>
    <dgm:pt modelId="{F05E65B5-8EFB-4CEE-9EBF-1893DA6F0A3A}" type="sibTrans" cxnId="{4C16B3D2-22BF-478B-8C62-101DAA4F4C63}">
      <dgm:prSet/>
      <dgm:spPr/>
      <dgm:t>
        <a:bodyPr/>
        <a:lstStyle/>
        <a:p>
          <a:endParaRPr lang="en-US"/>
        </a:p>
      </dgm:t>
    </dgm:pt>
    <dgm:pt modelId="{D13F8990-6123-436F-AC18-7ADE6D95158E}">
      <dgm:prSet phldrT="[Text]" custT="1"/>
      <dgm:spPr/>
      <dgm:t>
        <a:bodyPr/>
        <a:lstStyle/>
        <a:p>
          <a:r>
            <a:rPr lang="en-US" sz="2400" b="1" dirty="0" smtClean="0"/>
            <a:t>Use</a:t>
          </a:r>
          <a:endParaRPr lang="en-US" sz="2400" b="1" dirty="0"/>
        </a:p>
      </dgm:t>
    </dgm:pt>
    <dgm:pt modelId="{F7F00126-FEF4-418A-A290-9CDC8734A4E6}" type="parTrans" cxnId="{CE883E35-BB1C-4087-8146-1B1C7F4F2591}">
      <dgm:prSet/>
      <dgm:spPr/>
      <dgm:t>
        <a:bodyPr/>
        <a:lstStyle/>
        <a:p>
          <a:endParaRPr lang="en-US"/>
        </a:p>
      </dgm:t>
    </dgm:pt>
    <dgm:pt modelId="{BECB78AA-5102-4EE9-9490-44405570F3B5}" type="sibTrans" cxnId="{CE883E35-BB1C-4087-8146-1B1C7F4F2591}">
      <dgm:prSet/>
      <dgm:spPr/>
      <dgm:t>
        <a:bodyPr/>
        <a:lstStyle/>
        <a:p>
          <a:endParaRPr lang="en-US"/>
        </a:p>
      </dgm:t>
    </dgm:pt>
    <dgm:pt modelId="{4AE2F3E4-DA3E-4FBC-8F25-DB25551D3285}">
      <dgm:prSet phldrT="[Text]"/>
      <dgm:spPr/>
      <dgm:t>
        <a:bodyPr/>
        <a:lstStyle/>
        <a:p>
          <a:r>
            <a:rPr lang="en-US" b="1" dirty="0" smtClean="0">
              <a:solidFill>
                <a:schemeClr val="tx1">
                  <a:lumMod val="75000"/>
                  <a:lumOff val="25000"/>
                </a:schemeClr>
              </a:solidFill>
            </a:rPr>
            <a:t>Mission</a:t>
          </a:r>
          <a:endParaRPr lang="en-US" b="1" dirty="0">
            <a:solidFill>
              <a:schemeClr val="tx1">
                <a:lumMod val="75000"/>
                <a:lumOff val="25000"/>
              </a:schemeClr>
            </a:solidFill>
          </a:endParaRPr>
        </a:p>
      </dgm:t>
    </dgm:pt>
    <dgm:pt modelId="{F5E1750D-4750-485C-AF10-F203A0605EED}" type="parTrans" cxnId="{796F0D4D-683B-44AE-B252-548A3CA9B909}">
      <dgm:prSet/>
      <dgm:spPr/>
      <dgm:t>
        <a:bodyPr/>
        <a:lstStyle/>
        <a:p>
          <a:endParaRPr lang="en-US"/>
        </a:p>
      </dgm:t>
    </dgm:pt>
    <dgm:pt modelId="{D52A5920-F83C-4052-B977-B8E0A2C1AB66}" type="sibTrans" cxnId="{796F0D4D-683B-44AE-B252-548A3CA9B909}">
      <dgm:prSet/>
      <dgm:spPr/>
      <dgm:t>
        <a:bodyPr/>
        <a:lstStyle/>
        <a:p>
          <a:endParaRPr lang="en-US"/>
        </a:p>
      </dgm:t>
    </dgm:pt>
    <dgm:pt modelId="{63CE392D-3109-4267-A3CB-A098AA351AF2}" type="pres">
      <dgm:prSet presAssocID="{45F233D2-DAFE-4539-B6E4-711DC6CC52D3}" presName="Name0" presStyleCnt="0">
        <dgm:presLayoutVars>
          <dgm:chMax val="4"/>
          <dgm:resizeHandles val="exact"/>
        </dgm:presLayoutVars>
      </dgm:prSet>
      <dgm:spPr/>
      <dgm:t>
        <a:bodyPr/>
        <a:lstStyle/>
        <a:p>
          <a:endParaRPr lang="en-US"/>
        </a:p>
      </dgm:t>
    </dgm:pt>
    <dgm:pt modelId="{0CCD8937-763B-4FAF-8A92-7536E13DB482}" type="pres">
      <dgm:prSet presAssocID="{45F233D2-DAFE-4539-B6E4-711DC6CC52D3}" presName="ellipse" presStyleLbl="trBgShp" presStyleIdx="0" presStyleCnt="1"/>
      <dgm:spPr/>
    </dgm:pt>
    <dgm:pt modelId="{299390D1-29D2-44D4-8F2F-FAFD1E92A73B}" type="pres">
      <dgm:prSet presAssocID="{45F233D2-DAFE-4539-B6E4-711DC6CC52D3}" presName="arrow1" presStyleLbl="fgShp" presStyleIdx="0" presStyleCnt="1"/>
      <dgm:spPr/>
    </dgm:pt>
    <dgm:pt modelId="{01F852F8-ADB2-48C0-BFE2-DA4DEF05EC4A}" type="pres">
      <dgm:prSet presAssocID="{45F233D2-DAFE-4539-B6E4-711DC6CC52D3}" presName="rectangle" presStyleLbl="revTx" presStyleIdx="0" presStyleCnt="1">
        <dgm:presLayoutVars>
          <dgm:bulletEnabled val="1"/>
        </dgm:presLayoutVars>
      </dgm:prSet>
      <dgm:spPr/>
      <dgm:t>
        <a:bodyPr/>
        <a:lstStyle/>
        <a:p>
          <a:endParaRPr lang="en-US"/>
        </a:p>
      </dgm:t>
    </dgm:pt>
    <dgm:pt modelId="{C10AE357-5355-4509-8195-270C039B65C7}" type="pres">
      <dgm:prSet presAssocID="{40E84650-CCD8-47BD-ADFC-55255F62A3C2}" presName="item1" presStyleLbl="node1" presStyleIdx="0" presStyleCnt="3">
        <dgm:presLayoutVars>
          <dgm:bulletEnabled val="1"/>
        </dgm:presLayoutVars>
      </dgm:prSet>
      <dgm:spPr/>
      <dgm:t>
        <a:bodyPr/>
        <a:lstStyle/>
        <a:p>
          <a:endParaRPr lang="en-US"/>
        </a:p>
      </dgm:t>
    </dgm:pt>
    <dgm:pt modelId="{12CAB549-5B4F-4988-95FA-21CC60490017}" type="pres">
      <dgm:prSet presAssocID="{D13F8990-6123-436F-AC18-7ADE6D95158E}" presName="item2" presStyleLbl="node1" presStyleIdx="1" presStyleCnt="3" custScaleX="109428" custScaleY="103485" custLinFactNeighborY="-5387">
        <dgm:presLayoutVars>
          <dgm:bulletEnabled val="1"/>
        </dgm:presLayoutVars>
      </dgm:prSet>
      <dgm:spPr/>
      <dgm:t>
        <a:bodyPr/>
        <a:lstStyle/>
        <a:p>
          <a:endParaRPr lang="en-US"/>
        </a:p>
      </dgm:t>
    </dgm:pt>
    <dgm:pt modelId="{625157F9-D97D-46D7-A5AF-D55305A770D9}" type="pres">
      <dgm:prSet presAssocID="{4AE2F3E4-DA3E-4FBC-8F25-DB25551D3285}" presName="item3" presStyleLbl="node1" presStyleIdx="2" presStyleCnt="3" custLinFactNeighborX="8552" custLinFactNeighborY="-7531">
        <dgm:presLayoutVars>
          <dgm:bulletEnabled val="1"/>
        </dgm:presLayoutVars>
      </dgm:prSet>
      <dgm:spPr/>
      <dgm:t>
        <a:bodyPr/>
        <a:lstStyle/>
        <a:p>
          <a:endParaRPr lang="en-US"/>
        </a:p>
      </dgm:t>
    </dgm:pt>
    <dgm:pt modelId="{B5B4A145-4FE8-4DF3-83B4-77EC180BBFBA}" type="pres">
      <dgm:prSet presAssocID="{45F233D2-DAFE-4539-B6E4-711DC6CC52D3}" presName="funnel" presStyleLbl="trAlignAcc1" presStyleIdx="0" presStyleCnt="1"/>
      <dgm:spPr/>
      <dgm:t>
        <a:bodyPr/>
        <a:lstStyle/>
        <a:p>
          <a:endParaRPr lang="en-US"/>
        </a:p>
      </dgm:t>
    </dgm:pt>
  </dgm:ptLst>
  <dgm:cxnLst>
    <dgm:cxn modelId="{4D4E8A75-B589-4986-91C1-7E257B729506}" type="presOf" srcId="{4AE2F3E4-DA3E-4FBC-8F25-DB25551D3285}" destId="{01F852F8-ADB2-48C0-BFE2-DA4DEF05EC4A}" srcOrd="0" destOrd="0" presId="urn:microsoft.com/office/officeart/2005/8/layout/funnel1"/>
    <dgm:cxn modelId="{CDB0E2FE-FA78-4121-9523-4C1C49AF1AE6}" type="presOf" srcId="{D13F8990-6123-436F-AC18-7ADE6D95158E}" destId="{C10AE357-5355-4509-8195-270C039B65C7}" srcOrd="0" destOrd="0" presId="urn:microsoft.com/office/officeart/2005/8/layout/funnel1"/>
    <dgm:cxn modelId="{9CBC5CAB-F764-41DC-BBDB-26107CA47902}" type="presOf" srcId="{45F233D2-DAFE-4539-B6E4-711DC6CC52D3}" destId="{63CE392D-3109-4267-A3CB-A098AA351AF2}" srcOrd="0" destOrd="0" presId="urn:microsoft.com/office/officeart/2005/8/layout/funnel1"/>
    <dgm:cxn modelId="{F1449AF5-6961-415A-9405-99B27B6088BE}" type="presOf" srcId="{40E84650-CCD8-47BD-ADFC-55255F62A3C2}" destId="{12CAB549-5B4F-4988-95FA-21CC60490017}" srcOrd="0" destOrd="0" presId="urn:microsoft.com/office/officeart/2005/8/layout/funnel1"/>
    <dgm:cxn modelId="{4C16B3D2-22BF-478B-8C62-101DAA4F4C63}" srcId="{45F233D2-DAFE-4539-B6E4-711DC6CC52D3}" destId="{40E84650-CCD8-47BD-ADFC-55255F62A3C2}" srcOrd="1" destOrd="0" parTransId="{CA2DA786-D632-4BC0-926D-A2BDA516F661}" sibTransId="{F05E65B5-8EFB-4CEE-9EBF-1893DA6F0A3A}"/>
    <dgm:cxn modelId="{CE883E35-BB1C-4087-8146-1B1C7F4F2591}" srcId="{45F233D2-DAFE-4539-B6E4-711DC6CC52D3}" destId="{D13F8990-6123-436F-AC18-7ADE6D95158E}" srcOrd="2" destOrd="0" parTransId="{F7F00126-FEF4-418A-A290-9CDC8734A4E6}" sibTransId="{BECB78AA-5102-4EE9-9490-44405570F3B5}"/>
    <dgm:cxn modelId="{EF03CFE0-6ADC-4D34-AA07-DDD7AB91A8B9}" srcId="{45F233D2-DAFE-4539-B6E4-711DC6CC52D3}" destId="{7E4E4383-5D04-4142-B5BD-A94290FCE689}" srcOrd="0" destOrd="0" parTransId="{373F6C5C-E576-4726-98A7-B969C5D95C39}" sibTransId="{799CEBF6-39CD-4020-B745-A640275C0FF8}"/>
    <dgm:cxn modelId="{796F0D4D-683B-44AE-B252-548A3CA9B909}" srcId="{45F233D2-DAFE-4539-B6E4-711DC6CC52D3}" destId="{4AE2F3E4-DA3E-4FBC-8F25-DB25551D3285}" srcOrd="3" destOrd="0" parTransId="{F5E1750D-4750-485C-AF10-F203A0605EED}" sibTransId="{D52A5920-F83C-4052-B977-B8E0A2C1AB66}"/>
    <dgm:cxn modelId="{CAC75AB9-F5C7-4F49-AC45-559B794F21E8}" type="presOf" srcId="{7E4E4383-5D04-4142-B5BD-A94290FCE689}" destId="{625157F9-D97D-46D7-A5AF-D55305A770D9}" srcOrd="0" destOrd="0" presId="urn:microsoft.com/office/officeart/2005/8/layout/funnel1"/>
    <dgm:cxn modelId="{1A6A3929-B2C2-45F4-BDCC-79C0C113DE00}" type="presParOf" srcId="{63CE392D-3109-4267-A3CB-A098AA351AF2}" destId="{0CCD8937-763B-4FAF-8A92-7536E13DB482}" srcOrd="0" destOrd="0" presId="urn:microsoft.com/office/officeart/2005/8/layout/funnel1"/>
    <dgm:cxn modelId="{01C79904-C5C7-43F1-8E69-D2529682B94A}" type="presParOf" srcId="{63CE392D-3109-4267-A3CB-A098AA351AF2}" destId="{299390D1-29D2-44D4-8F2F-FAFD1E92A73B}" srcOrd="1" destOrd="0" presId="urn:microsoft.com/office/officeart/2005/8/layout/funnel1"/>
    <dgm:cxn modelId="{72DE9102-02EA-4103-A18D-4D76B7600AD5}" type="presParOf" srcId="{63CE392D-3109-4267-A3CB-A098AA351AF2}" destId="{01F852F8-ADB2-48C0-BFE2-DA4DEF05EC4A}" srcOrd="2" destOrd="0" presId="urn:microsoft.com/office/officeart/2005/8/layout/funnel1"/>
    <dgm:cxn modelId="{2251340B-1947-401C-96BE-1E12E0018C7D}" type="presParOf" srcId="{63CE392D-3109-4267-A3CB-A098AA351AF2}" destId="{C10AE357-5355-4509-8195-270C039B65C7}" srcOrd="3" destOrd="0" presId="urn:microsoft.com/office/officeart/2005/8/layout/funnel1"/>
    <dgm:cxn modelId="{F2751AE4-CFC6-44B7-9510-C2F63AE82A35}" type="presParOf" srcId="{63CE392D-3109-4267-A3CB-A098AA351AF2}" destId="{12CAB549-5B4F-4988-95FA-21CC60490017}" srcOrd="4" destOrd="0" presId="urn:microsoft.com/office/officeart/2005/8/layout/funnel1"/>
    <dgm:cxn modelId="{F976D222-26C1-47AA-BC8C-D0B152BFA4C2}" type="presParOf" srcId="{63CE392D-3109-4267-A3CB-A098AA351AF2}" destId="{625157F9-D97D-46D7-A5AF-D55305A770D9}" srcOrd="5" destOrd="0" presId="urn:microsoft.com/office/officeart/2005/8/layout/funnel1"/>
    <dgm:cxn modelId="{1BB3AE23-2B2B-47CB-A5A3-1906923F7FF6}" type="presParOf" srcId="{63CE392D-3109-4267-A3CB-A098AA351AF2}" destId="{B5B4A145-4FE8-4DF3-83B4-77EC180BBFBA}" srcOrd="6" destOrd="0" presId="urn:microsoft.com/office/officeart/2005/8/layout/funne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643EEB1E-561D-4998-BC09-34388BC37517}">
      <dgm:prSet phldrT="[Text]" custT="1"/>
      <dgm:spPr/>
      <dgm:t>
        <a:bodyPr/>
        <a:lstStyle/>
        <a:p>
          <a:r>
            <a:rPr lang="en-US" sz="2200" b="1" dirty="0" smtClean="0"/>
            <a:t>CSBG Org. Standard 4.1:</a:t>
          </a:r>
          <a:endParaRPr lang="en-US" sz="2200" dirty="0"/>
        </a:p>
      </dgm:t>
    </dgm:pt>
    <dgm:pt modelId="{653C264E-1342-4245-BD1D-EADDC7B82989}" type="parTrans" cxnId="{1ACD085E-1C04-4571-901B-275FC617892F}">
      <dgm:prSet/>
      <dgm:spPr/>
      <dgm:t>
        <a:bodyPr/>
        <a:lstStyle/>
        <a:p>
          <a:endParaRPr lang="en-US"/>
        </a:p>
      </dgm:t>
    </dgm:pt>
    <dgm:pt modelId="{A87345F8-1DD4-42BE-B0F2-62D903F3A664}" type="sibTrans" cxnId="{1ACD085E-1C04-4571-901B-275FC617892F}">
      <dgm:prSet/>
      <dgm:spPr/>
      <dgm:t>
        <a:bodyPr/>
        <a:lstStyle/>
        <a:p>
          <a:endParaRPr lang="en-US"/>
        </a:p>
      </dgm:t>
    </dgm:pt>
    <dgm:pt modelId="{C091D490-96E1-45CB-AB78-36778432B0DD}">
      <dgm:prSet custT="1"/>
      <dgm:spPr/>
      <dgm:t>
        <a:bodyPr/>
        <a:lstStyle/>
        <a:p>
          <a:r>
            <a:rPr lang="en-US" sz="2000" dirty="0" smtClean="0"/>
            <a:t>Governing board has reviewed the organization’s mission statement within the past 5 years and assured that: (1) The mission addresses poverty; and (2) The CAA’s programs and services are in alignment with the mission.</a:t>
          </a:r>
          <a:endParaRPr lang="en-US" sz="2000" dirty="0"/>
        </a:p>
      </dgm:t>
    </dgm:pt>
    <dgm:pt modelId="{6A9BF568-82FB-4475-9397-0D7BBF344848}" type="parTrans" cxnId="{47B5244C-EF52-4F9E-B296-D583155E4524}">
      <dgm:prSet/>
      <dgm:spPr/>
      <dgm:t>
        <a:bodyPr/>
        <a:lstStyle/>
        <a:p>
          <a:endParaRPr lang="en-US"/>
        </a:p>
      </dgm:t>
    </dgm:pt>
    <dgm:pt modelId="{BDA3A788-7EFE-44C8-A9AC-4DF66531CF3D}" type="sibTrans" cxnId="{47B5244C-EF52-4F9E-B296-D583155E4524}">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8AB76315-BE57-4598-817D-4EC2161AC2B4}" type="pres">
      <dgm:prSet presAssocID="{643EEB1E-561D-4998-BC09-34388BC37517}" presName="parentLin" presStyleCnt="0"/>
      <dgm:spPr/>
      <dgm:t>
        <a:bodyPr/>
        <a:lstStyle/>
        <a:p>
          <a:endParaRPr lang="en-US"/>
        </a:p>
      </dgm:t>
    </dgm:pt>
    <dgm:pt modelId="{486CA9F8-27D6-4F71-AF43-BF47066AB093}" type="pres">
      <dgm:prSet presAssocID="{643EEB1E-561D-4998-BC09-34388BC37517}" presName="parentLeftMargin" presStyleLbl="node1" presStyleIdx="0" presStyleCnt="1"/>
      <dgm:spPr/>
      <dgm:t>
        <a:bodyPr/>
        <a:lstStyle/>
        <a:p>
          <a:endParaRPr lang="en-US"/>
        </a:p>
      </dgm:t>
    </dgm:pt>
    <dgm:pt modelId="{1E76B4C2-1831-415D-B7A8-945C0F5974F4}" type="pres">
      <dgm:prSet presAssocID="{643EEB1E-561D-4998-BC09-34388BC37517}" presName="parentText" presStyleLbl="node1" presStyleIdx="0" presStyleCnt="1" custLinFactNeighborY="14">
        <dgm:presLayoutVars>
          <dgm:chMax val="0"/>
          <dgm:bulletEnabled val="1"/>
        </dgm:presLayoutVars>
      </dgm:prSet>
      <dgm:spPr/>
      <dgm:t>
        <a:bodyPr/>
        <a:lstStyle/>
        <a:p>
          <a:endParaRPr lang="en-US"/>
        </a:p>
      </dgm:t>
    </dgm:pt>
    <dgm:pt modelId="{EA7D3938-7531-44DC-A2DB-3B56CCA6E1BD}" type="pres">
      <dgm:prSet presAssocID="{643EEB1E-561D-4998-BC09-34388BC37517}" presName="negativeSpace" presStyleCnt="0"/>
      <dgm:spPr/>
      <dgm:t>
        <a:bodyPr/>
        <a:lstStyle/>
        <a:p>
          <a:endParaRPr lang="en-US"/>
        </a:p>
      </dgm:t>
    </dgm:pt>
    <dgm:pt modelId="{1DA7A4B2-46B8-46A2-A7AD-E0012FF61B72}" type="pres">
      <dgm:prSet presAssocID="{643EEB1E-561D-4998-BC09-34388BC37517}" presName="childText" presStyleLbl="conFgAcc1" presStyleIdx="0" presStyleCnt="1">
        <dgm:presLayoutVars>
          <dgm:bulletEnabled val="1"/>
        </dgm:presLayoutVars>
      </dgm:prSet>
      <dgm:spPr/>
      <dgm:t>
        <a:bodyPr/>
        <a:lstStyle/>
        <a:p>
          <a:endParaRPr lang="en-US"/>
        </a:p>
      </dgm:t>
    </dgm:pt>
  </dgm:ptLst>
  <dgm:cxnLst>
    <dgm:cxn modelId="{47B5244C-EF52-4F9E-B296-D583155E4524}" srcId="{643EEB1E-561D-4998-BC09-34388BC37517}" destId="{C091D490-96E1-45CB-AB78-36778432B0DD}" srcOrd="0" destOrd="0" parTransId="{6A9BF568-82FB-4475-9397-0D7BBF344848}" sibTransId="{BDA3A788-7EFE-44C8-A9AC-4DF66531CF3D}"/>
    <dgm:cxn modelId="{7CEBD6F9-E152-4B37-B1EB-E92551706D98}" type="presOf" srcId="{643EEB1E-561D-4998-BC09-34388BC37517}" destId="{1E76B4C2-1831-415D-B7A8-945C0F5974F4}" srcOrd="1" destOrd="0" presId="urn:microsoft.com/office/officeart/2005/8/layout/list1"/>
    <dgm:cxn modelId="{1ACD085E-1C04-4571-901B-275FC617892F}" srcId="{3C2203F3-64E4-4CD5-B368-4BBF3A47E1D7}" destId="{643EEB1E-561D-4998-BC09-34388BC37517}" srcOrd="0" destOrd="0" parTransId="{653C264E-1342-4245-BD1D-EADDC7B82989}" sibTransId="{A87345F8-1DD4-42BE-B0F2-62D903F3A664}"/>
    <dgm:cxn modelId="{18EA3A26-8A3C-4563-B42A-4D2952E66C4E}" type="presOf" srcId="{3C2203F3-64E4-4CD5-B368-4BBF3A47E1D7}" destId="{EDB74946-976A-45EB-BD78-E764C34F2483}" srcOrd="0" destOrd="0" presId="urn:microsoft.com/office/officeart/2005/8/layout/list1"/>
    <dgm:cxn modelId="{FAC5E551-2878-4D7B-AF3F-C894CD5A340B}" type="presOf" srcId="{C091D490-96E1-45CB-AB78-36778432B0DD}" destId="{1DA7A4B2-46B8-46A2-A7AD-E0012FF61B72}" srcOrd="0" destOrd="0" presId="urn:microsoft.com/office/officeart/2005/8/layout/list1"/>
    <dgm:cxn modelId="{7E9D6480-3214-4A90-B7C6-F9BADF573F2B}" type="presOf" srcId="{643EEB1E-561D-4998-BC09-34388BC37517}" destId="{486CA9F8-27D6-4F71-AF43-BF47066AB093}" srcOrd="0" destOrd="0" presId="urn:microsoft.com/office/officeart/2005/8/layout/list1"/>
    <dgm:cxn modelId="{0D717E8B-6569-4C24-B55B-A9BE58BAA92D}" type="presParOf" srcId="{EDB74946-976A-45EB-BD78-E764C34F2483}" destId="{8AB76315-BE57-4598-817D-4EC2161AC2B4}" srcOrd="0" destOrd="0" presId="urn:microsoft.com/office/officeart/2005/8/layout/list1"/>
    <dgm:cxn modelId="{C7C5CAC7-AD3D-47EE-B2A4-BBA06E68A043}" type="presParOf" srcId="{8AB76315-BE57-4598-817D-4EC2161AC2B4}" destId="{486CA9F8-27D6-4F71-AF43-BF47066AB093}" srcOrd="0" destOrd="0" presId="urn:microsoft.com/office/officeart/2005/8/layout/list1"/>
    <dgm:cxn modelId="{531182B5-184E-444D-9BAC-DB898ABC1D29}" type="presParOf" srcId="{8AB76315-BE57-4598-817D-4EC2161AC2B4}" destId="{1E76B4C2-1831-415D-B7A8-945C0F5974F4}" srcOrd="1" destOrd="0" presId="urn:microsoft.com/office/officeart/2005/8/layout/list1"/>
    <dgm:cxn modelId="{9B538CCC-FBA9-4B59-98C9-C311CCA45679}" type="presParOf" srcId="{EDB74946-976A-45EB-BD78-E764C34F2483}" destId="{EA7D3938-7531-44DC-A2DB-3B56CCA6E1BD}" srcOrd="1" destOrd="0" presId="urn:microsoft.com/office/officeart/2005/8/layout/list1"/>
    <dgm:cxn modelId="{C733A09B-2FF1-4944-B4D7-F593BA49423F}" type="presParOf" srcId="{EDB74946-976A-45EB-BD78-E764C34F2483}" destId="{1DA7A4B2-46B8-46A2-A7AD-E0012FF61B72}"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5119DC84-1ED8-4361-AB1E-C758D3B75FF2}">
      <dgm:prSet phldrT="[Text]" custT="1"/>
      <dgm:spPr/>
      <dgm:t>
        <a:bodyPr/>
        <a:lstStyle/>
        <a:p>
          <a:r>
            <a:rPr lang="en-US" sz="2200" b="1" dirty="0" smtClean="0"/>
            <a:t>CSBG Org. Standard 3.1:</a:t>
          </a:r>
          <a:endParaRPr lang="en-US" sz="2200" dirty="0"/>
        </a:p>
      </dgm:t>
    </dgm:pt>
    <dgm:pt modelId="{8CE6F1A9-483C-4040-93C5-CB7F6EB4BE1B}" type="parTrans" cxnId="{8CB8EC8C-E32F-4606-A9F2-73A614200116}">
      <dgm:prSet/>
      <dgm:spPr/>
      <dgm:t>
        <a:bodyPr/>
        <a:lstStyle/>
        <a:p>
          <a:endParaRPr lang="en-US"/>
        </a:p>
      </dgm:t>
    </dgm:pt>
    <dgm:pt modelId="{15A2845F-D0EC-4BE0-9C10-1EAC090F0E4A}" type="sibTrans" cxnId="{8CB8EC8C-E32F-4606-A9F2-73A614200116}">
      <dgm:prSet/>
      <dgm:spPr/>
      <dgm:t>
        <a:bodyPr/>
        <a:lstStyle/>
        <a:p>
          <a:endParaRPr lang="en-US"/>
        </a:p>
      </dgm:t>
    </dgm:pt>
    <dgm:pt modelId="{92476995-B825-4B86-AFC8-98A91665630B}">
      <dgm:prSet custT="1"/>
      <dgm:spPr/>
      <dgm:t>
        <a:bodyPr/>
        <a:lstStyle/>
        <a:p>
          <a:r>
            <a:rPr lang="en-US" sz="2000" dirty="0" smtClean="0"/>
            <a:t>Governing board formally accepts the completed community assessment.</a:t>
          </a:r>
          <a:endParaRPr lang="en-US" sz="2000" dirty="0"/>
        </a:p>
      </dgm:t>
    </dgm:pt>
    <dgm:pt modelId="{7995FEF2-F966-4761-AAF5-5DC001B199C4}" type="parTrans" cxnId="{3632CE16-0A45-4D12-8AD1-E988D98A1513}">
      <dgm:prSet/>
      <dgm:spPr/>
      <dgm:t>
        <a:bodyPr/>
        <a:lstStyle/>
        <a:p>
          <a:endParaRPr lang="en-US"/>
        </a:p>
      </dgm:t>
    </dgm:pt>
    <dgm:pt modelId="{A39BDEFC-5743-4BB7-9885-347583F0B177}" type="sibTrans" cxnId="{3632CE16-0A45-4D12-8AD1-E988D98A1513}">
      <dgm:prSet/>
      <dgm:spPr/>
      <dgm:t>
        <a:bodyPr/>
        <a:lstStyle/>
        <a:p>
          <a:endParaRPr lang="en-US"/>
        </a:p>
      </dgm:t>
    </dgm:pt>
    <dgm:pt modelId="{F6C7102C-C7E4-46D5-B5C4-929DE7CC78E8}">
      <dgm:prSet phldrT="[Text]" custT="1"/>
      <dgm:spPr/>
      <dgm:t>
        <a:bodyPr/>
        <a:lstStyle/>
        <a:p>
          <a:pPr rtl="0"/>
          <a:r>
            <a:rPr lang="en-US" sz="2000" dirty="0" smtClean="0"/>
            <a:t>Organization has conducted a community assessment and issued a report within the past 3 years.</a:t>
          </a:r>
          <a:r>
            <a:rPr lang="en-US" sz="2000" b="1" dirty="0" smtClean="0"/>
            <a:t> </a:t>
          </a:r>
          <a:endParaRPr lang="en-US" sz="2000" dirty="0"/>
        </a:p>
      </dgm:t>
    </dgm:pt>
    <dgm:pt modelId="{E6532A4D-D2A8-4511-9463-7E51B5AAC6C4}" type="parTrans" cxnId="{46F19A98-0A81-460D-B8A0-DC1E810A1479}">
      <dgm:prSet/>
      <dgm:spPr/>
      <dgm:t>
        <a:bodyPr/>
        <a:lstStyle/>
        <a:p>
          <a:endParaRPr lang="en-US"/>
        </a:p>
      </dgm:t>
    </dgm:pt>
    <dgm:pt modelId="{3E16CFE9-7517-44C5-8DF5-AD419E8E1AAE}" type="sibTrans" cxnId="{46F19A98-0A81-460D-B8A0-DC1E810A1479}">
      <dgm:prSet/>
      <dgm:spPr/>
      <dgm:t>
        <a:bodyPr/>
        <a:lstStyle/>
        <a:p>
          <a:endParaRPr lang="en-US"/>
        </a:p>
      </dgm:t>
    </dgm:pt>
    <dgm:pt modelId="{A257A8B0-BA40-49B6-9CC5-240FB1DE74D0}">
      <dgm:prSet phldrT="[Text]" custT="1"/>
      <dgm:spPr/>
      <dgm:t>
        <a:bodyPr/>
        <a:lstStyle/>
        <a:p>
          <a:r>
            <a:rPr lang="en-US" sz="2200" b="1" dirty="0" smtClean="0"/>
            <a:t>CSBG Org. Standard 3.5:</a:t>
          </a:r>
          <a:endParaRPr lang="en-US" sz="2200" dirty="0"/>
        </a:p>
      </dgm:t>
    </dgm:pt>
    <dgm:pt modelId="{6114D47F-D2D9-4C55-A143-BC91852F7113}" type="parTrans" cxnId="{6CEB357E-8A94-4221-ACAF-24ADD5A00527}">
      <dgm:prSet/>
      <dgm:spPr/>
      <dgm:t>
        <a:bodyPr/>
        <a:lstStyle/>
        <a:p>
          <a:endParaRPr lang="en-US"/>
        </a:p>
      </dgm:t>
    </dgm:pt>
    <dgm:pt modelId="{00D14334-94E4-4689-8798-ABFBB60FCD76}" type="sibTrans" cxnId="{6CEB357E-8A94-4221-ACAF-24ADD5A00527}">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44CBAA60-D4F8-48FC-8D1B-6FC55DD7F88D}" type="pres">
      <dgm:prSet presAssocID="{5119DC84-1ED8-4361-AB1E-C758D3B75FF2}" presName="parentLin" presStyleCnt="0"/>
      <dgm:spPr/>
      <dgm:t>
        <a:bodyPr/>
        <a:lstStyle/>
        <a:p>
          <a:endParaRPr lang="en-US"/>
        </a:p>
      </dgm:t>
    </dgm:pt>
    <dgm:pt modelId="{4638DC72-263E-415A-BA81-ABD4E0FAFE01}" type="pres">
      <dgm:prSet presAssocID="{5119DC84-1ED8-4361-AB1E-C758D3B75FF2}" presName="parentLeftMargin" presStyleLbl="node1" presStyleIdx="0" presStyleCnt="2"/>
      <dgm:spPr/>
      <dgm:t>
        <a:bodyPr/>
        <a:lstStyle/>
        <a:p>
          <a:endParaRPr lang="en-US"/>
        </a:p>
      </dgm:t>
    </dgm:pt>
    <dgm:pt modelId="{B5C83748-4E6E-41AC-A0BF-E1DD262E87D6}" type="pres">
      <dgm:prSet presAssocID="{5119DC84-1ED8-4361-AB1E-C758D3B75FF2}" presName="parentText" presStyleLbl="node1" presStyleIdx="0" presStyleCnt="2">
        <dgm:presLayoutVars>
          <dgm:chMax val="0"/>
          <dgm:bulletEnabled val="1"/>
        </dgm:presLayoutVars>
      </dgm:prSet>
      <dgm:spPr/>
      <dgm:t>
        <a:bodyPr/>
        <a:lstStyle/>
        <a:p>
          <a:endParaRPr lang="en-US"/>
        </a:p>
      </dgm:t>
    </dgm:pt>
    <dgm:pt modelId="{9033D41B-7C26-4865-9FBA-48B7255CA660}" type="pres">
      <dgm:prSet presAssocID="{5119DC84-1ED8-4361-AB1E-C758D3B75FF2}" presName="negativeSpace" presStyleCnt="0"/>
      <dgm:spPr/>
      <dgm:t>
        <a:bodyPr/>
        <a:lstStyle/>
        <a:p>
          <a:endParaRPr lang="en-US"/>
        </a:p>
      </dgm:t>
    </dgm:pt>
    <dgm:pt modelId="{9C096908-397B-4913-897E-49F7A1CE520C}" type="pres">
      <dgm:prSet presAssocID="{5119DC84-1ED8-4361-AB1E-C758D3B75FF2}" presName="childText" presStyleLbl="conFgAcc1" presStyleIdx="0" presStyleCnt="2">
        <dgm:presLayoutVars>
          <dgm:bulletEnabled val="1"/>
        </dgm:presLayoutVars>
      </dgm:prSet>
      <dgm:spPr/>
      <dgm:t>
        <a:bodyPr/>
        <a:lstStyle/>
        <a:p>
          <a:endParaRPr lang="en-US"/>
        </a:p>
      </dgm:t>
    </dgm:pt>
    <dgm:pt modelId="{66B72069-B4C3-4605-8650-F3D924A7A3EA}" type="pres">
      <dgm:prSet presAssocID="{15A2845F-D0EC-4BE0-9C10-1EAC090F0E4A}" presName="spaceBetweenRectangles" presStyleCnt="0"/>
      <dgm:spPr/>
    </dgm:pt>
    <dgm:pt modelId="{206B3612-495A-488A-BD8A-424A2D75DEE2}" type="pres">
      <dgm:prSet presAssocID="{A257A8B0-BA40-49B6-9CC5-240FB1DE74D0}" presName="parentLin" presStyleCnt="0"/>
      <dgm:spPr/>
    </dgm:pt>
    <dgm:pt modelId="{B77404A6-8B5C-490E-8269-DAFEFF4A5B2B}" type="pres">
      <dgm:prSet presAssocID="{A257A8B0-BA40-49B6-9CC5-240FB1DE74D0}" presName="parentLeftMargin" presStyleLbl="node1" presStyleIdx="0" presStyleCnt="2"/>
      <dgm:spPr/>
      <dgm:t>
        <a:bodyPr/>
        <a:lstStyle/>
        <a:p>
          <a:endParaRPr lang="en-US"/>
        </a:p>
      </dgm:t>
    </dgm:pt>
    <dgm:pt modelId="{137D2CC9-0AF7-42AC-83B9-0018AE4C28EF}" type="pres">
      <dgm:prSet presAssocID="{A257A8B0-BA40-49B6-9CC5-240FB1DE74D0}" presName="parentText" presStyleLbl="node1" presStyleIdx="1" presStyleCnt="2">
        <dgm:presLayoutVars>
          <dgm:chMax val="0"/>
          <dgm:bulletEnabled val="1"/>
        </dgm:presLayoutVars>
      </dgm:prSet>
      <dgm:spPr/>
      <dgm:t>
        <a:bodyPr/>
        <a:lstStyle/>
        <a:p>
          <a:endParaRPr lang="en-US"/>
        </a:p>
      </dgm:t>
    </dgm:pt>
    <dgm:pt modelId="{A11DCFB6-A6F0-4A14-9361-642C598A34DA}" type="pres">
      <dgm:prSet presAssocID="{A257A8B0-BA40-49B6-9CC5-240FB1DE74D0}" presName="negativeSpace" presStyleCnt="0"/>
      <dgm:spPr/>
    </dgm:pt>
    <dgm:pt modelId="{6B10019A-0FC0-4A2C-AEC9-7225A7F562FB}" type="pres">
      <dgm:prSet presAssocID="{A257A8B0-BA40-49B6-9CC5-240FB1DE74D0}" presName="childText" presStyleLbl="conFgAcc1" presStyleIdx="1" presStyleCnt="2">
        <dgm:presLayoutVars>
          <dgm:bulletEnabled val="1"/>
        </dgm:presLayoutVars>
      </dgm:prSet>
      <dgm:spPr/>
      <dgm:t>
        <a:bodyPr/>
        <a:lstStyle/>
        <a:p>
          <a:endParaRPr lang="en-US"/>
        </a:p>
      </dgm:t>
    </dgm:pt>
  </dgm:ptLst>
  <dgm:cxnLst>
    <dgm:cxn modelId="{F5F01978-9E45-4C1E-9EFF-7C36828EBAA8}" type="presOf" srcId="{5119DC84-1ED8-4361-AB1E-C758D3B75FF2}" destId="{B5C83748-4E6E-41AC-A0BF-E1DD262E87D6}" srcOrd="1" destOrd="0" presId="urn:microsoft.com/office/officeart/2005/8/layout/list1"/>
    <dgm:cxn modelId="{6CEB357E-8A94-4221-ACAF-24ADD5A00527}" srcId="{3C2203F3-64E4-4CD5-B368-4BBF3A47E1D7}" destId="{A257A8B0-BA40-49B6-9CC5-240FB1DE74D0}" srcOrd="1" destOrd="0" parTransId="{6114D47F-D2D9-4C55-A143-BC91852F7113}" sibTransId="{00D14334-94E4-4689-8798-ABFBB60FCD76}"/>
    <dgm:cxn modelId="{46F19A98-0A81-460D-B8A0-DC1E810A1479}" srcId="{5119DC84-1ED8-4361-AB1E-C758D3B75FF2}" destId="{F6C7102C-C7E4-46D5-B5C4-929DE7CC78E8}" srcOrd="0" destOrd="0" parTransId="{E6532A4D-D2A8-4511-9463-7E51B5AAC6C4}" sibTransId="{3E16CFE9-7517-44C5-8DF5-AD419E8E1AAE}"/>
    <dgm:cxn modelId="{22D78EC6-0684-4669-8F1C-50086AA86114}" type="presOf" srcId="{A257A8B0-BA40-49B6-9CC5-240FB1DE74D0}" destId="{137D2CC9-0AF7-42AC-83B9-0018AE4C28EF}" srcOrd="1" destOrd="0" presId="urn:microsoft.com/office/officeart/2005/8/layout/list1"/>
    <dgm:cxn modelId="{8CB8EC8C-E32F-4606-A9F2-73A614200116}" srcId="{3C2203F3-64E4-4CD5-B368-4BBF3A47E1D7}" destId="{5119DC84-1ED8-4361-AB1E-C758D3B75FF2}" srcOrd="0" destOrd="0" parTransId="{8CE6F1A9-483C-4040-93C5-CB7F6EB4BE1B}" sibTransId="{15A2845F-D0EC-4BE0-9C10-1EAC090F0E4A}"/>
    <dgm:cxn modelId="{50D36428-388D-4584-AC7C-85A1A3A6E26C}" type="presOf" srcId="{5119DC84-1ED8-4361-AB1E-C758D3B75FF2}" destId="{4638DC72-263E-415A-BA81-ABD4E0FAFE01}" srcOrd="0" destOrd="0" presId="urn:microsoft.com/office/officeart/2005/8/layout/list1"/>
    <dgm:cxn modelId="{7E373647-8ECC-47CA-914F-15CC09120F45}" type="presOf" srcId="{F6C7102C-C7E4-46D5-B5C4-929DE7CC78E8}" destId="{9C096908-397B-4913-897E-49F7A1CE520C}" srcOrd="0" destOrd="0" presId="urn:microsoft.com/office/officeart/2005/8/layout/list1"/>
    <dgm:cxn modelId="{30155643-4E03-4D9B-9588-17B8EB013B4E}" type="presOf" srcId="{92476995-B825-4B86-AFC8-98A91665630B}" destId="{6B10019A-0FC0-4A2C-AEC9-7225A7F562FB}" srcOrd="0" destOrd="0" presId="urn:microsoft.com/office/officeart/2005/8/layout/list1"/>
    <dgm:cxn modelId="{94AC3BB8-120D-41B4-BBAA-202EC59350A4}" type="presOf" srcId="{A257A8B0-BA40-49B6-9CC5-240FB1DE74D0}" destId="{B77404A6-8B5C-490E-8269-DAFEFF4A5B2B}" srcOrd="0" destOrd="0" presId="urn:microsoft.com/office/officeart/2005/8/layout/list1"/>
    <dgm:cxn modelId="{D4ABAAB4-A17A-43E1-905F-0AC4CEB82CCC}" type="presOf" srcId="{3C2203F3-64E4-4CD5-B368-4BBF3A47E1D7}" destId="{EDB74946-976A-45EB-BD78-E764C34F2483}" srcOrd="0" destOrd="0" presId="urn:microsoft.com/office/officeart/2005/8/layout/list1"/>
    <dgm:cxn modelId="{3632CE16-0A45-4D12-8AD1-E988D98A1513}" srcId="{A257A8B0-BA40-49B6-9CC5-240FB1DE74D0}" destId="{92476995-B825-4B86-AFC8-98A91665630B}" srcOrd="0" destOrd="0" parTransId="{7995FEF2-F966-4761-AAF5-5DC001B199C4}" sibTransId="{A39BDEFC-5743-4BB7-9885-347583F0B177}"/>
    <dgm:cxn modelId="{8C3B500F-1104-4DED-82A4-C776328E40E5}" type="presParOf" srcId="{EDB74946-976A-45EB-BD78-E764C34F2483}" destId="{44CBAA60-D4F8-48FC-8D1B-6FC55DD7F88D}" srcOrd="0" destOrd="0" presId="urn:microsoft.com/office/officeart/2005/8/layout/list1"/>
    <dgm:cxn modelId="{51232BDB-9A6F-4622-849D-9EA65682445A}" type="presParOf" srcId="{44CBAA60-D4F8-48FC-8D1B-6FC55DD7F88D}" destId="{4638DC72-263E-415A-BA81-ABD4E0FAFE01}" srcOrd="0" destOrd="0" presId="urn:microsoft.com/office/officeart/2005/8/layout/list1"/>
    <dgm:cxn modelId="{49297EB0-0EE7-421E-B3EC-75BD49EDB285}" type="presParOf" srcId="{44CBAA60-D4F8-48FC-8D1B-6FC55DD7F88D}" destId="{B5C83748-4E6E-41AC-A0BF-E1DD262E87D6}" srcOrd="1" destOrd="0" presId="urn:microsoft.com/office/officeart/2005/8/layout/list1"/>
    <dgm:cxn modelId="{10804ED7-723B-4FE3-B741-4253554A0341}" type="presParOf" srcId="{EDB74946-976A-45EB-BD78-E764C34F2483}" destId="{9033D41B-7C26-4865-9FBA-48B7255CA660}" srcOrd="1" destOrd="0" presId="urn:microsoft.com/office/officeart/2005/8/layout/list1"/>
    <dgm:cxn modelId="{4B916892-CFA0-455E-99BD-8AC0C3D6AD64}" type="presParOf" srcId="{EDB74946-976A-45EB-BD78-E764C34F2483}" destId="{9C096908-397B-4913-897E-49F7A1CE520C}" srcOrd="2" destOrd="0" presId="urn:microsoft.com/office/officeart/2005/8/layout/list1"/>
    <dgm:cxn modelId="{41F3CF28-3E12-4555-9D73-ECCD379CC271}" type="presParOf" srcId="{EDB74946-976A-45EB-BD78-E764C34F2483}" destId="{66B72069-B4C3-4605-8650-F3D924A7A3EA}" srcOrd="3" destOrd="0" presId="urn:microsoft.com/office/officeart/2005/8/layout/list1"/>
    <dgm:cxn modelId="{D91D6E88-A621-4CE2-A60C-8D7E4BBB4C43}" type="presParOf" srcId="{EDB74946-976A-45EB-BD78-E764C34F2483}" destId="{206B3612-495A-488A-BD8A-424A2D75DEE2}" srcOrd="4" destOrd="0" presId="urn:microsoft.com/office/officeart/2005/8/layout/list1"/>
    <dgm:cxn modelId="{8021C22F-0F0C-4327-BD86-24F00F7757B0}" type="presParOf" srcId="{206B3612-495A-488A-BD8A-424A2D75DEE2}" destId="{B77404A6-8B5C-490E-8269-DAFEFF4A5B2B}" srcOrd="0" destOrd="0" presId="urn:microsoft.com/office/officeart/2005/8/layout/list1"/>
    <dgm:cxn modelId="{D5E88FA1-13A0-4390-A100-D93BC59C5DED}" type="presParOf" srcId="{206B3612-495A-488A-BD8A-424A2D75DEE2}" destId="{137D2CC9-0AF7-42AC-83B9-0018AE4C28EF}" srcOrd="1" destOrd="0" presId="urn:microsoft.com/office/officeart/2005/8/layout/list1"/>
    <dgm:cxn modelId="{42D3144D-959F-483B-8AEF-F0B8F864297C}" type="presParOf" srcId="{EDB74946-976A-45EB-BD78-E764C34F2483}" destId="{A11DCFB6-A6F0-4A14-9361-642C598A34DA}" srcOrd="5" destOrd="0" presId="urn:microsoft.com/office/officeart/2005/8/layout/list1"/>
    <dgm:cxn modelId="{52024664-F15A-4F0D-B62E-C3D95582DEBA}" type="presParOf" srcId="{EDB74946-976A-45EB-BD78-E764C34F2483}" destId="{6B10019A-0FC0-4A2C-AEC9-7225A7F562FB}" srcOrd="6" destOrd="0" presId="urn:microsoft.com/office/officeart/2005/8/layout/list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CD8937-763B-4FAF-8A92-7536E13DB482}">
      <dsp:nvSpPr>
        <dsp:cNvPr id="0" name=""/>
        <dsp:cNvSpPr/>
      </dsp:nvSpPr>
      <dsp:spPr>
        <a:xfrm>
          <a:off x="2881217" y="204311"/>
          <a:ext cx="4054792" cy="140817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9390D1-29D2-44D4-8F2F-FAFD1E92A73B}">
      <dsp:nvSpPr>
        <dsp:cNvPr id="0" name=""/>
        <dsp:cNvSpPr/>
      </dsp:nvSpPr>
      <dsp:spPr>
        <a:xfrm>
          <a:off x="4521993" y="3652456"/>
          <a:ext cx="785812" cy="502920"/>
        </a:xfrm>
        <a:prstGeom prst="down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F852F8-ADB2-48C0-BFE2-DA4DEF05EC4A}">
      <dsp:nvSpPr>
        <dsp:cNvPr id="0" name=""/>
        <dsp:cNvSpPr/>
      </dsp:nvSpPr>
      <dsp:spPr>
        <a:xfrm>
          <a:off x="3028950" y="4054792"/>
          <a:ext cx="3771900" cy="942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lvl="0" algn="ctr" defTabSz="1466850">
            <a:lnSpc>
              <a:spcPct val="90000"/>
            </a:lnSpc>
            <a:spcBef>
              <a:spcPct val="0"/>
            </a:spcBef>
            <a:spcAft>
              <a:spcPct val="35000"/>
            </a:spcAft>
          </a:pPr>
          <a:r>
            <a:rPr lang="en-US" sz="3300" b="1" kern="1200" dirty="0" smtClean="0">
              <a:solidFill>
                <a:schemeClr val="tx1">
                  <a:lumMod val="75000"/>
                  <a:lumOff val="25000"/>
                </a:schemeClr>
              </a:solidFill>
            </a:rPr>
            <a:t>Mission</a:t>
          </a:r>
          <a:endParaRPr lang="en-US" sz="3300" b="1" kern="1200" dirty="0">
            <a:solidFill>
              <a:schemeClr val="tx1">
                <a:lumMod val="75000"/>
                <a:lumOff val="25000"/>
              </a:schemeClr>
            </a:solidFill>
          </a:endParaRPr>
        </a:p>
      </dsp:txBody>
      <dsp:txXfrm>
        <a:off x="3028950" y="4054792"/>
        <a:ext cx="3771900" cy="942975"/>
      </dsp:txXfrm>
    </dsp:sp>
    <dsp:sp modelId="{C10AE357-5355-4509-8195-270C039B65C7}">
      <dsp:nvSpPr>
        <dsp:cNvPr id="0" name=""/>
        <dsp:cNvSpPr/>
      </dsp:nvSpPr>
      <dsp:spPr>
        <a:xfrm>
          <a:off x="4355401" y="1721243"/>
          <a:ext cx="1414462" cy="141446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Use</a:t>
          </a:r>
          <a:endParaRPr lang="en-US" sz="2400" b="1" kern="1200" dirty="0"/>
        </a:p>
      </dsp:txBody>
      <dsp:txXfrm>
        <a:off x="4355401" y="1721243"/>
        <a:ext cx="1414462" cy="1414462"/>
      </dsp:txXfrm>
    </dsp:sp>
    <dsp:sp modelId="{12CAB549-5B4F-4988-95FA-21CC60490017}">
      <dsp:nvSpPr>
        <dsp:cNvPr id="0" name=""/>
        <dsp:cNvSpPr/>
      </dsp:nvSpPr>
      <dsp:spPr>
        <a:xfrm>
          <a:off x="3276597" y="559238"/>
          <a:ext cx="1547818" cy="146375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Update</a:t>
          </a:r>
          <a:endParaRPr lang="en-US" sz="2400" b="1" kern="1200" dirty="0"/>
        </a:p>
      </dsp:txBody>
      <dsp:txXfrm>
        <a:off x="3276597" y="559238"/>
        <a:ext cx="1547818" cy="1463756"/>
      </dsp:txXfrm>
    </dsp:sp>
    <dsp:sp modelId="{625157F9-D97D-46D7-A5AF-D55305A770D9}">
      <dsp:nvSpPr>
        <dsp:cNvPr id="0" name=""/>
        <dsp:cNvSpPr/>
      </dsp:nvSpPr>
      <dsp:spPr>
        <a:xfrm>
          <a:off x="4910134" y="211573"/>
          <a:ext cx="1414462" cy="1414462"/>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b="1" kern="1200" dirty="0" smtClean="0"/>
            <a:t>Review</a:t>
          </a:r>
          <a:endParaRPr lang="en-US" sz="2200" b="1" kern="1200" dirty="0"/>
        </a:p>
      </dsp:txBody>
      <dsp:txXfrm>
        <a:off x="4910134" y="211573"/>
        <a:ext cx="1414462" cy="1414462"/>
      </dsp:txXfrm>
    </dsp:sp>
    <dsp:sp modelId="{B5B4A145-4FE8-4DF3-83B4-77EC180BBFBA}">
      <dsp:nvSpPr>
        <dsp:cNvPr id="0" name=""/>
        <dsp:cNvSpPr/>
      </dsp:nvSpPr>
      <dsp:spPr>
        <a:xfrm>
          <a:off x="2714625" y="31432"/>
          <a:ext cx="4400550" cy="352044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A7A4B2-46B8-46A2-A7AD-E0012FF61B72}">
      <dsp:nvSpPr>
        <dsp:cNvPr id="0" name=""/>
        <dsp:cNvSpPr/>
      </dsp:nvSpPr>
      <dsp:spPr>
        <a:xfrm>
          <a:off x="0" y="345836"/>
          <a:ext cx="8153400" cy="17388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479044" rIns="632794"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has reviewed the organization’s mission statement within the past 5 years and assured that: (1) The mission addresses poverty; and (2) The CAA’s programs and services are in alignment with the mission.</a:t>
          </a:r>
          <a:endParaRPr lang="en-US" sz="2000" kern="1200" dirty="0"/>
        </a:p>
      </dsp:txBody>
      <dsp:txXfrm>
        <a:off x="0" y="345836"/>
        <a:ext cx="8153400" cy="1738800"/>
      </dsp:txXfrm>
    </dsp:sp>
    <dsp:sp modelId="{1E76B4C2-1831-415D-B7A8-945C0F5974F4}">
      <dsp:nvSpPr>
        <dsp:cNvPr id="0" name=""/>
        <dsp:cNvSpPr/>
      </dsp:nvSpPr>
      <dsp:spPr>
        <a:xfrm>
          <a:off x="407670" y="6452"/>
          <a:ext cx="5707380" cy="6789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4.1:</a:t>
          </a:r>
          <a:endParaRPr lang="en-US" sz="2200" kern="1200" dirty="0"/>
        </a:p>
      </dsp:txBody>
      <dsp:txXfrm>
        <a:off x="407670" y="6452"/>
        <a:ext cx="5707380" cy="67896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096908-397B-4913-897E-49F7A1CE520C}">
      <dsp:nvSpPr>
        <dsp:cNvPr id="0" name=""/>
        <dsp:cNvSpPr/>
      </dsp:nvSpPr>
      <dsp:spPr>
        <a:xfrm>
          <a:off x="0" y="289274"/>
          <a:ext cx="8153400" cy="110722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395732" rIns="632794"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t>Organization has conducted a community assessment and issued a report within the past 3 years.</a:t>
          </a:r>
          <a:r>
            <a:rPr lang="en-US" sz="2000" b="1" kern="1200" dirty="0" smtClean="0"/>
            <a:t> </a:t>
          </a:r>
          <a:endParaRPr lang="en-US" sz="2000" kern="1200" dirty="0"/>
        </a:p>
      </dsp:txBody>
      <dsp:txXfrm>
        <a:off x="0" y="289274"/>
        <a:ext cx="8153400" cy="1107225"/>
      </dsp:txXfrm>
    </dsp:sp>
    <dsp:sp modelId="{B5C83748-4E6E-41AC-A0BF-E1DD262E87D6}">
      <dsp:nvSpPr>
        <dsp:cNvPr id="0" name=""/>
        <dsp:cNvSpPr/>
      </dsp:nvSpPr>
      <dsp:spPr>
        <a:xfrm>
          <a:off x="407670" y="8834"/>
          <a:ext cx="5707380" cy="5608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3.1:</a:t>
          </a:r>
          <a:endParaRPr lang="en-US" sz="2200" kern="1200" dirty="0"/>
        </a:p>
      </dsp:txBody>
      <dsp:txXfrm>
        <a:off x="407670" y="8834"/>
        <a:ext cx="5707380" cy="560880"/>
      </dsp:txXfrm>
    </dsp:sp>
    <dsp:sp modelId="{6B10019A-0FC0-4A2C-AEC9-7225A7F562FB}">
      <dsp:nvSpPr>
        <dsp:cNvPr id="0" name=""/>
        <dsp:cNvSpPr/>
      </dsp:nvSpPr>
      <dsp:spPr>
        <a:xfrm>
          <a:off x="0" y="1779540"/>
          <a:ext cx="8153400" cy="1107225"/>
        </a:xfrm>
        <a:prstGeom prst="rect">
          <a:avLst/>
        </a:prstGeom>
        <a:solidFill>
          <a:schemeClr val="lt1">
            <a:alpha val="90000"/>
            <a:hueOff val="0"/>
            <a:satOff val="0"/>
            <a:lumOff val="0"/>
            <a:alphaOff val="0"/>
          </a:schemeClr>
        </a:solidFill>
        <a:ln w="25400" cap="flat" cmpd="sng" algn="ctr">
          <a:solidFill>
            <a:schemeClr val="accent4">
              <a:hueOff val="1218040"/>
              <a:satOff val="-21072"/>
              <a:lumOff val="-45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395732" rIns="632794"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formally accepts the completed community assessment.</a:t>
          </a:r>
          <a:endParaRPr lang="en-US" sz="2000" kern="1200" dirty="0"/>
        </a:p>
      </dsp:txBody>
      <dsp:txXfrm>
        <a:off x="0" y="1779540"/>
        <a:ext cx="8153400" cy="1107225"/>
      </dsp:txXfrm>
    </dsp:sp>
    <dsp:sp modelId="{137D2CC9-0AF7-42AC-83B9-0018AE4C28EF}">
      <dsp:nvSpPr>
        <dsp:cNvPr id="0" name=""/>
        <dsp:cNvSpPr/>
      </dsp:nvSpPr>
      <dsp:spPr>
        <a:xfrm>
          <a:off x="407670" y="1499100"/>
          <a:ext cx="5707380" cy="560880"/>
        </a:xfrm>
        <a:prstGeom prst="roundRect">
          <a:avLst/>
        </a:prstGeom>
        <a:solidFill>
          <a:schemeClr val="accent4">
            <a:hueOff val="1218040"/>
            <a:satOff val="-21072"/>
            <a:lumOff val="-4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3.5:</a:t>
          </a:r>
          <a:endParaRPr lang="en-US" sz="2200" kern="1200" dirty="0"/>
        </a:p>
      </dsp:txBody>
      <dsp:txXfrm>
        <a:off x="407670" y="1499100"/>
        <a:ext cx="5707380" cy="560880"/>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board</a:t>
            </a:r>
            <a:r>
              <a:rPr lang="en-US" sz="1100" baseline="0" dirty="0" smtClean="0">
                <a:latin typeface="+mn-lt"/>
              </a:rPr>
              <a:t> members to manage all the affairs of a nonprofit corporation can seem daunting and overwhelming.  For nonprofit CAAs, a board member’s responsibilities are often driven by the requirements of the state and federal funding they receive. For example, t</a:t>
            </a:r>
            <a:r>
              <a:rPr lang="en-US" sz="1100" dirty="0" smtClean="0">
                <a:latin typeface="+mn-lt"/>
              </a:rPr>
              <a:t>he</a:t>
            </a:r>
            <a:r>
              <a:rPr lang="en-US" sz="1100" baseline="0" dirty="0" smtClean="0">
                <a:latin typeface="+mn-lt"/>
              </a:rPr>
              <a:t> federal CSBG Act requires board members to be fully engaged in the development, planning, implementation and evaluation of the CSBG program.  </a:t>
            </a:r>
          </a:p>
          <a:p>
            <a:pPr>
              <a:spcBef>
                <a:spcPts val="0"/>
              </a:spcBef>
            </a:pPr>
            <a:endParaRPr lang="en-US" sz="1100" baseline="0" dirty="0" smtClean="0">
              <a:latin typeface="+mn-lt"/>
            </a:endParaRPr>
          </a:p>
          <a:p>
            <a:pPr>
              <a:spcBef>
                <a:spcPts val="0"/>
              </a:spcBef>
            </a:pPr>
            <a:r>
              <a:rPr lang="en-US" sz="1100" baseline="0" dirty="0" smtClean="0">
                <a:latin typeface="+mn-lt"/>
              </a:rPr>
              <a:t>The following section unpacks a board’s responsibilities as managers of the corporation and pursuant to funding source directives by focusing on key responsibilities that encompass many of the actions board members must take to effectively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be fully engaged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dirty="0" smtClean="0">
                <a:latin typeface="+mn-lt"/>
              </a:rPr>
              <a:t>Our first focus is the mission</a:t>
            </a:r>
            <a:r>
              <a:rPr lang="en-US" sz="1100" baseline="0" dirty="0" smtClean="0">
                <a:latin typeface="+mn-lt"/>
              </a:rPr>
              <a:t> of an organization. </a:t>
            </a:r>
            <a:r>
              <a:rPr lang="en-US" sz="1100" kern="1200" dirty="0" smtClean="0">
                <a:solidFill>
                  <a:schemeClr val="tx1"/>
                </a:solidFill>
                <a:latin typeface="+mn-lt"/>
                <a:ea typeface="+mn-ea"/>
                <a:cs typeface="+mn-cs"/>
              </a:rPr>
              <a:t>The mission is the</a:t>
            </a:r>
            <a:r>
              <a:rPr lang="en-US" sz="1100" kern="1200" baseline="0" dirty="0" smtClean="0">
                <a:solidFill>
                  <a:schemeClr val="tx1"/>
                </a:solidFill>
                <a:latin typeface="+mn-lt"/>
                <a:ea typeface="+mn-ea"/>
                <a:cs typeface="+mn-cs"/>
              </a:rPr>
              <a:t> reason your organization exists and is therefore the most important statement your organization makes. A mission statement seems simple but is actually quite complex as it serves multiple purposes, which we will discuss in greater detail.  </a:t>
            </a: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xmlns="" val="3771823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775656" cy="4182457"/>
          </a:xfrm>
        </p:spPr>
        <p:txBody>
          <a:bodyPr>
            <a:normAutofit/>
          </a:bodyPr>
          <a:lstStyle/>
          <a:p>
            <a:pPr>
              <a:spcBef>
                <a:spcPts val="0"/>
              </a:spcBef>
            </a:pPr>
            <a:r>
              <a:rPr lang="en-US" sz="1100" baseline="0" dirty="0" smtClean="0">
                <a:latin typeface="+mn-lt"/>
              </a:rPr>
              <a:t>Take a moment and write down your organization’s mission statement.  If you don’t know it verbatim, don’t worry, write down the gist of it.  After you have done that, either team up or work in a small group and describe three ways in which your board works with the organization’s mission statement. For example, your board recites the mission statement at the beginning of every board meeting or each board member is provided a copy of the mission statement when a new proposal is being reviewed and discussed. Lastly, after you’ve completed your discussions with your partner or group, take a moment and jot down one way your board could better incorporate the CAA’s mission statement in board meetings and/or activities.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you could ask for a few volunteers to report out or you could move forward with the presentation and, as you work through the remaining slides in this section, have participants revisit their exercise responses.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xmlns="" val="2815048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416099"/>
            <a:ext cx="6477001" cy="4182457"/>
          </a:xfrm>
        </p:spPr>
        <p:txBody>
          <a:bodyPr>
            <a:noAutofit/>
          </a:bodyPr>
          <a:lstStyle/>
          <a:p>
            <a:pPr defTabSz="881132">
              <a:spcBef>
                <a:spcPts val="0"/>
              </a:spcBef>
              <a:spcAft>
                <a:spcPts val="0"/>
              </a:spcAft>
              <a:defRPr/>
            </a:pPr>
            <a:r>
              <a:rPr lang="en-US" sz="1100" b="0" dirty="0" smtClean="0">
                <a:latin typeface="+mn-lt"/>
              </a:rPr>
              <a:t>As</a:t>
            </a:r>
            <a:r>
              <a:rPr lang="en-US" sz="1100" b="0" baseline="0" dirty="0" smtClean="0">
                <a:latin typeface="+mn-lt"/>
              </a:rPr>
              <a:t> previously mentioned, the mission statement serves as</a:t>
            </a:r>
            <a:r>
              <a:rPr lang="en-US" sz="1100" b="0" dirty="0" smtClean="0">
                <a:latin typeface="+mn-lt"/>
              </a:rPr>
              <a:t> </a:t>
            </a:r>
            <a:r>
              <a:rPr lang="en-US" sz="1100" b="0" baseline="0" dirty="0" smtClean="0">
                <a:latin typeface="+mn-lt"/>
              </a:rPr>
              <a:t>the driving force behind your organization.  A CAA’s mission is thus very important for a number of reasons including</a:t>
            </a:r>
            <a:r>
              <a:rPr lang="en-US" sz="1100" b="0" dirty="0" smtClean="0">
                <a:latin typeface="+mn-lt"/>
              </a:rPr>
              <a:t>:</a:t>
            </a:r>
          </a:p>
          <a:p>
            <a:pPr defTabSz="881132">
              <a:spcBef>
                <a:spcPts val="0"/>
              </a:spcBef>
              <a:spcAft>
                <a:spcPts val="0"/>
              </a:spcAft>
              <a:defRPr/>
            </a:pPr>
            <a:endParaRPr lang="en-US" sz="1100" b="0" dirty="0" smtClean="0">
              <a:latin typeface="+mn-lt"/>
            </a:endParaRPr>
          </a:p>
          <a:p>
            <a:pPr marL="220284" indent="-220284" defTabSz="881132">
              <a:spcBef>
                <a:spcPts val="0"/>
              </a:spcBef>
              <a:spcAft>
                <a:spcPts val="0"/>
              </a:spcAft>
              <a:buFontTx/>
              <a:buAutoNum type="arabicPeriod"/>
              <a:defRPr/>
            </a:pPr>
            <a:r>
              <a:rPr lang="en-US" sz="1100" dirty="0" smtClean="0">
                <a:latin typeface="+mn-lt"/>
              </a:rPr>
              <a:t>A mission statement helps provide clarity to and unify stakeholders. Unlike for-profit corporations, whose purpose is generally to “maximize shareholder value,” nonprofit organizations lack inherent clarity of purpose. Further, nonprofits often have multiple stakeholders who have various and conflicting expectations.  </a:t>
            </a:r>
          </a:p>
          <a:p>
            <a:pPr marL="660849" lvl="1" indent="-220284" defTabSz="881132">
              <a:spcBef>
                <a:spcPts val="0"/>
              </a:spcBef>
              <a:spcAft>
                <a:spcPts val="0"/>
              </a:spcAft>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A</a:t>
            </a:r>
            <a:r>
              <a:rPr lang="en-US" sz="1100" baseline="0" dirty="0" smtClean="0">
                <a:latin typeface="+mn-lt"/>
              </a:rPr>
              <a:t> m</a:t>
            </a:r>
            <a:r>
              <a:rPr lang="en-US" sz="1100" dirty="0" smtClean="0">
                <a:latin typeface="+mn-lt"/>
              </a:rPr>
              <a:t>ission statement guides all major decisions that a nonprofit must make (especially which programs/projects to undertake, which to avoid, and which to stop doing).</a:t>
            </a:r>
          </a:p>
          <a:p>
            <a:pPr marL="220284" indent="-220284" defTabSz="881132">
              <a:spcBef>
                <a:spcPts val="0"/>
              </a:spcBef>
              <a:spcAft>
                <a:spcPts val="0"/>
              </a:spcAft>
              <a:buFontTx/>
              <a:buAutoNum type="arabicPeriod"/>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The mission statement also ensures that an organization will resist “mission creep.” Having a clear mission that the board, staff and key stakeholders can come around helps the organization resist the temptation to expand into programs and services where it lacks appropriate skills and resources. There are many external and internal pressures that will cause mission creep in the absence of strong and intentional pushback.  Mission creep can stretch an organization’s resources so thin and far that it can no longer effectively pursue its goals.  </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b="1" dirty="0" smtClean="0">
                <a:latin typeface="+mn-lt"/>
              </a:rPr>
              <a:t>Note to presenter</a:t>
            </a:r>
            <a:r>
              <a:rPr lang="en-US" sz="1100" dirty="0" smtClean="0">
                <a:latin typeface="+mn-lt"/>
              </a:rPr>
              <a:t>:</a:t>
            </a:r>
            <a:r>
              <a:rPr lang="en-US" sz="1100" baseline="0" dirty="0" smtClean="0">
                <a:latin typeface="+mn-lt"/>
              </a:rPr>
              <a:t>  This slide is animated so you can a</a:t>
            </a:r>
            <a:r>
              <a:rPr lang="en-US" sz="1100" dirty="0" smtClean="0">
                <a:latin typeface="+mn-lt"/>
              </a:rPr>
              <a:t>sk</a:t>
            </a:r>
            <a:r>
              <a:rPr lang="en-US" sz="1100" baseline="0" dirty="0" smtClean="0">
                <a:latin typeface="+mn-lt"/>
              </a:rPr>
              <a:t> workshop participants if they have anything to add with regards to why mission matters to an organization.</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xmlns="" val="1583807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The</a:t>
            </a:r>
            <a:r>
              <a:rPr lang="en-US" sz="1100" baseline="0" dirty="0" smtClean="0">
                <a:latin typeface="+mn-lt"/>
              </a:rPr>
              <a:t> board’s relationship with an organization's mission is multi-faceted and we will specifically talk about each of these facets. The board not only reviews and updates, when necessary, the mission, but it is also regularly using the mission to guide its actions and fulfill its responsibilities.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xmlns="" val="3823586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381000" y="4429125"/>
            <a:ext cx="6400800" cy="4181475"/>
          </a:xfrm>
        </p:spPr>
        <p:txBody>
          <a:bodyPr>
            <a:noAutofit/>
          </a:bodyPr>
          <a:lstStyle/>
          <a:p>
            <a:pPr defTabSz="881132">
              <a:spcBef>
                <a:spcPts val="0"/>
              </a:spcBef>
              <a:spcAft>
                <a:spcPts val="0"/>
              </a:spcAft>
              <a:defRPr/>
            </a:pPr>
            <a:r>
              <a:rPr lang="en-US" sz="1100" b="0" dirty="0" smtClean="0">
                <a:latin typeface="+mn-lt"/>
              </a:rPr>
              <a:t>A good,</a:t>
            </a:r>
            <a:r>
              <a:rPr lang="en-US" sz="1100" b="0" baseline="0" dirty="0" smtClean="0">
                <a:latin typeface="+mn-lt"/>
              </a:rPr>
              <a:t> effective mission statement embodies several characteristics.</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dirty="0" smtClean="0">
                <a:latin typeface="+mn-lt"/>
              </a:rPr>
              <a:t>First, it is focused and specific.  A mission statement should not be so broad and encompass so many activities that it is impossible to measure whether the organization is actually achieving any of its goals. If the mission statement is too long (e.g., half a page vs. a single sentence) and is difficult to remember, then it is not likely to be very memorable or effective.</a:t>
            </a:r>
          </a:p>
          <a:p>
            <a:pPr marL="203783" indent="-220284">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Second, the mission should focus on unmet needs that your</a:t>
            </a:r>
            <a:r>
              <a:rPr lang="en-US" sz="1100" baseline="0" dirty="0" smtClean="0">
                <a:latin typeface="+mn-lt"/>
              </a:rPr>
              <a:t> organization believes is worth tackling. This communicates why your organization exists and the motivation behind its activities.</a:t>
            </a:r>
            <a:r>
              <a:rPr lang="en-US" sz="1100" dirty="0" smtClean="0">
                <a:latin typeface="+mn-lt"/>
              </a:rPr>
              <a:t> </a:t>
            </a:r>
          </a:p>
          <a:p>
            <a:pPr marL="15875" indent="-31750">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Third, the mission statement should help your organization leverage its unique skills. It is important for the statement to reflect the uniqueness of your organization and the values that define it. </a:t>
            </a:r>
          </a:p>
          <a:p>
            <a:pPr marL="220284" indent="-220284">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Finally, a mission statement should also inspire key stakeholders. Board members should be able to readily recite the mission.  If very few stakeholders know and understand the mission of their organization, likely very few of them will feel any degree of passion or commitment toward it.</a:t>
            </a:r>
          </a:p>
          <a:p>
            <a:pPr>
              <a:spcBef>
                <a:spcPts val="0"/>
              </a:spcBef>
              <a:spcAft>
                <a:spcPts val="0"/>
              </a:spcAft>
              <a:defRPr/>
            </a:pPr>
            <a:endParaRPr lang="en-US" sz="1100" dirty="0">
              <a:latin typeface="+mn-lt"/>
            </a:endParaRPr>
          </a:p>
        </p:txBody>
      </p:sp>
      <p:sp>
        <p:nvSpPr>
          <p:cNvPr id="116740" name="Slide Number Placeholder 3"/>
          <p:cNvSpPr>
            <a:spLocks noGrp="1"/>
          </p:cNvSpPr>
          <p:nvPr>
            <p:ph type="sldNum" sz="quarter" idx="5"/>
          </p:nvPr>
        </p:nvSpPr>
        <p:spPr>
          <a:noFill/>
        </p:spPr>
        <p:txBody>
          <a:bodyPr/>
          <a:lstStyle/>
          <a:p>
            <a:fld id="{A1C24D11-B12D-4826-8841-4CC373E44B1A}" type="slidenum">
              <a:rPr lang="en-US" smtClean="0">
                <a:latin typeface="Arial" pitchFamily="34" charset="0"/>
              </a:rPr>
              <a:pPr/>
              <a:t>9</a:t>
            </a:fld>
            <a:endParaRPr lang="en-US" smtClean="0">
              <a:latin typeface="Arial" pitchFamily="34" charset="0"/>
            </a:endParaRPr>
          </a:p>
        </p:txBody>
      </p:sp>
    </p:spTree>
    <p:extLst>
      <p:ext uri="{BB962C8B-B14F-4D97-AF65-F5344CB8AC3E}">
        <p14:creationId xmlns:p14="http://schemas.microsoft.com/office/powerpoint/2010/main" xmlns="" val="3990528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47800" y="295275"/>
            <a:ext cx="4076700" cy="3057525"/>
          </a:xfrm>
        </p:spPr>
      </p:sp>
      <p:sp>
        <p:nvSpPr>
          <p:cNvPr id="3" name="Notes Placeholder 2"/>
          <p:cNvSpPr>
            <a:spLocks noGrp="1"/>
          </p:cNvSpPr>
          <p:nvPr>
            <p:ph type="body" idx="1"/>
          </p:nvPr>
        </p:nvSpPr>
        <p:spPr>
          <a:xfrm>
            <a:off x="228600" y="3505200"/>
            <a:ext cx="6553200" cy="5410200"/>
          </a:xfrm>
        </p:spPr>
        <p:txBody>
          <a:bodyPr>
            <a:noAutofit/>
          </a:bodyPr>
          <a:lstStyle/>
          <a:p>
            <a:pPr defTabSz="881132">
              <a:spcBef>
                <a:spcPts val="0"/>
              </a:spcBef>
              <a:spcAft>
                <a:spcPts val="0"/>
              </a:spcAft>
              <a:defRPr/>
            </a:pPr>
            <a:r>
              <a:rPr lang="en-US" sz="1000" dirty="0" smtClean="0">
                <a:latin typeface="+mn-lt"/>
              </a:rPr>
              <a:t>There are as many ways to update and rework</a:t>
            </a:r>
            <a:r>
              <a:rPr lang="en-US" sz="1000" baseline="0" dirty="0" smtClean="0">
                <a:latin typeface="+mn-lt"/>
              </a:rPr>
              <a:t> </a:t>
            </a:r>
            <a:r>
              <a:rPr lang="en-US" sz="1000" dirty="0" smtClean="0">
                <a:latin typeface="+mn-lt"/>
              </a:rPr>
              <a:t>a mission statement as there are mission statements. However, there are several constants in the process that help produce an effective mission statement. These constants are: (1) commitment from the top down and (2) participation from a wide range of stakeholders.  </a:t>
            </a:r>
          </a:p>
          <a:p>
            <a:pPr defTabSz="881132">
              <a:spcBef>
                <a:spcPts val="0"/>
              </a:spcBef>
              <a:spcAft>
                <a:spcPts val="0"/>
              </a:spcAft>
              <a:defRPr/>
            </a:pPr>
            <a:endParaRPr lang="en-US" sz="1000" dirty="0" smtClean="0">
              <a:latin typeface="+mn-lt"/>
            </a:endParaRPr>
          </a:p>
          <a:p>
            <a:pPr defTabSz="881132">
              <a:spcBef>
                <a:spcPts val="0"/>
              </a:spcBef>
              <a:spcAft>
                <a:spcPts val="0"/>
              </a:spcAft>
              <a:defRPr/>
            </a:pPr>
            <a:r>
              <a:rPr lang="en-US" sz="1000" dirty="0" smtClean="0">
                <a:latin typeface="+mn-lt"/>
              </a:rPr>
              <a:t>Defining the process by which an organization will revise its mission statement</a:t>
            </a:r>
            <a:r>
              <a:rPr lang="en-US" sz="1000" baseline="0" dirty="0" smtClean="0">
                <a:latin typeface="+mn-lt"/>
              </a:rPr>
              <a:t> helps in p</a:t>
            </a:r>
            <a:r>
              <a:rPr lang="en-US" sz="1000" dirty="0" smtClean="0">
                <a:latin typeface="+mn-lt"/>
              </a:rPr>
              <a:t>roducing an</a:t>
            </a:r>
            <a:r>
              <a:rPr lang="en-US" sz="1000" baseline="0" dirty="0" smtClean="0">
                <a:latin typeface="+mn-lt"/>
              </a:rPr>
              <a:t> effective one.</a:t>
            </a:r>
            <a:r>
              <a:rPr lang="en-US" sz="1000" b="1" baseline="0" dirty="0" smtClean="0">
                <a:latin typeface="+mn-lt"/>
              </a:rPr>
              <a:t>  </a:t>
            </a:r>
            <a:r>
              <a:rPr lang="en-US" sz="1000" dirty="0" smtClean="0">
                <a:latin typeface="+mn-lt"/>
              </a:rPr>
              <a:t>Even though the exact process depends on a CAA’s specific needs, one common, often fruitful method, is to conduct a retreat with a representative group of stakeholders, such as board members, community leaders and members, staff, and clients. The retreat may take the form of a part-day or full-day session in a conference room or an off-site gathering over a longer period of time. This approach demonstrates the commitment of top management to the mission statement development process and it gives many different stakeholders an opportunity to share their views of the CAA’s mission. If not a retreat, then a series of meetings may suffice and ease the time commitment on the stakeholders. Additionally, surveys could be used to obtain the input of stakeholders. </a:t>
            </a:r>
          </a:p>
          <a:p>
            <a:pPr>
              <a:spcBef>
                <a:spcPts val="0"/>
              </a:spcBef>
            </a:pPr>
            <a:endParaRPr lang="en-US" sz="1000" dirty="0" smtClean="0">
              <a:latin typeface="+mn-lt"/>
            </a:endParaRPr>
          </a:p>
          <a:p>
            <a:pPr>
              <a:spcBef>
                <a:spcPts val="0"/>
              </a:spcBef>
            </a:pPr>
            <a:r>
              <a:rPr lang="en-US" sz="1000" dirty="0" smtClean="0">
                <a:latin typeface="+mn-lt"/>
              </a:rPr>
              <a:t>After defining the process, it is important to determine the key components of the mission statement.</a:t>
            </a:r>
            <a:r>
              <a:rPr lang="en-US" sz="1000" baseline="0" dirty="0" smtClean="0">
                <a:latin typeface="+mn-lt"/>
              </a:rPr>
              <a:t> </a:t>
            </a:r>
            <a:r>
              <a:rPr lang="en-US" sz="1000" dirty="0" smtClean="0">
                <a:latin typeface="+mn-lt"/>
              </a:rPr>
              <a:t>The goal is to generate a list of</a:t>
            </a:r>
            <a:r>
              <a:rPr lang="en-US" sz="1000" baseline="0" dirty="0" smtClean="0">
                <a:latin typeface="+mn-lt"/>
              </a:rPr>
              <a:t> </a:t>
            </a:r>
            <a:r>
              <a:rPr lang="en-US" sz="1000" dirty="0" smtClean="0">
                <a:latin typeface="+mn-lt"/>
              </a:rPr>
              <a:t>specific items that define your organization.</a:t>
            </a:r>
            <a:r>
              <a:rPr lang="en-US" sz="1000" baseline="0" dirty="0" smtClean="0">
                <a:latin typeface="+mn-lt"/>
              </a:rPr>
              <a:t> </a:t>
            </a:r>
            <a:r>
              <a:rPr lang="en-US" sz="1000" dirty="0" smtClean="0">
                <a:latin typeface="+mn-lt"/>
              </a:rPr>
              <a:t>At this stage it is critical to have a wide selection of stakeholders involved. Some questions to ask include: what does your CAA do on a daily basis?, how does your CAA achieve its mission?, who is impacted by your CAA?, where does your CAA operate?, does your CAA have specific values that set it apart from other organizations?</a:t>
            </a:r>
          </a:p>
          <a:p>
            <a:pPr>
              <a:spcBef>
                <a:spcPts val="0"/>
              </a:spcBef>
            </a:pPr>
            <a:endParaRPr lang="en-US" sz="1000" dirty="0" smtClean="0">
              <a:latin typeface="+mn-lt"/>
            </a:endParaRPr>
          </a:p>
          <a:p>
            <a:pPr>
              <a:spcBef>
                <a:spcPts val="0"/>
              </a:spcBef>
            </a:pPr>
            <a:r>
              <a:rPr lang="en-US" sz="1000" dirty="0" smtClean="0">
                <a:latin typeface="+mn-lt"/>
              </a:rPr>
              <a:t>The responses to these questions could be elicited from the group in written survey form or as a group activity. The answers will form the building blocks for the next stage of the process in which the mission statement is drafted.</a:t>
            </a:r>
          </a:p>
          <a:p>
            <a:pPr>
              <a:spcBef>
                <a:spcPts val="0"/>
              </a:spcBef>
            </a:pPr>
            <a:endParaRPr lang="en-US" sz="1000" dirty="0" smtClean="0">
              <a:latin typeface="+mn-lt"/>
            </a:endParaRPr>
          </a:p>
          <a:p>
            <a:pPr>
              <a:spcBef>
                <a:spcPts val="0"/>
              </a:spcBef>
            </a:pPr>
            <a:r>
              <a:rPr lang="en-US" sz="1000" dirty="0" smtClean="0">
                <a:latin typeface="+mn-lt"/>
              </a:rPr>
              <a:t>A</a:t>
            </a:r>
            <a:r>
              <a:rPr lang="en-US" sz="1000" baseline="0" dirty="0" smtClean="0">
                <a:latin typeface="+mn-lt"/>
              </a:rPr>
              <a:t>n effective mission statement also requires careful crafting. </a:t>
            </a:r>
            <a:r>
              <a:rPr lang="en-US" sz="1000" dirty="0" smtClean="0">
                <a:latin typeface="+mn-lt"/>
              </a:rPr>
              <a:t>This mission statement must contain enough substance to appropriately convey the mission of the CAA but be concise enough so that the CAA’s stakeholders can easily memorize and recite it. There are no universally applicable rules here, but some helpful guidelines are: state the mission actively (for example, CAA [verb]); keep the mission statement short, but provide enough detail to make decisions based on the mission statement (for example, if someone proposed a new program during a board meeting, could the mission statement provide guidance as to whether the suggested program would be consistent with the mission of the organization?); and stick to specifics. </a:t>
            </a:r>
          </a:p>
          <a:p>
            <a:pPr>
              <a:spcBef>
                <a:spcPts val="0"/>
              </a:spcBef>
            </a:pPr>
            <a:endParaRPr lang="en-US" sz="1000" dirty="0" smtClean="0">
              <a:latin typeface="+mn-lt"/>
            </a:endParaRPr>
          </a:p>
          <a:p>
            <a:pPr>
              <a:spcBef>
                <a:spcPts val="0"/>
              </a:spcBef>
            </a:pPr>
            <a:r>
              <a:rPr lang="en-US" sz="1000" dirty="0" smtClean="0">
                <a:latin typeface="+mn-lt"/>
              </a:rPr>
              <a:t>For example, if a CAA were to decide that its mission components are (1) reducing the impact of poverty; (2) by offering job training, housing assistance, and social services; (3) in Tremont County, then an effective mission statement could be: Tremont County Community Action Agency, Inc. is a nonprofit, 501(c)(3) organization that, by mobilizing public and private resources and coordinating a comprehensive network of educational, economic and social services in Tremont County, reduces poverty and enables low-income people in Tremont County to become self-sufficient. </a:t>
            </a:r>
          </a:p>
          <a:p>
            <a:pPr>
              <a:spcBef>
                <a:spcPts val="0"/>
              </a:spcBef>
            </a:pPr>
            <a:endParaRPr lang="en-US" sz="10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p14="http://schemas.microsoft.com/office/powerpoint/2010/main" xmlns="" val="381237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Dr. Lisa </a:t>
            </a:r>
            <a:r>
              <a:rPr lang="en-US" sz="1100" dirty="0" err="1" smtClean="0">
                <a:latin typeface="+mn-lt"/>
              </a:rPr>
              <a:t>McNary</a:t>
            </a:r>
            <a:r>
              <a:rPr lang="en-US" sz="1100" dirty="0" smtClean="0">
                <a:latin typeface="+mn-lt"/>
              </a:rPr>
              <a:t>, a management consultant and instructor at North Carolina State University recalled her mentor, Dr. W. Edwards Deming, describing the following exercise as useful in developing a mission statement. Ask the top managers this: </a:t>
            </a:r>
          </a:p>
          <a:p>
            <a:pPr lvl="1">
              <a:spcBef>
                <a:spcPts val="0"/>
              </a:spcBef>
            </a:pPr>
            <a:endParaRPr lang="en-US" sz="1100" dirty="0" smtClean="0">
              <a:latin typeface="+mn-lt"/>
            </a:endParaRPr>
          </a:p>
          <a:p>
            <a:pPr lvl="1">
              <a:spcBef>
                <a:spcPts val="0"/>
              </a:spcBef>
            </a:pPr>
            <a:r>
              <a:rPr lang="en-US" sz="1100" dirty="0" smtClean="0">
                <a:latin typeface="+mn-lt"/>
              </a:rPr>
              <a:t>Your organization has died and at the memorial service for the organization with all of its stakeholders present, a spiritual leader states, “Here lies [fill in the organization’s name]. It is an organization that was loved and will be missed. It will be remembered forever for:_____________________”</a:t>
            </a:r>
          </a:p>
          <a:p>
            <a:pPr>
              <a:spcBef>
                <a:spcPts val="0"/>
              </a:spcBef>
            </a:pPr>
            <a:endParaRPr lang="en-US" sz="1100" dirty="0" smtClean="0">
              <a:latin typeface="+mn-lt"/>
            </a:endParaRPr>
          </a:p>
          <a:p>
            <a:pPr>
              <a:spcBef>
                <a:spcPts val="0"/>
              </a:spcBef>
            </a:pPr>
            <a:r>
              <a:rPr lang="en-US" sz="1100" dirty="0" smtClean="0">
                <a:latin typeface="+mn-lt"/>
              </a:rPr>
              <a:t>What goes in the blank is the essence of the organization’s mission.</a:t>
            </a:r>
          </a:p>
          <a:p>
            <a:pPr>
              <a:spcBef>
                <a:spcPts val="0"/>
              </a:spcBef>
            </a:pPr>
            <a:endParaRPr lang="en-US" sz="1100" dirty="0" smtClean="0">
              <a:latin typeface="+mn-lt"/>
            </a:endParaRPr>
          </a:p>
          <a:p>
            <a:pPr>
              <a:spcBef>
                <a:spcPts val="0"/>
              </a:spcBef>
            </a:pPr>
            <a:r>
              <a:rPr lang="en-US" sz="1100" b="1" dirty="0" smtClean="0">
                <a:latin typeface="+mn-lt"/>
              </a:rPr>
              <a:t>Note to Presenter</a:t>
            </a:r>
            <a:r>
              <a:rPr lang="en-US" sz="1100" dirty="0" smtClean="0">
                <a:latin typeface="+mn-lt"/>
              </a:rPr>
              <a:t>:  Depending on the time, you could have the participants</a:t>
            </a:r>
            <a:r>
              <a:rPr lang="en-US" sz="1100" baseline="0" dirty="0" smtClean="0">
                <a:latin typeface="+mn-lt"/>
              </a:rPr>
              <a:t> conduct this exercise either by themselves, with a partner or in a small group.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xmlns="" val="1841243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0"/>
              </a:spcAft>
              <a:defRPr/>
            </a:pPr>
            <a:r>
              <a:rPr lang="en-US" sz="1100" b="0" dirty="0" smtClean="0">
                <a:latin typeface="+mn-lt"/>
              </a:rPr>
              <a:t>Reviewing and updating</a:t>
            </a:r>
            <a:r>
              <a:rPr lang="en-US" sz="1100" b="0" baseline="0" dirty="0" smtClean="0">
                <a:latin typeface="+mn-lt"/>
              </a:rPr>
              <a:t> the mission is only part of the board’s responsibility with regards to the organization’s mission.  The most important role the board plays is to use the mission to guide all of the organization’s actions and make sure the executive director is doing the same with staff.  For example, understanding and using the mission might lead the organization’s staff to</a:t>
            </a:r>
            <a:r>
              <a:rPr lang="en-US" sz="1100" dirty="0" smtClean="0">
                <a:latin typeface="+mn-lt"/>
              </a:rPr>
              <a:t> say “no” to attractive funding opportunities or compelling programs that are not aligned with their mission in order to say “yes” to going deeper in programs that </a:t>
            </a:r>
            <a:r>
              <a:rPr lang="en-US" sz="1100" u="sng" dirty="0" smtClean="0">
                <a:latin typeface="+mn-lt"/>
              </a:rPr>
              <a:t>do</a:t>
            </a:r>
            <a:r>
              <a:rPr lang="en-US" sz="1100" dirty="0" smtClean="0">
                <a:latin typeface="+mn-lt"/>
              </a:rPr>
              <a:t> align with the mission.</a:t>
            </a:r>
          </a:p>
          <a:p>
            <a:pPr>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There</a:t>
            </a:r>
            <a:r>
              <a:rPr lang="en-US" sz="1100" baseline="0" dirty="0" smtClean="0">
                <a:latin typeface="+mn-lt"/>
              </a:rPr>
              <a:t> are multiple ways a board can ensure that it is regularly using and incorporating the mission into its activities.  These include:</a:t>
            </a:r>
          </a:p>
          <a:p>
            <a:pPr>
              <a:spcBef>
                <a:spcPts val="0"/>
              </a:spcBef>
              <a:spcAft>
                <a:spcPts val="0"/>
              </a:spcAft>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Reciting the mission at the beginning and/or ending of a board meeting. This will serve as a reminder to all board members of the important work they’ve been tasked with directing and overseeing.</a:t>
            </a:r>
          </a:p>
          <a:p>
            <a:pPr marL="115888" indent="-115888">
              <a:spcBef>
                <a:spcPts val="0"/>
              </a:spcBef>
              <a:spcAft>
                <a:spcPts val="0"/>
              </a:spcAft>
              <a:buFont typeface="Arial" pitchFamily="34" charset="0"/>
              <a:buChar char="•"/>
              <a:defRPr/>
            </a:pPr>
            <a:r>
              <a:rPr lang="en-US" sz="1100" dirty="0" smtClean="0">
                <a:latin typeface="+mn-lt"/>
              </a:rPr>
              <a:t>Referencing </a:t>
            </a:r>
            <a:r>
              <a:rPr lang="en-US" sz="1100" baseline="0" dirty="0" smtClean="0">
                <a:latin typeface="+mn-lt"/>
              </a:rPr>
              <a:t>the mission at the top of the meeting agenda. This is a great way to</a:t>
            </a:r>
            <a:r>
              <a:rPr lang="en-US" sz="1100" dirty="0" smtClean="0">
                <a:latin typeface="+mn-lt"/>
              </a:rPr>
              <a:t> remind </a:t>
            </a:r>
            <a:r>
              <a:rPr lang="en-US" sz="1100" baseline="0" dirty="0" smtClean="0">
                <a:latin typeface="+mn-lt"/>
              </a:rPr>
              <a:t> board members that the mission serves as the backbone for </a:t>
            </a:r>
            <a:r>
              <a:rPr lang="en-US" sz="1100" dirty="0" smtClean="0">
                <a:latin typeface="+mn-lt"/>
              </a:rPr>
              <a:t>all actions to be taken by the board.</a:t>
            </a:r>
          </a:p>
          <a:p>
            <a:pPr marL="115888" indent="-115888">
              <a:spcBef>
                <a:spcPts val="0"/>
              </a:spcBef>
              <a:spcAft>
                <a:spcPts val="0"/>
              </a:spcAft>
              <a:buFont typeface="Arial" pitchFamily="34" charset="0"/>
              <a:buChar char="•"/>
              <a:defRPr/>
            </a:pPr>
            <a:r>
              <a:rPr lang="en-US" sz="1100" baseline="0" dirty="0" smtClean="0">
                <a:latin typeface="+mn-lt"/>
              </a:rPr>
              <a:t>Including the mission statement on board</a:t>
            </a:r>
            <a:r>
              <a:rPr lang="en-US" sz="1100" dirty="0" smtClean="0">
                <a:latin typeface="+mn-lt"/>
              </a:rPr>
              <a:t> member business cards. This helps board members remember and recite the mission when meeting with the community and stakeholders</a:t>
            </a:r>
          </a:p>
          <a:p>
            <a:pPr marL="115888" indent="-115888">
              <a:spcBef>
                <a:spcPts val="0"/>
              </a:spcBef>
              <a:spcAft>
                <a:spcPts val="0"/>
              </a:spcAft>
              <a:buFont typeface="Arial" pitchFamily="34" charset="0"/>
              <a:buChar char="•"/>
              <a:defRPr/>
            </a:pPr>
            <a:r>
              <a:rPr lang="en-US" sz="1100" baseline="0" dirty="0" smtClean="0">
                <a:latin typeface="+mn-lt"/>
              </a:rPr>
              <a:t>Discussing the mission</a:t>
            </a:r>
            <a:r>
              <a:rPr lang="en-US" sz="1100" dirty="0" smtClean="0">
                <a:latin typeface="+mn-lt"/>
              </a:rPr>
              <a:t> in relation to all board actions. Including the mission on the meeting agenda to serve as a reminder is even more effective if board members actually make a point of referencing the mission when discussing board actions. </a:t>
            </a:r>
            <a:endParaRPr lang="en-US" sz="1100" baseline="0" dirty="0" smtClean="0">
              <a:latin typeface="+mn-lt"/>
            </a:endParaRPr>
          </a:p>
          <a:p>
            <a:pPr>
              <a:spcBef>
                <a:spcPts val="0"/>
              </a:spcBef>
              <a:spcAft>
                <a:spcPts val="0"/>
              </a:spcAft>
              <a:defRPr/>
            </a:pPr>
            <a:endParaRPr lang="en-US" sz="1100" baseline="0" dirty="0" smtClean="0">
              <a:latin typeface="+mn-lt"/>
            </a:endParaRPr>
          </a:p>
          <a:p>
            <a:pPr>
              <a:spcBef>
                <a:spcPts val="0"/>
              </a:spcBef>
              <a:spcAft>
                <a:spcPts val="0"/>
              </a:spcAft>
              <a:defRPr/>
            </a:pPr>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p14="http://schemas.microsoft.com/office/powerpoint/2010/main" xmlns="" val="472907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775655" cy="4182457"/>
          </a:xfrm>
        </p:spPr>
        <p:txBody>
          <a:bodyPr>
            <a:normAutofit/>
          </a:bodyPr>
          <a:lstStyle/>
          <a:p>
            <a:pPr defTabSz="913998">
              <a:spcBef>
                <a:spcPts val="0"/>
              </a:spcBef>
              <a:defRPr/>
            </a:pPr>
            <a:r>
              <a:rPr lang="en-US" sz="1100" dirty="0" smtClean="0">
                <a:latin typeface="+mn-lt"/>
              </a:rPr>
              <a:t>Reviewing,</a:t>
            </a:r>
            <a:r>
              <a:rPr lang="en-US" sz="1100" baseline="0" dirty="0" smtClean="0">
                <a:latin typeface="+mn-lt"/>
              </a:rPr>
              <a:t> updating and using the mission are board responsibilities reflected in the CSBG Organizational Standards. The Standards specifically direct board members to review the organization's mission every 5 years to ensure that it address poverty and that the CAA’s programs are in alignment with the mission. We just discussed how a board reviews, updates (if necessary) and uses the mission statements – all of these actions show that the board is meeting this Organizational Standard. </a:t>
            </a:r>
          </a:p>
          <a:p>
            <a:pPr defTabSz="913998">
              <a:spcBef>
                <a:spcPts val="0"/>
              </a:spcBef>
              <a:defRPr/>
            </a:pPr>
            <a:endParaRPr lang="en-US" sz="1100" baseline="0" dirty="0" smtClean="0">
              <a:latin typeface="+mn-lt"/>
            </a:endParaRPr>
          </a:p>
          <a:p>
            <a:pPr defTabSz="913998">
              <a:spcBef>
                <a:spcPts val="0"/>
              </a:spcBef>
              <a:defRPr/>
            </a:pPr>
            <a:r>
              <a:rPr lang="en-US" sz="1100" baseline="0" dirty="0" smtClean="0">
                <a:latin typeface="+mn-lt"/>
              </a:rPr>
              <a:t>Several other CSBG Organizational Standards that are related to the board’s role with respect to the organization’s mission include Standards 3.1 and 3.5. These Standards require the organization to conduct a community needs assessment, issue a report about the results, and have the board formally accept the completed assessment. The community needs assessment will help educate the board about the needs in the areas served by the CAA and subsequently inform a CAA’s review of its mission.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13</a:t>
            </a:fld>
            <a:endParaRPr lang="en-US" dirty="0"/>
          </a:p>
        </p:txBody>
      </p:sp>
    </p:spTree>
    <p:extLst>
      <p:ext uri="{BB962C8B-B14F-4D97-AF65-F5344CB8AC3E}">
        <p14:creationId xmlns:p14="http://schemas.microsoft.com/office/powerpoint/2010/main" xmlns="" val="2793082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caplaw.org/resources/articlesbytopic/Governance/CAPLAW_EffectiveMissionStatement_Fall2010.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solidFill>
                  <a:srgbClr val="C00000"/>
                </a:solidFill>
              </a:rPr>
              <a:t>Key Responsibilities of  the Tripartite Board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Responsibilities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Generating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Responsibility</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
        <p:nvSpPr>
          <p:cNvPr id="5" name="Freeform 4"/>
          <p:cNvSpPr/>
          <p:nvPr/>
        </p:nvSpPr>
        <p:spPr>
          <a:xfrm>
            <a:off x="1524000" y="1828800"/>
            <a:ext cx="6437312" cy="35849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Mission</a:t>
            </a:r>
            <a:endParaRPr lang="en-US" sz="4000" kern="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Know Your Mission Exercise</a:t>
            </a:r>
            <a:endParaRPr lang="en-US" dirty="0">
              <a:solidFill>
                <a:srgbClr val="C00000"/>
              </a:solidFill>
            </a:endParaRPr>
          </a:p>
        </p:txBody>
      </p:sp>
      <p:sp>
        <p:nvSpPr>
          <p:cNvPr id="3" name="Content Placeholder 2"/>
          <p:cNvSpPr>
            <a:spLocks noGrp="1"/>
          </p:cNvSpPr>
          <p:nvPr>
            <p:ph idx="1"/>
          </p:nvPr>
        </p:nvSpPr>
        <p:spPr>
          <a:xfrm>
            <a:off x="457200" y="1371600"/>
            <a:ext cx="8229600" cy="4724400"/>
          </a:xfrm>
        </p:spPr>
        <p:txBody>
          <a:bodyPr>
            <a:normAutofit/>
          </a:bodyPr>
          <a:lstStyle/>
          <a:p>
            <a:pPr marL="514350" indent="-514350">
              <a:spcBef>
                <a:spcPts val="800"/>
              </a:spcBef>
              <a:spcAft>
                <a:spcPts val="800"/>
              </a:spcAft>
              <a:buFont typeface="+mj-lt"/>
              <a:buAutoNum type="arabicPeriod"/>
            </a:pPr>
            <a:r>
              <a:rPr lang="en-US" dirty="0" smtClean="0"/>
              <a:t>Write down your organization's mission</a:t>
            </a:r>
          </a:p>
          <a:p>
            <a:pPr marL="914400" lvl="1" indent="-514350">
              <a:spcBef>
                <a:spcPts val="800"/>
              </a:spcBef>
              <a:spcAft>
                <a:spcPts val="800"/>
              </a:spcAft>
              <a:buFont typeface="Wingdings" pitchFamily="2" charset="2"/>
              <a:buChar char="Ø"/>
            </a:pPr>
            <a:r>
              <a:rPr lang="en-US" dirty="0" smtClean="0"/>
              <a:t>If you don’t know it exactly, write down the gist</a:t>
            </a:r>
          </a:p>
          <a:p>
            <a:pPr marL="514350" indent="-514350">
              <a:spcBef>
                <a:spcPts val="800"/>
              </a:spcBef>
              <a:spcAft>
                <a:spcPts val="800"/>
              </a:spcAft>
              <a:buFont typeface="+mj-lt"/>
              <a:buAutoNum type="arabicPeriod"/>
            </a:pPr>
            <a:r>
              <a:rPr lang="en-US" dirty="0" smtClean="0"/>
              <a:t>Briefly describe 3 ways in which your board works with your organization's mission</a:t>
            </a:r>
          </a:p>
          <a:p>
            <a:pPr marL="914400" lvl="1" indent="-514350">
              <a:spcBef>
                <a:spcPts val="800"/>
              </a:spcBef>
              <a:spcAft>
                <a:spcPts val="800"/>
              </a:spcAft>
              <a:buFont typeface="Wingdings" pitchFamily="2" charset="2"/>
              <a:buChar char="Ø"/>
            </a:pPr>
            <a:r>
              <a:rPr lang="en-US" dirty="0" smtClean="0"/>
              <a:t>For example, we discuss it in relation to new proposals or recite it at every meeting</a:t>
            </a:r>
          </a:p>
          <a:p>
            <a:pPr marL="514350" indent="-514350">
              <a:spcBef>
                <a:spcPts val="800"/>
              </a:spcBef>
              <a:spcAft>
                <a:spcPts val="800"/>
              </a:spcAft>
              <a:buFont typeface="+mj-lt"/>
              <a:buAutoNum type="arabicPeriod"/>
            </a:pPr>
            <a:r>
              <a:rPr lang="en-US" dirty="0" smtClean="0"/>
              <a:t>Think about 1 way in which your board could better incorporate the CAA’s mission in its board meetings and activities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Why Mission Matters</a:t>
            </a:r>
            <a:endParaRPr lang="en-US" dirty="0">
              <a:solidFill>
                <a:srgbClr val="C00000"/>
              </a:solidFill>
            </a:endParaRPr>
          </a:p>
        </p:txBody>
      </p:sp>
      <p:sp>
        <p:nvSpPr>
          <p:cNvPr id="3" name="Content Placeholder 2"/>
          <p:cNvSpPr>
            <a:spLocks noGrp="1"/>
          </p:cNvSpPr>
          <p:nvPr>
            <p:ph idx="1"/>
          </p:nvPr>
        </p:nvSpPr>
        <p:spPr>
          <a:xfrm>
            <a:off x="660396" y="1727196"/>
            <a:ext cx="7924800" cy="2362199"/>
          </a:xfrm>
        </p:spPr>
        <p:txBody>
          <a:bodyPr/>
          <a:lstStyle/>
          <a:p>
            <a:pPr>
              <a:spcBef>
                <a:spcPts val="0"/>
              </a:spcBef>
              <a:spcAft>
                <a:spcPts val="1000"/>
              </a:spcAft>
            </a:pPr>
            <a:r>
              <a:rPr lang="en-US" dirty="0" smtClean="0"/>
              <a:t>Why mission matters:</a:t>
            </a:r>
          </a:p>
          <a:p>
            <a:pPr lvl="1">
              <a:spcBef>
                <a:spcPts val="0"/>
              </a:spcBef>
              <a:spcAft>
                <a:spcPts val="1000"/>
              </a:spcAft>
            </a:pPr>
            <a:r>
              <a:rPr lang="en-US" dirty="0" smtClean="0"/>
              <a:t>Provide clarity of purpose to stakeholders</a:t>
            </a:r>
          </a:p>
          <a:p>
            <a:pPr lvl="1">
              <a:spcBef>
                <a:spcPts val="0"/>
              </a:spcBef>
              <a:spcAft>
                <a:spcPts val="1000"/>
              </a:spcAft>
            </a:pPr>
            <a:r>
              <a:rPr lang="en-US" dirty="0" smtClean="0"/>
              <a:t>Guide major decisions</a:t>
            </a:r>
          </a:p>
          <a:p>
            <a:pPr lvl="1">
              <a:spcBef>
                <a:spcPts val="0"/>
              </a:spcBef>
              <a:spcAft>
                <a:spcPts val="1000"/>
              </a:spcAft>
            </a:pPr>
            <a:r>
              <a:rPr lang="en-US" dirty="0" smtClean="0"/>
              <a:t>Prevent “mission creep”</a:t>
            </a: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 name="Content Placeholder 2"/>
          <p:cNvSpPr txBox="1">
            <a:spLocks/>
          </p:cNvSpPr>
          <p:nvPr/>
        </p:nvSpPr>
        <p:spPr>
          <a:xfrm>
            <a:off x="685800" y="4487332"/>
            <a:ext cx="7924800" cy="914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Why do you think mission matters?</a:t>
            </a: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Board Role and Mission</a:t>
            </a:r>
            <a:endParaRPr lang="en-US" dirty="0">
              <a:solidFill>
                <a:srgbClr val="C00000"/>
              </a:solidFill>
            </a:endParaRPr>
          </a:p>
        </p:txBody>
      </p:sp>
      <p:sp>
        <p:nvSpPr>
          <p:cNvPr id="3" name="Content Placeholder 2"/>
          <p:cNvSpPr>
            <a:spLocks noGrp="1"/>
          </p:cNvSpPr>
          <p:nvPr>
            <p:ph idx="1"/>
          </p:nvPr>
        </p:nvSpPr>
        <p:spPr/>
        <p:txBody>
          <a:bodyPr/>
          <a:lstStyle/>
          <a:p>
            <a:pPr marL="514350" indent="-514350">
              <a:buFont typeface="+mj-lt"/>
              <a:buAutoNum type="arabicPeriod"/>
            </a:pPr>
            <a:endParaRPr lang="en-US" dirty="0" smtClean="0"/>
          </a:p>
          <a:p>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graphicFrame>
        <p:nvGraphicFramePr>
          <p:cNvPr id="5" name="Diagram 4"/>
          <p:cNvGraphicFramePr/>
          <p:nvPr/>
        </p:nvGraphicFramePr>
        <p:xfrm>
          <a:off x="-685800" y="1421964"/>
          <a:ext cx="98298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609600" y="1676400"/>
            <a:ext cx="8077200" cy="4419600"/>
          </a:xfrm>
        </p:spPr>
        <p:txBody>
          <a:bodyPr>
            <a:normAutofit/>
          </a:bodyPr>
          <a:lstStyle/>
          <a:p>
            <a:pPr>
              <a:spcBef>
                <a:spcPts val="0"/>
              </a:spcBef>
              <a:spcAft>
                <a:spcPts val="1000"/>
              </a:spcAft>
            </a:pPr>
            <a:r>
              <a:rPr lang="en-US" sz="2800" b="1" dirty="0" smtClean="0"/>
              <a:t>A </a:t>
            </a:r>
            <a:r>
              <a:rPr lang="en-US" sz="2800" b="1" dirty="0"/>
              <a:t>good mission statement: </a:t>
            </a:r>
          </a:p>
          <a:p>
            <a:pPr lvl="1">
              <a:spcBef>
                <a:spcPts val="0"/>
              </a:spcBef>
              <a:spcAft>
                <a:spcPts val="1000"/>
              </a:spcAft>
            </a:pPr>
            <a:r>
              <a:rPr lang="en-US" sz="2200" dirty="0" smtClean="0"/>
              <a:t>Is focused </a:t>
            </a:r>
          </a:p>
          <a:p>
            <a:pPr lvl="1">
              <a:spcBef>
                <a:spcPts val="0"/>
              </a:spcBef>
              <a:spcAft>
                <a:spcPts val="1000"/>
              </a:spcAft>
            </a:pPr>
            <a:r>
              <a:rPr lang="en-US" sz="2200" dirty="0" smtClean="0"/>
              <a:t>Solves unmet needs</a:t>
            </a:r>
          </a:p>
          <a:p>
            <a:pPr lvl="1">
              <a:spcBef>
                <a:spcPts val="0"/>
              </a:spcBef>
              <a:spcAft>
                <a:spcPts val="1000"/>
              </a:spcAft>
            </a:pPr>
            <a:r>
              <a:rPr lang="en-US" sz="2200" dirty="0" smtClean="0"/>
              <a:t>Leverages unique skills</a:t>
            </a:r>
          </a:p>
          <a:p>
            <a:pPr lvl="1">
              <a:spcBef>
                <a:spcPts val="0"/>
              </a:spcBef>
              <a:spcAft>
                <a:spcPts val="1000"/>
              </a:spcAft>
            </a:pPr>
            <a:r>
              <a:rPr lang="en-US" sz="2200" dirty="0" smtClean="0"/>
              <a:t>Inspires key stakeholders / is memorable</a:t>
            </a:r>
            <a:endParaRPr lang="en-US" sz="1600" dirty="0" smtClean="0"/>
          </a:p>
        </p:txBody>
      </p:sp>
      <p:sp>
        <p:nvSpPr>
          <p:cNvPr id="5" name="Title 1"/>
          <p:cNvSpPr txBox="1">
            <a:spLocks/>
          </p:cNvSpPr>
          <p:nvPr/>
        </p:nvSpPr>
        <p:spPr>
          <a:xfrm>
            <a:off x="228600" y="381000"/>
            <a:ext cx="8686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t>Review</a:t>
            </a:r>
            <a:r>
              <a:rPr kumimoji="0" lang="en-US" altLang="en-US" sz="4000" b="1" i="0" u="none" strike="noStrike" kern="1200" cap="none" spc="0" normalizeH="0" noProof="0" dirty="0" smtClean="0">
                <a:ln>
                  <a:noFill/>
                </a:ln>
                <a:solidFill>
                  <a:srgbClr val="C00000"/>
                </a:solidFill>
                <a:effectLst/>
                <a:uLnTx/>
                <a:uFillTx/>
                <a:latin typeface="+mj-lt"/>
                <a:ea typeface="+mj-ea"/>
                <a:cs typeface="+mj-cs"/>
              </a:rPr>
              <a:t> </a:t>
            </a:r>
            <a: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t>Mission</a:t>
            </a:r>
            <a:br>
              <a:rPr kumimoji="0" lang="en-US" altLang="en-US" sz="4000" b="1" i="0" u="none" strike="noStrike" kern="1200" cap="none" spc="0" normalizeH="0" baseline="0" noProof="0" dirty="0" smtClean="0">
                <a:ln>
                  <a:noFill/>
                </a:ln>
                <a:solidFill>
                  <a:srgbClr val="C00000"/>
                </a:solidFill>
                <a:effectLst/>
                <a:uLnTx/>
                <a:uFillTx/>
                <a:latin typeface="+mj-lt"/>
                <a:ea typeface="+mj-ea"/>
                <a:cs typeface="+mj-cs"/>
              </a:rPr>
            </a:br>
            <a:endParaRPr kumimoji="0" lang="en-US" sz="2000" b="1" i="0" u="none" strike="noStrike" kern="1200" cap="none" spc="0" normalizeH="0" baseline="0" noProof="0" dirty="0">
              <a:ln>
                <a:noFill/>
              </a:ln>
              <a:solidFill>
                <a:srgbClr val="C00000"/>
              </a:solidFill>
              <a:effectLst/>
              <a:uLnTx/>
              <a:uFillTx/>
              <a:latin typeface="+mj-lt"/>
              <a:ea typeface="+mj-ea"/>
              <a:cs typeface="+mj-cs"/>
            </a:endParaRPr>
          </a:p>
        </p:txBody>
      </p:sp>
    </p:spTree>
    <p:extLst>
      <p:ext uri="{BB962C8B-B14F-4D97-AF65-F5344CB8AC3E}">
        <p14:creationId xmlns:p14="http://schemas.microsoft.com/office/powerpoint/2010/main" xmlns="" val="225682506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Update Mission</a:t>
            </a:r>
            <a:endParaRPr lang="en-US" dirty="0">
              <a:solidFill>
                <a:srgbClr val="C00000"/>
              </a:solidFill>
            </a:endParaRPr>
          </a:p>
        </p:txBody>
      </p:sp>
      <p:sp>
        <p:nvSpPr>
          <p:cNvPr id="3" name="Content Placeholder 2"/>
          <p:cNvSpPr>
            <a:spLocks noGrp="1"/>
          </p:cNvSpPr>
          <p:nvPr>
            <p:ph idx="1"/>
          </p:nvPr>
        </p:nvSpPr>
        <p:spPr>
          <a:xfrm>
            <a:off x="304800" y="1524000"/>
            <a:ext cx="5486400" cy="4800600"/>
          </a:xfrm>
        </p:spPr>
        <p:txBody>
          <a:bodyPr>
            <a:normAutofit/>
          </a:bodyPr>
          <a:lstStyle/>
          <a:p>
            <a:pPr>
              <a:spcBef>
                <a:spcPts val="800"/>
              </a:spcBef>
              <a:spcAft>
                <a:spcPts val="800"/>
              </a:spcAft>
            </a:pPr>
            <a:r>
              <a:rPr lang="en-US" dirty="0" smtClean="0"/>
              <a:t>Producing an effective mission statement often involves:</a:t>
            </a:r>
          </a:p>
          <a:p>
            <a:pPr lvl="1">
              <a:spcBef>
                <a:spcPts val="800"/>
              </a:spcBef>
              <a:spcAft>
                <a:spcPts val="800"/>
              </a:spcAft>
            </a:pPr>
            <a:r>
              <a:rPr lang="en-US" dirty="0" smtClean="0"/>
              <a:t>Commitment from the top</a:t>
            </a:r>
          </a:p>
          <a:p>
            <a:pPr lvl="1">
              <a:spcBef>
                <a:spcPts val="800"/>
              </a:spcBef>
              <a:spcAft>
                <a:spcPts val="800"/>
              </a:spcAft>
            </a:pPr>
            <a:r>
              <a:rPr lang="en-US" dirty="0" smtClean="0"/>
              <a:t>Participation by a wide range of stakeholders</a:t>
            </a:r>
          </a:p>
          <a:p>
            <a:pPr lvl="1">
              <a:spcBef>
                <a:spcPts val="800"/>
              </a:spcBef>
              <a:spcAft>
                <a:spcPts val="800"/>
              </a:spcAft>
            </a:pPr>
            <a:r>
              <a:rPr lang="en-US" dirty="0" smtClean="0"/>
              <a:t>A well defined revision process</a:t>
            </a:r>
          </a:p>
          <a:p>
            <a:pPr lvl="1">
              <a:spcBef>
                <a:spcPts val="800"/>
              </a:spcBef>
              <a:spcAft>
                <a:spcPts val="800"/>
              </a:spcAft>
            </a:pPr>
            <a:r>
              <a:rPr lang="en-US" dirty="0" smtClean="0"/>
              <a:t>Determination of key components</a:t>
            </a:r>
          </a:p>
          <a:p>
            <a:pPr lvl="1">
              <a:spcBef>
                <a:spcPts val="800"/>
              </a:spcBef>
              <a:spcAft>
                <a:spcPts val="800"/>
              </a:spcAft>
            </a:pPr>
            <a:r>
              <a:rPr lang="en-US" dirty="0" smtClean="0"/>
              <a:t>Careful crafting – active, concise, specific</a:t>
            </a:r>
          </a:p>
          <a:p>
            <a:pPr lvl="1">
              <a:spcBef>
                <a:spcPts val="800"/>
              </a:spcBef>
              <a:spcAft>
                <a:spcPts val="800"/>
              </a:spcAft>
              <a:buNone/>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10</a:t>
            </a:fld>
            <a:endParaRPr lang="en-US" dirty="0"/>
          </a:p>
        </p:txBody>
      </p:sp>
      <p:sp>
        <p:nvSpPr>
          <p:cNvPr id="5" name="Rectangular Callout 4"/>
          <p:cNvSpPr/>
          <p:nvPr/>
        </p:nvSpPr>
        <p:spPr>
          <a:xfrm>
            <a:off x="5791200" y="2057400"/>
            <a:ext cx="2971800" cy="3200400"/>
          </a:xfrm>
          <a:prstGeom prst="wedgeRectCallout">
            <a:avLst>
              <a:gd name="adj1" fmla="val -53618"/>
              <a:gd name="adj2" fmla="val 70739"/>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1">
                    <a:lumMod val="75000"/>
                  </a:schemeClr>
                </a:solidFill>
              </a:rPr>
              <a:t>CAPLAW Article</a:t>
            </a:r>
          </a:p>
          <a:p>
            <a:pPr algn="ctr"/>
            <a:r>
              <a:rPr lang="en-US" sz="2200" i="1" dirty="0" smtClean="0">
                <a:solidFill>
                  <a:schemeClr val="tx1">
                    <a:lumMod val="85000"/>
                    <a:lumOff val="15000"/>
                  </a:schemeClr>
                </a:solidFill>
              </a:rPr>
              <a:t>Mission Possible: Understanding &amp; Developing an Effective Mission Statement</a:t>
            </a:r>
          </a:p>
          <a:p>
            <a:pPr algn="ctr"/>
            <a:r>
              <a:rPr lang="en-US" b="1" i="1" dirty="0" smtClean="0">
                <a:hlinkClick r:id="rId3"/>
              </a:rPr>
              <a:t>http://caplaw.org/resources/articlesbytopic/Governance/CAPLAW_EffectiveMissionStatement_Fall2010.pdf</a:t>
            </a:r>
            <a:r>
              <a:rPr lang="en-US" b="1" i="1" dirty="0" smtClean="0"/>
              <a:t> </a:t>
            </a:r>
            <a:endParaRPr lang="en-US" b="1" i="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Mission Revision Exercise</a:t>
            </a:r>
            <a:endParaRPr lang="en-US" dirty="0">
              <a:solidFill>
                <a:srgbClr val="C00000"/>
              </a:solidFill>
            </a:endParaRPr>
          </a:p>
        </p:txBody>
      </p:sp>
      <p:sp>
        <p:nvSpPr>
          <p:cNvPr id="3" name="Content Placeholder 2"/>
          <p:cNvSpPr>
            <a:spLocks noGrp="1"/>
          </p:cNvSpPr>
          <p:nvPr>
            <p:ph idx="1"/>
          </p:nvPr>
        </p:nvSpPr>
        <p:spPr>
          <a:xfrm>
            <a:off x="457200" y="1524000"/>
            <a:ext cx="8229600" cy="4724401"/>
          </a:xfrm>
        </p:spPr>
        <p:txBody>
          <a:bodyPr>
            <a:normAutofit/>
          </a:bodyPr>
          <a:lstStyle/>
          <a:p>
            <a:pPr marL="0" indent="0">
              <a:spcBef>
                <a:spcPts val="0"/>
              </a:spcBef>
              <a:buNone/>
            </a:pPr>
            <a:r>
              <a:rPr lang="en-US" sz="3200" dirty="0" smtClean="0"/>
              <a:t>Your organization has died and at the memorial service for the organization with all of its stakeholders present, a spiritual leader states:</a:t>
            </a:r>
          </a:p>
          <a:p>
            <a:pPr marL="400050" lvl="1" indent="0">
              <a:spcBef>
                <a:spcPts val="0"/>
              </a:spcBef>
              <a:buNone/>
            </a:pPr>
            <a:endParaRPr lang="en-US" dirty="0" smtClean="0"/>
          </a:p>
          <a:p>
            <a:pPr marL="400050" lvl="1" indent="0">
              <a:spcBef>
                <a:spcPts val="0"/>
              </a:spcBef>
              <a:buNone/>
            </a:pPr>
            <a:r>
              <a:rPr lang="en-US" sz="2800" b="1" dirty="0" smtClean="0"/>
              <a:t>Here lies [</a:t>
            </a:r>
            <a:r>
              <a:rPr lang="en-US" sz="2800" b="1" i="1" dirty="0" smtClean="0">
                <a:solidFill>
                  <a:schemeClr val="accent3"/>
                </a:solidFill>
              </a:rPr>
              <a:t>fill in the organization’s name</a:t>
            </a:r>
            <a:r>
              <a:rPr lang="en-US" sz="2800" b="1" dirty="0" smtClean="0"/>
              <a:t>]. It is an organization that was loved and will be missed. It will be remembered forever for:______________.</a:t>
            </a:r>
          </a:p>
          <a:p>
            <a:pPr marL="400050" lvl="1" indent="0">
              <a:spcBef>
                <a:spcPts val="0"/>
              </a:spcBef>
              <a:buNone/>
            </a:pPr>
            <a:endParaRPr lang="en-US" sz="2600" b="1" dirty="0" smtClean="0"/>
          </a:p>
          <a:p>
            <a:pPr algn="r">
              <a:spcBef>
                <a:spcPts val="0"/>
              </a:spcBef>
              <a:buNone/>
            </a:pPr>
            <a:r>
              <a:rPr lang="en-US" sz="2200" dirty="0" smtClean="0"/>
              <a:t>- Dr. Lisa </a:t>
            </a:r>
            <a:r>
              <a:rPr lang="en-US" sz="2200" dirty="0" err="1" smtClean="0"/>
              <a:t>McNary</a:t>
            </a:r>
            <a:r>
              <a:rPr lang="en-US" sz="2200" dirty="0" smtClean="0"/>
              <a:t>, NCSU</a:t>
            </a:r>
            <a:endParaRPr lang="en-US" sz="22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Use Mission</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Ways boards highlight and use the mission:</a:t>
            </a:r>
          </a:p>
          <a:p>
            <a:pPr lvl="1">
              <a:spcBef>
                <a:spcPts val="800"/>
              </a:spcBef>
              <a:spcAft>
                <a:spcPts val="800"/>
              </a:spcAft>
            </a:pPr>
            <a:r>
              <a:rPr lang="en-US" dirty="0" smtClean="0"/>
              <a:t>Recite at board meetings</a:t>
            </a:r>
          </a:p>
          <a:p>
            <a:pPr lvl="1">
              <a:spcBef>
                <a:spcPts val="800"/>
              </a:spcBef>
              <a:spcAft>
                <a:spcPts val="800"/>
              </a:spcAft>
            </a:pPr>
            <a:r>
              <a:rPr lang="en-US" dirty="0" smtClean="0"/>
              <a:t>Reference in meeting agenda </a:t>
            </a:r>
          </a:p>
          <a:p>
            <a:pPr lvl="1">
              <a:spcBef>
                <a:spcPts val="800"/>
              </a:spcBef>
              <a:spcAft>
                <a:spcPts val="800"/>
              </a:spcAft>
            </a:pPr>
            <a:r>
              <a:rPr lang="en-US" dirty="0" smtClean="0"/>
              <a:t>Include on business cards</a:t>
            </a:r>
          </a:p>
          <a:p>
            <a:pPr lvl="1">
              <a:spcBef>
                <a:spcPts val="800"/>
              </a:spcBef>
              <a:spcAft>
                <a:spcPts val="800"/>
              </a:spcAft>
            </a:pPr>
            <a:r>
              <a:rPr lang="en-US" dirty="0" smtClean="0"/>
              <a:t>Discuss in relation to all board actions</a:t>
            </a:r>
          </a:p>
          <a:p>
            <a:pPr lvl="1">
              <a:spcBef>
                <a:spcPts val="800"/>
              </a:spcBef>
              <a:spcAft>
                <a:spcPts val="800"/>
              </a:spcAft>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4"/>
          <p:cNvGraphicFramePr>
            <a:graphicFrameLocks noGrp="1"/>
          </p:cNvGraphicFramePr>
          <p:nvPr>
            <p:ph idx="1"/>
            <p:extLst>
              <p:ext uri="{D42A27DB-BD31-4B8C-83A1-F6EECF244321}">
                <p14:modId xmlns:p14="http://schemas.microsoft.com/office/powerpoint/2010/main" xmlns="" val="2679905773"/>
              </p:ext>
            </p:extLst>
          </p:nvPr>
        </p:nvGraphicFramePr>
        <p:xfrm>
          <a:off x="533400" y="1338006"/>
          <a:ext cx="8153400" cy="20909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4"/>
          <p:cNvGraphicFramePr>
            <a:graphicFrameLocks/>
          </p:cNvGraphicFramePr>
          <p:nvPr>
            <p:extLst>
              <p:ext uri="{D42A27DB-BD31-4B8C-83A1-F6EECF244321}">
                <p14:modId xmlns:p14="http://schemas.microsoft.com/office/powerpoint/2010/main" xmlns="" val="2679905773"/>
              </p:ext>
            </p:extLst>
          </p:nvPr>
        </p:nvGraphicFramePr>
        <p:xfrm>
          <a:off x="537270" y="3581400"/>
          <a:ext cx="8153400" cy="2895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13</a:t>
            </a:fld>
            <a:endParaRPr lang="en-US" dirty="0"/>
          </a:p>
        </p:txBody>
      </p:sp>
      <p:sp>
        <p:nvSpPr>
          <p:cNvPr id="7" name="Title 1"/>
          <p:cNvSpPr>
            <a:spLocks noGrp="1"/>
          </p:cNvSpPr>
          <p:nvPr>
            <p:ph type="title"/>
          </p:nvPr>
        </p:nvSpPr>
        <p:spPr>
          <a:xfrm>
            <a:off x="457200" y="228600"/>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Mission</a:t>
            </a:r>
            <a:endParaRPr lang="en-US" sz="2900" dirty="0">
              <a:solidFill>
                <a:schemeClr val="accent1"/>
              </a:solidFill>
            </a:endParaRPr>
          </a:p>
        </p:txBody>
      </p:sp>
    </p:spTree>
    <p:extLst>
      <p:ext uri="{BB962C8B-B14F-4D97-AF65-F5344CB8AC3E}">
        <p14:creationId xmlns:p14="http://schemas.microsoft.com/office/powerpoint/2010/main" xmlns="" val="1140378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79359</TotalTime>
  <Words>3023</Words>
  <Application>Microsoft Office PowerPoint</Application>
  <PresentationFormat>On-screen Show (4:3)</PresentationFormat>
  <Paragraphs>169</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1_Office Theme</vt:lpstr>
      <vt:lpstr>  Board Roles &amp; Responsibilities:  Nonprofit Community Action Agencies  </vt:lpstr>
      <vt:lpstr>Slide 2</vt:lpstr>
      <vt:lpstr>Key Responsibilities of  the Tripartite Board</vt:lpstr>
      <vt:lpstr>Key Board Responsibilities</vt:lpstr>
      <vt:lpstr>Key Board Responsibility</vt:lpstr>
      <vt:lpstr>Know Your Mission Exercise</vt:lpstr>
      <vt:lpstr>Why Mission Matters</vt:lpstr>
      <vt:lpstr>Board Role and Mission</vt:lpstr>
      <vt:lpstr>Slide 9</vt:lpstr>
      <vt:lpstr>Update Mission</vt:lpstr>
      <vt:lpstr>Mission Revision Exercise</vt:lpstr>
      <vt:lpstr>Use Mission</vt:lpstr>
      <vt:lpstr>CSBG Organizational Standards Mission</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2018-11-06T16:16:11Z</dcterms:modified>
</cp:coreProperties>
</file>