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5.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6" r:id="rId2"/>
    <p:sldId id="554" r:id="rId3"/>
    <p:sldId id="287" r:id="rId4"/>
    <p:sldId id="288" r:id="rId5"/>
    <p:sldId id="571" r:id="rId6"/>
    <p:sldId id="293" r:id="rId7"/>
    <p:sldId id="312" r:id="rId8"/>
    <p:sldId id="314" r:id="rId9"/>
    <p:sldId id="313" r:id="rId10"/>
    <p:sldId id="562" r:id="rId11"/>
    <p:sldId id="563" r:id="rId12"/>
    <p:sldId id="320" r:id="rId13"/>
    <p:sldId id="311" r:id="rId14"/>
    <p:sldId id="564" r:id="rId15"/>
  </p:sldIdLst>
  <p:sldSz cx="9144000" cy="6858000" type="screen4x3"/>
  <p:notesSz cx="7010400" cy="9296400"/>
  <p:custDataLst>
    <p:tags r:id="rId1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233D2-DAFE-4539-B6E4-711DC6CC52D3}" type="doc">
      <dgm:prSet loTypeId="urn:microsoft.com/office/officeart/2005/8/layout/funnel1" loCatId="process" qsTypeId="urn:microsoft.com/office/officeart/2005/8/quickstyle/simple1" qsCatId="simple" csTypeId="urn:microsoft.com/office/officeart/2005/8/colors/colorful1#1" csCatId="colorful" phldr="1"/>
      <dgm:spPr/>
      <dgm:t>
        <a:bodyPr/>
        <a:lstStyle/>
        <a:p>
          <a:endParaRPr lang="en-US"/>
        </a:p>
      </dgm:t>
    </dgm:pt>
    <dgm:pt modelId="{7E4E4383-5D04-4142-B5BD-A94290FCE689}">
      <dgm:prSet phldrT="[Text]" custT="1"/>
      <dgm:spPr/>
      <dgm:t>
        <a:bodyPr/>
        <a:lstStyle/>
        <a:p>
          <a:r>
            <a:rPr lang="en-US" sz="2200" b="1" dirty="0" smtClean="0"/>
            <a:t>Review</a:t>
          </a:r>
          <a:endParaRPr lang="en-US" sz="2200" b="1" dirty="0"/>
        </a:p>
      </dgm:t>
    </dgm:pt>
    <dgm:pt modelId="{373F6C5C-E576-4726-98A7-B969C5D95C39}" type="parTrans" cxnId="{EF03CFE0-6ADC-4D34-AA07-DDD7AB91A8B9}">
      <dgm:prSet/>
      <dgm:spPr/>
      <dgm:t>
        <a:bodyPr/>
        <a:lstStyle/>
        <a:p>
          <a:endParaRPr lang="en-US"/>
        </a:p>
      </dgm:t>
    </dgm:pt>
    <dgm:pt modelId="{799CEBF6-39CD-4020-B745-A640275C0FF8}" type="sibTrans" cxnId="{EF03CFE0-6ADC-4D34-AA07-DDD7AB91A8B9}">
      <dgm:prSet/>
      <dgm:spPr/>
      <dgm:t>
        <a:bodyPr/>
        <a:lstStyle/>
        <a:p>
          <a:endParaRPr lang="en-US"/>
        </a:p>
      </dgm:t>
    </dgm:pt>
    <dgm:pt modelId="{40E84650-CCD8-47BD-ADFC-55255F62A3C2}">
      <dgm:prSet phldrT="[Text]" custT="1"/>
      <dgm:spPr>
        <a:solidFill>
          <a:srgbClr val="00B0F0"/>
        </a:solidFill>
      </dgm:spPr>
      <dgm:t>
        <a:bodyPr/>
        <a:lstStyle/>
        <a:p>
          <a:r>
            <a:rPr lang="en-US" sz="2400" b="1" dirty="0" smtClean="0"/>
            <a:t>Update</a:t>
          </a:r>
          <a:endParaRPr lang="en-US" sz="2400" b="1" dirty="0"/>
        </a:p>
      </dgm:t>
    </dgm:pt>
    <dgm:pt modelId="{CA2DA786-D632-4BC0-926D-A2BDA516F661}" type="parTrans" cxnId="{4C16B3D2-22BF-478B-8C62-101DAA4F4C63}">
      <dgm:prSet/>
      <dgm:spPr/>
      <dgm:t>
        <a:bodyPr/>
        <a:lstStyle/>
        <a:p>
          <a:endParaRPr lang="en-US"/>
        </a:p>
      </dgm:t>
    </dgm:pt>
    <dgm:pt modelId="{F05E65B5-8EFB-4CEE-9EBF-1893DA6F0A3A}" type="sibTrans" cxnId="{4C16B3D2-22BF-478B-8C62-101DAA4F4C63}">
      <dgm:prSet/>
      <dgm:spPr/>
      <dgm:t>
        <a:bodyPr/>
        <a:lstStyle/>
        <a:p>
          <a:endParaRPr lang="en-US"/>
        </a:p>
      </dgm:t>
    </dgm:pt>
    <dgm:pt modelId="{D13F8990-6123-436F-AC18-7ADE6D95158E}">
      <dgm:prSet phldrT="[Text]" custT="1"/>
      <dgm:spPr/>
      <dgm:t>
        <a:bodyPr/>
        <a:lstStyle/>
        <a:p>
          <a:r>
            <a:rPr lang="en-US" sz="2400" b="1" dirty="0" smtClean="0"/>
            <a:t>Use</a:t>
          </a:r>
          <a:endParaRPr lang="en-US" sz="2400" b="1" dirty="0"/>
        </a:p>
      </dgm:t>
    </dgm:pt>
    <dgm:pt modelId="{F7F00126-FEF4-418A-A290-9CDC8734A4E6}" type="parTrans" cxnId="{CE883E35-BB1C-4087-8146-1B1C7F4F2591}">
      <dgm:prSet/>
      <dgm:spPr/>
      <dgm:t>
        <a:bodyPr/>
        <a:lstStyle/>
        <a:p>
          <a:endParaRPr lang="en-US"/>
        </a:p>
      </dgm:t>
    </dgm:pt>
    <dgm:pt modelId="{BECB78AA-5102-4EE9-9490-44405570F3B5}" type="sibTrans" cxnId="{CE883E35-BB1C-4087-8146-1B1C7F4F2591}">
      <dgm:prSet/>
      <dgm:spPr/>
      <dgm:t>
        <a:bodyPr/>
        <a:lstStyle/>
        <a:p>
          <a:endParaRPr lang="en-US"/>
        </a:p>
      </dgm:t>
    </dgm:pt>
    <dgm:pt modelId="{4AE2F3E4-DA3E-4FBC-8F25-DB25551D3285}">
      <dgm:prSet phldrT="[Text]"/>
      <dgm:spPr/>
      <dgm:t>
        <a:bodyPr/>
        <a:lstStyle/>
        <a:p>
          <a:r>
            <a:rPr lang="en-US" b="1" dirty="0" smtClean="0">
              <a:solidFill>
                <a:srgbClr val="1A6174"/>
              </a:solidFill>
            </a:rPr>
            <a:t>Mission</a:t>
          </a:r>
          <a:endParaRPr lang="en-US" b="1" dirty="0">
            <a:solidFill>
              <a:srgbClr val="1A6174"/>
            </a:solidFill>
          </a:endParaRPr>
        </a:p>
      </dgm:t>
    </dgm:pt>
    <dgm:pt modelId="{F5E1750D-4750-485C-AF10-F203A0605EED}" type="parTrans" cxnId="{796F0D4D-683B-44AE-B252-548A3CA9B909}">
      <dgm:prSet/>
      <dgm:spPr/>
      <dgm:t>
        <a:bodyPr/>
        <a:lstStyle/>
        <a:p>
          <a:endParaRPr lang="en-US"/>
        </a:p>
      </dgm:t>
    </dgm:pt>
    <dgm:pt modelId="{D52A5920-F83C-4052-B977-B8E0A2C1AB66}" type="sibTrans" cxnId="{796F0D4D-683B-44AE-B252-548A3CA9B909}">
      <dgm:prSet/>
      <dgm:spPr/>
      <dgm:t>
        <a:bodyPr/>
        <a:lstStyle/>
        <a:p>
          <a:endParaRPr lang="en-US"/>
        </a:p>
      </dgm:t>
    </dgm:pt>
    <dgm:pt modelId="{63CE392D-3109-4267-A3CB-A098AA351AF2}" type="pres">
      <dgm:prSet presAssocID="{45F233D2-DAFE-4539-B6E4-711DC6CC52D3}" presName="Name0" presStyleCnt="0">
        <dgm:presLayoutVars>
          <dgm:chMax val="4"/>
          <dgm:resizeHandles val="exact"/>
        </dgm:presLayoutVars>
      </dgm:prSet>
      <dgm:spPr/>
      <dgm:t>
        <a:bodyPr/>
        <a:lstStyle/>
        <a:p>
          <a:endParaRPr lang="en-US"/>
        </a:p>
      </dgm:t>
    </dgm:pt>
    <dgm:pt modelId="{0CCD8937-763B-4FAF-8A92-7536E13DB482}" type="pres">
      <dgm:prSet presAssocID="{45F233D2-DAFE-4539-B6E4-711DC6CC52D3}" presName="ellipse" presStyleLbl="trBgShp" presStyleIdx="0" presStyleCnt="1"/>
      <dgm:spPr/>
    </dgm:pt>
    <dgm:pt modelId="{299390D1-29D2-44D4-8F2F-FAFD1E92A73B}" type="pres">
      <dgm:prSet presAssocID="{45F233D2-DAFE-4539-B6E4-711DC6CC52D3}" presName="arrow1" presStyleLbl="fgShp" presStyleIdx="0" presStyleCnt="1"/>
      <dgm:spPr>
        <a:solidFill>
          <a:srgbClr val="1A6174"/>
        </a:solidFill>
      </dgm:spPr>
      <dgm:t>
        <a:bodyPr/>
        <a:lstStyle/>
        <a:p>
          <a:endParaRPr lang="en-US"/>
        </a:p>
      </dgm:t>
    </dgm:pt>
    <dgm:pt modelId="{01F852F8-ADB2-48C0-BFE2-DA4DEF05EC4A}" type="pres">
      <dgm:prSet presAssocID="{45F233D2-DAFE-4539-B6E4-711DC6CC52D3}" presName="rectangle" presStyleLbl="revTx" presStyleIdx="0" presStyleCnt="1">
        <dgm:presLayoutVars>
          <dgm:bulletEnabled val="1"/>
        </dgm:presLayoutVars>
      </dgm:prSet>
      <dgm:spPr/>
      <dgm:t>
        <a:bodyPr/>
        <a:lstStyle/>
        <a:p>
          <a:endParaRPr lang="en-US"/>
        </a:p>
      </dgm:t>
    </dgm:pt>
    <dgm:pt modelId="{C10AE357-5355-4509-8195-270C039B65C7}" type="pres">
      <dgm:prSet presAssocID="{40E84650-CCD8-47BD-ADFC-55255F62A3C2}" presName="item1" presStyleLbl="node1" presStyleIdx="0" presStyleCnt="3">
        <dgm:presLayoutVars>
          <dgm:bulletEnabled val="1"/>
        </dgm:presLayoutVars>
      </dgm:prSet>
      <dgm:spPr/>
      <dgm:t>
        <a:bodyPr/>
        <a:lstStyle/>
        <a:p>
          <a:endParaRPr lang="en-US"/>
        </a:p>
      </dgm:t>
    </dgm:pt>
    <dgm:pt modelId="{12CAB549-5B4F-4988-95FA-21CC60490017}" type="pres">
      <dgm:prSet presAssocID="{D13F8990-6123-436F-AC18-7ADE6D95158E}" presName="item2" presStyleLbl="node1" presStyleIdx="1" presStyleCnt="3" custScaleX="109428" custScaleY="103485" custLinFactNeighborY="-5387">
        <dgm:presLayoutVars>
          <dgm:bulletEnabled val="1"/>
        </dgm:presLayoutVars>
      </dgm:prSet>
      <dgm:spPr/>
      <dgm:t>
        <a:bodyPr/>
        <a:lstStyle/>
        <a:p>
          <a:endParaRPr lang="en-US"/>
        </a:p>
      </dgm:t>
    </dgm:pt>
    <dgm:pt modelId="{625157F9-D97D-46D7-A5AF-D55305A770D9}" type="pres">
      <dgm:prSet presAssocID="{4AE2F3E4-DA3E-4FBC-8F25-DB25551D3285}" presName="item3" presStyleLbl="node1" presStyleIdx="2" presStyleCnt="3" custLinFactNeighborX="8552" custLinFactNeighborY="-7531">
        <dgm:presLayoutVars>
          <dgm:bulletEnabled val="1"/>
        </dgm:presLayoutVars>
      </dgm:prSet>
      <dgm:spPr/>
      <dgm:t>
        <a:bodyPr/>
        <a:lstStyle/>
        <a:p>
          <a:endParaRPr lang="en-US"/>
        </a:p>
      </dgm:t>
    </dgm:pt>
    <dgm:pt modelId="{B5B4A145-4FE8-4DF3-83B4-77EC180BBFBA}" type="pres">
      <dgm:prSet presAssocID="{45F233D2-DAFE-4539-B6E4-711DC6CC52D3}" presName="funnel" presStyleLbl="trAlignAcc1" presStyleIdx="0" presStyleCnt="1"/>
      <dgm:spPr/>
      <dgm:t>
        <a:bodyPr/>
        <a:lstStyle/>
        <a:p>
          <a:endParaRPr lang="en-US"/>
        </a:p>
      </dgm:t>
    </dgm:pt>
  </dgm:ptLst>
  <dgm:cxnLst>
    <dgm:cxn modelId="{CE883E35-BB1C-4087-8146-1B1C7F4F2591}" srcId="{45F233D2-DAFE-4539-B6E4-711DC6CC52D3}" destId="{D13F8990-6123-436F-AC18-7ADE6D95158E}" srcOrd="2" destOrd="0" parTransId="{F7F00126-FEF4-418A-A290-9CDC8734A4E6}" sibTransId="{BECB78AA-5102-4EE9-9490-44405570F3B5}"/>
    <dgm:cxn modelId="{EF03CFE0-6ADC-4D34-AA07-DDD7AB91A8B9}" srcId="{45F233D2-DAFE-4539-B6E4-711DC6CC52D3}" destId="{7E4E4383-5D04-4142-B5BD-A94290FCE689}" srcOrd="0" destOrd="0" parTransId="{373F6C5C-E576-4726-98A7-B969C5D95C39}" sibTransId="{799CEBF6-39CD-4020-B745-A640275C0FF8}"/>
    <dgm:cxn modelId="{796F0D4D-683B-44AE-B252-548A3CA9B909}" srcId="{45F233D2-DAFE-4539-B6E4-711DC6CC52D3}" destId="{4AE2F3E4-DA3E-4FBC-8F25-DB25551D3285}" srcOrd="3" destOrd="0" parTransId="{F5E1750D-4750-485C-AF10-F203A0605EED}" sibTransId="{D52A5920-F83C-4052-B977-B8E0A2C1AB66}"/>
    <dgm:cxn modelId="{4D4E8A75-B589-4986-91C1-7E257B729506}" type="presOf" srcId="{4AE2F3E4-DA3E-4FBC-8F25-DB25551D3285}" destId="{01F852F8-ADB2-48C0-BFE2-DA4DEF05EC4A}" srcOrd="0" destOrd="0" presId="urn:microsoft.com/office/officeart/2005/8/layout/funnel1"/>
    <dgm:cxn modelId="{9CBC5CAB-F764-41DC-BBDB-26107CA47902}" type="presOf" srcId="{45F233D2-DAFE-4539-B6E4-711DC6CC52D3}" destId="{63CE392D-3109-4267-A3CB-A098AA351AF2}" srcOrd="0" destOrd="0" presId="urn:microsoft.com/office/officeart/2005/8/layout/funnel1"/>
    <dgm:cxn modelId="{CAC75AB9-F5C7-4F49-AC45-559B794F21E8}" type="presOf" srcId="{7E4E4383-5D04-4142-B5BD-A94290FCE689}" destId="{625157F9-D97D-46D7-A5AF-D55305A770D9}" srcOrd="0" destOrd="0" presId="urn:microsoft.com/office/officeart/2005/8/layout/funnel1"/>
    <dgm:cxn modelId="{F1449AF5-6961-415A-9405-99B27B6088BE}" type="presOf" srcId="{40E84650-CCD8-47BD-ADFC-55255F62A3C2}" destId="{12CAB549-5B4F-4988-95FA-21CC60490017}" srcOrd="0" destOrd="0" presId="urn:microsoft.com/office/officeart/2005/8/layout/funnel1"/>
    <dgm:cxn modelId="{4C16B3D2-22BF-478B-8C62-101DAA4F4C63}" srcId="{45F233D2-DAFE-4539-B6E4-711DC6CC52D3}" destId="{40E84650-CCD8-47BD-ADFC-55255F62A3C2}" srcOrd="1" destOrd="0" parTransId="{CA2DA786-D632-4BC0-926D-A2BDA516F661}" sibTransId="{F05E65B5-8EFB-4CEE-9EBF-1893DA6F0A3A}"/>
    <dgm:cxn modelId="{CDB0E2FE-FA78-4121-9523-4C1C49AF1AE6}" type="presOf" srcId="{D13F8990-6123-436F-AC18-7ADE6D95158E}" destId="{C10AE357-5355-4509-8195-270C039B65C7}" srcOrd="0" destOrd="0" presId="urn:microsoft.com/office/officeart/2005/8/layout/funnel1"/>
    <dgm:cxn modelId="{1A6A3929-B2C2-45F4-BDCC-79C0C113DE00}" type="presParOf" srcId="{63CE392D-3109-4267-A3CB-A098AA351AF2}" destId="{0CCD8937-763B-4FAF-8A92-7536E13DB482}" srcOrd="0" destOrd="0" presId="urn:microsoft.com/office/officeart/2005/8/layout/funnel1"/>
    <dgm:cxn modelId="{01C79904-C5C7-43F1-8E69-D2529682B94A}" type="presParOf" srcId="{63CE392D-3109-4267-A3CB-A098AA351AF2}" destId="{299390D1-29D2-44D4-8F2F-FAFD1E92A73B}" srcOrd="1" destOrd="0" presId="urn:microsoft.com/office/officeart/2005/8/layout/funnel1"/>
    <dgm:cxn modelId="{72DE9102-02EA-4103-A18D-4D76B7600AD5}" type="presParOf" srcId="{63CE392D-3109-4267-A3CB-A098AA351AF2}" destId="{01F852F8-ADB2-48C0-BFE2-DA4DEF05EC4A}" srcOrd="2" destOrd="0" presId="urn:microsoft.com/office/officeart/2005/8/layout/funnel1"/>
    <dgm:cxn modelId="{2251340B-1947-401C-96BE-1E12E0018C7D}" type="presParOf" srcId="{63CE392D-3109-4267-A3CB-A098AA351AF2}" destId="{C10AE357-5355-4509-8195-270C039B65C7}" srcOrd="3" destOrd="0" presId="urn:microsoft.com/office/officeart/2005/8/layout/funnel1"/>
    <dgm:cxn modelId="{F2751AE4-CFC6-44B7-9510-C2F63AE82A35}" type="presParOf" srcId="{63CE392D-3109-4267-A3CB-A098AA351AF2}" destId="{12CAB549-5B4F-4988-95FA-21CC60490017}" srcOrd="4" destOrd="0" presId="urn:microsoft.com/office/officeart/2005/8/layout/funnel1"/>
    <dgm:cxn modelId="{F976D222-26C1-47AA-BC8C-D0B152BFA4C2}" type="presParOf" srcId="{63CE392D-3109-4267-A3CB-A098AA351AF2}" destId="{625157F9-D97D-46D7-A5AF-D55305A770D9}" srcOrd="5" destOrd="0" presId="urn:microsoft.com/office/officeart/2005/8/layout/funnel1"/>
    <dgm:cxn modelId="{1BB3AE23-2B2B-47CB-A5A3-1906923F7FF6}" type="presParOf" srcId="{63CE392D-3109-4267-A3CB-A098AA351AF2}" destId="{B5B4A145-4FE8-4DF3-83B4-77EC180BBFBA}"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643EEB1E-561D-4998-BC09-34388BC37517}">
      <dgm:prSet phldrT="[Text]" custT="1"/>
      <dgm:spPr/>
      <dgm:t>
        <a:bodyPr/>
        <a:lstStyle/>
        <a:p>
          <a:r>
            <a:rPr lang="en-US" sz="2200" b="1" dirty="0" smtClean="0"/>
            <a:t>CSBG Org. Standard 4.1:</a:t>
          </a:r>
          <a:endParaRPr lang="en-US" sz="2200" dirty="0"/>
        </a:p>
      </dgm:t>
    </dgm:pt>
    <dgm:pt modelId="{653C264E-1342-4245-BD1D-EADDC7B82989}" type="parTrans" cxnId="{1ACD085E-1C04-4571-901B-275FC617892F}">
      <dgm:prSet/>
      <dgm:spPr/>
      <dgm:t>
        <a:bodyPr/>
        <a:lstStyle/>
        <a:p>
          <a:endParaRPr lang="en-US"/>
        </a:p>
      </dgm:t>
    </dgm:pt>
    <dgm:pt modelId="{A87345F8-1DD4-42BE-B0F2-62D903F3A664}" type="sibTrans" cxnId="{1ACD085E-1C04-4571-901B-275FC617892F}">
      <dgm:prSet/>
      <dgm:spPr/>
      <dgm:t>
        <a:bodyPr/>
        <a:lstStyle/>
        <a:p>
          <a:endParaRPr lang="en-US"/>
        </a:p>
      </dgm:t>
    </dgm:pt>
    <dgm:pt modelId="{C091D490-96E1-45CB-AB78-36778432B0DD}">
      <dgm:prSet custT="1"/>
      <dgm:spPr/>
      <dgm:t>
        <a:bodyPr/>
        <a:lstStyle/>
        <a:p>
          <a:r>
            <a:rPr lang="en-US" sz="2000" dirty="0" smtClean="0">
              <a:solidFill>
                <a:schemeClr val="tx2"/>
              </a:solidFill>
            </a:rPr>
            <a:t>The tripartite board/advisory body has reviewed the department’s mission statement within the past 5 years and assured that: (1) The mission addresses poverty; and (2) The CAA’s programs and services are in alignment with the mission.</a:t>
          </a:r>
          <a:endParaRPr lang="en-US" sz="2000" dirty="0">
            <a:solidFill>
              <a:schemeClr val="tx2"/>
            </a:solidFill>
          </a:endParaRPr>
        </a:p>
      </dgm:t>
    </dgm:pt>
    <dgm:pt modelId="{6A9BF568-82FB-4475-9397-0D7BBF344848}" type="parTrans" cxnId="{47B5244C-EF52-4F9E-B296-D583155E4524}">
      <dgm:prSet/>
      <dgm:spPr/>
      <dgm:t>
        <a:bodyPr/>
        <a:lstStyle/>
        <a:p>
          <a:endParaRPr lang="en-US"/>
        </a:p>
      </dgm:t>
    </dgm:pt>
    <dgm:pt modelId="{BDA3A788-7EFE-44C8-A9AC-4DF66531CF3D}" type="sibTrans" cxnId="{47B5244C-EF52-4F9E-B296-D583155E4524}">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8AB76315-BE57-4598-817D-4EC2161AC2B4}" type="pres">
      <dgm:prSet presAssocID="{643EEB1E-561D-4998-BC09-34388BC37517}" presName="parentLin" presStyleCnt="0"/>
      <dgm:spPr/>
      <dgm:t>
        <a:bodyPr/>
        <a:lstStyle/>
        <a:p>
          <a:endParaRPr lang="en-US"/>
        </a:p>
      </dgm:t>
    </dgm:pt>
    <dgm:pt modelId="{486CA9F8-27D6-4F71-AF43-BF47066AB093}" type="pres">
      <dgm:prSet presAssocID="{643EEB1E-561D-4998-BC09-34388BC37517}" presName="parentLeftMargin" presStyleLbl="node1" presStyleIdx="0" presStyleCnt="1"/>
      <dgm:spPr/>
      <dgm:t>
        <a:bodyPr/>
        <a:lstStyle/>
        <a:p>
          <a:endParaRPr lang="en-US"/>
        </a:p>
      </dgm:t>
    </dgm:pt>
    <dgm:pt modelId="{1E76B4C2-1831-415D-B7A8-945C0F5974F4}" type="pres">
      <dgm:prSet presAssocID="{643EEB1E-561D-4998-BC09-34388BC37517}" presName="parentText" presStyleLbl="node1" presStyleIdx="0" presStyleCnt="1" custLinFactNeighborY="14">
        <dgm:presLayoutVars>
          <dgm:chMax val="0"/>
          <dgm:bulletEnabled val="1"/>
        </dgm:presLayoutVars>
      </dgm:prSet>
      <dgm:spPr/>
      <dgm:t>
        <a:bodyPr/>
        <a:lstStyle/>
        <a:p>
          <a:endParaRPr lang="en-US"/>
        </a:p>
      </dgm:t>
    </dgm:pt>
    <dgm:pt modelId="{EA7D3938-7531-44DC-A2DB-3B56CCA6E1BD}" type="pres">
      <dgm:prSet presAssocID="{643EEB1E-561D-4998-BC09-34388BC37517}" presName="negativeSpace" presStyleCnt="0"/>
      <dgm:spPr/>
      <dgm:t>
        <a:bodyPr/>
        <a:lstStyle/>
        <a:p>
          <a:endParaRPr lang="en-US"/>
        </a:p>
      </dgm:t>
    </dgm:pt>
    <dgm:pt modelId="{1DA7A4B2-46B8-46A2-A7AD-E0012FF61B72}" type="pres">
      <dgm:prSet presAssocID="{643EEB1E-561D-4998-BC09-34388BC37517}" presName="childText" presStyleLbl="conFgAcc1" presStyleIdx="0" presStyleCnt="1">
        <dgm:presLayoutVars>
          <dgm:bulletEnabled val="1"/>
        </dgm:presLayoutVars>
      </dgm:prSet>
      <dgm:spPr/>
      <dgm:t>
        <a:bodyPr/>
        <a:lstStyle/>
        <a:p>
          <a:endParaRPr lang="en-US"/>
        </a:p>
      </dgm:t>
    </dgm:pt>
  </dgm:ptLst>
  <dgm:cxnLst>
    <dgm:cxn modelId="{47B5244C-EF52-4F9E-B296-D583155E4524}" srcId="{643EEB1E-561D-4998-BC09-34388BC37517}" destId="{C091D490-96E1-45CB-AB78-36778432B0DD}" srcOrd="0" destOrd="0" parTransId="{6A9BF568-82FB-4475-9397-0D7BBF344848}" sibTransId="{BDA3A788-7EFE-44C8-A9AC-4DF66531CF3D}"/>
    <dgm:cxn modelId="{1ACD085E-1C04-4571-901B-275FC617892F}" srcId="{3C2203F3-64E4-4CD5-B368-4BBF3A47E1D7}" destId="{643EEB1E-561D-4998-BC09-34388BC37517}" srcOrd="0" destOrd="0" parTransId="{653C264E-1342-4245-BD1D-EADDC7B82989}" sibTransId="{A87345F8-1DD4-42BE-B0F2-62D903F3A664}"/>
    <dgm:cxn modelId="{7E9D6480-3214-4A90-B7C6-F9BADF573F2B}" type="presOf" srcId="{643EEB1E-561D-4998-BC09-34388BC37517}" destId="{486CA9F8-27D6-4F71-AF43-BF47066AB093}" srcOrd="0" destOrd="0" presId="urn:microsoft.com/office/officeart/2005/8/layout/list1"/>
    <dgm:cxn modelId="{FAC5E551-2878-4D7B-AF3F-C894CD5A340B}" type="presOf" srcId="{C091D490-96E1-45CB-AB78-36778432B0DD}" destId="{1DA7A4B2-46B8-46A2-A7AD-E0012FF61B72}" srcOrd="0" destOrd="0" presId="urn:microsoft.com/office/officeart/2005/8/layout/list1"/>
    <dgm:cxn modelId="{7CEBD6F9-E152-4B37-B1EB-E92551706D98}" type="presOf" srcId="{643EEB1E-561D-4998-BC09-34388BC37517}" destId="{1E76B4C2-1831-415D-B7A8-945C0F5974F4}" srcOrd="1" destOrd="0" presId="urn:microsoft.com/office/officeart/2005/8/layout/list1"/>
    <dgm:cxn modelId="{18EA3A26-8A3C-4563-B42A-4D2952E66C4E}" type="presOf" srcId="{3C2203F3-64E4-4CD5-B368-4BBF3A47E1D7}" destId="{EDB74946-976A-45EB-BD78-E764C34F2483}" srcOrd="0" destOrd="0" presId="urn:microsoft.com/office/officeart/2005/8/layout/list1"/>
    <dgm:cxn modelId="{0D717E8B-6569-4C24-B55B-A9BE58BAA92D}" type="presParOf" srcId="{EDB74946-976A-45EB-BD78-E764C34F2483}" destId="{8AB76315-BE57-4598-817D-4EC2161AC2B4}" srcOrd="0" destOrd="0" presId="urn:microsoft.com/office/officeart/2005/8/layout/list1"/>
    <dgm:cxn modelId="{C7C5CAC7-AD3D-47EE-B2A4-BBA06E68A043}" type="presParOf" srcId="{8AB76315-BE57-4598-817D-4EC2161AC2B4}" destId="{486CA9F8-27D6-4F71-AF43-BF47066AB093}" srcOrd="0" destOrd="0" presId="urn:microsoft.com/office/officeart/2005/8/layout/list1"/>
    <dgm:cxn modelId="{531182B5-184E-444D-9BAC-DB898ABC1D29}" type="presParOf" srcId="{8AB76315-BE57-4598-817D-4EC2161AC2B4}" destId="{1E76B4C2-1831-415D-B7A8-945C0F5974F4}" srcOrd="1" destOrd="0" presId="urn:microsoft.com/office/officeart/2005/8/layout/list1"/>
    <dgm:cxn modelId="{9B538CCC-FBA9-4B59-98C9-C311CCA45679}" type="presParOf" srcId="{EDB74946-976A-45EB-BD78-E764C34F2483}" destId="{EA7D3938-7531-44DC-A2DB-3B56CCA6E1BD}" srcOrd="1" destOrd="0" presId="urn:microsoft.com/office/officeart/2005/8/layout/list1"/>
    <dgm:cxn modelId="{C733A09B-2FF1-4944-B4D7-F593BA49423F}" type="presParOf" srcId="{EDB74946-976A-45EB-BD78-E764C34F2483}" destId="{1DA7A4B2-46B8-46A2-A7AD-E0012FF61B72}"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2203F3-64E4-4CD5-B368-4BBF3A47E1D7}"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5119DC84-1ED8-4361-AB1E-C758D3B75FF2}">
      <dgm:prSet phldrT="[Text]" custT="1"/>
      <dgm:spPr>
        <a:solidFill>
          <a:schemeClr val="accent1"/>
        </a:solidFill>
      </dgm:spPr>
      <dgm:t>
        <a:bodyPr/>
        <a:lstStyle/>
        <a:p>
          <a:r>
            <a:rPr lang="en-US" sz="2200" b="1" dirty="0" smtClean="0"/>
            <a:t>CSBG Org. Standard 3.1:</a:t>
          </a:r>
          <a:endParaRPr lang="en-US" sz="2200" dirty="0"/>
        </a:p>
      </dgm:t>
    </dgm:pt>
    <dgm:pt modelId="{8CE6F1A9-483C-4040-93C5-CB7F6EB4BE1B}" type="parTrans" cxnId="{8CB8EC8C-E32F-4606-A9F2-73A614200116}">
      <dgm:prSet/>
      <dgm:spPr/>
      <dgm:t>
        <a:bodyPr/>
        <a:lstStyle/>
        <a:p>
          <a:endParaRPr lang="en-US"/>
        </a:p>
      </dgm:t>
    </dgm:pt>
    <dgm:pt modelId="{15A2845F-D0EC-4BE0-9C10-1EAC090F0E4A}" type="sibTrans" cxnId="{8CB8EC8C-E32F-4606-A9F2-73A614200116}">
      <dgm:prSet/>
      <dgm:spPr/>
      <dgm:t>
        <a:bodyPr/>
        <a:lstStyle/>
        <a:p>
          <a:endParaRPr lang="en-US"/>
        </a:p>
      </dgm:t>
    </dgm:pt>
    <dgm:pt modelId="{92476995-B825-4B86-AFC8-98A91665630B}">
      <dgm:prSet custT="1"/>
      <dgm:spPr>
        <a:ln>
          <a:solidFill>
            <a:schemeClr val="accent1"/>
          </a:solidFill>
        </a:ln>
      </dgm:spPr>
      <dgm:t>
        <a:bodyPr/>
        <a:lstStyle/>
        <a:p>
          <a:r>
            <a:rPr lang="en-US" sz="2000" dirty="0" smtClean="0">
              <a:solidFill>
                <a:schemeClr val="tx2"/>
              </a:solidFill>
            </a:rPr>
            <a:t>The tripartite board/advisory body formally accepts the completed community assessment.</a:t>
          </a:r>
          <a:endParaRPr lang="en-US" sz="2000" dirty="0">
            <a:solidFill>
              <a:schemeClr val="tx2"/>
            </a:solidFill>
          </a:endParaRPr>
        </a:p>
      </dgm:t>
    </dgm:pt>
    <dgm:pt modelId="{7995FEF2-F966-4761-AAF5-5DC001B199C4}" type="parTrans" cxnId="{3632CE16-0A45-4D12-8AD1-E988D98A1513}">
      <dgm:prSet/>
      <dgm:spPr/>
      <dgm:t>
        <a:bodyPr/>
        <a:lstStyle/>
        <a:p>
          <a:endParaRPr lang="en-US"/>
        </a:p>
      </dgm:t>
    </dgm:pt>
    <dgm:pt modelId="{A39BDEFC-5743-4BB7-9885-347583F0B177}" type="sibTrans" cxnId="{3632CE16-0A45-4D12-8AD1-E988D98A1513}">
      <dgm:prSet/>
      <dgm:spPr/>
      <dgm:t>
        <a:bodyPr/>
        <a:lstStyle/>
        <a:p>
          <a:endParaRPr lang="en-US"/>
        </a:p>
      </dgm:t>
    </dgm:pt>
    <dgm:pt modelId="{F6C7102C-C7E4-46D5-B5C4-929DE7CC78E8}">
      <dgm:prSet phldrT="[Text]" custT="1"/>
      <dgm:spPr>
        <a:ln>
          <a:solidFill>
            <a:schemeClr val="accent1"/>
          </a:solidFill>
        </a:ln>
      </dgm:spPr>
      <dgm:t>
        <a:bodyPr/>
        <a:lstStyle/>
        <a:p>
          <a:pPr rtl="0"/>
          <a:r>
            <a:rPr lang="en-US" sz="2000" dirty="0" smtClean="0">
              <a:solidFill>
                <a:schemeClr val="tx2"/>
              </a:solidFill>
            </a:rPr>
            <a:t>The department conducted or was engaged in a community assessment and issued a report within the past 3 years, if no other report existed.</a:t>
          </a:r>
          <a:endParaRPr lang="en-US" sz="2000" dirty="0">
            <a:solidFill>
              <a:schemeClr val="tx2"/>
            </a:solidFill>
          </a:endParaRPr>
        </a:p>
      </dgm:t>
    </dgm:pt>
    <dgm:pt modelId="{E6532A4D-D2A8-4511-9463-7E51B5AAC6C4}" type="parTrans" cxnId="{46F19A98-0A81-460D-B8A0-DC1E810A1479}">
      <dgm:prSet/>
      <dgm:spPr/>
      <dgm:t>
        <a:bodyPr/>
        <a:lstStyle/>
        <a:p>
          <a:endParaRPr lang="en-US"/>
        </a:p>
      </dgm:t>
    </dgm:pt>
    <dgm:pt modelId="{3E16CFE9-7517-44C5-8DF5-AD419E8E1AAE}" type="sibTrans" cxnId="{46F19A98-0A81-460D-B8A0-DC1E810A1479}">
      <dgm:prSet/>
      <dgm:spPr/>
      <dgm:t>
        <a:bodyPr/>
        <a:lstStyle/>
        <a:p>
          <a:endParaRPr lang="en-US"/>
        </a:p>
      </dgm:t>
    </dgm:pt>
    <dgm:pt modelId="{A257A8B0-BA40-49B6-9CC5-240FB1DE74D0}">
      <dgm:prSet phldrT="[Text]" custT="1"/>
      <dgm:spPr>
        <a:solidFill>
          <a:schemeClr val="accent1"/>
        </a:solidFill>
      </dgm:spPr>
      <dgm:t>
        <a:bodyPr/>
        <a:lstStyle/>
        <a:p>
          <a:r>
            <a:rPr lang="en-US" sz="2200" b="1" dirty="0" smtClean="0"/>
            <a:t>CSBG Org. Standard 3.5:</a:t>
          </a:r>
          <a:endParaRPr lang="en-US" sz="2200" dirty="0"/>
        </a:p>
      </dgm:t>
    </dgm:pt>
    <dgm:pt modelId="{6114D47F-D2D9-4C55-A143-BC91852F7113}" type="parTrans" cxnId="{6CEB357E-8A94-4221-ACAF-24ADD5A00527}">
      <dgm:prSet/>
      <dgm:spPr/>
      <dgm:t>
        <a:bodyPr/>
        <a:lstStyle/>
        <a:p>
          <a:endParaRPr lang="en-US"/>
        </a:p>
      </dgm:t>
    </dgm:pt>
    <dgm:pt modelId="{00D14334-94E4-4689-8798-ABFBB60FCD76}" type="sibTrans" cxnId="{6CEB357E-8A94-4221-ACAF-24ADD5A00527}">
      <dgm:prSet/>
      <dgm:spPr/>
      <dgm:t>
        <a:bodyPr/>
        <a:lstStyle/>
        <a:p>
          <a:endParaRPr lang="en-US"/>
        </a:p>
      </dgm:t>
    </dgm:pt>
    <dgm:pt modelId="{EDB74946-976A-45EB-BD78-E764C34F2483}" type="pres">
      <dgm:prSet presAssocID="{3C2203F3-64E4-4CD5-B368-4BBF3A47E1D7}" presName="linear" presStyleCnt="0">
        <dgm:presLayoutVars>
          <dgm:dir/>
          <dgm:animLvl val="lvl"/>
          <dgm:resizeHandles val="exact"/>
        </dgm:presLayoutVars>
      </dgm:prSet>
      <dgm:spPr/>
      <dgm:t>
        <a:bodyPr/>
        <a:lstStyle/>
        <a:p>
          <a:endParaRPr lang="en-US"/>
        </a:p>
      </dgm:t>
    </dgm:pt>
    <dgm:pt modelId="{44CBAA60-D4F8-48FC-8D1B-6FC55DD7F88D}" type="pres">
      <dgm:prSet presAssocID="{5119DC84-1ED8-4361-AB1E-C758D3B75FF2}" presName="parentLin" presStyleCnt="0"/>
      <dgm:spPr/>
      <dgm:t>
        <a:bodyPr/>
        <a:lstStyle/>
        <a:p>
          <a:endParaRPr lang="en-US"/>
        </a:p>
      </dgm:t>
    </dgm:pt>
    <dgm:pt modelId="{4638DC72-263E-415A-BA81-ABD4E0FAFE01}" type="pres">
      <dgm:prSet presAssocID="{5119DC84-1ED8-4361-AB1E-C758D3B75FF2}" presName="parentLeftMargin" presStyleLbl="node1" presStyleIdx="0" presStyleCnt="2"/>
      <dgm:spPr/>
      <dgm:t>
        <a:bodyPr/>
        <a:lstStyle/>
        <a:p>
          <a:endParaRPr lang="en-US"/>
        </a:p>
      </dgm:t>
    </dgm:pt>
    <dgm:pt modelId="{B5C83748-4E6E-41AC-A0BF-E1DD262E87D6}" type="pres">
      <dgm:prSet presAssocID="{5119DC84-1ED8-4361-AB1E-C758D3B75FF2}" presName="parentText" presStyleLbl="node1" presStyleIdx="0" presStyleCnt="2">
        <dgm:presLayoutVars>
          <dgm:chMax val="0"/>
          <dgm:bulletEnabled val="1"/>
        </dgm:presLayoutVars>
      </dgm:prSet>
      <dgm:spPr/>
      <dgm:t>
        <a:bodyPr/>
        <a:lstStyle/>
        <a:p>
          <a:endParaRPr lang="en-US"/>
        </a:p>
      </dgm:t>
    </dgm:pt>
    <dgm:pt modelId="{9033D41B-7C26-4865-9FBA-48B7255CA660}" type="pres">
      <dgm:prSet presAssocID="{5119DC84-1ED8-4361-AB1E-C758D3B75FF2}" presName="negativeSpace" presStyleCnt="0"/>
      <dgm:spPr/>
      <dgm:t>
        <a:bodyPr/>
        <a:lstStyle/>
        <a:p>
          <a:endParaRPr lang="en-US"/>
        </a:p>
      </dgm:t>
    </dgm:pt>
    <dgm:pt modelId="{9C096908-397B-4913-897E-49F7A1CE520C}" type="pres">
      <dgm:prSet presAssocID="{5119DC84-1ED8-4361-AB1E-C758D3B75FF2}" presName="childText" presStyleLbl="conFgAcc1" presStyleIdx="0" presStyleCnt="2">
        <dgm:presLayoutVars>
          <dgm:bulletEnabled val="1"/>
        </dgm:presLayoutVars>
      </dgm:prSet>
      <dgm:spPr/>
      <dgm:t>
        <a:bodyPr/>
        <a:lstStyle/>
        <a:p>
          <a:endParaRPr lang="en-US"/>
        </a:p>
      </dgm:t>
    </dgm:pt>
    <dgm:pt modelId="{66B72069-B4C3-4605-8650-F3D924A7A3EA}" type="pres">
      <dgm:prSet presAssocID="{15A2845F-D0EC-4BE0-9C10-1EAC090F0E4A}" presName="spaceBetweenRectangles" presStyleCnt="0"/>
      <dgm:spPr/>
    </dgm:pt>
    <dgm:pt modelId="{206B3612-495A-488A-BD8A-424A2D75DEE2}" type="pres">
      <dgm:prSet presAssocID="{A257A8B0-BA40-49B6-9CC5-240FB1DE74D0}" presName="parentLin" presStyleCnt="0"/>
      <dgm:spPr/>
    </dgm:pt>
    <dgm:pt modelId="{B77404A6-8B5C-490E-8269-DAFEFF4A5B2B}" type="pres">
      <dgm:prSet presAssocID="{A257A8B0-BA40-49B6-9CC5-240FB1DE74D0}" presName="parentLeftMargin" presStyleLbl="node1" presStyleIdx="0" presStyleCnt="2"/>
      <dgm:spPr/>
      <dgm:t>
        <a:bodyPr/>
        <a:lstStyle/>
        <a:p>
          <a:endParaRPr lang="en-US"/>
        </a:p>
      </dgm:t>
    </dgm:pt>
    <dgm:pt modelId="{137D2CC9-0AF7-42AC-83B9-0018AE4C28EF}" type="pres">
      <dgm:prSet presAssocID="{A257A8B0-BA40-49B6-9CC5-240FB1DE74D0}" presName="parentText" presStyleLbl="node1" presStyleIdx="1" presStyleCnt="2">
        <dgm:presLayoutVars>
          <dgm:chMax val="0"/>
          <dgm:bulletEnabled val="1"/>
        </dgm:presLayoutVars>
      </dgm:prSet>
      <dgm:spPr/>
      <dgm:t>
        <a:bodyPr/>
        <a:lstStyle/>
        <a:p>
          <a:endParaRPr lang="en-US"/>
        </a:p>
      </dgm:t>
    </dgm:pt>
    <dgm:pt modelId="{A11DCFB6-A6F0-4A14-9361-642C598A34DA}" type="pres">
      <dgm:prSet presAssocID="{A257A8B0-BA40-49B6-9CC5-240FB1DE74D0}" presName="negativeSpace" presStyleCnt="0"/>
      <dgm:spPr/>
    </dgm:pt>
    <dgm:pt modelId="{6B10019A-0FC0-4A2C-AEC9-7225A7F562FB}" type="pres">
      <dgm:prSet presAssocID="{A257A8B0-BA40-49B6-9CC5-240FB1DE74D0}" presName="childText" presStyleLbl="conFgAcc1" presStyleIdx="1" presStyleCnt="2">
        <dgm:presLayoutVars>
          <dgm:bulletEnabled val="1"/>
        </dgm:presLayoutVars>
      </dgm:prSet>
      <dgm:spPr/>
      <dgm:t>
        <a:bodyPr/>
        <a:lstStyle/>
        <a:p>
          <a:endParaRPr lang="en-US"/>
        </a:p>
      </dgm:t>
    </dgm:pt>
  </dgm:ptLst>
  <dgm:cxnLst>
    <dgm:cxn modelId="{22D78EC6-0684-4669-8F1C-50086AA86114}" type="presOf" srcId="{A257A8B0-BA40-49B6-9CC5-240FB1DE74D0}" destId="{137D2CC9-0AF7-42AC-83B9-0018AE4C28EF}" srcOrd="1" destOrd="0" presId="urn:microsoft.com/office/officeart/2005/8/layout/list1"/>
    <dgm:cxn modelId="{50D36428-388D-4584-AC7C-85A1A3A6E26C}" type="presOf" srcId="{5119DC84-1ED8-4361-AB1E-C758D3B75FF2}" destId="{4638DC72-263E-415A-BA81-ABD4E0FAFE01}" srcOrd="0" destOrd="0" presId="urn:microsoft.com/office/officeart/2005/8/layout/list1"/>
    <dgm:cxn modelId="{6CEB357E-8A94-4221-ACAF-24ADD5A00527}" srcId="{3C2203F3-64E4-4CD5-B368-4BBF3A47E1D7}" destId="{A257A8B0-BA40-49B6-9CC5-240FB1DE74D0}" srcOrd="1" destOrd="0" parTransId="{6114D47F-D2D9-4C55-A143-BC91852F7113}" sibTransId="{00D14334-94E4-4689-8798-ABFBB60FCD76}"/>
    <dgm:cxn modelId="{8CB8EC8C-E32F-4606-A9F2-73A614200116}" srcId="{3C2203F3-64E4-4CD5-B368-4BBF3A47E1D7}" destId="{5119DC84-1ED8-4361-AB1E-C758D3B75FF2}" srcOrd="0" destOrd="0" parTransId="{8CE6F1A9-483C-4040-93C5-CB7F6EB4BE1B}" sibTransId="{15A2845F-D0EC-4BE0-9C10-1EAC090F0E4A}"/>
    <dgm:cxn modelId="{7E373647-8ECC-47CA-914F-15CC09120F45}" type="presOf" srcId="{F6C7102C-C7E4-46D5-B5C4-929DE7CC78E8}" destId="{9C096908-397B-4913-897E-49F7A1CE520C}" srcOrd="0" destOrd="0" presId="urn:microsoft.com/office/officeart/2005/8/layout/list1"/>
    <dgm:cxn modelId="{D4ABAAB4-A17A-43E1-905F-0AC4CEB82CCC}" type="presOf" srcId="{3C2203F3-64E4-4CD5-B368-4BBF3A47E1D7}" destId="{EDB74946-976A-45EB-BD78-E764C34F2483}" srcOrd="0" destOrd="0" presId="urn:microsoft.com/office/officeart/2005/8/layout/list1"/>
    <dgm:cxn modelId="{94AC3BB8-120D-41B4-BBAA-202EC59350A4}" type="presOf" srcId="{A257A8B0-BA40-49B6-9CC5-240FB1DE74D0}" destId="{B77404A6-8B5C-490E-8269-DAFEFF4A5B2B}" srcOrd="0" destOrd="0" presId="urn:microsoft.com/office/officeart/2005/8/layout/list1"/>
    <dgm:cxn modelId="{3632CE16-0A45-4D12-8AD1-E988D98A1513}" srcId="{A257A8B0-BA40-49B6-9CC5-240FB1DE74D0}" destId="{92476995-B825-4B86-AFC8-98A91665630B}" srcOrd="0" destOrd="0" parTransId="{7995FEF2-F966-4761-AAF5-5DC001B199C4}" sibTransId="{A39BDEFC-5743-4BB7-9885-347583F0B177}"/>
    <dgm:cxn modelId="{F5F01978-9E45-4C1E-9EFF-7C36828EBAA8}" type="presOf" srcId="{5119DC84-1ED8-4361-AB1E-C758D3B75FF2}" destId="{B5C83748-4E6E-41AC-A0BF-E1DD262E87D6}" srcOrd="1" destOrd="0" presId="urn:microsoft.com/office/officeart/2005/8/layout/list1"/>
    <dgm:cxn modelId="{30155643-4E03-4D9B-9588-17B8EB013B4E}" type="presOf" srcId="{92476995-B825-4B86-AFC8-98A91665630B}" destId="{6B10019A-0FC0-4A2C-AEC9-7225A7F562FB}" srcOrd="0" destOrd="0" presId="urn:microsoft.com/office/officeart/2005/8/layout/list1"/>
    <dgm:cxn modelId="{46F19A98-0A81-460D-B8A0-DC1E810A1479}" srcId="{5119DC84-1ED8-4361-AB1E-C758D3B75FF2}" destId="{F6C7102C-C7E4-46D5-B5C4-929DE7CC78E8}" srcOrd="0" destOrd="0" parTransId="{E6532A4D-D2A8-4511-9463-7E51B5AAC6C4}" sibTransId="{3E16CFE9-7517-44C5-8DF5-AD419E8E1AAE}"/>
    <dgm:cxn modelId="{8C3B500F-1104-4DED-82A4-C776328E40E5}" type="presParOf" srcId="{EDB74946-976A-45EB-BD78-E764C34F2483}" destId="{44CBAA60-D4F8-48FC-8D1B-6FC55DD7F88D}" srcOrd="0" destOrd="0" presId="urn:microsoft.com/office/officeart/2005/8/layout/list1"/>
    <dgm:cxn modelId="{51232BDB-9A6F-4622-849D-9EA65682445A}" type="presParOf" srcId="{44CBAA60-D4F8-48FC-8D1B-6FC55DD7F88D}" destId="{4638DC72-263E-415A-BA81-ABD4E0FAFE01}" srcOrd="0" destOrd="0" presId="urn:microsoft.com/office/officeart/2005/8/layout/list1"/>
    <dgm:cxn modelId="{49297EB0-0EE7-421E-B3EC-75BD49EDB285}" type="presParOf" srcId="{44CBAA60-D4F8-48FC-8D1B-6FC55DD7F88D}" destId="{B5C83748-4E6E-41AC-A0BF-E1DD262E87D6}" srcOrd="1" destOrd="0" presId="urn:microsoft.com/office/officeart/2005/8/layout/list1"/>
    <dgm:cxn modelId="{10804ED7-723B-4FE3-B741-4253554A0341}" type="presParOf" srcId="{EDB74946-976A-45EB-BD78-E764C34F2483}" destId="{9033D41B-7C26-4865-9FBA-48B7255CA660}" srcOrd="1" destOrd="0" presId="urn:microsoft.com/office/officeart/2005/8/layout/list1"/>
    <dgm:cxn modelId="{4B916892-CFA0-455E-99BD-8AC0C3D6AD64}" type="presParOf" srcId="{EDB74946-976A-45EB-BD78-E764C34F2483}" destId="{9C096908-397B-4913-897E-49F7A1CE520C}" srcOrd="2" destOrd="0" presId="urn:microsoft.com/office/officeart/2005/8/layout/list1"/>
    <dgm:cxn modelId="{41F3CF28-3E12-4555-9D73-ECCD379CC271}" type="presParOf" srcId="{EDB74946-976A-45EB-BD78-E764C34F2483}" destId="{66B72069-B4C3-4605-8650-F3D924A7A3EA}" srcOrd="3" destOrd="0" presId="urn:microsoft.com/office/officeart/2005/8/layout/list1"/>
    <dgm:cxn modelId="{D91D6E88-A621-4CE2-A60C-8D7E4BBB4C43}" type="presParOf" srcId="{EDB74946-976A-45EB-BD78-E764C34F2483}" destId="{206B3612-495A-488A-BD8A-424A2D75DEE2}" srcOrd="4" destOrd="0" presId="urn:microsoft.com/office/officeart/2005/8/layout/list1"/>
    <dgm:cxn modelId="{8021C22F-0F0C-4327-BD86-24F00F7757B0}" type="presParOf" srcId="{206B3612-495A-488A-BD8A-424A2D75DEE2}" destId="{B77404A6-8B5C-490E-8269-DAFEFF4A5B2B}" srcOrd="0" destOrd="0" presId="urn:microsoft.com/office/officeart/2005/8/layout/list1"/>
    <dgm:cxn modelId="{D5E88FA1-13A0-4390-A100-D93BC59C5DED}" type="presParOf" srcId="{206B3612-495A-488A-BD8A-424A2D75DEE2}" destId="{137D2CC9-0AF7-42AC-83B9-0018AE4C28EF}" srcOrd="1" destOrd="0" presId="urn:microsoft.com/office/officeart/2005/8/layout/list1"/>
    <dgm:cxn modelId="{42D3144D-959F-483B-8AEF-F0B8F864297C}" type="presParOf" srcId="{EDB74946-976A-45EB-BD78-E764C34F2483}" destId="{A11DCFB6-A6F0-4A14-9361-642C598A34DA}" srcOrd="5" destOrd="0" presId="urn:microsoft.com/office/officeart/2005/8/layout/list1"/>
    <dgm:cxn modelId="{52024664-F15A-4F0D-B62E-C3D95582DEBA}" type="presParOf" srcId="{EDB74946-976A-45EB-BD78-E764C34F2483}" destId="{6B10019A-0FC0-4A2C-AEC9-7225A7F562FB}" srcOrd="6"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100" dirty="0" smtClean="0">
                <a:latin typeface="+mn-lt"/>
              </a:rPr>
              <a:t>Our first focus is the mission</a:t>
            </a:r>
            <a:r>
              <a:rPr lang="en-US" sz="1100" baseline="0" dirty="0" smtClean="0">
                <a:latin typeface="+mn-lt"/>
              </a:rPr>
              <a:t> of a public CAA. While a public CAA may rely on its local government’s mission, it still must feel confident that the mission reflects the purposes and goals of the CSBG program. A public CAA may decide that working with the tripartite board to develop a mission statement specific to the department or division is a more effective way to communicate the CAA’s purpose and direction as well as to inspire its stakeholders.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3771823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5775656" cy="4182457"/>
          </a:xfrm>
        </p:spPr>
        <p:txBody>
          <a:bodyPr>
            <a:normAutofit/>
          </a:bodyPr>
          <a:lstStyle/>
          <a:p>
            <a:pPr>
              <a:spcBef>
                <a:spcPts val="0"/>
              </a:spcBef>
            </a:pPr>
            <a:r>
              <a:rPr lang="en-US" sz="1100" baseline="0" dirty="0" smtClean="0">
                <a:latin typeface="+mn-lt"/>
              </a:rPr>
              <a:t>Take a moment and write down your public CAA’s mission statement.  If you don’t know it verbatim, don’t worry, write down the gist of it.  After you have done that, either team up or work in a small group and describe three ways in which your tripartite board works with the mission statement. For example, your board recites the mission statement at the beginning of every board meeting or each board member is provided a copy of the mission statement when a new proposal is being reviewed and discussed. Lastly, after you’ve completed your discussions with your partner or group, take a moment and jot down one way your board could better incorporate the CAA’s mission statement in board meetings and/or activities.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aseline="0" dirty="0" smtClean="0">
                <a:latin typeface="+mn-lt"/>
              </a:rPr>
              <a:t>: you could ask for a few volunteers to report out or you could move forward with the presentation and, as you work through the remaining slides in this section, have participants revisit their exercise responses.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2815048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416099"/>
            <a:ext cx="6477001" cy="4182457"/>
          </a:xfrm>
        </p:spPr>
        <p:txBody>
          <a:bodyPr>
            <a:noAutofit/>
          </a:bodyPr>
          <a:lstStyle/>
          <a:p>
            <a:pPr defTabSz="881132">
              <a:spcBef>
                <a:spcPts val="0"/>
              </a:spcBef>
              <a:spcAft>
                <a:spcPts val="0"/>
              </a:spcAft>
              <a:defRPr/>
            </a:pPr>
            <a:r>
              <a:rPr lang="en-US" sz="1100" b="0" dirty="0" smtClean="0">
                <a:latin typeface="+mn-lt"/>
              </a:rPr>
              <a:t>As</a:t>
            </a:r>
            <a:r>
              <a:rPr lang="en-US" sz="1100" b="0" baseline="0" dirty="0" smtClean="0">
                <a:latin typeface="+mn-lt"/>
              </a:rPr>
              <a:t> previously mentioned, the mission statement serves as</a:t>
            </a:r>
            <a:r>
              <a:rPr lang="en-US" sz="1100" b="0" dirty="0" smtClean="0">
                <a:latin typeface="+mn-lt"/>
              </a:rPr>
              <a:t> </a:t>
            </a:r>
            <a:r>
              <a:rPr lang="en-US" sz="1100" b="0" baseline="0" dirty="0" smtClean="0">
                <a:latin typeface="+mn-lt"/>
              </a:rPr>
              <a:t>the driving force for your public CAA. The mission is thus very important for a number of reasons including</a:t>
            </a:r>
            <a:r>
              <a:rPr lang="en-US" sz="1100" b="0" dirty="0" smtClean="0">
                <a:latin typeface="+mn-lt"/>
              </a:rPr>
              <a:t>:</a:t>
            </a:r>
          </a:p>
          <a:p>
            <a:pPr defTabSz="881132">
              <a:spcBef>
                <a:spcPts val="0"/>
              </a:spcBef>
              <a:spcAft>
                <a:spcPts val="0"/>
              </a:spcAft>
              <a:defRPr/>
            </a:pPr>
            <a:endParaRPr lang="en-US" sz="1100" b="0" dirty="0" smtClean="0">
              <a:latin typeface="+mn-lt"/>
            </a:endParaRPr>
          </a:p>
          <a:p>
            <a:pPr marL="220284" indent="-220284" defTabSz="881132">
              <a:spcBef>
                <a:spcPts val="0"/>
              </a:spcBef>
              <a:spcAft>
                <a:spcPts val="0"/>
              </a:spcAft>
              <a:buFontTx/>
              <a:buAutoNum type="arabicPeriod"/>
              <a:defRPr/>
            </a:pPr>
            <a:r>
              <a:rPr lang="en-US" sz="1100" dirty="0" smtClean="0">
                <a:latin typeface="+mn-lt"/>
              </a:rPr>
              <a:t>A mission statement helps provide clarity to and unify stakeholders. Using</a:t>
            </a:r>
            <a:r>
              <a:rPr lang="en-US" sz="1100" baseline="0" dirty="0" smtClean="0">
                <a:latin typeface="+mn-lt"/>
              </a:rPr>
              <a:t> a mission statement that is tailored to your public CAA can help both the local governing officials and your tripartite understand the importance of the work both bodies do on behalf of the CAA.</a:t>
            </a:r>
            <a:r>
              <a:rPr lang="en-US" sz="1100" dirty="0" smtClean="0">
                <a:latin typeface="+mn-lt"/>
              </a:rPr>
              <a:t>  </a:t>
            </a:r>
          </a:p>
          <a:p>
            <a:pPr marL="660849" lvl="1" indent="-220284" defTabSz="881132">
              <a:spcBef>
                <a:spcPts val="0"/>
              </a:spcBef>
              <a:spcAft>
                <a:spcPts val="0"/>
              </a:spcAft>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A</a:t>
            </a:r>
            <a:r>
              <a:rPr lang="en-US" sz="1100" baseline="0" dirty="0" smtClean="0">
                <a:latin typeface="+mn-lt"/>
              </a:rPr>
              <a:t> m</a:t>
            </a:r>
            <a:r>
              <a:rPr lang="en-US" sz="1100" dirty="0" smtClean="0">
                <a:latin typeface="+mn-lt"/>
              </a:rPr>
              <a:t>ission statement guides all major decisions that the tripartite must make (especially which programs/projects to undertake, which to avoid, and which to stop doing).</a:t>
            </a:r>
          </a:p>
          <a:p>
            <a:pPr marL="220284" indent="-220284" defTabSz="881132">
              <a:spcBef>
                <a:spcPts val="0"/>
              </a:spcBef>
              <a:spcAft>
                <a:spcPts val="0"/>
              </a:spcAft>
              <a:buFontTx/>
              <a:buAutoNum type="arabicPeriod"/>
              <a:defRPr/>
            </a:pPr>
            <a:endParaRPr lang="en-US" sz="1100" dirty="0" smtClean="0">
              <a:latin typeface="+mn-lt"/>
            </a:endParaRPr>
          </a:p>
          <a:p>
            <a:pPr marL="220284" indent="-220284" defTabSz="881132">
              <a:spcBef>
                <a:spcPts val="0"/>
              </a:spcBef>
              <a:spcAft>
                <a:spcPts val="0"/>
              </a:spcAft>
              <a:buFontTx/>
              <a:buAutoNum type="arabicPeriod"/>
              <a:defRPr/>
            </a:pPr>
            <a:r>
              <a:rPr lang="en-US" sz="1100" dirty="0" smtClean="0">
                <a:latin typeface="+mn-lt"/>
              </a:rPr>
              <a:t>The mission statement also ensures that a public CAA will resist “mission creep.” Having a clear mission that the board, staff and key stakeholders can come around helps the organization resist the temptation to expand into programs and services where it lacks appropriate skills and resources. There are many external and internal pressures that will cause mission creep in the absence of strong and intentional pushback.  </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b="1" dirty="0" smtClean="0">
                <a:latin typeface="+mn-lt"/>
              </a:rPr>
              <a:t>Note to presenter</a:t>
            </a:r>
            <a:r>
              <a:rPr lang="en-US" sz="1100" dirty="0" smtClean="0">
                <a:latin typeface="+mn-lt"/>
              </a:rPr>
              <a:t>:</a:t>
            </a:r>
            <a:r>
              <a:rPr lang="en-US" sz="1100" baseline="0" dirty="0" smtClean="0">
                <a:latin typeface="+mn-lt"/>
              </a:rPr>
              <a:t>  This slide is animated so you can a</a:t>
            </a:r>
            <a:r>
              <a:rPr lang="en-US" sz="1100" dirty="0" smtClean="0">
                <a:latin typeface="+mn-lt"/>
              </a:rPr>
              <a:t>sk</a:t>
            </a:r>
            <a:r>
              <a:rPr lang="en-US" sz="1100" baseline="0" dirty="0" smtClean="0">
                <a:latin typeface="+mn-lt"/>
              </a:rPr>
              <a:t> workshop participants if they have anything to add with regards to why mission matters to a public CAA</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1583807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381000"/>
            <a:ext cx="4800600" cy="3600450"/>
          </a:xfrm>
        </p:spPr>
      </p:sp>
      <p:sp>
        <p:nvSpPr>
          <p:cNvPr id="3" name="Notes Placeholder 2"/>
          <p:cNvSpPr>
            <a:spLocks noGrp="1"/>
          </p:cNvSpPr>
          <p:nvPr>
            <p:ph type="body" idx="1"/>
          </p:nvPr>
        </p:nvSpPr>
        <p:spPr>
          <a:xfrm>
            <a:off x="533400" y="4267200"/>
            <a:ext cx="5715000" cy="1676400"/>
          </a:xfrm>
        </p:spPr>
        <p:txBody>
          <a:bodyPr>
            <a:normAutofit/>
          </a:bodyPr>
          <a:lstStyle/>
          <a:p>
            <a:r>
              <a:rPr lang="en-US" sz="1100" dirty="0" smtClean="0">
                <a:latin typeface="+mn-lt"/>
              </a:rPr>
              <a:t>The</a:t>
            </a:r>
            <a:r>
              <a:rPr lang="en-US" sz="1100" baseline="0" dirty="0" smtClean="0">
                <a:latin typeface="+mn-lt"/>
              </a:rPr>
              <a:t> tripartite board’s relationship with an organization's mission is multi-faceted and we will specifically talk about each of these facets. The board not only reviews the mission but may suggest updates, when necessary. The tripartite board is also regularly using the mission to guide its actions and fulfill its responsibilities.</a:t>
            </a: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dirty="0"/>
          </a:p>
        </p:txBody>
      </p:sp>
    </p:spTree>
    <p:extLst>
      <p:ext uri="{BB962C8B-B14F-4D97-AF65-F5344CB8AC3E}">
        <p14:creationId xmlns:p14="http://schemas.microsoft.com/office/powerpoint/2010/main" val="3823586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381000" y="4429125"/>
            <a:ext cx="6400800" cy="4181475"/>
          </a:xfrm>
        </p:spPr>
        <p:txBody>
          <a:bodyPr>
            <a:noAutofit/>
          </a:bodyPr>
          <a:lstStyle/>
          <a:p>
            <a:pPr defTabSz="881132">
              <a:spcBef>
                <a:spcPts val="0"/>
              </a:spcBef>
              <a:spcAft>
                <a:spcPts val="0"/>
              </a:spcAft>
              <a:defRPr/>
            </a:pPr>
            <a:r>
              <a:rPr lang="en-US" sz="1100" b="0" dirty="0" smtClean="0">
                <a:latin typeface="+mn-lt"/>
              </a:rPr>
              <a:t>A good,</a:t>
            </a:r>
            <a:r>
              <a:rPr lang="en-US" sz="1100" b="0" baseline="0" dirty="0" smtClean="0">
                <a:latin typeface="+mn-lt"/>
              </a:rPr>
              <a:t> effective mission statement embodies several characteristics.</a:t>
            </a:r>
          </a:p>
          <a:p>
            <a:pPr defTabSz="881132">
              <a:spcBef>
                <a:spcPts val="0"/>
              </a:spcBef>
              <a:spcAft>
                <a:spcPts val="0"/>
              </a:spcAft>
              <a:defRPr/>
            </a:pPr>
            <a:endParaRPr lang="en-US" sz="1100" dirty="0" smtClean="0">
              <a:latin typeface="+mn-lt"/>
            </a:endParaRPr>
          </a:p>
          <a:p>
            <a:pPr defTabSz="881132">
              <a:spcBef>
                <a:spcPts val="0"/>
              </a:spcBef>
              <a:spcAft>
                <a:spcPts val="0"/>
              </a:spcAft>
              <a:defRPr/>
            </a:pPr>
            <a:r>
              <a:rPr lang="en-US" sz="1100" dirty="0" smtClean="0">
                <a:latin typeface="+mn-lt"/>
              </a:rPr>
              <a:t>First, it is focused and specific.  A mission statement should not be so broad and encompass so many activities that it is impossible to measure whether the public</a:t>
            </a:r>
            <a:r>
              <a:rPr lang="en-US" sz="1100" baseline="0" dirty="0" smtClean="0">
                <a:latin typeface="+mn-lt"/>
              </a:rPr>
              <a:t> CAA</a:t>
            </a:r>
            <a:r>
              <a:rPr lang="en-US" sz="1100" dirty="0" smtClean="0">
                <a:latin typeface="+mn-lt"/>
              </a:rPr>
              <a:t> is actually achieving any of its goals. If the mission statement is too long (e.g., half a page vs. a single sentence) and is difficult to remember, then it is not likely to be very memorable or effective.</a:t>
            </a:r>
          </a:p>
          <a:p>
            <a:pPr marL="203783" indent="-220284">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Second, the mission should focus on needs that your</a:t>
            </a:r>
            <a:r>
              <a:rPr lang="en-US" sz="1100" baseline="0" dirty="0" smtClean="0">
                <a:latin typeface="+mn-lt"/>
              </a:rPr>
              <a:t> public CAA believes is worth tackling. This communicates why your CAA exists and the motivation behind its activities.</a:t>
            </a:r>
            <a:r>
              <a:rPr lang="en-US" sz="1100" dirty="0" smtClean="0">
                <a:latin typeface="+mn-lt"/>
              </a:rPr>
              <a:t> </a:t>
            </a:r>
          </a:p>
          <a:p>
            <a:pPr marL="15875" indent="-31750">
              <a:spcBef>
                <a:spcPts val="0"/>
              </a:spcBef>
              <a:spcAft>
                <a:spcPts val="0"/>
              </a:spcAft>
              <a:defRPr/>
            </a:pPr>
            <a:endParaRPr lang="en-US" sz="1100" dirty="0" smtClean="0">
              <a:latin typeface="+mn-lt"/>
            </a:endParaRPr>
          </a:p>
          <a:p>
            <a:pPr marL="15875" indent="-31750">
              <a:spcBef>
                <a:spcPts val="0"/>
              </a:spcBef>
              <a:spcAft>
                <a:spcPts val="0"/>
              </a:spcAft>
              <a:defRPr/>
            </a:pPr>
            <a:r>
              <a:rPr lang="en-US" sz="1100" dirty="0" smtClean="0">
                <a:latin typeface="+mn-lt"/>
              </a:rPr>
              <a:t>Third, the mission statement should help your CAA leverage its unique skills. It is important for the statement to reflect the uniqueness of your CAA and the values that define it. </a:t>
            </a:r>
          </a:p>
          <a:p>
            <a:pPr marL="220284" indent="-220284">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Finally, a mission statement should also inspire key stakeholders. Board members should be able to readily recite the mission.  If very few stakeholders know and understand the mission of their organization, likely very few of them will feel any degree of passion or commitment toward it.</a:t>
            </a:r>
          </a:p>
          <a:p>
            <a:pPr>
              <a:spcBef>
                <a:spcPts val="0"/>
              </a:spcBef>
              <a:spcAft>
                <a:spcPts val="0"/>
              </a:spcAft>
              <a:defRPr/>
            </a:pPr>
            <a:endParaRPr lang="en-US" sz="1100" dirty="0">
              <a:latin typeface="+mn-lt"/>
            </a:endParaRPr>
          </a:p>
        </p:txBody>
      </p:sp>
      <p:sp>
        <p:nvSpPr>
          <p:cNvPr id="116740" name="Slide Number Placeholder 3"/>
          <p:cNvSpPr>
            <a:spLocks noGrp="1"/>
          </p:cNvSpPr>
          <p:nvPr>
            <p:ph type="sldNum" sz="quarter" idx="5"/>
          </p:nvPr>
        </p:nvSpPr>
        <p:spPr>
          <a:noFill/>
        </p:spPr>
        <p:txBody>
          <a:bodyPr/>
          <a:lstStyle/>
          <a:p>
            <a:fld id="{A1C24D11-B12D-4826-8841-4CC373E44B1A}" type="slidenum">
              <a:rPr lang="en-US" smtClean="0">
                <a:latin typeface="Arial" pitchFamily="34" charset="0"/>
              </a:rPr>
              <a:pPr/>
              <a:t>10</a:t>
            </a:fld>
            <a:endParaRPr lang="en-US" dirty="0" smtClean="0">
              <a:latin typeface="Arial" pitchFamily="34" charset="0"/>
            </a:endParaRPr>
          </a:p>
        </p:txBody>
      </p:sp>
    </p:spTree>
    <p:extLst>
      <p:ext uri="{BB962C8B-B14F-4D97-AF65-F5344CB8AC3E}">
        <p14:creationId xmlns:p14="http://schemas.microsoft.com/office/powerpoint/2010/main" val="3990528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228600"/>
            <a:ext cx="3048000" cy="2286000"/>
          </a:xfrm>
        </p:spPr>
      </p:sp>
      <p:sp>
        <p:nvSpPr>
          <p:cNvPr id="3" name="Notes Placeholder 2"/>
          <p:cNvSpPr>
            <a:spLocks noGrp="1"/>
          </p:cNvSpPr>
          <p:nvPr>
            <p:ph type="body" idx="1"/>
          </p:nvPr>
        </p:nvSpPr>
        <p:spPr>
          <a:xfrm>
            <a:off x="228600" y="2590800"/>
            <a:ext cx="6553200" cy="6477000"/>
          </a:xfrm>
        </p:spPr>
        <p:txBody>
          <a:bodyPr>
            <a:noAutofit/>
          </a:bodyPr>
          <a:lstStyle/>
          <a:p>
            <a:pPr defTabSz="881132">
              <a:spcBef>
                <a:spcPts val="0"/>
              </a:spcBef>
              <a:spcAft>
                <a:spcPts val="0"/>
              </a:spcAft>
              <a:defRPr/>
            </a:pPr>
            <a:r>
              <a:rPr lang="en-US" sz="1000" dirty="0" smtClean="0">
                <a:latin typeface="+mn-lt"/>
              </a:rPr>
              <a:t>If</a:t>
            </a:r>
            <a:r>
              <a:rPr lang="en-US" sz="1000" baseline="0" dirty="0" smtClean="0">
                <a:latin typeface="+mn-lt"/>
              </a:rPr>
              <a:t> a</a:t>
            </a:r>
            <a:r>
              <a:rPr lang="en-US" sz="1000" dirty="0" smtClean="0">
                <a:latin typeface="+mn-lt"/>
              </a:rPr>
              <a:t> tripartite board </a:t>
            </a:r>
            <a:r>
              <a:rPr lang="en-US" sz="1000" baseline="0" dirty="0" smtClean="0">
                <a:latin typeface="+mn-lt"/>
              </a:rPr>
              <a:t>feels that the local government’s mission statement is not addressing the purpose and goals of the public CAA, it should work to either revise the statement or update (or create if it doesn’t have one) its own statement. </a:t>
            </a:r>
            <a:r>
              <a:rPr lang="en-US" sz="1000" dirty="0" smtClean="0">
                <a:latin typeface="+mn-lt"/>
              </a:rPr>
              <a:t>There are as many ways to update and rework</a:t>
            </a:r>
            <a:r>
              <a:rPr lang="en-US" sz="1000" baseline="0" dirty="0" smtClean="0">
                <a:latin typeface="+mn-lt"/>
              </a:rPr>
              <a:t> </a:t>
            </a:r>
            <a:r>
              <a:rPr lang="en-US" sz="1000" dirty="0" smtClean="0">
                <a:latin typeface="+mn-lt"/>
              </a:rPr>
              <a:t>a mission statement as there are mission statements. However, there are several constants in the process that help produce an effective mission statement. These constants are: (1) commitment from the top down and (2) participation from a wide range of stakeholders.  </a:t>
            </a:r>
          </a:p>
          <a:p>
            <a:pPr defTabSz="881132">
              <a:spcBef>
                <a:spcPts val="0"/>
              </a:spcBef>
              <a:spcAft>
                <a:spcPts val="0"/>
              </a:spcAft>
              <a:defRPr/>
            </a:pPr>
            <a:endParaRPr lang="en-US" sz="1000" dirty="0" smtClean="0">
              <a:latin typeface="+mn-lt"/>
            </a:endParaRPr>
          </a:p>
          <a:p>
            <a:pPr defTabSz="881132">
              <a:spcBef>
                <a:spcPts val="0"/>
              </a:spcBef>
              <a:spcAft>
                <a:spcPts val="0"/>
              </a:spcAft>
              <a:defRPr/>
            </a:pPr>
            <a:r>
              <a:rPr lang="en-US" sz="1000" dirty="0" smtClean="0">
                <a:latin typeface="+mn-lt"/>
              </a:rPr>
              <a:t>Defining the process by which the tripartite board will revise the</a:t>
            </a:r>
            <a:r>
              <a:rPr lang="en-US" sz="1000" baseline="0" dirty="0" smtClean="0">
                <a:latin typeface="+mn-lt"/>
              </a:rPr>
              <a:t> public CAA’s</a:t>
            </a:r>
            <a:r>
              <a:rPr lang="en-US" sz="1000" dirty="0" smtClean="0">
                <a:latin typeface="+mn-lt"/>
              </a:rPr>
              <a:t> mission statement</a:t>
            </a:r>
            <a:r>
              <a:rPr lang="en-US" sz="1000" baseline="0" dirty="0" smtClean="0">
                <a:latin typeface="+mn-lt"/>
              </a:rPr>
              <a:t> helps in p</a:t>
            </a:r>
            <a:r>
              <a:rPr lang="en-US" sz="1000" dirty="0" smtClean="0">
                <a:latin typeface="+mn-lt"/>
              </a:rPr>
              <a:t>roducing an</a:t>
            </a:r>
            <a:r>
              <a:rPr lang="en-US" sz="1000" baseline="0" dirty="0" smtClean="0">
                <a:latin typeface="+mn-lt"/>
              </a:rPr>
              <a:t> effective one.</a:t>
            </a:r>
            <a:r>
              <a:rPr lang="en-US" sz="1000" b="1" baseline="0" dirty="0" smtClean="0">
                <a:latin typeface="+mn-lt"/>
              </a:rPr>
              <a:t> </a:t>
            </a:r>
            <a:r>
              <a:rPr lang="en-US" sz="1000" dirty="0" smtClean="0">
                <a:latin typeface="+mn-lt"/>
              </a:rPr>
              <a:t>One common, often fruitful method, is to conduct a retreat with a representative group of stakeholders, such as tripartite board members, local governing officials, community leaders and members, staff, and clients. The retreat may take the form of a part-day or full-day session in a conference room or an off-site gathering over a longer period of time. This approach demonstrates the commitment of top management to the mission statement development process and it gives many different stakeholders an opportunity to share their views of the public CAA’s mission. If not a retreat, then a series of meetings may suffice and ease the time commitment on the stakeholders. Additionally, surveys could be used to obtain the stakeholder</a:t>
            </a:r>
            <a:r>
              <a:rPr lang="en-US" sz="1000" baseline="0" dirty="0" smtClean="0">
                <a:latin typeface="+mn-lt"/>
              </a:rPr>
              <a:t> input.</a:t>
            </a:r>
            <a:endParaRPr lang="en-US" sz="1000" dirty="0" smtClean="0">
              <a:latin typeface="+mn-lt"/>
            </a:endParaRPr>
          </a:p>
          <a:p>
            <a:pPr>
              <a:spcBef>
                <a:spcPts val="0"/>
              </a:spcBef>
            </a:pPr>
            <a:endParaRPr lang="en-US" sz="1000" dirty="0" smtClean="0">
              <a:latin typeface="+mn-lt"/>
            </a:endParaRPr>
          </a:p>
          <a:p>
            <a:pPr>
              <a:spcBef>
                <a:spcPts val="0"/>
              </a:spcBef>
            </a:pPr>
            <a:r>
              <a:rPr lang="en-US" sz="1000" dirty="0" smtClean="0">
                <a:latin typeface="+mn-lt"/>
              </a:rPr>
              <a:t>After defining the process, it is important to determine the key components of the mission statement.</a:t>
            </a:r>
            <a:r>
              <a:rPr lang="en-US" sz="1000" baseline="0" dirty="0" smtClean="0">
                <a:latin typeface="+mn-lt"/>
              </a:rPr>
              <a:t> </a:t>
            </a:r>
            <a:r>
              <a:rPr lang="en-US" sz="1000" dirty="0" smtClean="0">
                <a:latin typeface="+mn-lt"/>
              </a:rPr>
              <a:t>The goal is to generate a list of</a:t>
            </a:r>
            <a:r>
              <a:rPr lang="en-US" sz="1000" baseline="0" dirty="0" smtClean="0">
                <a:latin typeface="+mn-lt"/>
              </a:rPr>
              <a:t> </a:t>
            </a:r>
            <a:r>
              <a:rPr lang="en-US" sz="1000" dirty="0" smtClean="0">
                <a:latin typeface="+mn-lt"/>
              </a:rPr>
              <a:t>specific items that define your organization.</a:t>
            </a:r>
            <a:r>
              <a:rPr lang="en-US" sz="1000" baseline="0" dirty="0" smtClean="0">
                <a:latin typeface="+mn-lt"/>
              </a:rPr>
              <a:t> </a:t>
            </a:r>
            <a:r>
              <a:rPr lang="en-US" sz="1000" dirty="0" smtClean="0">
                <a:latin typeface="+mn-lt"/>
              </a:rPr>
              <a:t>At this stage it is critical to have a wide selection of stakeholders involved. Some questions to ask include: what does your CAA do on a daily basis?, how does your CAA achieve its mission?, who is impacted by your CAA?, where does your CAA operate?, does your CAA have specific values that set it apart from other organizations?</a:t>
            </a:r>
          </a:p>
          <a:p>
            <a:pPr>
              <a:spcBef>
                <a:spcPts val="0"/>
              </a:spcBef>
            </a:pPr>
            <a:endParaRPr lang="en-US" sz="1000" dirty="0" smtClean="0">
              <a:latin typeface="+mn-lt"/>
            </a:endParaRPr>
          </a:p>
          <a:p>
            <a:pPr>
              <a:spcBef>
                <a:spcPts val="0"/>
              </a:spcBef>
            </a:pPr>
            <a:r>
              <a:rPr lang="en-US" sz="1000" dirty="0" smtClean="0">
                <a:latin typeface="+mn-lt"/>
              </a:rPr>
              <a:t>The responses to these questions could be elicited from the group in written survey form or as a group activity. The answers will form the building blocks for the next stage of the process in which the mission statement is drafted.</a:t>
            </a:r>
          </a:p>
          <a:p>
            <a:pPr>
              <a:spcBef>
                <a:spcPts val="0"/>
              </a:spcBef>
            </a:pPr>
            <a:endParaRPr lang="en-US" sz="1000" dirty="0" smtClean="0">
              <a:latin typeface="+mn-lt"/>
            </a:endParaRPr>
          </a:p>
          <a:p>
            <a:pPr>
              <a:spcBef>
                <a:spcPts val="0"/>
              </a:spcBef>
            </a:pPr>
            <a:r>
              <a:rPr lang="en-US" sz="1000" dirty="0" smtClean="0">
                <a:latin typeface="+mn-lt"/>
              </a:rPr>
              <a:t>A</a:t>
            </a:r>
            <a:r>
              <a:rPr lang="en-US" sz="1000" baseline="0" dirty="0" smtClean="0">
                <a:latin typeface="+mn-lt"/>
              </a:rPr>
              <a:t>n effective mission statement also requires careful crafting. </a:t>
            </a:r>
            <a:r>
              <a:rPr lang="en-US" sz="1000" dirty="0" smtClean="0">
                <a:latin typeface="+mn-lt"/>
              </a:rPr>
              <a:t>This mission statement must contain enough substance to appropriately convey the mission of the CAA but be concise enough so that the CAA’s stakeholders can easily memorize and recite it. There are no universally applicable rules here, but some helpful guidelines are: state the mission actively (for example, CAA [verb]); keep the mission statement short, but provide enough detail to be</a:t>
            </a:r>
            <a:r>
              <a:rPr lang="en-US" sz="1000" baseline="0" dirty="0" smtClean="0">
                <a:latin typeface="+mn-lt"/>
              </a:rPr>
              <a:t> able to </a:t>
            </a:r>
            <a:r>
              <a:rPr lang="en-US" sz="1000" dirty="0" smtClean="0">
                <a:latin typeface="+mn-lt"/>
              </a:rPr>
              <a:t>make decisions based on the mission statement (for example, if someone proposed a new program during a board meeting, could the mission statement provide guidance as to whether the suggested program would be consistent with the mission of the organization?); and stick to specifics. </a:t>
            </a:r>
          </a:p>
          <a:p>
            <a:pPr>
              <a:spcBef>
                <a:spcPts val="0"/>
              </a:spcBef>
            </a:pPr>
            <a:endParaRPr lang="en-US" sz="1000" dirty="0" smtClean="0">
              <a:latin typeface="+mn-lt"/>
            </a:endParaRPr>
          </a:p>
          <a:p>
            <a:pPr>
              <a:spcBef>
                <a:spcPts val="0"/>
              </a:spcBef>
            </a:pPr>
            <a:r>
              <a:rPr lang="en-US" sz="1000" dirty="0" smtClean="0">
                <a:latin typeface="+mn-lt"/>
              </a:rPr>
              <a:t>For example, if a CAA were to decide that its mission components are (1) reducing the impact of poverty; (2) by granting funds</a:t>
            </a:r>
            <a:r>
              <a:rPr lang="en-US" sz="1000" baseline="0" dirty="0" smtClean="0">
                <a:latin typeface="+mn-lt"/>
              </a:rPr>
              <a:t> to organizations focused on</a:t>
            </a:r>
            <a:r>
              <a:rPr lang="en-US" sz="1000" dirty="0" smtClean="0">
                <a:latin typeface="+mn-lt"/>
              </a:rPr>
              <a:t> job training, housing assistance, and social services; (3) in Tremont County, then an effective mission statement could be: Tremont County Community Action Agency, Inc. is a division</a:t>
            </a:r>
            <a:r>
              <a:rPr lang="en-US" sz="1000" baseline="0" dirty="0" smtClean="0">
                <a:latin typeface="+mn-lt"/>
              </a:rPr>
              <a:t> of the Tremont County government </a:t>
            </a:r>
            <a:r>
              <a:rPr lang="en-US" sz="1000" dirty="0" smtClean="0">
                <a:latin typeface="+mn-lt"/>
              </a:rPr>
              <a:t>that, by mobilizing public and resources and coordinating a comprehensive network of educational, economic and social services in Tremont County, reduces poverty and enables low-income people in Tremont County to become self-sufficient. </a:t>
            </a:r>
          </a:p>
          <a:p>
            <a:pPr>
              <a:spcBef>
                <a:spcPts val="0"/>
              </a:spcBef>
            </a:pPr>
            <a:endParaRPr lang="en-US" sz="1000" dirty="0" smtClean="0">
              <a:latin typeface="+mn-lt"/>
            </a:endParaRPr>
          </a:p>
          <a:p>
            <a:pPr>
              <a:spcBef>
                <a:spcPts val="0"/>
              </a:spcBef>
            </a:pPr>
            <a:r>
              <a:rPr lang="en-US" sz="1000" b="1" dirty="0" smtClean="0">
                <a:latin typeface="+mn-lt"/>
              </a:rPr>
              <a:t>Note</a:t>
            </a:r>
            <a:r>
              <a:rPr lang="en-US" sz="1000" b="1" baseline="0" dirty="0" smtClean="0">
                <a:latin typeface="+mn-lt"/>
              </a:rPr>
              <a:t> to Presenter</a:t>
            </a:r>
            <a:r>
              <a:rPr lang="en-US" sz="1000" baseline="0" dirty="0" smtClean="0">
                <a:latin typeface="+mn-lt"/>
              </a:rPr>
              <a:t>: While CAPLAW’s Mission Possible article referenced in the callout box on the slide is geared towards nonprofit CAAs, the article contains useful tips and approaches that may be adopted by public CAAs to help them guide the process for reviewing their mission statements.</a:t>
            </a:r>
            <a:endParaRPr lang="en-US" sz="10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dirty="0"/>
          </a:p>
        </p:txBody>
      </p:sp>
    </p:spTree>
    <p:extLst>
      <p:ext uri="{BB962C8B-B14F-4D97-AF65-F5344CB8AC3E}">
        <p14:creationId xmlns:p14="http://schemas.microsoft.com/office/powerpoint/2010/main" val="381237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Dr. Lisa McNary, a management consultant and instructor at North Carolina State University recalled her mentor, Dr. W. Edwards Deming, describing the following exercise as useful in developing a mission statement. Ask the top managers this: </a:t>
            </a:r>
          </a:p>
          <a:p>
            <a:pPr lvl="1">
              <a:spcBef>
                <a:spcPts val="0"/>
              </a:spcBef>
            </a:pPr>
            <a:endParaRPr lang="en-US" sz="1100" dirty="0" smtClean="0">
              <a:latin typeface="+mn-lt"/>
            </a:endParaRPr>
          </a:p>
          <a:p>
            <a:pPr lvl="1">
              <a:spcBef>
                <a:spcPts val="0"/>
              </a:spcBef>
            </a:pPr>
            <a:r>
              <a:rPr lang="en-US" sz="1100" dirty="0" smtClean="0">
                <a:latin typeface="+mn-lt"/>
              </a:rPr>
              <a:t>Your organization has died and at the memorial service for the organization with all of its stakeholders present, a spiritual leader states, “Here lies [fill in the organization’s name]. It is an organization that was loved and will be missed. It will be remembered forever for:_____________________”</a:t>
            </a:r>
          </a:p>
          <a:p>
            <a:pPr>
              <a:spcBef>
                <a:spcPts val="0"/>
              </a:spcBef>
            </a:pPr>
            <a:endParaRPr lang="en-US" sz="1100" dirty="0" smtClean="0">
              <a:latin typeface="+mn-lt"/>
            </a:endParaRPr>
          </a:p>
          <a:p>
            <a:pPr>
              <a:spcBef>
                <a:spcPts val="0"/>
              </a:spcBef>
            </a:pPr>
            <a:r>
              <a:rPr lang="en-US" sz="1100" dirty="0" smtClean="0">
                <a:latin typeface="+mn-lt"/>
              </a:rPr>
              <a:t>What goes in the blank is the essence of the organization’s mission.</a:t>
            </a:r>
          </a:p>
          <a:p>
            <a:pPr>
              <a:spcBef>
                <a:spcPts val="0"/>
              </a:spcBef>
            </a:pPr>
            <a:endParaRPr lang="en-US" sz="1100" dirty="0" smtClean="0">
              <a:latin typeface="+mn-lt"/>
            </a:endParaRPr>
          </a:p>
          <a:p>
            <a:pPr>
              <a:spcBef>
                <a:spcPts val="0"/>
              </a:spcBef>
            </a:pPr>
            <a:r>
              <a:rPr lang="en-US" sz="1100" b="1" dirty="0" smtClean="0">
                <a:latin typeface="+mn-lt"/>
              </a:rPr>
              <a:t>Note to Presenter</a:t>
            </a:r>
            <a:r>
              <a:rPr lang="en-US" sz="1100" dirty="0" smtClean="0">
                <a:latin typeface="+mn-lt"/>
              </a:rPr>
              <a:t>:  Depending on the time, you could have the participants</a:t>
            </a:r>
            <a:r>
              <a:rPr lang="en-US" sz="1100" baseline="0" dirty="0" smtClean="0">
                <a:latin typeface="+mn-lt"/>
              </a:rPr>
              <a:t> conduct this exercise either by themselves, with a partner or in a small group.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dirty="0"/>
          </a:p>
        </p:txBody>
      </p:sp>
    </p:spTree>
    <p:extLst>
      <p:ext uri="{BB962C8B-B14F-4D97-AF65-F5344CB8AC3E}">
        <p14:creationId xmlns:p14="http://schemas.microsoft.com/office/powerpoint/2010/main" val="1841243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775655" cy="4182457"/>
          </a:xfrm>
        </p:spPr>
        <p:txBody>
          <a:bodyPr>
            <a:normAutofit/>
          </a:bodyPr>
          <a:lstStyle/>
          <a:p>
            <a:pPr defTabSz="913998">
              <a:spcBef>
                <a:spcPts val="0"/>
              </a:spcBef>
              <a:defRPr/>
            </a:pPr>
            <a:r>
              <a:rPr lang="en-US" sz="1100" dirty="0" smtClean="0">
                <a:latin typeface="+mn-lt"/>
              </a:rPr>
              <a:t>Reviewing,</a:t>
            </a:r>
            <a:r>
              <a:rPr lang="en-US" sz="1100" baseline="0" dirty="0" smtClean="0">
                <a:latin typeface="+mn-lt"/>
              </a:rPr>
              <a:t> updating and using the mission are board responsibilities reflected in the CSBG Organizational Standards. The Standards specifically direct board members to review the organization's mission within the past 5 years to make sure it feels confident that the statement addresses poverty and that the CAA’s programs are in alignment with the mission. We just discussed how a board reviews, updates (if necessary) and uses the mission statements – all of these actions show that the board is meeting this Organizational Standard. </a:t>
            </a:r>
          </a:p>
          <a:p>
            <a:pPr defTabSz="913998">
              <a:spcBef>
                <a:spcPts val="0"/>
              </a:spcBef>
              <a:defRPr/>
            </a:pPr>
            <a:endParaRPr lang="en-US" sz="1100" baseline="0" dirty="0" smtClean="0">
              <a:latin typeface="+mn-lt"/>
            </a:endParaRPr>
          </a:p>
          <a:p>
            <a:pPr defTabSz="913998">
              <a:spcBef>
                <a:spcPts val="0"/>
              </a:spcBef>
              <a:defRPr/>
            </a:pPr>
            <a:r>
              <a:rPr lang="en-US" sz="1100" baseline="0" dirty="0" smtClean="0">
                <a:latin typeface="+mn-lt"/>
              </a:rPr>
              <a:t>Several other CSBG Organizational Standards that are related to the tripartite board’s role with respect to the public CAA’s mission include Standards 3.1 and 3.5. These Standards require the organization to conduct a community needs assessment, issue a report about the results, and have the board formally accept the completed assessment. The community needs assessment will help educate the board about the needs in the areas served by the public CAA and subsequently inform a CAA’s review of its mission.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13</a:t>
            </a:fld>
            <a:endParaRPr lang="en-US" dirty="0"/>
          </a:p>
        </p:txBody>
      </p:sp>
    </p:spTree>
    <p:extLst>
      <p:ext uri="{BB962C8B-B14F-4D97-AF65-F5344CB8AC3E}">
        <p14:creationId xmlns:p14="http://schemas.microsoft.com/office/powerpoint/2010/main" val="2793082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defRPr/>
            </a:pPr>
            <a:r>
              <a:rPr lang="en-US" sz="1100" b="0" dirty="0" smtClean="0">
                <a:latin typeface="+mn-lt"/>
              </a:rPr>
              <a:t>Reviewing and updating</a:t>
            </a:r>
            <a:r>
              <a:rPr lang="en-US" sz="1100" b="0" baseline="0" dirty="0" smtClean="0">
                <a:latin typeface="+mn-lt"/>
              </a:rPr>
              <a:t> the mission is only part of the tripartite board’s responsibility with regards to the mission. The most important role the board plays is to use the mission to guide the public CAA’s actions and make sure the executive director/department head is doing the same with staff.  For example, understanding and using the mission might lead the public CAA’s staff to</a:t>
            </a:r>
            <a:r>
              <a:rPr lang="en-US" sz="1100" dirty="0" smtClean="0">
                <a:latin typeface="+mn-lt"/>
              </a:rPr>
              <a:t> say “no” to attractive funding opportunities or compelling programs that are not aligned with their mission in order to say “yes” to going deeper in programs that </a:t>
            </a:r>
            <a:r>
              <a:rPr lang="en-US" sz="1100" u="sng" dirty="0" smtClean="0">
                <a:latin typeface="+mn-lt"/>
              </a:rPr>
              <a:t>do</a:t>
            </a:r>
            <a:r>
              <a:rPr lang="en-US" sz="1100" dirty="0" smtClean="0">
                <a:latin typeface="+mn-lt"/>
              </a:rPr>
              <a:t> align with the mission.</a:t>
            </a:r>
          </a:p>
          <a:p>
            <a:pPr>
              <a:spcBef>
                <a:spcPts val="0"/>
              </a:spcBef>
              <a:spcAft>
                <a:spcPts val="0"/>
              </a:spcAft>
              <a:defRPr/>
            </a:pPr>
            <a:endParaRPr lang="en-US" sz="1100" dirty="0" smtClean="0">
              <a:latin typeface="+mn-lt"/>
            </a:endParaRPr>
          </a:p>
          <a:p>
            <a:pPr>
              <a:spcBef>
                <a:spcPts val="0"/>
              </a:spcBef>
              <a:spcAft>
                <a:spcPts val="0"/>
              </a:spcAft>
              <a:defRPr/>
            </a:pPr>
            <a:r>
              <a:rPr lang="en-US" sz="1100" dirty="0" smtClean="0">
                <a:latin typeface="+mn-lt"/>
              </a:rPr>
              <a:t>There</a:t>
            </a:r>
            <a:r>
              <a:rPr lang="en-US" sz="1100" baseline="0" dirty="0" smtClean="0">
                <a:latin typeface="+mn-lt"/>
              </a:rPr>
              <a:t> are multiple ways a tripartite board can ensure that it is regularly using and incorporating the mission into its activities. These include:</a:t>
            </a:r>
          </a:p>
          <a:p>
            <a:pPr>
              <a:spcBef>
                <a:spcPts val="0"/>
              </a:spcBef>
              <a:spcAft>
                <a:spcPts val="0"/>
              </a:spcAft>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Reciting the mission at the beginning and/or ending of a board meeting. This will serve as a reminder to all board members of the important work they’ve been tasked with directing and overseeing.</a:t>
            </a:r>
          </a:p>
          <a:p>
            <a:pPr marL="115888" indent="-115888">
              <a:spcBef>
                <a:spcPts val="0"/>
              </a:spcBef>
              <a:spcAft>
                <a:spcPts val="0"/>
              </a:spcAft>
              <a:buFont typeface="Arial" pitchFamily="34" charset="0"/>
              <a:buChar char="•"/>
              <a:defRPr/>
            </a:pPr>
            <a:r>
              <a:rPr lang="en-US" sz="1100" dirty="0" smtClean="0">
                <a:latin typeface="+mn-lt"/>
              </a:rPr>
              <a:t>Referencing </a:t>
            </a:r>
            <a:r>
              <a:rPr lang="en-US" sz="1100" baseline="0" dirty="0" smtClean="0">
                <a:latin typeface="+mn-lt"/>
              </a:rPr>
              <a:t>the mission at the top of the meeting agenda. This is a great way to</a:t>
            </a:r>
            <a:r>
              <a:rPr lang="en-US" sz="1100" dirty="0" smtClean="0">
                <a:latin typeface="+mn-lt"/>
              </a:rPr>
              <a:t> remind </a:t>
            </a:r>
            <a:r>
              <a:rPr lang="en-US" sz="1100" baseline="0" dirty="0" smtClean="0">
                <a:latin typeface="+mn-lt"/>
              </a:rPr>
              <a:t>board members that the mission serves as the backbone for </a:t>
            </a:r>
            <a:r>
              <a:rPr lang="en-US" sz="1100" dirty="0" smtClean="0">
                <a:latin typeface="+mn-lt"/>
              </a:rPr>
              <a:t>all actions to be taken by the board.</a:t>
            </a:r>
          </a:p>
          <a:p>
            <a:pPr marL="115888" indent="-115888">
              <a:spcBef>
                <a:spcPts val="0"/>
              </a:spcBef>
              <a:spcAft>
                <a:spcPts val="0"/>
              </a:spcAft>
              <a:buFont typeface="Arial" pitchFamily="34" charset="0"/>
              <a:buChar char="•"/>
              <a:defRPr/>
            </a:pPr>
            <a:r>
              <a:rPr lang="en-US" sz="1100" baseline="0" dirty="0" smtClean="0">
                <a:latin typeface="+mn-lt"/>
              </a:rPr>
              <a:t>Including the mission statement on board</a:t>
            </a:r>
            <a:r>
              <a:rPr lang="en-US" sz="1100" dirty="0" smtClean="0">
                <a:latin typeface="+mn-lt"/>
              </a:rPr>
              <a:t> member business cards. This helps board members remember and recite the mission when meeting with the community and stakeholders</a:t>
            </a:r>
          </a:p>
          <a:p>
            <a:pPr marL="115888" indent="-115888">
              <a:spcBef>
                <a:spcPts val="0"/>
              </a:spcBef>
              <a:spcAft>
                <a:spcPts val="0"/>
              </a:spcAft>
              <a:buFont typeface="Arial" pitchFamily="34" charset="0"/>
              <a:buChar char="•"/>
              <a:defRPr/>
            </a:pPr>
            <a:r>
              <a:rPr lang="en-US" sz="1100" baseline="0" dirty="0" smtClean="0">
                <a:latin typeface="+mn-lt"/>
              </a:rPr>
              <a:t>Discussing the mission</a:t>
            </a:r>
            <a:r>
              <a:rPr lang="en-US" sz="1100" dirty="0" smtClean="0">
                <a:latin typeface="+mn-lt"/>
              </a:rPr>
              <a:t> in relation to all board actions. Including the mission on the meeting agenda to serve as a reminder is even more effective if board members actually make a point of referencing the mission when discussing board actions. </a:t>
            </a:r>
            <a:endParaRPr lang="en-US" sz="1100" baseline="0" dirty="0" smtClean="0">
              <a:latin typeface="+mn-lt"/>
            </a:endParaRPr>
          </a:p>
          <a:p>
            <a:pPr>
              <a:spcBef>
                <a:spcPts val="0"/>
              </a:spcBef>
              <a:spcAft>
                <a:spcPts val="0"/>
              </a:spcAft>
              <a:defRPr/>
            </a:pPr>
            <a:endParaRPr lang="en-US" sz="1100" baseline="0" dirty="0" smtClean="0">
              <a:latin typeface="+mn-lt"/>
            </a:endParaRPr>
          </a:p>
          <a:p>
            <a:pPr>
              <a:spcBef>
                <a:spcPts val="0"/>
              </a:spcBef>
              <a:spcAft>
                <a:spcPts val="0"/>
              </a:spcAft>
              <a:defRPr/>
            </a:pPr>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dirty="0"/>
          </a:p>
        </p:txBody>
      </p:sp>
    </p:spTree>
    <p:extLst>
      <p:ext uri="{BB962C8B-B14F-4D97-AF65-F5344CB8AC3E}">
        <p14:creationId xmlns:p14="http://schemas.microsoft.com/office/powerpoint/2010/main" val="472907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http://caplaw.org/resources/articlesbytopic/Governance/CAPLAW_EffectiveMissionStatement_Fall2010.pdf"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notesSlide" Target="../notesSlides/notesSlide13.xml"/><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of </a:t>
            </a:r>
            <a:r>
              <a:rPr lang="en-US" dirty="0" smtClean="0"/>
              <a:t>the </a:t>
            </a:r>
            <a:r>
              <a:rPr lang="en-US" dirty="0" smtClean="0"/>
              <a:t>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Freeform 4"/>
          <p:cNvSpPr/>
          <p:nvPr/>
        </p:nvSpPr>
        <p:spPr>
          <a:xfrm>
            <a:off x="1524000" y="1828800"/>
            <a:ext cx="6437312" cy="35849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Mission</a:t>
            </a:r>
            <a:endParaRPr lang="en-US" sz="4000"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Know Your Mission Exercise</a:t>
            </a:r>
            <a:endParaRPr lang="en-US" dirty="0"/>
          </a:p>
        </p:txBody>
      </p:sp>
      <p:sp>
        <p:nvSpPr>
          <p:cNvPr id="3" name="Content Placeholder 2"/>
          <p:cNvSpPr>
            <a:spLocks noGrp="1"/>
          </p:cNvSpPr>
          <p:nvPr>
            <p:ph idx="1"/>
          </p:nvPr>
        </p:nvSpPr>
        <p:spPr>
          <a:xfrm>
            <a:off x="457200" y="1371600"/>
            <a:ext cx="8229600" cy="4724400"/>
          </a:xfrm>
        </p:spPr>
        <p:txBody>
          <a:bodyPr>
            <a:normAutofit/>
          </a:bodyPr>
          <a:lstStyle/>
          <a:p>
            <a:pPr marL="514350" indent="-514350">
              <a:spcBef>
                <a:spcPts val="800"/>
              </a:spcBef>
              <a:spcAft>
                <a:spcPts val="800"/>
              </a:spcAft>
              <a:buFont typeface="+mj-lt"/>
              <a:buAutoNum type="arabicPeriod"/>
            </a:pPr>
            <a:r>
              <a:rPr lang="en-US" dirty="0" smtClean="0"/>
              <a:t>Write down your CAA's mission</a:t>
            </a:r>
          </a:p>
          <a:p>
            <a:pPr marL="914400" lvl="1" indent="-514350">
              <a:spcBef>
                <a:spcPts val="800"/>
              </a:spcBef>
              <a:spcAft>
                <a:spcPts val="800"/>
              </a:spcAft>
              <a:buFont typeface="Wingdings" pitchFamily="2" charset="2"/>
              <a:buChar char="Ø"/>
            </a:pPr>
            <a:r>
              <a:rPr lang="en-US" dirty="0" smtClean="0"/>
              <a:t>If you don’t know it exactly, write down the gist</a:t>
            </a:r>
          </a:p>
          <a:p>
            <a:pPr marL="514350" indent="-514350">
              <a:spcBef>
                <a:spcPts val="800"/>
              </a:spcBef>
              <a:spcAft>
                <a:spcPts val="800"/>
              </a:spcAft>
              <a:buFont typeface="+mj-lt"/>
              <a:buAutoNum type="arabicPeriod"/>
            </a:pPr>
            <a:r>
              <a:rPr lang="en-US" dirty="0" smtClean="0"/>
              <a:t>Briefly describe 3 ways in which your tripartite board works with your CAA's mission</a:t>
            </a:r>
          </a:p>
          <a:p>
            <a:pPr marL="914400" lvl="1" indent="-514350">
              <a:spcBef>
                <a:spcPts val="800"/>
              </a:spcBef>
              <a:spcAft>
                <a:spcPts val="800"/>
              </a:spcAft>
              <a:buFont typeface="Wingdings" pitchFamily="2" charset="2"/>
              <a:buChar char="Ø"/>
            </a:pPr>
            <a:r>
              <a:rPr lang="en-US" dirty="0" smtClean="0"/>
              <a:t>For example, we discuss it in relation to new proposals or recite it at every meeting</a:t>
            </a:r>
          </a:p>
          <a:p>
            <a:pPr marL="514350" indent="-514350">
              <a:spcBef>
                <a:spcPts val="800"/>
              </a:spcBef>
              <a:spcAft>
                <a:spcPts val="800"/>
              </a:spcAft>
              <a:buFont typeface="+mj-lt"/>
              <a:buAutoNum type="arabicPeriod"/>
            </a:pPr>
            <a:r>
              <a:rPr lang="en-US" dirty="0" smtClean="0"/>
              <a:t>Think about 1 way in which your tripartite board could better incorporate the CAA’s mission in its board meetings and activities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Mission Matters</a:t>
            </a:r>
            <a:endParaRPr lang="en-US" dirty="0"/>
          </a:p>
        </p:txBody>
      </p:sp>
      <p:sp>
        <p:nvSpPr>
          <p:cNvPr id="3" name="Content Placeholder 2"/>
          <p:cNvSpPr>
            <a:spLocks noGrp="1"/>
          </p:cNvSpPr>
          <p:nvPr>
            <p:ph idx="1"/>
          </p:nvPr>
        </p:nvSpPr>
        <p:spPr>
          <a:xfrm>
            <a:off x="660396" y="1727196"/>
            <a:ext cx="7924800" cy="2362199"/>
          </a:xfrm>
        </p:spPr>
        <p:txBody>
          <a:bodyPr/>
          <a:lstStyle/>
          <a:p>
            <a:pPr>
              <a:spcBef>
                <a:spcPts val="0"/>
              </a:spcBef>
              <a:spcAft>
                <a:spcPts val="1000"/>
              </a:spcAft>
            </a:pPr>
            <a:r>
              <a:rPr lang="en-US" dirty="0" smtClean="0"/>
              <a:t>Why mission matters:</a:t>
            </a:r>
          </a:p>
          <a:p>
            <a:pPr lvl="1">
              <a:spcBef>
                <a:spcPts val="0"/>
              </a:spcBef>
              <a:spcAft>
                <a:spcPts val="1000"/>
              </a:spcAft>
            </a:pPr>
            <a:r>
              <a:rPr lang="en-US" dirty="0" smtClean="0"/>
              <a:t>Provide clarity of purpose to stakeholders</a:t>
            </a:r>
          </a:p>
          <a:p>
            <a:pPr lvl="1">
              <a:spcBef>
                <a:spcPts val="0"/>
              </a:spcBef>
              <a:spcAft>
                <a:spcPts val="1000"/>
              </a:spcAft>
            </a:pPr>
            <a:r>
              <a:rPr lang="en-US" dirty="0" smtClean="0"/>
              <a:t>Guide major decisions</a:t>
            </a:r>
          </a:p>
          <a:p>
            <a:pPr lvl="1">
              <a:spcBef>
                <a:spcPts val="0"/>
              </a:spcBef>
              <a:spcAft>
                <a:spcPts val="1000"/>
              </a:spcAft>
            </a:pPr>
            <a:r>
              <a:rPr lang="en-US" dirty="0" smtClean="0"/>
              <a:t>Prevent “mission creep”</a:t>
            </a:r>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
        <p:nvSpPr>
          <p:cNvPr id="5" name="Content Placeholder 2"/>
          <p:cNvSpPr txBox="1">
            <a:spLocks/>
          </p:cNvSpPr>
          <p:nvPr/>
        </p:nvSpPr>
        <p:spPr>
          <a:xfrm>
            <a:off x="685800" y="4487332"/>
            <a:ext cx="7924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Why do you think mission matters?</a:t>
            </a:r>
            <a:endParaRPr kumimoji="0" lang="en-US" sz="2800" b="1" i="0" u="none" strike="noStrike" kern="1200" cap="none" spc="0" normalizeH="0" baseline="0" noProof="0" dirty="0">
              <a:ln>
                <a:noFill/>
              </a:ln>
              <a:solidFill>
                <a:srgbClr val="1A6174"/>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Role and Mission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graphicFrame>
        <p:nvGraphicFramePr>
          <p:cNvPr id="5" name="Diagram 4"/>
          <p:cNvGraphicFramePr/>
          <p:nvPr>
            <p:extLst>
              <p:ext uri="{D42A27DB-BD31-4B8C-83A1-F6EECF244321}">
                <p14:modId xmlns:p14="http://schemas.microsoft.com/office/powerpoint/2010/main" val="1298294372"/>
              </p:ext>
            </p:extLst>
          </p:nvPr>
        </p:nvGraphicFramePr>
        <p:xfrm>
          <a:off x="-685800" y="1421964"/>
          <a:ext cx="98298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609600" y="1676400"/>
            <a:ext cx="8077200" cy="4419600"/>
          </a:xfrm>
        </p:spPr>
        <p:txBody>
          <a:bodyPr>
            <a:normAutofit/>
          </a:bodyPr>
          <a:lstStyle/>
          <a:p>
            <a:pPr>
              <a:spcBef>
                <a:spcPts val="0"/>
              </a:spcBef>
              <a:spcAft>
                <a:spcPts val="1000"/>
              </a:spcAft>
            </a:pPr>
            <a:r>
              <a:rPr lang="en-US" sz="2800" b="1" dirty="0" smtClean="0"/>
              <a:t>A </a:t>
            </a:r>
            <a:r>
              <a:rPr lang="en-US" sz="2800" b="1" dirty="0"/>
              <a:t>good mission statement: </a:t>
            </a:r>
          </a:p>
          <a:p>
            <a:pPr lvl="1">
              <a:spcBef>
                <a:spcPts val="0"/>
              </a:spcBef>
              <a:spcAft>
                <a:spcPts val="1000"/>
              </a:spcAft>
            </a:pPr>
            <a:r>
              <a:rPr lang="en-US" sz="2200" dirty="0" smtClean="0"/>
              <a:t>Is focused </a:t>
            </a:r>
          </a:p>
          <a:p>
            <a:pPr lvl="1">
              <a:spcBef>
                <a:spcPts val="0"/>
              </a:spcBef>
              <a:spcAft>
                <a:spcPts val="1000"/>
              </a:spcAft>
            </a:pPr>
            <a:r>
              <a:rPr lang="en-US" sz="2200" dirty="0" smtClean="0"/>
              <a:t>Solves unmet needs</a:t>
            </a:r>
          </a:p>
          <a:p>
            <a:pPr lvl="1">
              <a:spcBef>
                <a:spcPts val="0"/>
              </a:spcBef>
              <a:spcAft>
                <a:spcPts val="1000"/>
              </a:spcAft>
            </a:pPr>
            <a:r>
              <a:rPr lang="en-US" sz="2200" dirty="0" smtClean="0"/>
              <a:t>Leverages unique skills</a:t>
            </a:r>
          </a:p>
          <a:p>
            <a:pPr lvl="1">
              <a:spcBef>
                <a:spcPts val="0"/>
              </a:spcBef>
              <a:spcAft>
                <a:spcPts val="1000"/>
              </a:spcAft>
            </a:pPr>
            <a:r>
              <a:rPr lang="en-US" sz="2200" dirty="0" smtClean="0"/>
              <a:t>Inspires key stakeholders / is memorable</a:t>
            </a:r>
            <a:endParaRPr lang="en-US" sz="1600" dirty="0" smtClean="0"/>
          </a:p>
        </p:txBody>
      </p:sp>
      <p:sp>
        <p:nvSpPr>
          <p:cNvPr id="5" name="Title 1"/>
          <p:cNvSpPr txBox="1">
            <a:spLocks/>
          </p:cNvSpPr>
          <p:nvPr/>
        </p:nvSpPr>
        <p:spPr>
          <a:xfrm>
            <a:off x="228600" y="381000"/>
            <a:ext cx="8686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t>Review</a:t>
            </a:r>
            <a:r>
              <a:rPr kumimoji="0" lang="en-US" altLang="en-US" sz="4000" b="1" i="0" u="none" strike="noStrike" kern="1200" cap="none" spc="0" normalizeH="0" noProof="0" dirty="0" smtClean="0">
                <a:ln>
                  <a:noFill/>
                </a:ln>
                <a:solidFill>
                  <a:srgbClr val="FF6600"/>
                </a:solidFill>
                <a:effectLst/>
                <a:uLnTx/>
                <a:uFillTx/>
                <a:latin typeface="+mj-lt"/>
                <a:ea typeface="+mj-ea"/>
                <a:cs typeface="+mj-cs"/>
              </a:rPr>
              <a:t> </a:t>
            </a:r>
            <a: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t>Mission</a:t>
            </a:r>
            <a:br>
              <a:rPr kumimoji="0" lang="en-US" altLang="en-US" sz="4000" b="1" i="0" u="none" strike="noStrike" kern="1200" cap="none" spc="0" normalizeH="0" baseline="0" noProof="0" dirty="0" smtClean="0">
                <a:ln>
                  <a:noFill/>
                </a:ln>
                <a:solidFill>
                  <a:srgbClr val="FF6600"/>
                </a:solidFill>
                <a:effectLst/>
                <a:uLnTx/>
                <a:uFillTx/>
                <a:latin typeface="+mj-lt"/>
                <a:ea typeface="+mj-ea"/>
                <a:cs typeface="+mj-cs"/>
              </a:rPr>
            </a:br>
            <a:endParaRPr kumimoji="0" lang="en-US" sz="2000" b="1" i="0" u="none" strike="noStrike" kern="1200" cap="none" spc="0" normalizeH="0" baseline="0" noProof="0" dirty="0">
              <a:ln>
                <a:noFill/>
              </a:ln>
              <a:solidFill>
                <a:srgbClr val="FF6600"/>
              </a:solidFill>
              <a:effectLst/>
              <a:uLnTx/>
              <a:uFillTx/>
              <a:latin typeface="+mj-lt"/>
              <a:ea typeface="+mj-ea"/>
              <a:cs typeface="+mj-cs"/>
            </a:endParaRPr>
          </a:p>
        </p:txBody>
      </p:sp>
      <p:sp>
        <p:nvSpPr>
          <p:cNvPr id="4"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10</a:t>
            </a:fld>
            <a:endParaRPr lang="en-US" dirty="0"/>
          </a:p>
        </p:txBody>
      </p:sp>
    </p:spTree>
    <p:custDataLst>
      <p:tags r:id="rId1"/>
    </p:custDataLst>
    <p:extLst>
      <p:ext uri="{BB962C8B-B14F-4D97-AF65-F5344CB8AC3E}">
        <p14:creationId xmlns:p14="http://schemas.microsoft.com/office/powerpoint/2010/main" val="255462315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Mission</a:t>
            </a:r>
            <a:endParaRPr lang="en-US" dirty="0"/>
          </a:p>
        </p:txBody>
      </p:sp>
      <p:sp>
        <p:nvSpPr>
          <p:cNvPr id="3" name="Content Placeholder 2"/>
          <p:cNvSpPr>
            <a:spLocks noGrp="1"/>
          </p:cNvSpPr>
          <p:nvPr>
            <p:ph idx="1"/>
          </p:nvPr>
        </p:nvSpPr>
        <p:spPr>
          <a:xfrm>
            <a:off x="304800" y="1524000"/>
            <a:ext cx="5486400" cy="4800600"/>
          </a:xfrm>
        </p:spPr>
        <p:txBody>
          <a:bodyPr>
            <a:normAutofit/>
          </a:bodyPr>
          <a:lstStyle/>
          <a:p>
            <a:pPr>
              <a:spcBef>
                <a:spcPts val="800"/>
              </a:spcBef>
              <a:spcAft>
                <a:spcPts val="800"/>
              </a:spcAft>
            </a:pPr>
            <a:r>
              <a:rPr lang="en-US" dirty="0" smtClean="0"/>
              <a:t>Producing an effective mission statement often involves:</a:t>
            </a:r>
          </a:p>
          <a:p>
            <a:pPr lvl="1">
              <a:spcBef>
                <a:spcPts val="800"/>
              </a:spcBef>
              <a:spcAft>
                <a:spcPts val="800"/>
              </a:spcAft>
            </a:pPr>
            <a:r>
              <a:rPr lang="en-US" dirty="0" smtClean="0"/>
              <a:t>Commitment from the top</a:t>
            </a:r>
          </a:p>
          <a:p>
            <a:pPr lvl="1">
              <a:spcBef>
                <a:spcPts val="800"/>
              </a:spcBef>
              <a:spcAft>
                <a:spcPts val="800"/>
              </a:spcAft>
            </a:pPr>
            <a:r>
              <a:rPr lang="en-US" dirty="0" smtClean="0"/>
              <a:t>Participation by a wide range of stakeholders</a:t>
            </a:r>
          </a:p>
          <a:p>
            <a:pPr lvl="1">
              <a:spcBef>
                <a:spcPts val="800"/>
              </a:spcBef>
              <a:spcAft>
                <a:spcPts val="800"/>
              </a:spcAft>
            </a:pPr>
            <a:r>
              <a:rPr lang="en-US" dirty="0" smtClean="0"/>
              <a:t>A well defined revision process</a:t>
            </a:r>
          </a:p>
          <a:p>
            <a:pPr lvl="1">
              <a:spcBef>
                <a:spcPts val="800"/>
              </a:spcBef>
              <a:spcAft>
                <a:spcPts val="800"/>
              </a:spcAft>
            </a:pPr>
            <a:r>
              <a:rPr lang="en-US" dirty="0" smtClean="0"/>
              <a:t>Determination of key components</a:t>
            </a:r>
          </a:p>
          <a:p>
            <a:pPr lvl="1">
              <a:spcBef>
                <a:spcPts val="800"/>
              </a:spcBef>
              <a:spcAft>
                <a:spcPts val="800"/>
              </a:spcAft>
            </a:pPr>
            <a:r>
              <a:rPr lang="en-US" dirty="0" smtClean="0"/>
              <a:t>Careful crafting – active, concise, specific</a:t>
            </a:r>
          </a:p>
          <a:p>
            <a:pPr lvl="1">
              <a:spcBef>
                <a:spcPts val="800"/>
              </a:spcBef>
              <a:spcAft>
                <a:spcPts val="800"/>
              </a:spcAft>
              <a:buNone/>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
        <p:nvSpPr>
          <p:cNvPr id="5" name="Rectangular Callout 4"/>
          <p:cNvSpPr/>
          <p:nvPr/>
        </p:nvSpPr>
        <p:spPr>
          <a:xfrm>
            <a:off x="5791200" y="2057400"/>
            <a:ext cx="2971800" cy="3200400"/>
          </a:xfrm>
          <a:prstGeom prst="wedgeRectCallout">
            <a:avLst>
              <a:gd name="adj1" fmla="val -53618"/>
              <a:gd name="adj2" fmla="val 70739"/>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75000"/>
                  </a:schemeClr>
                </a:solidFill>
              </a:rPr>
              <a:t>CAPLAW Article</a:t>
            </a:r>
          </a:p>
          <a:p>
            <a:pPr algn="ctr"/>
            <a:r>
              <a:rPr lang="en-US" sz="2200" i="1" dirty="0" smtClean="0">
                <a:solidFill>
                  <a:schemeClr val="tx2"/>
                </a:solidFill>
              </a:rPr>
              <a:t>Mission Possible: Understanding &amp; Developing an Effective Mission Statement</a:t>
            </a:r>
          </a:p>
          <a:p>
            <a:pPr algn="ctr"/>
            <a:r>
              <a:rPr lang="en-US" b="1" i="1" dirty="0" smtClean="0">
                <a:hlinkClick r:id="rId4"/>
              </a:rPr>
              <a:t>http://caplaw.org/resources/articlesbytopic/Governance/CAPLAW_EffectiveMissionStatement_Fall2010.pdf</a:t>
            </a:r>
            <a:r>
              <a:rPr lang="en-US" b="1" i="1" dirty="0" smtClean="0"/>
              <a:t> </a:t>
            </a:r>
            <a:endParaRPr lang="en-US" b="1" i="1" dirty="0"/>
          </a:p>
        </p:txBody>
      </p:sp>
    </p:spTree>
    <p:custDataLst>
      <p:tags r:id="rId1"/>
    </p:custDataLst>
    <p:extLst>
      <p:ext uri="{BB962C8B-B14F-4D97-AF65-F5344CB8AC3E}">
        <p14:creationId xmlns:p14="http://schemas.microsoft.com/office/powerpoint/2010/main" val="14575142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Revision Exercise</a:t>
            </a:r>
            <a:endParaRPr lang="en-US" dirty="0"/>
          </a:p>
        </p:txBody>
      </p:sp>
      <p:sp>
        <p:nvSpPr>
          <p:cNvPr id="3" name="Content Placeholder 2"/>
          <p:cNvSpPr>
            <a:spLocks noGrp="1"/>
          </p:cNvSpPr>
          <p:nvPr>
            <p:ph idx="1"/>
          </p:nvPr>
        </p:nvSpPr>
        <p:spPr>
          <a:xfrm>
            <a:off x="457200" y="1524000"/>
            <a:ext cx="8229600" cy="4724401"/>
          </a:xfrm>
        </p:spPr>
        <p:txBody>
          <a:bodyPr>
            <a:normAutofit/>
          </a:bodyPr>
          <a:lstStyle/>
          <a:p>
            <a:pPr marL="0" indent="0">
              <a:spcBef>
                <a:spcPts val="0"/>
              </a:spcBef>
              <a:buNone/>
            </a:pPr>
            <a:r>
              <a:rPr lang="en-US" sz="3200" dirty="0" smtClean="0"/>
              <a:t>Your </a:t>
            </a:r>
            <a:r>
              <a:rPr lang="en-US" sz="3200" dirty="0"/>
              <a:t>p</a:t>
            </a:r>
            <a:r>
              <a:rPr lang="en-US" sz="3200" dirty="0" smtClean="0"/>
              <a:t>ublic CAA has died and at the memorial service for the organization with all of its stakeholders present, a spiritual leader states:</a:t>
            </a:r>
          </a:p>
          <a:p>
            <a:pPr marL="400050" lvl="1" indent="0">
              <a:spcBef>
                <a:spcPts val="0"/>
              </a:spcBef>
              <a:buNone/>
            </a:pPr>
            <a:endParaRPr lang="en-US" dirty="0" smtClean="0"/>
          </a:p>
          <a:p>
            <a:pPr marL="400050" lvl="1" indent="0">
              <a:spcBef>
                <a:spcPts val="0"/>
              </a:spcBef>
              <a:buNone/>
            </a:pPr>
            <a:r>
              <a:rPr lang="en-US" sz="2800" b="1" dirty="0" smtClean="0"/>
              <a:t>Here lies [</a:t>
            </a:r>
            <a:r>
              <a:rPr lang="en-US" sz="2800" b="1" i="1" dirty="0" smtClean="0">
                <a:solidFill>
                  <a:schemeClr val="accent1"/>
                </a:solidFill>
              </a:rPr>
              <a:t>fill in the organization’s name</a:t>
            </a:r>
            <a:r>
              <a:rPr lang="en-US" sz="2800" b="1" dirty="0" smtClean="0"/>
              <a:t>]. It is an organization that was loved and will be missed. It will be remembered forever for:______________.</a:t>
            </a:r>
          </a:p>
          <a:p>
            <a:pPr marL="400050" lvl="1" indent="0">
              <a:spcBef>
                <a:spcPts val="0"/>
              </a:spcBef>
              <a:buNone/>
            </a:pPr>
            <a:endParaRPr lang="en-US" sz="2600" b="1" dirty="0" smtClean="0"/>
          </a:p>
          <a:p>
            <a:pPr algn="r">
              <a:spcBef>
                <a:spcPts val="0"/>
              </a:spcBef>
              <a:buNone/>
            </a:pPr>
            <a:r>
              <a:rPr lang="en-US" sz="2200" dirty="0" smtClean="0"/>
              <a:t>- Dr. Lisa McNary, NCSU</a:t>
            </a:r>
            <a:endParaRPr lang="en-US" sz="22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4"/>
          <p:cNvGraphicFramePr>
            <a:graphicFrameLocks noGrp="1"/>
          </p:cNvGraphicFramePr>
          <p:nvPr>
            <p:ph idx="1"/>
            <p:extLst>
              <p:ext uri="{D42A27DB-BD31-4B8C-83A1-F6EECF244321}">
                <p14:modId xmlns:p14="http://schemas.microsoft.com/office/powerpoint/2010/main" val="4243408430"/>
              </p:ext>
            </p:extLst>
          </p:nvPr>
        </p:nvGraphicFramePr>
        <p:xfrm>
          <a:off x="533400" y="1338006"/>
          <a:ext cx="8153400" cy="20909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val="1221944434"/>
              </p:ext>
            </p:extLst>
          </p:nvPr>
        </p:nvGraphicFramePr>
        <p:xfrm>
          <a:off x="537270" y="3581400"/>
          <a:ext cx="8153400" cy="2895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13</a:t>
            </a:fld>
            <a:endParaRPr lang="en-US" dirty="0"/>
          </a:p>
        </p:txBody>
      </p:sp>
      <p:sp>
        <p:nvSpPr>
          <p:cNvPr id="7" name="Title 1"/>
          <p:cNvSpPr>
            <a:spLocks noGrp="1"/>
          </p:cNvSpPr>
          <p:nvPr>
            <p:ph type="title"/>
          </p:nvPr>
        </p:nvSpPr>
        <p:spPr>
          <a:xfrm>
            <a:off x="457200" y="228600"/>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Mission</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1140378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Mission</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Ways boards highlight and use the mission:</a:t>
            </a:r>
          </a:p>
          <a:p>
            <a:pPr lvl="1">
              <a:spcBef>
                <a:spcPts val="800"/>
              </a:spcBef>
              <a:spcAft>
                <a:spcPts val="800"/>
              </a:spcAft>
            </a:pPr>
            <a:r>
              <a:rPr lang="en-US" dirty="0" smtClean="0"/>
              <a:t>Recite at board meetings</a:t>
            </a:r>
          </a:p>
          <a:p>
            <a:pPr lvl="1">
              <a:spcBef>
                <a:spcPts val="800"/>
              </a:spcBef>
              <a:spcAft>
                <a:spcPts val="800"/>
              </a:spcAft>
            </a:pPr>
            <a:r>
              <a:rPr lang="en-US" dirty="0" smtClean="0"/>
              <a:t>Reference in meeting agenda </a:t>
            </a:r>
          </a:p>
          <a:p>
            <a:pPr lvl="1">
              <a:spcBef>
                <a:spcPts val="800"/>
              </a:spcBef>
              <a:spcAft>
                <a:spcPts val="800"/>
              </a:spcAft>
            </a:pPr>
            <a:r>
              <a:rPr lang="en-US" dirty="0" smtClean="0"/>
              <a:t>Include on business cards</a:t>
            </a:r>
          </a:p>
          <a:p>
            <a:pPr lvl="1">
              <a:spcBef>
                <a:spcPts val="800"/>
              </a:spcBef>
              <a:spcAft>
                <a:spcPts val="800"/>
              </a:spcAft>
            </a:pPr>
            <a:r>
              <a:rPr lang="en-US" dirty="0" smtClean="0"/>
              <a:t>Discuss in relation to all board actions</a:t>
            </a:r>
          </a:p>
          <a:p>
            <a:pPr lvl="1">
              <a:spcBef>
                <a:spcPts val="800"/>
              </a:spcBef>
              <a:spcAft>
                <a:spcPts val="800"/>
              </a:spcAft>
            </a:pPr>
            <a:endParaRPr lang="en-US" dirty="0" smtClean="0"/>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14</a:t>
            </a:fld>
            <a:endParaRPr lang="en-US" dirty="0"/>
          </a:p>
        </p:txBody>
      </p:sp>
    </p:spTree>
    <p:custDataLst>
      <p:tags r:id="rId1"/>
    </p:custDataLst>
    <p:extLst>
      <p:ext uri="{BB962C8B-B14F-4D97-AF65-F5344CB8AC3E}">
        <p14:creationId xmlns:p14="http://schemas.microsoft.com/office/powerpoint/2010/main" val="354294183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3356</Words>
  <Application>Microsoft Office PowerPoint</Application>
  <PresentationFormat>On-screen Show (4:3)</PresentationFormat>
  <Paragraphs>174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Corbel</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vt:lpstr>
      <vt:lpstr>Know Your Mission Exercise</vt:lpstr>
      <vt:lpstr>Why Mission Matters</vt:lpstr>
      <vt:lpstr>Board Role and Mission</vt:lpstr>
      <vt:lpstr>PowerPoint Presentation</vt:lpstr>
      <vt:lpstr>Update Mission</vt:lpstr>
      <vt:lpstr>Mission Revision Exercise</vt:lpstr>
      <vt:lpstr>CSBG Organizational Standards Mission</vt:lpstr>
      <vt:lpstr>Use Mission</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7462</cp:revision>
  <dcterms:created xsi:type="dcterms:W3CDTF">2009-09-10T14:42:41Z</dcterms:created>
  <dcterms:modified xsi:type="dcterms:W3CDTF">2019-09-26T14:27:04Z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