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handoutMasterIdLst>
    <p:handoutMasterId r:id="rId20"/>
  </p:handoutMasterIdLst>
  <p:sldIdLst>
    <p:sldId id="256" r:id="rId2"/>
    <p:sldId id="554" r:id="rId3"/>
    <p:sldId id="287" r:id="rId4"/>
    <p:sldId id="288" r:id="rId5"/>
    <p:sldId id="303" r:id="rId6"/>
    <p:sldId id="319" r:id="rId7"/>
    <p:sldId id="424" r:id="rId8"/>
    <p:sldId id="444" r:id="rId9"/>
    <p:sldId id="502" r:id="rId10"/>
    <p:sldId id="503" r:id="rId11"/>
    <p:sldId id="504" r:id="rId12"/>
    <p:sldId id="339" r:id="rId13"/>
    <p:sldId id="340" r:id="rId14"/>
    <p:sldId id="345" r:id="rId15"/>
    <p:sldId id="341" r:id="rId16"/>
    <p:sldId id="342" r:id="rId17"/>
    <p:sldId id="344" r:id="rId18"/>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ext uri="{19B8F6BF-5375-455C-9EA6-DF929625EA0E}">
        <p15:presenceInfo xmlns:p15="http://schemas.microsoft.com/office/powerpoint/2012/main" xmlns="" userId="S-1-5-21-1123561945-842925246-725345543-395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893BC3"/>
    <a:srgbClr val="32783A"/>
    <a:srgbClr val="7F57A7"/>
    <a:srgbClr val="A082BE"/>
    <a:srgbClr val="00823B"/>
    <a:srgbClr val="FF6600"/>
    <a:srgbClr val="FF9999"/>
    <a:srgbClr val="FFCCCC"/>
    <a:srgbClr val="1F4A7F"/>
    <a:srgbClr val="28C4B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4161" autoAdjust="0"/>
    <p:restoredTop sz="54206" autoAdjust="0"/>
  </p:normalViewPr>
  <p:slideViewPr>
    <p:cSldViewPr>
      <p:cViewPr varScale="1">
        <p:scale>
          <a:sx n="57" d="100"/>
          <a:sy n="57" d="100"/>
        </p:scale>
        <p:origin x="-309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438"/>
    </p:cViewPr>
  </p:sorterViewPr>
  <p:notesViewPr>
    <p:cSldViewPr>
      <p:cViewPr varScale="1">
        <p:scale>
          <a:sx n="82" d="100"/>
          <a:sy n="82" d="100"/>
        </p:scale>
        <p:origin x="-1248" y="-96"/>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npaf-fs02\data$\Training\Materials\Case%20Studies\ECC%20Dashboard%20Case%20Study%202011\ECC%20Dashboard%20Report%202011.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npaf-fs02\data$\Training\Materials\Case%20Studies\ECC%20Dashboard%20Case%20Study%202011\ECC%20Dashboard%20Report%202011.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tx>
        <c:rich>
          <a:bodyPr/>
          <a:lstStyle/>
          <a:p>
            <a:pPr>
              <a:defRPr>
                <a:solidFill>
                  <a:srgbClr val="010103"/>
                </a:solidFill>
                <a:latin typeface="Frutiger LT 57 Cn" pitchFamily="34" charset="0"/>
              </a:defRPr>
            </a:pPr>
            <a:r>
              <a:rPr lang="en-US" dirty="0">
                <a:solidFill>
                  <a:srgbClr val="010103"/>
                </a:solidFill>
                <a:latin typeface="Frutiger LT 57 Cn" pitchFamily="34" charset="0"/>
              </a:rPr>
              <a:t>Cash</a:t>
            </a:r>
            <a:r>
              <a:rPr lang="en-US" baseline="0" dirty="0">
                <a:solidFill>
                  <a:srgbClr val="010103"/>
                </a:solidFill>
                <a:latin typeface="Frutiger LT 57 Cn" pitchFamily="34" charset="0"/>
              </a:rPr>
              <a:t> Flow</a:t>
            </a:r>
            <a:endParaRPr lang="en-US" dirty="0">
              <a:solidFill>
                <a:srgbClr val="010103"/>
              </a:solidFill>
              <a:latin typeface="Frutiger LT 57 Cn" pitchFamily="34" charset="0"/>
            </a:endParaRPr>
          </a:p>
        </c:rich>
      </c:tx>
      <c:layout/>
    </c:title>
    <c:plotArea>
      <c:layout/>
      <c:lineChart>
        <c:grouping val="standard"/>
        <c:ser>
          <c:idx val="0"/>
          <c:order val="0"/>
          <c:tx>
            <c:v>Actual</c:v>
          </c:tx>
          <c:spPr>
            <a:ln>
              <a:solidFill>
                <a:schemeClr val="tx2"/>
              </a:solidFill>
            </a:ln>
          </c:spPr>
          <c:marker>
            <c:spPr>
              <a:solidFill>
                <a:srgbClr val="232F84"/>
              </a:solidFill>
              <a:ln>
                <a:noFill/>
              </a:ln>
            </c:spPr>
          </c:marker>
          <c:cat>
            <c:strRef>
              <c:f>Sheet3!$A$1:$A$12</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Sheet3!$B$1:$B$12</c:f>
              <c:numCache>
                <c:formatCode>General</c:formatCode>
                <c:ptCount val="12"/>
                <c:pt idx="0">
                  <c:v>579584</c:v>
                </c:pt>
                <c:pt idx="1">
                  <c:v>707168</c:v>
                </c:pt>
                <c:pt idx="2">
                  <c:v>740752</c:v>
                </c:pt>
                <c:pt idx="3">
                  <c:v>569736</c:v>
                </c:pt>
                <c:pt idx="4">
                  <c:v>529420</c:v>
                </c:pt>
                <c:pt idx="5">
                  <c:v>665004</c:v>
                </c:pt>
              </c:numCache>
            </c:numRef>
          </c:val>
        </c:ser>
        <c:ser>
          <c:idx val="1"/>
          <c:order val="1"/>
          <c:tx>
            <c:v>Projected</c:v>
          </c:tx>
          <c:spPr>
            <a:ln w="25400">
              <a:solidFill>
                <a:schemeClr val="tx1"/>
              </a:solidFill>
              <a:prstDash val="sysDash"/>
            </a:ln>
          </c:spPr>
          <c:marker>
            <c:symbol val="none"/>
          </c:marker>
          <c:cat>
            <c:strRef>
              <c:f>Sheet3!$A$1:$A$12</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Sheet3!$C$1:$C$12</c:f>
              <c:numCache>
                <c:formatCode>General</c:formatCode>
                <c:ptCount val="12"/>
                <c:pt idx="5">
                  <c:v>665004</c:v>
                </c:pt>
                <c:pt idx="6">
                  <c:v>561588</c:v>
                </c:pt>
                <c:pt idx="7">
                  <c:v>626172</c:v>
                </c:pt>
                <c:pt idx="8">
                  <c:v>603756</c:v>
                </c:pt>
                <c:pt idx="9">
                  <c:v>535440</c:v>
                </c:pt>
                <c:pt idx="10">
                  <c:v>379424</c:v>
                </c:pt>
                <c:pt idx="11">
                  <c:v>558008</c:v>
                </c:pt>
              </c:numCache>
            </c:numRef>
          </c:val>
        </c:ser>
        <c:ser>
          <c:idx val="2"/>
          <c:order val="2"/>
          <c:tx>
            <c:v>Target = $615,000 minimum</c:v>
          </c:tx>
          <c:spPr>
            <a:ln w="25400">
              <a:solidFill>
                <a:srgbClr val="FF0000"/>
              </a:solidFill>
            </a:ln>
          </c:spPr>
          <c:marker>
            <c:symbol val="none"/>
          </c:marker>
          <c:cat>
            <c:strRef>
              <c:f>Sheet3!$A$1:$A$12</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Sheet3!$D$1:$D$12</c:f>
              <c:numCache>
                <c:formatCode>General</c:formatCode>
                <c:ptCount val="12"/>
                <c:pt idx="0">
                  <c:v>615000</c:v>
                </c:pt>
                <c:pt idx="1">
                  <c:v>615000</c:v>
                </c:pt>
                <c:pt idx="2">
                  <c:v>615000</c:v>
                </c:pt>
                <c:pt idx="3">
                  <c:v>615000</c:v>
                </c:pt>
                <c:pt idx="4">
                  <c:v>615000</c:v>
                </c:pt>
                <c:pt idx="5">
                  <c:v>615000</c:v>
                </c:pt>
                <c:pt idx="6">
                  <c:v>615000</c:v>
                </c:pt>
                <c:pt idx="7">
                  <c:v>615000</c:v>
                </c:pt>
                <c:pt idx="8">
                  <c:v>615000</c:v>
                </c:pt>
                <c:pt idx="9">
                  <c:v>615000</c:v>
                </c:pt>
                <c:pt idx="10">
                  <c:v>615000</c:v>
                </c:pt>
                <c:pt idx="11">
                  <c:v>615000</c:v>
                </c:pt>
              </c:numCache>
            </c:numRef>
          </c:val>
        </c:ser>
        <c:marker val="1"/>
        <c:axId val="84402944"/>
        <c:axId val="84404480"/>
      </c:lineChart>
      <c:catAx>
        <c:axId val="84402944"/>
        <c:scaling>
          <c:orientation val="minMax"/>
        </c:scaling>
        <c:axPos val="b"/>
        <c:numFmt formatCode="General" sourceLinked="0"/>
        <c:tickLblPos val="nextTo"/>
        <c:txPr>
          <a:bodyPr/>
          <a:lstStyle/>
          <a:p>
            <a:pPr>
              <a:defRPr>
                <a:solidFill>
                  <a:srgbClr val="07091B"/>
                </a:solidFill>
                <a:latin typeface="Frutiger LT 57 Cn" pitchFamily="34" charset="0"/>
              </a:defRPr>
            </a:pPr>
            <a:endParaRPr lang="en-US"/>
          </a:p>
        </c:txPr>
        <c:crossAx val="84404480"/>
        <c:crosses val="autoZero"/>
        <c:auto val="1"/>
        <c:lblAlgn val="ctr"/>
        <c:lblOffset val="100"/>
      </c:catAx>
      <c:valAx>
        <c:axId val="84404480"/>
        <c:scaling>
          <c:orientation val="minMax"/>
          <c:max val="800000"/>
          <c:min val="300000"/>
        </c:scaling>
        <c:axPos val="l"/>
        <c:majorGridlines>
          <c:spPr>
            <a:ln>
              <a:solidFill>
                <a:srgbClr val="030409"/>
              </a:solidFill>
            </a:ln>
          </c:spPr>
        </c:majorGridlines>
        <c:numFmt formatCode="&quot;$&quot;#,##0" sourceLinked="0"/>
        <c:tickLblPos val="nextTo"/>
        <c:txPr>
          <a:bodyPr/>
          <a:lstStyle/>
          <a:p>
            <a:pPr>
              <a:defRPr>
                <a:solidFill>
                  <a:srgbClr val="040510"/>
                </a:solidFill>
                <a:latin typeface="Frutiger LT 57 Cn" pitchFamily="34" charset="0"/>
              </a:defRPr>
            </a:pPr>
            <a:endParaRPr lang="en-US"/>
          </a:p>
        </c:txPr>
        <c:crossAx val="84402944"/>
        <c:crosses val="autoZero"/>
        <c:crossBetween val="between"/>
        <c:majorUnit val="100000"/>
      </c:valAx>
    </c:plotArea>
    <c:legend>
      <c:legendPos val="b"/>
      <c:legendEntry>
        <c:idx val="1"/>
        <c:txPr>
          <a:bodyPr/>
          <a:lstStyle/>
          <a:p>
            <a:pPr>
              <a:defRPr>
                <a:solidFill>
                  <a:srgbClr val="030409"/>
                </a:solidFill>
                <a:latin typeface="Frutiger LT 57 Cn" pitchFamily="34" charset="0"/>
              </a:defRPr>
            </a:pPr>
            <a:endParaRPr lang="en-US"/>
          </a:p>
        </c:txPr>
      </c:legendEntry>
      <c:legendEntry>
        <c:idx val="2"/>
        <c:txPr>
          <a:bodyPr/>
          <a:lstStyle/>
          <a:p>
            <a:pPr>
              <a:defRPr>
                <a:solidFill>
                  <a:srgbClr val="030409"/>
                </a:solidFill>
                <a:latin typeface="Frutiger LT 57 Cn" pitchFamily="34" charset="0"/>
              </a:defRPr>
            </a:pPr>
            <a:endParaRPr lang="en-US"/>
          </a:p>
        </c:txPr>
      </c:legendEntry>
      <c:layout/>
      <c:txPr>
        <a:bodyPr/>
        <a:lstStyle/>
        <a:p>
          <a:pPr>
            <a:defRPr>
              <a:latin typeface="Frutiger LT 57 Cn" pitchFamily="34" charset="0"/>
            </a:defRPr>
          </a:pPr>
          <a:endParaRPr lang="en-US"/>
        </a:p>
      </c:txPr>
    </c:legend>
    <c:plotVisOnly val="1"/>
    <c:dispBlanksAs val="gap"/>
  </c:chart>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tx>
        <c:rich>
          <a:bodyPr/>
          <a:lstStyle/>
          <a:p>
            <a:pPr>
              <a:defRPr sz="2000">
                <a:solidFill>
                  <a:srgbClr val="080808"/>
                </a:solidFill>
                <a:latin typeface="Frutiger LT 57 Cn"/>
              </a:defRPr>
            </a:pPr>
            <a:r>
              <a:rPr lang="en-US" sz="2000">
                <a:solidFill>
                  <a:srgbClr val="080808"/>
                </a:solidFill>
                <a:latin typeface="Frutiger LT 57 Cn"/>
              </a:rPr>
              <a:t>Income by Type</a:t>
            </a:r>
          </a:p>
        </c:rich>
      </c:tx>
      <c:layout>
        <c:manualLayout>
          <c:xMode val="edge"/>
          <c:yMode val="edge"/>
          <c:x val="0.2920084316745214"/>
          <c:y val="2.1431307596640466E-2"/>
        </c:manualLayout>
      </c:layout>
    </c:title>
    <c:plotArea>
      <c:layout/>
      <c:pieChart>
        <c:varyColors val="1"/>
        <c:ser>
          <c:idx val="0"/>
          <c:order val="0"/>
          <c:spPr>
            <a:ln>
              <a:solidFill>
                <a:srgbClr val="010103"/>
              </a:solidFill>
            </a:ln>
          </c:spPr>
          <c:dPt>
            <c:idx val="0"/>
            <c:spPr>
              <a:solidFill>
                <a:srgbClr val="FF9933"/>
              </a:solidFill>
              <a:ln>
                <a:solidFill>
                  <a:srgbClr val="010103"/>
                </a:solidFill>
              </a:ln>
            </c:spPr>
          </c:dPt>
          <c:dPt>
            <c:idx val="1"/>
            <c:spPr>
              <a:solidFill>
                <a:srgbClr val="FFFFFF">
                  <a:lumMod val="85000"/>
                </a:srgbClr>
              </a:solidFill>
              <a:ln>
                <a:solidFill>
                  <a:srgbClr val="010103"/>
                </a:solidFill>
              </a:ln>
            </c:spPr>
          </c:dPt>
          <c:dPt>
            <c:idx val="2"/>
            <c:spPr>
              <a:solidFill>
                <a:srgbClr val="DAEDEF">
                  <a:lumMod val="90000"/>
                </a:srgbClr>
              </a:solidFill>
              <a:ln>
                <a:solidFill>
                  <a:srgbClr val="010103"/>
                </a:solidFill>
              </a:ln>
            </c:spPr>
          </c:dPt>
          <c:dPt>
            <c:idx val="3"/>
            <c:spPr>
              <a:solidFill>
                <a:srgbClr val="FFFFFF">
                  <a:lumMod val="85000"/>
                </a:srgbClr>
              </a:solidFill>
              <a:ln>
                <a:solidFill>
                  <a:srgbClr val="010103"/>
                </a:solidFill>
              </a:ln>
            </c:spPr>
          </c:dPt>
          <c:dPt>
            <c:idx val="4"/>
            <c:spPr>
              <a:solidFill>
                <a:srgbClr val="ABDB77"/>
              </a:solidFill>
              <a:ln>
                <a:solidFill>
                  <a:srgbClr val="010103"/>
                </a:solidFill>
              </a:ln>
            </c:spPr>
          </c:dPt>
          <c:dLbls>
            <c:dLbl>
              <c:idx val="1"/>
              <c:layout/>
              <c:tx>
                <c:rich>
                  <a:bodyPr/>
                  <a:lstStyle/>
                  <a:p>
                    <a:r>
                      <a:rPr lang="en-US" sz="1100" b="0">
                        <a:solidFill>
                          <a:srgbClr val="040510"/>
                        </a:solidFill>
                        <a:latin typeface="Frutiger LT 57 Cn" pitchFamily="34" charset="0"/>
                      </a:rPr>
                      <a:t>C</a:t>
                    </a:r>
                    <a:r>
                      <a:rPr lang="en-US" sz="1100" b="0">
                        <a:latin typeface="Frutiger LT 57 Cn" pitchFamily="34" charset="0"/>
                      </a:rPr>
                      <a:t>orporate</a:t>
                    </a:r>
                    <a:r>
                      <a:rPr lang="en-US" sz="1100" b="0" smtClean="0">
                        <a:latin typeface="Frutiger LT 57 Cn" pitchFamily="34" charset="0"/>
                      </a:rPr>
                      <a:t>/</a:t>
                    </a:r>
                    <a:br>
                      <a:rPr lang="en-US" sz="1100" b="0" smtClean="0">
                        <a:latin typeface="Frutiger LT 57 Cn" pitchFamily="34" charset="0"/>
                      </a:rPr>
                    </a:br>
                    <a:r>
                      <a:rPr lang="en-US" sz="1100" b="0" smtClean="0">
                        <a:latin typeface="Frutiger LT 57 Cn" pitchFamily="34" charset="0"/>
                      </a:rPr>
                      <a:t>Foundation </a:t>
                    </a:r>
                    <a:r>
                      <a:rPr lang="en-US" sz="1100" b="0">
                        <a:latin typeface="Frutiger LT 57 Cn" pitchFamily="34" charset="0"/>
                      </a:rPr>
                      <a:t>Grants
16%</a:t>
                    </a:r>
                  </a:p>
                </c:rich>
              </c:tx>
              <c:showCatName val="1"/>
              <c:showPercent val="1"/>
              <c:extLst>
                <c:ext xmlns:c15="http://schemas.microsoft.com/office/drawing/2012/chart" uri="{CE6537A1-D6FC-4f65-9D91-7224C49458BB}">
                  <c15:layout/>
                </c:ext>
              </c:extLst>
            </c:dLbl>
            <c:dLbl>
              <c:idx val="2"/>
              <c:layout>
                <c:manualLayout>
                  <c:x val="0.26115343428754778"/>
                  <c:y val="-6.2992575542547904E-2"/>
                </c:manualLayout>
              </c:layout>
              <c:tx>
                <c:rich>
                  <a:bodyPr/>
                  <a:lstStyle/>
                  <a:p>
                    <a:r>
                      <a:rPr lang="en-US" b="0" dirty="0" err="1" smtClean="0">
                        <a:solidFill>
                          <a:srgbClr val="040510"/>
                        </a:solidFill>
                      </a:rPr>
                      <a:t>G</a:t>
                    </a:r>
                    <a:r>
                      <a:rPr lang="en-US" b="0" dirty="0" err="1" smtClean="0">
                        <a:solidFill>
                          <a:srgbClr val="000000"/>
                        </a:solidFill>
                      </a:rPr>
                      <a:t>ov’t</a:t>
                    </a:r>
                    <a:r>
                      <a:rPr lang="en-US" b="0" dirty="0" smtClean="0">
                        <a:solidFill>
                          <a:srgbClr val="000000"/>
                        </a:solidFill>
                      </a:rPr>
                      <a:t> </a:t>
                    </a:r>
                    <a:r>
                      <a:rPr lang="en-US" b="0" dirty="0">
                        <a:solidFill>
                          <a:srgbClr val="000000"/>
                        </a:solidFill>
                      </a:rPr>
                      <a:t>Grants &amp; Contracts
56%</a:t>
                    </a:r>
                  </a:p>
                </c:rich>
              </c:tx>
              <c:showCatName val="1"/>
              <c:showPercent val="1"/>
              <c:extLst>
                <c:ext xmlns:c15="http://schemas.microsoft.com/office/drawing/2012/chart" uri="{CE6537A1-D6FC-4f65-9D91-7224C49458BB}">
                  <c15:layout/>
                </c:ext>
              </c:extLst>
            </c:dLbl>
            <c:dLbl>
              <c:idx val="3"/>
              <c:layout/>
              <c:tx>
                <c:rich>
                  <a:bodyPr/>
                  <a:lstStyle/>
                  <a:p>
                    <a:pPr>
                      <a:defRPr sz="1100" b="0">
                        <a:solidFill>
                          <a:srgbClr val="000000"/>
                        </a:solidFill>
                        <a:latin typeface="Frutiger LT 57 Cn" pitchFamily="34" charset="0"/>
                      </a:defRPr>
                    </a:pPr>
                    <a:r>
                      <a:rPr lang="en-US" sz="1100" b="0" dirty="0">
                        <a:solidFill>
                          <a:srgbClr val="000000"/>
                        </a:solidFill>
                        <a:latin typeface="Frutiger LT 57 Cn" pitchFamily="34" charset="0"/>
                      </a:rPr>
                      <a:t>United Way
</a:t>
                    </a:r>
                    <a:r>
                      <a:rPr lang="en-US" sz="1100" b="0" dirty="0" smtClean="0">
                        <a:solidFill>
                          <a:srgbClr val="000000"/>
                        </a:solidFill>
                        <a:latin typeface="Frutiger LT 57 Cn" pitchFamily="34" charset="0"/>
                      </a:rPr>
                      <a:t>14%</a:t>
                    </a:r>
                    <a:endParaRPr lang="en-US" sz="1100" b="0" dirty="0">
                      <a:solidFill>
                        <a:srgbClr val="000000"/>
                      </a:solidFill>
                      <a:latin typeface="Frutiger LT 57 Cn" pitchFamily="34" charset="0"/>
                    </a:endParaRPr>
                  </a:p>
                </c:rich>
              </c:tx>
              <c:spPr/>
              <c:showCatName val="1"/>
              <c:showPercent val="1"/>
              <c:extLst>
                <c:ext xmlns:c15="http://schemas.microsoft.com/office/drawing/2012/chart" uri="{CE6537A1-D6FC-4f65-9D91-7224C49458BB}">
                  <c15:layout/>
                </c:ext>
              </c:extLst>
            </c:dLbl>
            <c:dLbl>
              <c:idx val="4"/>
              <c:layout/>
              <c:tx>
                <c:rich>
                  <a:bodyPr/>
                  <a:lstStyle/>
                  <a:p>
                    <a:r>
                      <a:rPr lang="en-US" sz="1100" b="0">
                        <a:solidFill>
                          <a:srgbClr val="040510"/>
                        </a:solidFill>
                        <a:latin typeface="Frutiger LT 57 Cn" pitchFamily="34" charset="0"/>
                      </a:rPr>
                      <a:t>P</a:t>
                    </a:r>
                    <a:r>
                      <a:rPr lang="en-US" sz="1100" b="0">
                        <a:latin typeface="Frutiger LT 57 Cn" pitchFamily="34" charset="0"/>
                      </a:rPr>
                      <a:t>rogram Fees
</a:t>
                    </a:r>
                    <a:r>
                      <a:rPr lang="en-US" sz="1100" b="0" smtClean="0">
                        <a:latin typeface="Frutiger LT 57 Cn" pitchFamily="34" charset="0"/>
                      </a:rPr>
                      <a:t>10%</a:t>
                    </a:r>
                    <a:endParaRPr lang="en-US" sz="1100" b="0">
                      <a:latin typeface="Frutiger LT 57 Cn" pitchFamily="34" charset="0"/>
                    </a:endParaRPr>
                  </a:p>
                </c:rich>
              </c:tx>
              <c:showCatName val="1"/>
              <c:showPercent val="1"/>
              <c:extLst>
                <c:ext xmlns:c15="http://schemas.microsoft.com/office/drawing/2012/chart" uri="{CE6537A1-D6FC-4f65-9D91-7224C49458BB}">
                  <c15:layout/>
                </c:ext>
              </c:extLst>
            </c:dLbl>
            <c:spPr>
              <a:noFill/>
              <a:ln>
                <a:noFill/>
              </a:ln>
              <a:effectLst/>
            </c:spPr>
            <c:txPr>
              <a:bodyPr/>
              <a:lstStyle/>
              <a:p>
                <a:pPr>
                  <a:defRPr sz="1100" b="0">
                    <a:solidFill>
                      <a:srgbClr val="040510"/>
                    </a:solidFill>
                    <a:latin typeface="Frutiger LT 57 Cn" pitchFamily="34" charset="0"/>
                  </a:defRPr>
                </a:pPr>
                <a:endParaRPr lang="en-US"/>
              </a:p>
            </c:txPr>
            <c:showCatName val="1"/>
            <c:showPercent val="1"/>
            <c:showLeaderLines val="1"/>
            <c:extLst>
              <c:ext xmlns:c15="http://schemas.microsoft.com/office/drawing/2012/chart" uri="{CE6537A1-D6FC-4f65-9D91-7224C49458BB}">
                <c15:layout/>
              </c:ext>
            </c:extLst>
          </c:dLbls>
          <c:cat>
            <c:strRef>
              <c:f>'Stmt Activities'!$B$8:$B$12</c:f>
              <c:strCache>
                <c:ptCount val="5"/>
                <c:pt idx="0">
                  <c:v>Individual Contributions</c:v>
                </c:pt>
                <c:pt idx="1">
                  <c:v>Corporate/Foundation Grants</c:v>
                </c:pt>
                <c:pt idx="2">
                  <c:v>Government Grants &amp; Contracts</c:v>
                </c:pt>
                <c:pt idx="3">
                  <c:v>United Way</c:v>
                </c:pt>
                <c:pt idx="4">
                  <c:v>Program Fees</c:v>
                </c:pt>
              </c:strCache>
            </c:strRef>
          </c:cat>
          <c:val>
            <c:numRef>
              <c:f>'Stmt Activities'!$Q$8:$Q$12</c:f>
              <c:numCache>
                <c:formatCode>_(* #,##0_);_(* \(#,##0\);_(* "-"_);_(@_)</c:formatCode>
                <c:ptCount val="5"/>
                <c:pt idx="0" formatCode="&quot;$&quot;#,##0_);[Red]\(&quot;$&quot;#,##0\)">
                  <c:v>178936</c:v>
                </c:pt>
                <c:pt idx="1">
                  <c:v>727500</c:v>
                </c:pt>
                <c:pt idx="2">
                  <c:v>2522408</c:v>
                </c:pt>
                <c:pt idx="3">
                  <c:v>658684</c:v>
                </c:pt>
                <c:pt idx="4">
                  <c:v>403520</c:v>
                </c:pt>
              </c:numCache>
            </c:numRef>
          </c:val>
        </c:ser>
        <c:dLbls>
          <c:showCatName val="1"/>
          <c:showPercent val="1"/>
        </c:dLbls>
        <c:firstSliceAng val="87"/>
      </c:pieChart>
    </c:plotArea>
    <c:plotVisOnly val="1"/>
    <c:dispBlanksAs val="zero"/>
  </c:chart>
  <c:externalData r:id="rId2"/>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A4481B-288E-4487-B160-C18373215E34}" type="doc">
      <dgm:prSet loTypeId="urn:microsoft.com/office/officeart/2005/8/layout/venn1" loCatId="relationship" qsTypeId="urn:microsoft.com/office/officeart/2005/8/quickstyle/simple1" qsCatId="simple" csTypeId="urn:microsoft.com/office/officeart/2005/8/colors/colorful2" csCatId="colorful" phldr="1"/>
      <dgm:spPr/>
    </dgm:pt>
    <dgm:pt modelId="{15D4C940-5083-4AEC-ABD5-F5EB35A81FEB}">
      <dgm:prSet phldrT="[Text]" custT="1"/>
      <dgm:spPr/>
      <dgm:t>
        <a:bodyPr/>
        <a:lstStyle/>
        <a:p>
          <a:pPr>
            <a:lnSpc>
              <a:spcPct val="100000"/>
            </a:lnSpc>
            <a:spcAft>
              <a:spcPts val="0"/>
            </a:spcAft>
          </a:pPr>
          <a:r>
            <a:rPr lang="en-US" sz="3500" b="1" dirty="0" smtClean="0">
              <a:solidFill>
                <a:srgbClr val="FFFF00"/>
              </a:solidFill>
            </a:rPr>
            <a:t>Community Action Plan</a:t>
          </a:r>
        </a:p>
        <a:p>
          <a:pPr>
            <a:lnSpc>
              <a:spcPct val="100000"/>
            </a:lnSpc>
            <a:spcAft>
              <a:spcPts val="0"/>
            </a:spcAft>
          </a:pPr>
          <a:r>
            <a:rPr lang="en-US" sz="2900" b="1" dirty="0" smtClean="0">
              <a:solidFill>
                <a:schemeClr val="tx1"/>
              </a:solidFill>
            </a:rPr>
            <a:t>3-Year Review</a:t>
          </a:r>
        </a:p>
        <a:p>
          <a:pPr>
            <a:lnSpc>
              <a:spcPct val="100000"/>
            </a:lnSpc>
            <a:spcAft>
              <a:spcPts val="0"/>
            </a:spcAft>
          </a:pPr>
          <a:r>
            <a:rPr lang="en-US" sz="2200" b="1" dirty="0" smtClean="0">
              <a:solidFill>
                <a:schemeClr val="tx1">
                  <a:lumMod val="75000"/>
                  <a:lumOff val="25000"/>
                </a:schemeClr>
              </a:solidFill>
            </a:rPr>
            <a:t>(Community needs assessment/CSBG-specific)</a:t>
          </a:r>
          <a:endParaRPr lang="en-US" sz="2200" b="1" dirty="0">
            <a:solidFill>
              <a:schemeClr val="tx1">
                <a:lumMod val="75000"/>
                <a:lumOff val="25000"/>
              </a:schemeClr>
            </a:solidFill>
          </a:endParaRPr>
        </a:p>
      </dgm:t>
    </dgm:pt>
    <dgm:pt modelId="{86BA7038-DC99-410D-916B-C5D8C020A66E}" type="parTrans" cxnId="{05EAAB73-E419-464D-A995-B1FFDCDD278E}">
      <dgm:prSet/>
      <dgm:spPr/>
      <dgm:t>
        <a:bodyPr/>
        <a:lstStyle/>
        <a:p>
          <a:endParaRPr lang="en-US"/>
        </a:p>
      </dgm:t>
    </dgm:pt>
    <dgm:pt modelId="{2506EE58-90C5-44B6-A018-263F6D89BE05}" type="sibTrans" cxnId="{05EAAB73-E419-464D-A995-B1FFDCDD278E}">
      <dgm:prSet/>
      <dgm:spPr/>
      <dgm:t>
        <a:bodyPr/>
        <a:lstStyle/>
        <a:p>
          <a:endParaRPr lang="en-US"/>
        </a:p>
      </dgm:t>
    </dgm:pt>
    <dgm:pt modelId="{70B1AD39-0E94-4A0F-9669-682DE4BE3BCC}">
      <dgm:prSet phldrT="[Text]" custT="1"/>
      <dgm:spPr/>
      <dgm:t>
        <a:bodyPr/>
        <a:lstStyle/>
        <a:p>
          <a:pPr>
            <a:lnSpc>
              <a:spcPct val="100000"/>
            </a:lnSpc>
            <a:spcAft>
              <a:spcPts val="0"/>
            </a:spcAft>
          </a:pPr>
          <a:r>
            <a:rPr lang="en-US" sz="3500" b="1" dirty="0" smtClean="0">
              <a:solidFill>
                <a:srgbClr val="FF0000"/>
              </a:solidFill>
            </a:rPr>
            <a:t>Strategic Plan</a:t>
          </a:r>
        </a:p>
        <a:p>
          <a:pPr>
            <a:lnSpc>
              <a:spcPct val="100000"/>
            </a:lnSpc>
            <a:spcAft>
              <a:spcPts val="0"/>
            </a:spcAft>
          </a:pPr>
          <a:r>
            <a:rPr lang="en-US" sz="2900" b="1" dirty="0" smtClean="0">
              <a:solidFill>
                <a:schemeClr val="tx1"/>
              </a:solidFill>
            </a:rPr>
            <a:t>5-Year Review</a:t>
          </a:r>
        </a:p>
        <a:p>
          <a:pPr>
            <a:lnSpc>
              <a:spcPct val="100000"/>
            </a:lnSpc>
            <a:spcAft>
              <a:spcPts val="0"/>
            </a:spcAft>
          </a:pPr>
          <a:r>
            <a:rPr lang="en-US" sz="2400" b="1" dirty="0" smtClean="0">
              <a:solidFill>
                <a:schemeClr val="tx1">
                  <a:lumMod val="75000"/>
                  <a:lumOff val="25000"/>
                </a:schemeClr>
              </a:solidFill>
            </a:rPr>
            <a:t>(Organization-wide)</a:t>
          </a:r>
          <a:endParaRPr lang="en-US" sz="2400" b="1" dirty="0">
            <a:solidFill>
              <a:schemeClr val="tx1">
                <a:lumMod val="75000"/>
                <a:lumOff val="25000"/>
              </a:schemeClr>
            </a:solidFill>
          </a:endParaRPr>
        </a:p>
      </dgm:t>
    </dgm:pt>
    <dgm:pt modelId="{68E70FA5-EC4E-4F44-B529-860224CF119F}" type="parTrans" cxnId="{224244C4-A3A3-44F2-BC50-5F699927D3CB}">
      <dgm:prSet/>
      <dgm:spPr/>
      <dgm:t>
        <a:bodyPr/>
        <a:lstStyle/>
        <a:p>
          <a:endParaRPr lang="en-US"/>
        </a:p>
      </dgm:t>
    </dgm:pt>
    <dgm:pt modelId="{C087BB2F-3DD5-48CB-94B0-A57731E04ABC}" type="sibTrans" cxnId="{224244C4-A3A3-44F2-BC50-5F699927D3CB}">
      <dgm:prSet/>
      <dgm:spPr/>
      <dgm:t>
        <a:bodyPr/>
        <a:lstStyle/>
        <a:p>
          <a:endParaRPr lang="en-US"/>
        </a:p>
      </dgm:t>
    </dgm:pt>
    <dgm:pt modelId="{AB05E83F-78E6-4FA2-BE49-CE1BAF41C3E0}" type="pres">
      <dgm:prSet presAssocID="{76A4481B-288E-4487-B160-C18373215E34}" presName="compositeShape" presStyleCnt="0">
        <dgm:presLayoutVars>
          <dgm:chMax val="7"/>
          <dgm:dir/>
          <dgm:resizeHandles val="exact"/>
        </dgm:presLayoutVars>
      </dgm:prSet>
      <dgm:spPr/>
    </dgm:pt>
    <dgm:pt modelId="{E3761313-4D62-4521-872F-3A7C8D14259A}" type="pres">
      <dgm:prSet presAssocID="{15D4C940-5083-4AEC-ABD5-F5EB35A81FEB}" presName="circ1" presStyleLbl="vennNode1" presStyleIdx="0" presStyleCnt="2" custScaleX="105675" custLinFactNeighborX="-3386"/>
      <dgm:spPr/>
      <dgm:t>
        <a:bodyPr/>
        <a:lstStyle/>
        <a:p>
          <a:endParaRPr lang="en-US"/>
        </a:p>
      </dgm:t>
    </dgm:pt>
    <dgm:pt modelId="{1DD90755-65B0-4B6F-A810-32FE6063CB91}" type="pres">
      <dgm:prSet presAssocID="{15D4C940-5083-4AEC-ABD5-F5EB35A81FEB}" presName="circ1Tx" presStyleLbl="revTx" presStyleIdx="0" presStyleCnt="0">
        <dgm:presLayoutVars>
          <dgm:chMax val="0"/>
          <dgm:chPref val="0"/>
          <dgm:bulletEnabled val="1"/>
        </dgm:presLayoutVars>
      </dgm:prSet>
      <dgm:spPr/>
      <dgm:t>
        <a:bodyPr/>
        <a:lstStyle/>
        <a:p>
          <a:endParaRPr lang="en-US"/>
        </a:p>
      </dgm:t>
    </dgm:pt>
    <dgm:pt modelId="{0008A330-922B-47E0-9189-4DE3B89C48EF}" type="pres">
      <dgm:prSet presAssocID="{70B1AD39-0E94-4A0F-9669-682DE4BE3BCC}" presName="circ2" presStyleLbl="vennNode1" presStyleIdx="1" presStyleCnt="2" custScaleX="105675" custLinFactNeighborX="5078"/>
      <dgm:spPr/>
      <dgm:t>
        <a:bodyPr/>
        <a:lstStyle/>
        <a:p>
          <a:endParaRPr lang="en-US"/>
        </a:p>
      </dgm:t>
    </dgm:pt>
    <dgm:pt modelId="{69A8D505-1C6B-4F0C-B105-0447083D798D}" type="pres">
      <dgm:prSet presAssocID="{70B1AD39-0E94-4A0F-9669-682DE4BE3BCC}" presName="circ2Tx" presStyleLbl="revTx" presStyleIdx="0" presStyleCnt="0">
        <dgm:presLayoutVars>
          <dgm:chMax val="0"/>
          <dgm:chPref val="0"/>
          <dgm:bulletEnabled val="1"/>
        </dgm:presLayoutVars>
      </dgm:prSet>
      <dgm:spPr/>
      <dgm:t>
        <a:bodyPr/>
        <a:lstStyle/>
        <a:p>
          <a:endParaRPr lang="en-US"/>
        </a:p>
      </dgm:t>
    </dgm:pt>
  </dgm:ptLst>
  <dgm:cxnLst>
    <dgm:cxn modelId="{224244C4-A3A3-44F2-BC50-5F699927D3CB}" srcId="{76A4481B-288E-4487-B160-C18373215E34}" destId="{70B1AD39-0E94-4A0F-9669-682DE4BE3BCC}" srcOrd="1" destOrd="0" parTransId="{68E70FA5-EC4E-4F44-B529-860224CF119F}" sibTransId="{C087BB2F-3DD5-48CB-94B0-A57731E04ABC}"/>
    <dgm:cxn modelId="{055FD61F-5E82-48B9-A0E4-42C5C13D2DD2}" type="presOf" srcId="{70B1AD39-0E94-4A0F-9669-682DE4BE3BCC}" destId="{0008A330-922B-47E0-9189-4DE3B89C48EF}" srcOrd="0" destOrd="0" presId="urn:microsoft.com/office/officeart/2005/8/layout/venn1"/>
    <dgm:cxn modelId="{E6BE4448-FE04-425D-BB8D-775FF20FBC0B}" type="presOf" srcId="{15D4C940-5083-4AEC-ABD5-F5EB35A81FEB}" destId="{E3761313-4D62-4521-872F-3A7C8D14259A}" srcOrd="0" destOrd="0" presId="urn:microsoft.com/office/officeart/2005/8/layout/venn1"/>
    <dgm:cxn modelId="{C292D4EA-D42E-4695-951F-7BE342BC19CE}" type="presOf" srcId="{15D4C940-5083-4AEC-ABD5-F5EB35A81FEB}" destId="{1DD90755-65B0-4B6F-A810-32FE6063CB91}" srcOrd="1" destOrd="0" presId="urn:microsoft.com/office/officeart/2005/8/layout/venn1"/>
    <dgm:cxn modelId="{C793636B-BB6F-42A7-9EEA-32A5E2E16DBB}" type="presOf" srcId="{70B1AD39-0E94-4A0F-9669-682DE4BE3BCC}" destId="{69A8D505-1C6B-4F0C-B105-0447083D798D}" srcOrd="1" destOrd="0" presId="urn:microsoft.com/office/officeart/2005/8/layout/venn1"/>
    <dgm:cxn modelId="{05EAAB73-E419-464D-A995-B1FFDCDD278E}" srcId="{76A4481B-288E-4487-B160-C18373215E34}" destId="{15D4C940-5083-4AEC-ABD5-F5EB35A81FEB}" srcOrd="0" destOrd="0" parTransId="{86BA7038-DC99-410D-916B-C5D8C020A66E}" sibTransId="{2506EE58-90C5-44B6-A018-263F6D89BE05}"/>
    <dgm:cxn modelId="{99F10FA0-9E7A-4BF8-B76D-D8217B5B7941}" type="presOf" srcId="{76A4481B-288E-4487-B160-C18373215E34}" destId="{AB05E83F-78E6-4FA2-BE49-CE1BAF41C3E0}" srcOrd="0" destOrd="0" presId="urn:microsoft.com/office/officeart/2005/8/layout/venn1"/>
    <dgm:cxn modelId="{6888BA89-5CDB-4B5E-A48D-28D215D00FA4}" type="presParOf" srcId="{AB05E83F-78E6-4FA2-BE49-CE1BAF41C3E0}" destId="{E3761313-4D62-4521-872F-3A7C8D14259A}" srcOrd="0" destOrd="0" presId="urn:microsoft.com/office/officeart/2005/8/layout/venn1"/>
    <dgm:cxn modelId="{97FBF062-DAF6-4536-A2A1-0FF0B4252D89}" type="presParOf" srcId="{AB05E83F-78E6-4FA2-BE49-CE1BAF41C3E0}" destId="{1DD90755-65B0-4B6F-A810-32FE6063CB91}" srcOrd="1" destOrd="0" presId="urn:microsoft.com/office/officeart/2005/8/layout/venn1"/>
    <dgm:cxn modelId="{14834BE4-7598-43AC-A72E-D2440256D971}" type="presParOf" srcId="{AB05E83F-78E6-4FA2-BE49-CE1BAF41C3E0}" destId="{0008A330-922B-47E0-9189-4DE3B89C48EF}" srcOrd="2" destOrd="0" presId="urn:microsoft.com/office/officeart/2005/8/layout/venn1"/>
    <dgm:cxn modelId="{7B4BFC38-8785-4157-9045-17F17A4A0E54}" type="presParOf" srcId="{AB05E83F-78E6-4FA2-BE49-CE1BAF41C3E0}" destId="{69A8D505-1C6B-4F0C-B105-0447083D798D}" srcOrd="3" destOrd="0" presId="urn:microsoft.com/office/officeart/2005/8/layout/ven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CCB075-9451-45A6-9DAC-E351D303061B}"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F9768563-75D1-490A-8FC5-D8841BC99CEC}">
      <dgm:prSet phldrT="[Text]" custT="1"/>
      <dgm:spPr>
        <a:solidFill>
          <a:schemeClr val="accent5">
            <a:lumMod val="60000"/>
            <a:lumOff val="40000"/>
          </a:schemeClr>
        </a:solidFill>
      </dgm:spPr>
      <dgm:t>
        <a:bodyPr/>
        <a:lstStyle/>
        <a:p>
          <a:r>
            <a:rPr lang="en-US" sz="2200" b="1" dirty="0" smtClean="0"/>
            <a:t>CSBG Org. Standard 6.1:</a:t>
          </a:r>
          <a:endParaRPr lang="en-US" sz="2200" dirty="0"/>
        </a:p>
      </dgm:t>
    </dgm:pt>
    <dgm:pt modelId="{B6743E21-C852-4F32-95F6-C0BC16E0008A}" type="parTrans" cxnId="{77318B38-F2D2-484B-9DAA-6446B812B464}">
      <dgm:prSet/>
      <dgm:spPr/>
      <dgm:t>
        <a:bodyPr/>
        <a:lstStyle/>
        <a:p>
          <a:endParaRPr lang="en-US"/>
        </a:p>
      </dgm:t>
    </dgm:pt>
    <dgm:pt modelId="{52225CAC-B988-43DF-AB3B-34C4D68DD5E0}" type="sibTrans" cxnId="{77318B38-F2D2-484B-9DAA-6446B812B464}">
      <dgm:prSet/>
      <dgm:spPr/>
      <dgm:t>
        <a:bodyPr/>
        <a:lstStyle/>
        <a:p>
          <a:endParaRPr lang="en-US"/>
        </a:p>
      </dgm:t>
    </dgm:pt>
    <dgm:pt modelId="{92D750C1-9FDB-46E7-AD54-A1E000ADA248}">
      <dgm:prSet phldrT="[Text]" custT="1"/>
      <dgm:spPr>
        <a:solidFill>
          <a:schemeClr val="accent1"/>
        </a:solidFill>
      </dgm:spPr>
      <dgm:t>
        <a:bodyPr/>
        <a:lstStyle/>
        <a:p>
          <a:r>
            <a:rPr lang="en-US" sz="2200" b="1" dirty="0" smtClean="0"/>
            <a:t>CSBG Org. Standard 3.1:</a:t>
          </a:r>
          <a:endParaRPr lang="en-US" sz="2200" dirty="0"/>
        </a:p>
      </dgm:t>
    </dgm:pt>
    <dgm:pt modelId="{163E8535-1D8C-4A38-B41B-32073D3D0668}" type="parTrans" cxnId="{B3420EBA-319F-4466-8A19-352E40308EE0}">
      <dgm:prSet/>
      <dgm:spPr/>
      <dgm:t>
        <a:bodyPr/>
        <a:lstStyle/>
        <a:p>
          <a:endParaRPr lang="en-US"/>
        </a:p>
      </dgm:t>
    </dgm:pt>
    <dgm:pt modelId="{022EE242-ACD0-4566-9FB2-FD44E9CBF024}" type="sibTrans" cxnId="{B3420EBA-319F-4466-8A19-352E40308EE0}">
      <dgm:prSet/>
      <dgm:spPr/>
      <dgm:t>
        <a:bodyPr/>
        <a:lstStyle/>
        <a:p>
          <a:endParaRPr lang="en-US"/>
        </a:p>
      </dgm:t>
    </dgm:pt>
    <dgm:pt modelId="{7FF6662A-0418-4471-9E48-399A7E60D690}">
      <dgm:prSet phldrT="[Text]" custT="1"/>
      <dgm:spPr/>
      <dgm:t>
        <a:bodyPr/>
        <a:lstStyle/>
        <a:p>
          <a:r>
            <a:rPr lang="en-US" sz="2200" b="1" dirty="0" smtClean="0"/>
            <a:t>CSBG Org. Standard 3.5:</a:t>
          </a:r>
          <a:endParaRPr lang="en-US" sz="2200" dirty="0"/>
        </a:p>
      </dgm:t>
    </dgm:pt>
    <dgm:pt modelId="{3D556CC1-DE4D-4A59-9D39-173005DAFA53}" type="parTrans" cxnId="{99A76EB4-A379-4402-9EE8-D185EE9FF763}">
      <dgm:prSet/>
      <dgm:spPr/>
      <dgm:t>
        <a:bodyPr/>
        <a:lstStyle/>
        <a:p>
          <a:endParaRPr lang="en-US"/>
        </a:p>
      </dgm:t>
    </dgm:pt>
    <dgm:pt modelId="{7601B124-E041-4C67-88D2-68CCFB68BAC8}" type="sibTrans" cxnId="{99A76EB4-A379-4402-9EE8-D185EE9FF763}">
      <dgm:prSet/>
      <dgm:spPr/>
      <dgm:t>
        <a:bodyPr/>
        <a:lstStyle/>
        <a:p>
          <a:endParaRPr lang="en-US"/>
        </a:p>
      </dgm:t>
    </dgm:pt>
    <dgm:pt modelId="{82F0544E-C9E3-455C-A2C3-EEB7738AA2C3}">
      <dgm:prSet custT="1"/>
      <dgm:spPr>
        <a:ln>
          <a:solidFill>
            <a:schemeClr val="accent5">
              <a:lumMod val="60000"/>
              <a:lumOff val="40000"/>
            </a:schemeClr>
          </a:solidFill>
        </a:ln>
      </dgm:spPr>
      <dgm:t>
        <a:bodyPr/>
        <a:lstStyle/>
        <a:p>
          <a:r>
            <a:rPr lang="en-US" sz="2000" dirty="0" smtClean="0"/>
            <a:t>Organization has an agency-wide strategic plan in place that has been approved and accepted by the governing board within the past 5 years.</a:t>
          </a:r>
          <a:endParaRPr lang="en-US" sz="2000" dirty="0"/>
        </a:p>
      </dgm:t>
    </dgm:pt>
    <dgm:pt modelId="{974C7507-B34D-4B8B-B3F8-4C82E3140FEB}" type="parTrans" cxnId="{84DE2043-7C46-438E-9212-37D56A217A32}">
      <dgm:prSet/>
      <dgm:spPr/>
      <dgm:t>
        <a:bodyPr/>
        <a:lstStyle/>
        <a:p>
          <a:endParaRPr lang="en-US"/>
        </a:p>
      </dgm:t>
    </dgm:pt>
    <dgm:pt modelId="{0B186977-9B55-48D9-9BE7-1848C633327D}" type="sibTrans" cxnId="{84DE2043-7C46-438E-9212-37D56A217A32}">
      <dgm:prSet/>
      <dgm:spPr/>
      <dgm:t>
        <a:bodyPr/>
        <a:lstStyle/>
        <a:p>
          <a:endParaRPr lang="en-US"/>
        </a:p>
      </dgm:t>
    </dgm:pt>
    <dgm:pt modelId="{DB85F46D-AE4D-4481-A909-6D54A14A4B11}">
      <dgm:prSet custT="1"/>
      <dgm:spPr>
        <a:ln>
          <a:solidFill>
            <a:schemeClr val="accent1"/>
          </a:solidFill>
        </a:ln>
      </dgm:spPr>
      <dgm:t>
        <a:bodyPr/>
        <a:lstStyle/>
        <a:p>
          <a:r>
            <a:rPr lang="en-US" sz="2000" dirty="0" smtClean="0"/>
            <a:t>The organization conducted a community assessment and issued a report within the past 3 years.</a:t>
          </a:r>
          <a:endParaRPr lang="en-US" sz="2000" dirty="0"/>
        </a:p>
      </dgm:t>
    </dgm:pt>
    <dgm:pt modelId="{640DC664-1F4D-410C-B813-B8B7E335692E}" type="parTrans" cxnId="{0E0CD849-FB7A-4E6F-9D50-6F3083C2FAC9}">
      <dgm:prSet/>
      <dgm:spPr/>
      <dgm:t>
        <a:bodyPr/>
        <a:lstStyle/>
        <a:p>
          <a:endParaRPr lang="en-US"/>
        </a:p>
      </dgm:t>
    </dgm:pt>
    <dgm:pt modelId="{104FBCC3-4696-4162-B5FF-A63509A187CE}" type="sibTrans" cxnId="{0E0CD849-FB7A-4E6F-9D50-6F3083C2FAC9}">
      <dgm:prSet/>
      <dgm:spPr/>
      <dgm:t>
        <a:bodyPr/>
        <a:lstStyle/>
        <a:p>
          <a:endParaRPr lang="en-US"/>
        </a:p>
      </dgm:t>
    </dgm:pt>
    <dgm:pt modelId="{8EC4D8D1-01F9-45A7-81E0-B223D7A99A7E}">
      <dgm:prSet custT="1"/>
      <dgm:spPr/>
      <dgm:t>
        <a:bodyPr/>
        <a:lstStyle/>
        <a:p>
          <a:r>
            <a:rPr lang="en-US" sz="2000" dirty="0" smtClean="0"/>
            <a:t>The governing board formally accepts the completed community assessment.</a:t>
          </a:r>
          <a:endParaRPr lang="en-US" sz="2000" dirty="0"/>
        </a:p>
      </dgm:t>
    </dgm:pt>
    <dgm:pt modelId="{1C447DF8-48A6-41AA-89D0-10317D62D337}" type="parTrans" cxnId="{011474FD-4CEC-4296-B3E0-C53767EF7EC8}">
      <dgm:prSet/>
      <dgm:spPr/>
      <dgm:t>
        <a:bodyPr/>
        <a:lstStyle/>
        <a:p>
          <a:endParaRPr lang="en-US"/>
        </a:p>
      </dgm:t>
    </dgm:pt>
    <dgm:pt modelId="{B591EC79-33A4-4E7C-B25E-A733DB74232F}" type="sibTrans" cxnId="{011474FD-4CEC-4296-B3E0-C53767EF7EC8}">
      <dgm:prSet/>
      <dgm:spPr/>
      <dgm:t>
        <a:bodyPr/>
        <a:lstStyle/>
        <a:p>
          <a:endParaRPr lang="en-US"/>
        </a:p>
      </dgm:t>
    </dgm:pt>
    <dgm:pt modelId="{702DD6AD-8A5A-4FC6-B2CB-1E406D8CFE12}" type="pres">
      <dgm:prSet presAssocID="{5ECCB075-9451-45A6-9DAC-E351D303061B}" presName="linear" presStyleCnt="0">
        <dgm:presLayoutVars>
          <dgm:dir/>
          <dgm:animLvl val="lvl"/>
          <dgm:resizeHandles val="exact"/>
        </dgm:presLayoutVars>
      </dgm:prSet>
      <dgm:spPr/>
      <dgm:t>
        <a:bodyPr/>
        <a:lstStyle/>
        <a:p>
          <a:endParaRPr lang="en-US"/>
        </a:p>
      </dgm:t>
    </dgm:pt>
    <dgm:pt modelId="{5FD50353-7879-4EC9-9FA6-048DE53C184B}" type="pres">
      <dgm:prSet presAssocID="{F9768563-75D1-490A-8FC5-D8841BC99CEC}" presName="parentLin" presStyleCnt="0"/>
      <dgm:spPr/>
      <dgm:t>
        <a:bodyPr/>
        <a:lstStyle/>
        <a:p>
          <a:endParaRPr lang="en-US"/>
        </a:p>
      </dgm:t>
    </dgm:pt>
    <dgm:pt modelId="{11BD9B3D-D760-45A1-9D34-788573D6640F}" type="pres">
      <dgm:prSet presAssocID="{F9768563-75D1-490A-8FC5-D8841BC99CEC}" presName="parentLeftMargin" presStyleLbl="node1" presStyleIdx="0" presStyleCnt="3"/>
      <dgm:spPr/>
      <dgm:t>
        <a:bodyPr/>
        <a:lstStyle/>
        <a:p>
          <a:endParaRPr lang="en-US"/>
        </a:p>
      </dgm:t>
    </dgm:pt>
    <dgm:pt modelId="{BB4617E1-CD26-49A4-8AE3-EDFBF6046CC3}" type="pres">
      <dgm:prSet presAssocID="{F9768563-75D1-490A-8FC5-D8841BC99CEC}" presName="parentText" presStyleLbl="node1" presStyleIdx="0" presStyleCnt="3">
        <dgm:presLayoutVars>
          <dgm:chMax val="0"/>
          <dgm:bulletEnabled val="1"/>
        </dgm:presLayoutVars>
      </dgm:prSet>
      <dgm:spPr/>
      <dgm:t>
        <a:bodyPr/>
        <a:lstStyle/>
        <a:p>
          <a:endParaRPr lang="en-US"/>
        </a:p>
      </dgm:t>
    </dgm:pt>
    <dgm:pt modelId="{60D335D0-F0D7-463F-8F78-DEB6C6F15EBA}" type="pres">
      <dgm:prSet presAssocID="{F9768563-75D1-490A-8FC5-D8841BC99CEC}" presName="negativeSpace" presStyleCnt="0"/>
      <dgm:spPr/>
      <dgm:t>
        <a:bodyPr/>
        <a:lstStyle/>
        <a:p>
          <a:endParaRPr lang="en-US"/>
        </a:p>
      </dgm:t>
    </dgm:pt>
    <dgm:pt modelId="{8100DFD2-EAD7-4DB8-AD56-D919CF593244}" type="pres">
      <dgm:prSet presAssocID="{F9768563-75D1-490A-8FC5-D8841BC99CEC}" presName="childText" presStyleLbl="conFgAcc1" presStyleIdx="0" presStyleCnt="3" custLinFactY="-603" custLinFactNeighborY="-100000">
        <dgm:presLayoutVars>
          <dgm:bulletEnabled val="1"/>
        </dgm:presLayoutVars>
      </dgm:prSet>
      <dgm:spPr/>
      <dgm:t>
        <a:bodyPr/>
        <a:lstStyle/>
        <a:p>
          <a:endParaRPr lang="en-US"/>
        </a:p>
      </dgm:t>
    </dgm:pt>
    <dgm:pt modelId="{42D0C657-3BAB-46C4-A300-9C8450B20DDF}" type="pres">
      <dgm:prSet presAssocID="{52225CAC-B988-43DF-AB3B-34C4D68DD5E0}" presName="spaceBetweenRectangles" presStyleCnt="0"/>
      <dgm:spPr/>
      <dgm:t>
        <a:bodyPr/>
        <a:lstStyle/>
        <a:p>
          <a:endParaRPr lang="en-US"/>
        </a:p>
      </dgm:t>
    </dgm:pt>
    <dgm:pt modelId="{5EB82637-9D2F-465E-9FF2-C160AAF4EC98}" type="pres">
      <dgm:prSet presAssocID="{92D750C1-9FDB-46E7-AD54-A1E000ADA248}" presName="parentLin" presStyleCnt="0"/>
      <dgm:spPr/>
      <dgm:t>
        <a:bodyPr/>
        <a:lstStyle/>
        <a:p>
          <a:endParaRPr lang="en-US"/>
        </a:p>
      </dgm:t>
    </dgm:pt>
    <dgm:pt modelId="{C0748081-AF5F-4025-B5D8-79ABEB0DE128}" type="pres">
      <dgm:prSet presAssocID="{92D750C1-9FDB-46E7-AD54-A1E000ADA248}" presName="parentLeftMargin" presStyleLbl="node1" presStyleIdx="0" presStyleCnt="3"/>
      <dgm:spPr/>
      <dgm:t>
        <a:bodyPr/>
        <a:lstStyle/>
        <a:p>
          <a:endParaRPr lang="en-US"/>
        </a:p>
      </dgm:t>
    </dgm:pt>
    <dgm:pt modelId="{B414DDFA-D639-4945-B8F3-8F1113474BB2}" type="pres">
      <dgm:prSet presAssocID="{92D750C1-9FDB-46E7-AD54-A1E000ADA248}" presName="parentText" presStyleLbl="node1" presStyleIdx="1" presStyleCnt="3">
        <dgm:presLayoutVars>
          <dgm:chMax val="0"/>
          <dgm:bulletEnabled val="1"/>
        </dgm:presLayoutVars>
      </dgm:prSet>
      <dgm:spPr/>
      <dgm:t>
        <a:bodyPr/>
        <a:lstStyle/>
        <a:p>
          <a:endParaRPr lang="en-US"/>
        </a:p>
      </dgm:t>
    </dgm:pt>
    <dgm:pt modelId="{2F2186F7-023F-4239-9837-CDC2FADE56B6}" type="pres">
      <dgm:prSet presAssocID="{92D750C1-9FDB-46E7-AD54-A1E000ADA248}" presName="negativeSpace" presStyleCnt="0"/>
      <dgm:spPr/>
      <dgm:t>
        <a:bodyPr/>
        <a:lstStyle/>
        <a:p>
          <a:endParaRPr lang="en-US"/>
        </a:p>
      </dgm:t>
    </dgm:pt>
    <dgm:pt modelId="{AEF6BC80-BCF1-4BAB-9C50-E5F35AB13212}" type="pres">
      <dgm:prSet presAssocID="{92D750C1-9FDB-46E7-AD54-A1E000ADA248}" presName="childText" presStyleLbl="conFgAcc1" presStyleIdx="1" presStyleCnt="3" custLinFactY="-754" custLinFactNeighborY="-100000">
        <dgm:presLayoutVars>
          <dgm:bulletEnabled val="1"/>
        </dgm:presLayoutVars>
      </dgm:prSet>
      <dgm:spPr/>
      <dgm:t>
        <a:bodyPr/>
        <a:lstStyle/>
        <a:p>
          <a:endParaRPr lang="en-US"/>
        </a:p>
      </dgm:t>
    </dgm:pt>
    <dgm:pt modelId="{20CD9AAF-9496-4293-8C3F-8E9F1B8D9C5C}" type="pres">
      <dgm:prSet presAssocID="{022EE242-ACD0-4566-9FB2-FD44E9CBF024}" presName="spaceBetweenRectangles" presStyleCnt="0"/>
      <dgm:spPr/>
      <dgm:t>
        <a:bodyPr/>
        <a:lstStyle/>
        <a:p>
          <a:endParaRPr lang="en-US"/>
        </a:p>
      </dgm:t>
    </dgm:pt>
    <dgm:pt modelId="{10C98D87-DE63-494D-BA4C-225080FD2169}" type="pres">
      <dgm:prSet presAssocID="{7FF6662A-0418-4471-9E48-399A7E60D690}" presName="parentLin" presStyleCnt="0"/>
      <dgm:spPr/>
      <dgm:t>
        <a:bodyPr/>
        <a:lstStyle/>
        <a:p>
          <a:endParaRPr lang="en-US"/>
        </a:p>
      </dgm:t>
    </dgm:pt>
    <dgm:pt modelId="{56F51DB3-85E3-4522-87AB-98520707CC16}" type="pres">
      <dgm:prSet presAssocID="{7FF6662A-0418-4471-9E48-399A7E60D690}" presName="parentLeftMargin" presStyleLbl="node1" presStyleIdx="1" presStyleCnt="3"/>
      <dgm:spPr/>
      <dgm:t>
        <a:bodyPr/>
        <a:lstStyle/>
        <a:p>
          <a:endParaRPr lang="en-US"/>
        </a:p>
      </dgm:t>
    </dgm:pt>
    <dgm:pt modelId="{D7BC7FA3-ED37-43D0-9D2B-6754181E488C}" type="pres">
      <dgm:prSet presAssocID="{7FF6662A-0418-4471-9E48-399A7E60D690}" presName="parentText" presStyleLbl="node1" presStyleIdx="2" presStyleCnt="3">
        <dgm:presLayoutVars>
          <dgm:chMax val="0"/>
          <dgm:bulletEnabled val="1"/>
        </dgm:presLayoutVars>
      </dgm:prSet>
      <dgm:spPr/>
      <dgm:t>
        <a:bodyPr/>
        <a:lstStyle/>
        <a:p>
          <a:endParaRPr lang="en-US"/>
        </a:p>
      </dgm:t>
    </dgm:pt>
    <dgm:pt modelId="{DF129AE3-D69B-44FE-A1A0-9B20E9D17D93}" type="pres">
      <dgm:prSet presAssocID="{7FF6662A-0418-4471-9E48-399A7E60D690}" presName="negativeSpace" presStyleCnt="0"/>
      <dgm:spPr/>
      <dgm:t>
        <a:bodyPr/>
        <a:lstStyle/>
        <a:p>
          <a:endParaRPr lang="en-US"/>
        </a:p>
      </dgm:t>
    </dgm:pt>
    <dgm:pt modelId="{8B5A6457-2BD2-46BD-AD76-EDCBEBA34D27}" type="pres">
      <dgm:prSet presAssocID="{7FF6662A-0418-4471-9E48-399A7E60D690}" presName="childText" presStyleLbl="conFgAcc1" presStyleIdx="2" presStyleCnt="3" custLinFactNeighborY="-39482">
        <dgm:presLayoutVars>
          <dgm:bulletEnabled val="1"/>
        </dgm:presLayoutVars>
      </dgm:prSet>
      <dgm:spPr/>
      <dgm:t>
        <a:bodyPr/>
        <a:lstStyle/>
        <a:p>
          <a:endParaRPr lang="en-US"/>
        </a:p>
      </dgm:t>
    </dgm:pt>
  </dgm:ptLst>
  <dgm:cxnLst>
    <dgm:cxn modelId="{0598D631-F815-402E-9582-7A0CE029F92F}" type="presOf" srcId="{8EC4D8D1-01F9-45A7-81E0-B223D7A99A7E}" destId="{8B5A6457-2BD2-46BD-AD76-EDCBEBA34D27}" srcOrd="0" destOrd="0" presId="urn:microsoft.com/office/officeart/2005/8/layout/list1"/>
    <dgm:cxn modelId="{2FAB63E5-3A25-4182-9E8C-C5418DE74D77}" type="presOf" srcId="{F9768563-75D1-490A-8FC5-D8841BC99CEC}" destId="{11BD9B3D-D760-45A1-9D34-788573D6640F}" srcOrd="0" destOrd="0" presId="urn:microsoft.com/office/officeart/2005/8/layout/list1"/>
    <dgm:cxn modelId="{237B10E6-ED78-4E94-AD49-BF2B23C79F47}" type="presOf" srcId="{7FF6662A-0418-4471-9E48-399A7E60D690}" destId="{D7BC7FA3-ED37-43D0-9D2B-6754181E488C}" srcOrd="1" destOrd="0" presId="urn:microsoft.com/office/officeart/2005/8/layout/list1"/>
    <dgm:cxn modelId="{32135C24-91DF-4366-8DAA-EB6F2736C88F}" type="presOf" srcId="{F9768563-75D1-490A-8FC5-D8841BC99CEC}" destId="{BB4617E1-CD26-49A4-8AE3-EDFBF6046CC3}" srcOrd="1" destOrd="0" presId="urn:microsoft.com/office/officeart/2005/8/layout/list1"/>
    <dgm:cxn modelId="{0E0CD849-FB7A-4E6F-9D50-6F3083C2FAC9}" srcId="{92D750C1-9FDB-46E7-AD54-A1E000ADA248}" destId="{DB85F46D-AE4D-4481-A909-6D54A14A4B11}" srcOrd="0" destOrd="0" parTransId="{640DC664-1F4D-410C-B813-B8B7E335692E}" sibTransId="{104FBCC3-4696-4162-B5FF-A63509A187CE}"/>
    <dgm:cxn modelId="{77318B38-F2D2-484B-9DAA-6446B812B464}" srcId="{5ECCB075-9451-45A6-9DAC-E351D303061B}" destId="{F9768563-75D1-490A-8FC5-D8841BC99CEC}" srcOrd="0" destOrd="0" parTransId="{B6743E21-C852-4F32-95F6-C0BC16E0008A}" sibTransId="{52225CAC-B988-43DF-AB3B-34C4D68DD5E0}"/>
    <dgm:cxn modelId="{99A76EB4-A379-4402-9EE8-D185EE9FF763}" srcId="{5ECCB075-9451-45A6-9DAC-E351D303061B}" destId="{7FF6662A-0418-4471-9E48-399A7E60D690}" srcOrd="2" destOrd="0" parTransId="{3D556CC1-DE4D-4A59-9D39-173005DAFA53}" sibTransId="{7601B124-E041-4C67-88D2-68CCFB68BAC8}"/>
    <dgm:cxn modelId="{1A09E10C-5213-4150-BD05-B46321E668A0}" type="presOf" srcId="{7FF6662A-0418-4471-9E48-399A7E60D690}" destId="{56F51DB3-85E3-4522-87AB-98520707CC16}" srcOrd="0" destOrd="0" presId="urn:microsoft.com/office/officeart/2005/8/layout/list1"/>
    <dgm:cxn modelId="{84DE2043-7C46-438E-9212-37D56A217A32}" srcId="{F9768563-75D1-490A-8FC5-D8841BC99CEC}" destId="{82F0544E-C9E3-455C-A2C3-EEB7738AA2C3}" srcOrd="0" destOrd="0" parTransId="{974C7507-B34D-4B8B-B3F8-4C82E3140FEB}" sibTransId="{0B186977-9B55-48D9-9BE7-1848C633327D}"/>
    <dgm:cxn modelId="{9B5147A7-30FC-4091-880D-5F0ADF4590BB}" type="presOf" srcId="{92D750C1-9FDB-46E7-AD54-A1E000ADA248}" destId="{C0748081-AF5F-4025-B5D8-79ABEB0DE128}" srcOrd="0" destOrd="0" presId="urn:microsoft.com/office/officeart/2005/8/layout/list1"/>
    <dgm:cxn modelId="{63A67FFB-98BB-4166-820C-73078B152459}" type="presOf" srcId="{5ECCB075-9451-45A6-9DAC-E351D303061B}" destId="{702DD6AD-8A5A-4FC6-B2CB-1E406D8CFE12}" srcOrd="0" destOrd="0" presId="urn:microsoft.com/office/officeart/2005/8/layout/list1"/>
    <dgm:cxn modelId="{011474FD-4CEC-4296-B3E0-C53767EF7EC8}" srcId="{7FF6662A-0418-4471-9E48-399A7E60D690}" destId="{8EC4D8D1-01F9-45A7-81E0-B223D7A99A7E}" srcOrd="0" destOrd="0" parTransId="{1C447DF8-48A6-41AA-89D0-10317D62D337}" sibTransId="{B591EC79-33A4-4E7C-B25E-A733DB74232F}"/>
    <dgm:cxn modelId="{69732748-CE9F-41EB-B6B1-7B3562578534}" type="presOf" srcId="{DB85F46D-AE4D-4481-A909-6D54A14A4B11}" destId="{AEF6BC80-BCF1-4BAB-9C50-E5F35AB13212}" srcOrd="0" destOrd="0" presId="urn:microsoft.com/office/officeart/2005/8/layout/list1"/>
    <dgm:cxn modelId="{F0915E16-3C94-43D3-A7D6-9EE3B8EA564F}" type="presOf" srcId="{92D750C1-9FDB-46E7-AD54-A1E000ADA248}" destId="{B414DDFA-D639-4945-B8F3-8F1113474BB2}" srcOrd="1" destOrd="0" presId="urn:microsoft.com/office/officeart/2005/8/layout/list1"/>
    <dgm:cxn modelId="{B3420EBA-319F-4466-8A19-352E40308EE0}" srcId="{5ECCB075-9451-45A6-9DAC-E351D303061B}" destId="{92D750C1-9FDB-46E7-AD54-A1E000ADA248}" srcOrd="1" destOrd="0" parTransId="{163E8535-1D8C-4A38-B41B-32073D3D0668}" sibTransId="{022EE242-ACD0-4566-9FB2-FD44E9CBF024}"/>
    <dgm:cxn modelId="{BC770714-7697-46A0-8676-F677596149D5}" type="presOf" srcId="{82F0544E-C9E3-455C-A2C3-EEB7738AA2C3}" destId="{8100DFD2-EAD7-4DB8-AD56-D919CF593244}" srcOrd="0" destOrd="0" presId="urn:microsoft.com/office/officeart/2005/8/layout/list1"/>
    <dgm:cxn modelId="{94FBA370-59C5-463F-8E81-338881ADDF23}" type="presParOf" srcId="{702DD6AD-8A5A-4FC6-B2CB-1E406D8CFE12}" destId="{5FD50353-7879-4EC9-9FA6-048DE53C184B}" srcOrd="0" destOrd="0" presId="urn:microsoft.com/office/officeart/2005/8/layout/list1"/>
    <dgm:cxn modelId="{0979F4F5-6C56-4110-8B4F-992D19D86644}" type="presParOf" srcId="{5FD50353-7879-4EC9-9FA6-048DE53C184B}" destId="{11BD9B3D-D760-45A1-9D34-788573D6640F}" srcOrd="0" destOrd="0" presId="urn:microsoft.com/office/officeart/2005/8/layout/list1"/>
    <dgm:cxn modelId="{EF9C1107-6DCC-40C3-81ED-FAD31AE98F4C}" type="presParOf" srcId="{5FD50353-7879-4EC9-9FA6-048DE53C184B}" destId="{BB4617E1-CD26-49A4-8AE3-EDFBF6046CC3}" srcOrd="1" destOrd="0" presId="urn:microsoft.com/office/officeart/2005/8/layout/list1"/>
    <dgm:cxn modelId="{57A319E1-F125-450E-AAD7-9F3CA3CC1E2D}" type="presParOf" srcId="{702DD6AD-8A5A-4FC6-B2CB-1E406D8CFE12}" destId="{60D335D0-F0D7-463F-8F78-DEB6C6F15EBA}" srcOrd="1" destOrd="0" presId="urn:microsoft.com/office/officeart/2005/8/layout/list1"/>
    <dgm:cxn modelId="{9B83AF6D-47DE-4E36-B792-A32A58645576}" type="presParOf" srcId="{702DD6AD-8A5A-4FC6-B2CB-1E406D8CFE12}" destId="{8100DFD2-EAD7-4DB8-AD56-D919CF593244}" srcOrd="2" destOrd="0" presId="urn:microsoft.com/office/officeart/2005/8/layout/list1"/>
    <dgm:cxn modelId="{134EAD96-7304-47B8-BBF2-D3D62AB96C68}" type="presParOf" srcId="{702DD6AD-8A5A-4FC6-B2CB-1E406D8CFE12}" destId="{42D0C657-3BAB-46C4-A300-9C8450B20DDF}" srcOrd="3" destOrd="0" presId="urn:microsoft.com/office/officeart/2005/8/layout/list1"/>
    <dgm:cxn modelId="{F6B9D6EB-E93E-404B-AE9E-20FAA8226420}" type="presParOf" srcId="{702DD6AD-8A5A-4FC6-B2CB-1E406D8CFE12}" destId="{5EB82637-9D2F-465E-9FF2-C160AAF4EC98}" srcOrd="4" destOrd="0" presId="urn:microsoft.com/office/officeart/2005/8/layout/list1"/>
    <dgm:cxn modelId="{8090A714-A1FE-48CA-85DC-B9D730DC5540}" type="presParOf" srcId="{5EB82637-9D2F-465E-9FF2-C160AAF4EC98}" destId="{C0748081-AF5F-4025-B5D8-79ABEB0DE128}" srcOrd="0" destOrd="0" presId="urn:microsoft.com/office/officeart/2005/8/layout/list1"/>
    <dgm:cxn modelId="{BF468DE5-D681-4AD5-97F2-D8A25FD4E834}" type="presParOf" srcId="{5EB82637-9D2F-465E-9FF2-C160AAF4EC98}" destId="{B414DDFA-D639-4945-B8F3-8F1113474BB2}" srcOrd="1" destOrd="0" presId="urn:microsoft.com/office/officeart/2005/8/layout/list1"/>
    <dgm:cxn modelId="{B8EA0E07-6F3C-43F7-88A3-4E7952EF5D29}" type="presParOf" srcId="{702DD6AD-8A5A-4FC6-B2CB-1E406D8CFE12}" destId="{2F2186F7-023F-4239-9837-CDC2FADE56B6}" srcOrd="5" destOrd="0" presId="urn:microsoft.com/office/officeart/2005/8/layout/list1"/>
    <dgm:cxn modelId="{92876124-D6F0-421F-B41C-E3C52DC251AC}" type="presParOf" srcId="{702DD6AD-8A5A-4FC6-B2CB-1E406D8CFE12}" destId="{AEF6BC80-BCF1-4BAB-9C50-E5F35AB13212}" srcOrd="6" destOrd="0" presId="urn:microsoft.com/office/officeart/2005/8/layout/list1"/>
    <dgm:cxn modelId="{F5050C57-337C-4BBF-9305-3B662E7F0549}" type="presParOf" srcId="{702DD6AD-8A5A-4FC6-B2CB-1E406D8CFE12}" destId="{20CD9AAF-9496-4293-8C3F-8E9F1B8D9C5C}" srcOrd="7" destOrd="0" presId="urn:microsoft.com/office/officeart/2005/8/layout/list1"/>
    <dgm:cxn modelId="{53E95705-0E10-47F2-83CC-FA018435FD47}" type="presParOf" srcId="{702DD6AD-8A5A-4FC6-B2CB-1E406D8CFE12}" destId="{10C98D87-DE63-494D-BA4C-225080FD2169}" srcOrd="8" destOrd="0" presId="urn:microsoft.com/office/officeart/2005/8/layout/list1"/>
    <dgm:cxn modelId="{5CCD9D56-C5CD-49C6-9E7D-7F64E5B3AB97}" type="presParOf" srcId="{10C98D87-DE63-494D-BA4C-225080FD2169}" destId="{56F51DB3-85E3-4522-87AB-98520707CC16}" srcOrd="0" destOrd="0" presId="urn:microsoft.com/office/officeart/2005/8/layout/list1"/>
    <dgm:cxn modelId="{EBE25F53-C75A-4680-AF72-93B651819DAF}" type="presParOf" srcId="{10C98D87-DE63-494D-BA4C-225080FD2169}" destId="{D7BC7FA3-ED37-43D0-9D2B-6754181E488C}" srcOrd="1" destOrd="0" presId="urn:microsoft.com/office/officeart/2005/8/layout/list1"/>
    <dgm:cxn modelId="{79E31DEE-EFFC-438E-BFD6-30EF7DFB4F2B}" type="presParOf" srcId="{702DD6AD-8A5A-4FC6-B2CB-1E406D8CFE12}" destId="{DF129AE3-D69B-44FE-A1A0-9B20E9D17D93}" srcOrd="9" destOrd="0" presId="urn:microsoft.com/office/officeart/2005/8/layout/list1"/>
    <dgm:cxn modelId="{902A9CD5-6646-4EDF-B347-14849F90A598}" type="presParOf" srcId="{702DD6AD-8A5A-4FC6-B2CB-1E406D8CFE12}" destId="{8B5A6457-2BD2-46BD-AD76-EDCBEBA34D27}" srcOrd="10"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761313-4D62-4521-872F-3A7C8D14259A}">
      <dsp:nvSpPr>
        <dsp:cNvPr id="0" name=""/>
        <dsp:cNvSpPr/>
      </dsp:nvSpPr>
      <dsp:spPr>
        <a:xfrm>
          <a:off x="76182" y="12310"/>
          <a:ext cx="4756792" cy="4501341"/>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555750">
            <a:lnSpc>
              <a:spcPct val="100000"/>
            </a:lnSpc>
            <a:spcBef>
              <a:spcPct val="0"/>
            </a:spcBef>
            <a:spcAft>
              <a:spcPts val="0"/>
            </a:spcAft>
          </a:pPr>
          <a:r>
            <a:rPr lang="en-US" sz="3500" b="1" kern="1200" dirty="0" smtClean="0">
              <a:solidFill>
                <a:srgbClr val="FFFF00"/>
              </a:solidFill>
            </a:rPr>
            <a:t>Community Action Plan</a:t>
          </a:r>
        </a:p>
        <a:p>
          <a:pPr lvl="0" algn="ctr" defTabSz="1555750">
            <a:lnSpc>
              <a:spcPct val="100000"/>
            </a:lnSpc>
            <a:spcBef>
              <a:spcPct val="0"/>
            </a:spcBef>
            <a:spcAft>
              <a:spcPts val="0"/>
            </a:spcAft>
          </a:pPr>
          <a:r>
            <a:rPr lang="en-US" sz="2900" b="1" kern="1200" dirty="0" smtClean="0">
              <a:solidFill>
                <a:schemeClr val="tx1"/>
              </a:solidFill>
            </a:rPr>
            <a:t>3-Year Review</a:t>
          </a:r>
        </a:p>
        <a:p>
          <a:pPr lvl="0" algn="ctr" defTabSz="1555750">
            <a:lnSpc>
              <a:spcPct val="100000"/>
            </a:lnSpc>
            <a:spcBef>
              <a:spcPct val="0"/>
            </a:spcBef>
            <a:spcAft>
              <a:spcPts val="0"/>
            </a:spcAft>
          </a:pPr>
          <a:r>
            <a:rPr lang="en-US" sz="2200" b="1" kern="1200" dirty="0" smtClean="0">
              <a:solidFill>
                <a:schemeClr val="tx1">
                  <a:lumMod val="75000"/>
                  <a:lumOff val="25000"/>
                </a:schemeClr>
              </a:solidFill>
            </a:rPr>
            <a:t>(Community needs assessment/CSBG-specific)</a:t>
          </a:r>
          <a:endParaRPr lang="en-US" sz="2200" b="1" kern="1200" dirty="0">
            <a:solidFill>
              <a:schemeClr val="tx1">
                <a:lumMod val="75000"/>
                <a:lumOff val="25000"/>
              </a:schemeClr>
            </a:solidFill>
          </a:endParaRPr>
        </a:p>
      </dsp:txBody>
      <dsp:txXfrm>
        <a:off x="740419" y="543115"/>
        <a:ext cx="2742655" cy="3439731"/>
      </dsp:txXfrm>
    </dsp:sp>
    <dsp:sp modelId="{0008A330-922B-47E0-9189-4DE3B89C48EF}">
      <dsp:nvSpPr>
        <dsp:cNvPr id="0" name=""/>
        <dsp:cNvSpPr/>
      </dsp:nvSpPr>
      <dsp:spPr>
        <a:xfrm>
          <a:off x="3701386" y="12310"/>
          <a:ext cx="4756792" cy="4501341"/>
        </a:xfrm>
        <a:prstGeom prst="ellipse">
          <a:avLst/>
        </a:prstGeom>
        <a:solidFill>
          <a:schemeClr val="accent2">
            <a:alpha val="50000"/>
            <a:hueOff val="-20163188"/>
            <a:satOff val="8769"/>
            <a:lumOff val="25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555750">
            <a:lnSpc>
              <a:spcPct val="100000"/>
            </a:lnSpc>
            <a:spcBef>
              <a:spcPct val="0"/>
            </a:spcBef>
            <a:spcAft>
              <a:spcPts val="0"/>
            </a:spcAft>
          </a:pPr>
          <a:r>
            <a:rPr lang="en-US" sz="3500" b="1" kern="1200" dirty="0" smtClean="0">
              <a:solidFill>
                <a:srgbClr val="FF0000"/>
              </a:solidFill>
            </a:rPr>
            <a:t>Strategic Plan</a:t>
          </a:r>
        </a:p>
        <a:p>
          <a:pPr lvl="0" algn="ctr" defTabSz="1555750">
            <a:lnSpc>
              <a:spcPct val="100000"/>
            </a:lnSpc>
            <a:spcBef>
              <a:spcPct val="0"/>
            </a:spcBef>
            <a:spcAft>
              <a:spcPts val="0"/>
            </a:spcAft>
          </a:pPr>
          <a:r>
            <a:rPr lang="en-US" sz="2900" b="1" kern="1200" dirty="0" smtClean="0">
              <a:solidFill>
                <a:schemeClr val="tx1"/>
              </a:solidFill>
            </a:rPr>
            <a:t>5-Year Review</a:t>
          </a:r>
        </a:p>
        <a:p>
          <a:pPr lvl="0" algn="ctr" defTabSz="1555750">
            <a:lnSpc>
              <a:spcPct val="100000"/>
            </a:lnSpc>
            <a:spcBef>
              <a:spcPct val="0"/>
            </a:spcBef>
            <a:spcAft>
              <a:spcPts val="0"/>
            </a:spcAft>
          </a:pPr>
          <a:r>
            <a:rPr lang="en-US" sz="2400" b="1" kern="1200" dirty="0" smtClean="0">
              <a:solidFill>
                <a:schemeClr val="tx1">
                  <a:lumMod val="75000"/>
                  <a:lumOff val="25000"/>
                </a:schemeClr>
              </a:solidFill>
            </a:rPr>
            <a:t>(Organization-wide)</a:t>
          </a:r>
          <a:endParaRPr lang="en-US" sz="2400" b="1" kern="1200" dirty="0">
            <a:solidFill>
              <a:schemeClr val="tx1">
                <a:lumMod val="75000"/>
                <a:lumOff val="25000"/>
              </a:schemeClr>
            </a:solidFill>
          </a:endParaRPr>
        </a:p>
      </dsp:txBody>
      <dsp:txXfrm>
        <a:off x="5051287" y="543115"/>
        <a:ext cx="2742655" cy="343973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100DFD2-EAD7-4DB8-AD56-D919CF593244}">
      <dsp:nvSpPr>
        <dsp:cNvPr id="0" name=""/>
        <dsp:cNvSpPr/>
      </dsp:nvSpPr>
      <dsp:spPr>
        <a:xfrm>
          <a:off x="0" y="190392"/>
          <a:ext cx="8305800" cy="1338750"/>
        </a:xfrm>
        <a:prstGeom prst="rect">
          <a:avLst/>
        </a:prstGeom>
        <a:solidFill>
          <a:schemeClr val="lt1">
            <a:alpha val="90000"/>
            <a:hueOff val="0"/>
            <a:satOff val="0"/>
            <a:lumOff val="0"/>
            <a:alphaOff val="0"/>
          </a:schemeClr>
        </a:solidFill>
        <a:ln w="25400" cap="flat" cmpd="sng" algn="ctr">
          <a:solidFill>
            <a:schemeClr val="accent5">
              <a:lumMod val="60000"/>
              <a:lum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4622" tIns="354076"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Organization has an agency-wide strategic plan in place that has been approved and accepted by the governing board within the past 5 years.</a:t>
          </a:r>
          <a:endParaRPr lang="en-US" sz="2000" kern="1200" dirty="0"/>
        </a:p>
      </dsp:txBody>
      <dsp:txXfrm>
        <a:off x="0" y="190392"/>
        <a:ext cx="8305800" cy="1338750"/>
      </dsp:txXfrm>
    </dsp:sp>
    <dsp:sp modelId="{BB4617E1-CD26-49A4-8AE3-EDFBF6046CC3}">
      <dsp:nvSpPr>
        <dsp:cNvPr id="0" name=""/>
        <dsp:cNvSpPr/>
      </dsp:nvSpPr>
      <dsp:spPr>
        <a:xfrm>
          <a:off x="415290" y="39345"/>
          <a:ext cx="5814060" cy="501840"/>
        </a:xfrm>
        <a:prstGeom prst="roundRect">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758" tIns="0" rIns="219758"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6.1:</a:t>
          </a:r>
          <a:endParaRPr lang="en-US" sz="2200" kern="1200" dirty="0"/>
        </a:p>
      </dsp:txBody>
      <dsp:txXfrm>
        <a:off x="415290" y="39345"/>
        <a:ext cx="5814060" cy="501840"/>
      </dsp:txXfrm>
    </dsp:sp>
    <dsp:sp modelId="{AEF6BC80-BCF1-4BAB-9C50-E5F35AB13212}">
      <dsp:nvSpPr>
        <dsp:cNvPr id="0" name=""/>
        <dsp:cNvSpPr/>
      </dsp:nvSpPr>
      <dsp:spPr>
        <a:xfrm>
          <a:off x="0" y="1871859"/>
          <a:ext cx="8305800" cy="1071000"/>
        </a:xfrm>
        <a:prstGeom prst="rect">
          <a:avLst/>
        </a:prstGeom>
        <a:solidFill>
          <a:schemeClr val="lt1">
            <a:alpha val="90000"/>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dsp:style>
      <dsp:txBody>
        <a:bodyPr spcFirstLastPara="0" vert="horz" wrap="square" lIns="644622" tIns="354076"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The organization conducted a community assessment and issued a report within the past 3 years.</a:t>
          </a:r>
          <a:endParaRPr lang="en-US" sz="2000" kern="1200" dirty="0"/>
        </a:p>
      </dsp:txBody>
      <dsp:txXfrm>
        <a:off x="0" y="1871859"/>
        <a:ext cx="8305800" cy="1071000"/>
      </dsp:txXfrm>
    </dsp:sp>
    <dsp:sp modelId="{B414DDFA-D639-4945-B8F3-8F1113474BB2}">
      <dsp:nvSpPr>
        <dsp:cNvPr id="0" name=""/>
        <dsp:cNvSpPr/>
      </dsp:nvSpPr>
      <dsp:spPr>
        <a:xfrm>
          <a:off x="415290" y="1720815"/>
          <a:ext cx="5814060" cy="501840"/>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758" tIns="0" rIns="219758"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3.1:</a:t>
          </a:r>
          <a:endParaRPr lang="en-US" sz="2200" kern="1200" dirty="0"/>
        </a:p>
      </dsp:txBody>
      <dsp:txXfrm>
        <a:off x="415290" y="1720815"/>
        <a:ext cx="5814060" cy="501840"/>
      </dsp:txXfrm>
    </dsp:sp>
    <dsp:sp modelId="{8B5A6457-2BD2-46BD-AD76-EDCBEBA34D27}">
      <dsp:nvSpPr>
        <dsp:cNvPr id="0" name=""/>
        <dsp:cNvSpPr/>
      </dsp:nvSpPr>
      <dsp:spPr>
        <a:xfrm>
          <a:off x="0" y="3286386"/>
          <a:ext cx="8305800" cy="1071000"/>
        </a:xfrm>
        <a:prstGeom prst="rect">
          <a:avLst/>
        </a:prstGeom>
        <a:solidFill>
          <a:schemeClr val="lt1">
            <a:alpha val="90000"/>
            <a:hueOff val="0"/>
            <a:satOff val="0"/>
            <a:lumOff val="0"/>
            <a:alphaOff val="0"/>
          </a:schemeClr>
        </a:solidFill>
        <a:ln w="25400" cap="flat" cmpd="sng" algn="ctr">
          <a:solidFill>
            <a:schemeClr val="accent3">
              <a:hueOff val="11624607"/>
              <a:satOff val="-37145"/>
              <a:lumOff val="-94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4622" tIns="354076"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The governing board formally accepts the completed community assessment.</a:t>
          </a:r>
          <a:endParaRPr lang="en-US" sz="2000" kern="1200" dirty="0"/>
        </a:p>
      </dsp:txBody>
      <dsp:txXfrm>
        <a:off x="0" y="3286386"/>
        <a:ext cx="8305800" cy="1071000"/>
      </dsp:txXfrm>
    </dsp:sp>
    <dsp:sp modelId="{D7BC7FA3-ED37-43D0-9D2B-6754181E488C}">
      <dsp:nvSpPr>
        <dsp:cNvPr id="0" name=""/>
        <dsp:cNvSpPr/>
      </dsp:nvSpPr>
      <dsp:spPr>
        <a:xfrm>
          <a:off x="415290" y="3134535"/>
          <a:ext cx="5814060" cy="501840"/>
        </a:xfrm>
        <a:prstGeom prst="roundRect">
          <a:avLst/>
        </a:prstGeom>
        <a:solidFill>
          <a:schemeClr val="accent3">
            <a:hueOff val="11624607"/>
            <a:satOff val="-37145"/>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758" tIns="0" rIns="219758"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3.5:</a:t>
          </a:r>
          <a:endParaRPr lang="en-US" sz="2200" kern="1200" dirty="0"/>
        </a:p>
      </dsp:txBody>
      <dsp:txXfrm>
        <a:off x="415290" y="3134535"/>
        <a:ext cx="5814060" cy="50184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p14="http://schemas.microsoft.com/office/powerpoint/2010/main" xmlns=""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F80D25CD-9EE0-4373-9CC2-1D15654FDF97}" type="slidenum">
              <a:rPr lang="en-US"/>
              <a:pPr/>
              <a:t>‹#›</a:t>
            </a:fld>
            <a:endParaRPr lang="en-US"/>
          </a:p>
        </p:txBody>
      </p:sp>
    </p:spTree>
    <p:extLst>
      <p:ext uri="{BB962C8B-B14F-4D97-AF65-F5344CB8AC3E}">
        <p14:creationId xmlns:p14="http://schemas.microsoft.com/office/powerpoint/2010/main" xmlns=""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593725"/>
            <a:ext cx="4648200" cy="3486150"/>
          </a:xfrm>
        </p:spPr>
      </p:sp>
      <p:sp>
        <p:nvSpPr>
          <p:cNvPr id="3" name="Notes Placeholder 2"/>
          <p:cNvSpPr>
            <a:spLocks noGrp="1"/>
          </p:cNvSpPr>
          <p:nvPr>
            <p:ph type="body" idx="1"/>
          </p:nvPr>
        </p:nvSpPr>
        <p:spPr>
          <a:xfrm>
            <a:off x="381001" y="4416099"/>
            <a:ext cx="6248400" cy="4499301"/>
          </a:xfrm>
        </p:spPr>
        <p:txBody>
          <a:bodyPr>
            <a:normAutofit fontScale="92500" lnSpcReduction="20000"/>
          </a:bodyPr>
          <a:lstStyle/>
          <a:p>
            <a:pPr>
              <a:lnSpc>
                <a:spcPct val="110000"/>
              </a:lnSpc>
              <a:spcBef>
                <a:spcPts val="0"/>
              </a:spcBef>
            </a:pPr>
            <a:r>
              <a:rPr lang="en-US" sz="1100" dirty="0" smtClean="0">
                <a:latin typeface="+mn-lt"/>
              </a:rPr>
              <a:t>Serving on a board of directors of a nonprofit organization is both rewarding and challenging.  For</a:t>
            </a:r>
            <a:r>
              <a:rPr lang="en-US" sz="1100" baseline="0" dirty="0" smtClean="0">
                <a:latin typeface="+mn-lt"/>
              </a:rPr>
              <a:t> a nonprofit community action agency (CAA), the federal funding that the organization receives adds another, unique layer to a board member’s responsibilities.  Using scenarios and quizzes, t</a:t>
            </a:r>
            <a:r>
              <a:rPr lang="en-US" sz="1100" dirty="0" smtClean="0">
                <a:latin typeface="+mn-lt"/>
              </a:rPr>
              <a:t>his presentation focuses generally on the role and responsibilities of a </a:t>
            </a:r>
            <a:r>
              <a:rPr lang="en-US" sz="1100" baseline="0" dirty="0" smtClean="0">
                <a:latin typeface="+mn-lt"/>
              </a:rPr>
              <a:t>nonprofit board and specifically on the board leadership for a nonprofit that is community action agency (CAA).</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a:t>
            </a:fld>
            <a:endParaRPr lang="en-US"/>
          </a:p>
        </p:txBody>
      </p:sp>
    </p:spTree>
    <p:extLst>
      <p:ext uri="{BB962C8B-B14F-4D97-AF65-F5344CB8AC3E}">
        <p14:creationId xmlns:p14="http://schemas.microsoft.com/office/powerpoint/2010/main" xmlns=""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dirty="0" smtClean="0">
                <a:latin typeface="+mn-lt"/>
              </a:rPr>
              <a:t>Unpacking what it means for board</a:t>
            </a:r>
            <a:r>
              <a:rPr lang="en-US" sz="1100" baseline="0" dirty="0" smtClean="0">
                <a:latin typeface="+mn-lt"/>
              </a:rPr>
              <a:t> members to manage all the affairs of a nonprofit corporation can seem daunting and overwhelming.  For nonprofit CAAs, a board member’s responsibilities are often driven by the requirements of the state and federal funding they receive. For example, t</a:t>
            </a:r>
            <a:r>
              <a:rPr lang="en-US" sz="1100" dirty="0" smtClean="0">
                <a:latin typeface="+mn-lt"/>
              </a:rPr>
              <a:t>he</a:t>
            </a:r>
            <a:r>
              <a:rPr lang="en-US" sz="1100" baseline="0" dirty="0" smtClean="0">
                <a:latin typeface="+mn-lt"/>
              </a:rPr>
              <a:t> federal CSBG Act requires board members to be fully engaged in the development, planning, implementation and evaluation of the CSBG program.  </a:t>
            </a:r>
          </a:p>
          <a:p>
            <a:pPr>
              <a:spcBef>
                <a:spcPts val="0"/>
              </a:spcBef>
            </a:pPr>
            <a:endParaRPr lang="en-US" sz="1100" baseline="0" dirty="0" smtClean="0">
              <a:latin typeface="+mn-lt"/>
            </a:endParaRPr>
          </a:p>
          <a:p>
            <a:pPr>
              <a:spcBef>
                <a:spcPts val="0"/>
              </a:spcBef>
            </a:pPr>
            <a:r>
              <a:rPr lang="en-US" sz="1100" baseline="0" dirty="0" smtClean="0">
                <a:latin typeface="+mn-lt"/>
              </a:rPr>
              <a:t>The following section unpacks a board’s responsibilities as managers of the corporation and pursuant to funding source directives by focusing on key responsibilities that encompass many of the actions board members must take to effectively fulfill their duties.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a:p>
        </p:txBody>
      </p:sp>
    </p:spTree>
    <p:extLst>
      <p:ext uri="{BB962C8B-B14F-4D97-AF65-F5344CB8AC3E}">
        <p14:creationId xmlns:p14="http://schemas.microsoft.com/office/powerpoint/2010/main" xmlns="" val="1774380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095999" cy="4182457"/>
          </a:xfrm>
        </p:spPr>
        <p:txBody>
          <a:bodyPr>
            <a:normAutofit/>
          </a:bodyPr>
          <a:lstStyle/>
          <a:p>
            <a:pPr>
              <a:spcBef>
                <a:spcPts val="0"/>
              </a:spcBef>
            </a:pPr>
            <a:r>
              <a:rPr lang="en-US" sz="1100" dirty="0" smtClean="0">
                <a:latin typeface="+mn-lt"/>
              </a:rPr>
              <a:t>CAPLAW has identified 6 hallmarks of an effective tripartite board. </a:t>
            </a:r>
            <a:r>
              <a:rPr lang="en-US" sz="1100" baseline="0" dirty="0" smtClean="0">
                <a:latin typeface="+mn-lt"/>
              </a:rPr>
              <a:t> Engaged boards acting and monitoring in these key areas are likely to be meeting and exceeding the governance requirements applicable to them. As we work through each of the six characteristics we will discuss how they tie in with the tripartite board’s responsibility to be fully engaged in the development, planning, implementation and evaluation of the CSBG program. We will also show how many of the CSBG Organizational Standards, especially those specific to a board’s responsibilities, are met through fulfilling these key responsibilities.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a:p>
        </p:txBody>
      </p:sp>
    </p:spTree>
    <p:extLst>
      <p:ext uri="{BB962C8B-B14F-4D97-AF65-F5344CB8AC3E}">
        <p14:creationId xmlns:p14="http://schemas.microsoft.com/office/powerpoint/2010/main" xmlns="" val="2611207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j-lt"/>
              </a:rPr>
              <a:t>A</a:t>
            </a:r>
            <a:r>
              <a:rPr lang="en-US" sz="1100" baseline="0" dirty="0" smtClean="0">
                <a:latin typeface="+mj-lt"/>
              </a:rPr>
              <a:t> significant responsibility of the tripartite board is to set the direction for the organization.  The planning required to do so involves, among other tasks, assessing needs, reviewing existing programs, forecasting future financial stability and growth, and making (sometimes tough, sometimes exciting) decisions about the future. Planning also requires constant assessing and revising. In this section, we will discuss the planning CAAs are required to engage in because of the CSBG funding they receive and a few tools and resources a board may use to help frame and focus its planning efforts. </a:t>
            </a:r>
            <a:endParaRPr lang="en-US" sz="1100" dirty="0">
              <a:latin typeface="+mj-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a:p>
        </p:txBody>
      </p:sp>
    </p:spTree>
    <p:extLst>
      <p:ext uri="{BB962C8B-B14F-4D97-AF65-F5344CB8AC3E}">
        <p14:creationId xmlns:p14="http://schemas.microsoft.com/office/powerpoint/2010/main" xmlns="" val="1531276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98625" y="212725"/>
            <a:ext cx="3695700" cy="2771775"/>
          </a:xfrm>
        </p:spPr>
      </p:sp>
      <p:sp>
        <p:nvSpPr>
          <p:cNvPr id="3" name="Notes Placeholder 2"/>
          <p:cNvSpPr>
            <a:spLocks noGrp="1"/>
          </p:cNvSpPr>
          <p:nvPr>
            <p:ph type="body" idx="1"/>
          </p:nvPr>
        </p:nvSpPr>
        <p:spPr>
          <a:xfrm>
            <a:off x="364600" y="3236074"/>
            <a:ext cx="6324599" cy="5605051"/>
          </a:xfrm>
        </p:spPr>
        <p:txBody>
          <a:bodyPr>
            <a:noAutofit/>
          </a:bodyPr>
          <a:lstStyle/>
          <a:p>
            <a:pPr>
              <a:spcBef>
                <a:spcPts val="0"/>
              </a:spcBef>
            </a:pPr>
            <a:r>
              <a:rPr lang="en-US" sz="1100" dirty="0" smtClean="0">
                <a:latin typeface="+mn-lt"/>
              </a:rPr>
              <a:t>A</a:t>
            </a:r>
            <a:r>
              <a:rPr lang="en-US" sz="1100" baseline="0" dirty="0" smtClean="0">
                <a:latin typeface="+mn-lt"/>
              </a:rPr>
              <a:t> board member’s responsibility to engage in planning is sometimes difficult to fully grasp because such efforts are not as concrete as other board responsibilities. </a:t>
            </a:r>
            <a:r>
              <a:rPr lang="en-US" sz="1100" dirty="0" smtClean="0">
                <a:latin typeface="+mn-lt"/>
              </a:rPr>
              <a:t>To</a:t>
            </a:r>
            <a:r>
              <a:rPr lang="en-US" sz="1100" baseline="0" dirty="0" smtClean="0">
                <a:latin typeface="+mn-lt"/>
              </a:rPr>
              <a:t> better understand what engaging in planning might look like, ask workshop participants to engage in what is often referred to as the SWOT exercise.  SWOT stands for Strength, Weakness, Opportunity and Threat. A SWOT analysis is used by boards to help build an organization’s strategy. Each workshop participant should take a moment to identify each of the following in relation to their organizations:</a:t>
            </a:r>
          </a:p>
          <a:p>
            <a:pPr>
              <a:spcBef>
                <a:spcPts val="0"/>
              </a:spcBef>
            </a:pPr>
            <a:endParaRPr lang="en-US" sz="1100" baseline="0" dirty="0" smtClean="0">
              <a:latin typeface="+mn-lt"/>
            </a:endParaRPr>
          </a:p>
          <a:p>
            <a:pPr marL="115888" indent="-115888">
              <a:spcBef>
                <a:spcPts val="0"/>
              </a:spcBef>
              <a:buFont typeface="Arial" pitchFamily="34" charset="0"/>
              <a:buChar char="•"/>
            </a:pPr>
            <a:r>
              <a:rPr lang="en-US" sz="1100" b="1" baseline="0" dirty="0" smtClean="0">
                <a:latin typeface="+mn-lt"/>
              </a:rPr>
              <a:t>Strengths</a:t>
            </a:r>
            <a:r>
              <a:rPr lang="en-US" sz="1100" baseline="0" dirty="0" smtClean="0">
                <a:latin typeface="+mn-lt"/>
              </a:rPr>
              <a:t> (e.g., sole provider of a service, passionate volunteers, loyal donors, clear vision and history). Questions</a:t>
            </a:r>
            <a:r>
              <a:rPr lang="en-US" sz="1100" dirty="0" smtClean="0">
                <a:latin typeface="+mn-lt"/>
              </a:rPr>
              <a:t> to consider:</a:t>
            </a:r>
            <a:endParaRPr lang="en-US" sz="1100" baseline="0" dirty="0" smtClean="0">
              <a:latin typeface="+mn-lt"/>
            </a:endParaRPr>
          </a:p>
          <a:p>
            <a:pPr marL="236538" lvl="1" indent="-115888">
              <a:spcBef>
                <a:spcPts val="0"/>
              </a:spcBef>
              <a:buFont typeface="Courier New" pitchFamily="49" charset="0"/>
              <a:buChar char="o"/>
            </a:pPr>
            <a:r>
              <a:rPr lang="en-US" sz="1100" baseline="0" dirty="0" smtClean="0">
                <a:latin typeface="+mn-lt"/>
              </a:rPr>
              <a:t>What does your organization do better than others?</a:t>
            </a:r>
          </a:p>
          <a:p>
            <a:pPr marL="236538" lvl="1" indent="-115888">
              <a:spcBef>
                <a:spcPts val="0"/>
              </a:spcBef>
              <a:buFont typeface="Courier New" pitchFamily="49" charset="0"/>
              <a:buChar char="o"/>
            </a:pPr>
            <a:r>
              <a:rPr lang="en-US" sz="1100" baseline="0" dirty="0" smtClean="0">
                <a:latin typeface="+mn-lt"/>
              </a:rPr>
              <a:t>What advantages does your organization have?</a:t>
            </a:r>
          </a:p>
          <a:p>
            <a:pPr marL="236538" lvl="1" indent="-115888">
              <a:spcBef>
                <a:spcPts val="0"/>
              </a:spcBef>
              <a:buFont typeface="Courier New" pitchFamily="49" charset="0"/>
              <a:buChar char="o"/>
            </a:pPr>
            <a:r>
              <a:rPr lang="en-US" sz="1100" baseline="0" dirty="0" smtClean="0">
                <a:latin typeface="+mn-lt"/>
              </a:rPr>
              <a:t>What do others see as your strengthens?</a:t>
            </a:r>
          </a:p>
          <a:p>
            <a:pPr marL="115888" indent="-115888">
              <a:spcBef>
                <a:spcPts val="0"/>
              </a:spcBef>
              <a:buFont typeface="Arial" pitchFamily="34" charset="0"/>
              <a:buChar char="•"/>
            </a:pPr>
            <a:endParaRPr lang="en-US" sz="1100" dirty="0" smtClean="0">
              <a:latin typeface="+mn-lt"/>
            </a:endParaRPr>
          </a:p>
          <a:p>
            <a:pPr marL="115888" indent="-115888">
              <a:spcBef>
                <a:spcPts val="0"/>
              </a:spcBef>
              <a:buFont typeface="Arial" pitchFamily="34" charset="0"/>
              <a:buChar char="•"/>
            </a:pPr>
            <a:r>
              <a:rPr lang="en-US" sz="1100" b="1" baseline="0" dirty="0" smtClean="0">
                <a:latin typeface="+mn-lt"/>
              </a:rPr>
              <a:t>Weaknesses</a:t>
            </a:r>
            <a:r>
              <a:rPr lang="en-US" sz="1100" baseline="0" dirty="0" smtClean="0">
                <a:latin typeface="+mn-lt"/>
              </a:rPr>
              <a:t> (e.g., small volunteer base, high staff turnover, lack of external communications). Questions</a:t>
            </a:r>
            <a:r>
              <a:rPr lang="en-US" sz="1100" dirty="0" smtClean="0">
                <a:latin typeface="+mn-lt"/>
              </a:rPr>
              <a:t> to consider:</a:t>
            </a:r>
            <a:endParaRPr lang="en-US" sz="1100" baseline="0" dirty="0" smtClean="0">
              <a:latin typeface="+mn-lt"/>
            </a:endParaRPr>
          </a:p>
          <a:p>
            <a:pPr marL="236538" lvl="1" indent="-115888">
              <a:spcBef>
                <a:spcPts val="0"/>
              </a:spcBef>
              <a:buFont typeface="Courier New" pitchFamily="49" charset="0"/>
              <a:buChar char="o"/>
            </a:pPr>
            <a:r>
              <a:rPr lang="en-US" sz="1100" baseline="0" dirty="0" smtClean="0">
                <a:latin typeface="+mn-lt"/>
              </a:rPr>
              <a:t>How could your organization improve?</a:t>
            </a:r>
          </a:p>
          <a:p>
            <a:pPr marL="236538" lvl="1" indent="-115888">
              <a:spcBef>
                <a:spcPts val="0"/>
              </a:spcBef>
              <a:buFont typeface="Courier New" pitchFamily="49" charset="0"/>
              <a:buChar char="o"/>
            </a:pPr>
            <a:r>
              <a:rPr lang="en-US" sz="1100" baseline="0" dirty="0" smtClean="0">
                <a:latin typeface="+mn-lt"/>
              </a:rPr>
              <a:t>What do others see as your weaknesses?</a:t>
            </a:r>
          </a:p>
          <a:p>
            <a:pPr marL="115888" indent="-115888">
              <a:spcBef>
                <a:spcPts val="0"/>
              </a:spcBef>
              <a:buFont typeface="Arial" pitchFamily="34" charset="0"/>
              <a:buChar char="•"/>
            </a:pPr>
            <a:endParaRPr lang="en-US" sz="1100" baseline="0" dirty="0" smtClean="0">
              <a:latin typeface="+mn-lt"/>
            </a:endParaRPr>
          </a:p>
          <a:p>
            <a:pPr marL="115888" indent="-115888">
              <a:spcBef>
                <a:spcPts val="0"/>
              </a:spcBef>
              <a:buFont typeface="Arial" pitchFamily="34" charset="0"/>
              <a:buChar char="•"/>
            </a:pPr>
            <a:r>
              <a:rPr lang="en-US" sz="1100" b="1" baseline="0" dirty="0" smtClean="0">
                <a:latin typeface="+mn-lt"/>
              </a:rPr>
              <a:t>Opportunities</a:t>
            </a:r>
            <a:r>
              <a:rPr lang="en-US" sz="1100" b="0" baseline="0" dirty="0" smtClean="0">
                <a:latin typeface="+mn-lt"/>
              </a:rPr>
              <a:t> (e.g.</a:t>
            </a:r>
            <a:r>
              <a:rPr lang="en-US" sz="1100" baseline="0" dirty="0" smtClean="0">
                <a:latin typeface="+mn-lt"/>
              </a:rPr>
              <a:t>, develop partnerships, expand volunteer and client base through robust communications, increase number of loyal donors, explore enhancement</a:t>
            </a:r>
            <a:r>
              <a:rPr lang="en-US" sz="1100" dirty="0" smtClean="0">
                <a:latin typeface="+mn-lt"/>
              </a:rPr>
              <a:t> to or development of programs). Questions to consider:</a:t>
            </a:r>
            <a:r>
              <a:rPr lang="en-US" sz="1100" baseline="0" dirty="0" smtClean="0">
                <a:latin typeface="+mn-lt"/>
              </a:rPr>
              <a:t> </a:t>
            </a:r>
          </a:p>
          <a:p>
            <a:pPr marL="236538" lvl="1" indent="-115888">
              <a:spcBef>
                <a:spcPts val="0"/>
              </a:spcBef>
              <a:buFont typeface="Courier New" pitchFamily="49" charset="0"/>
              <a:buChar char="o"/>
            </a:pPr>
            <a:r>
              <a:rPr lang="en-US" sz="1100" dirty="0" smtClean="0">
                <a:latin typeface="+mn-lt"/>
              </a:rPr>
              <a:t>What opportunities are you aware of?</a:t>
            </a:r>
          </a:p>
          <a:p>
            <a:pPr marL="236538" lvl="1" indent="-115888">
              <a:spcBef>
                <a:spcPts val="0"/>
              </a:spcBef>
              <a:buFont typeface="Courier New" pitchFamily="49" charset="0"/>
              <a:buChar char="o"/>
            </a:pPr>
            <a:r>
              <a:rPr lang="en-US" sz="1100" baseline="0" dirty="0" smtClean="0">
                <a:latin typeface="+mn-lt"/>
              </a:rPr>
              <a:t>What are new developments </a:t>
            </a:r>
            <a:r>
              <a:rPr lang="en-US" sz="1100" dirty="0" smtClean="0">
                <a:latin typeface="+mn-lt"/>
              </a:rPr>
              <a:t>in the sector?</a:t>
            </a:r>
            <a:endParaRPr lang="en-US" sz="1100" baseline="0" dirty="0" smtClean="0">
              <a:latin typeface="+mn-lt"/>
            </a:endParaRPr>
          </a:p>
          <a:p>
            <a:pPr marL="115888" indent="-115888">
              <a:spcBef>
                <a:spcPts val="0"/>
              </a:spcBef>
              <a:buFont typeface="Arial" pitchFamily="34" charset="0"/>
              <a:buChar char="•"/>
            </a:pPr>
            <a:endParaRPr lang="en-US" sz="1100" baseline="0" dirty="0" smtClean="0">
              <a:latin typeface="+mn-lt"/>
            </a:endParaRPr>
          </a:p>
          <a:p>
            <a:pPr marL="115888" indent="-115888">
              <a:spcBef>
                <a:spcPts val="0"/>
              </a:spcBef>
              <a:buFont typeface="Arial" pitchFamily="34" charset="0"/>
              <a:buChar char="•"/>
            </a:pPr>
            <a:r>
              <a:rPr lang="en-US" sz="1100" b="1" baseline="0" dirty="0" smtClean="0">
                <a:latin typeface="+mn-lt"/>
              </a:rPr>
              <a:t>Threats</a:t>
            </a:r>
            <a:r>
              <a:rPr lang="en-US" sz="1100" b="0" baseline="0" dirty="0" smtClean="0">
                <a:latin typeface="+mn-lt"/>
              </a:rPr>
              <a:t> (e.g.</a:t>
            </a:r>
            <a:r>
              <a:rPr lang="en-US" sz="1100" baseline="0" dirty="0" smtClean="0">
                <a:latin typeface="+mn-lt"/>
              </a:rPr>
              <a:t>, measuring success is difficult, cash flow/external costs, bad</a:t>
            </a:r>
            <a:r>
              <a:rPr lang="en-US" sz="1100" dirty="0" smtClean="0">
                <a:latin typeface="+mn-lt"/>
              </a:rPr>
              <a:t> publicity). Questions to consider:</a:t>
            </a:r>
          </a:p>
          <a:p>
            <a:pPr marL="236538" lvl="1" indent="-115888">
              <a:spcBef>
                <a:spcPts val="0"/>
              </a:spcBef>
              <a:buFont typeface="Courier New" pitchFamily="49" charset="0"/>
              <a:buChar char="o"/>
            </a:pPr>
            <a:r>
              <a:rPr lang="en-US" sz="1100" dirty="0" smtClean="0">
                <a:latin typeface="+mn-lt"/>
              </a:rPr>
              <a:t>What obstacles does your organization face?</a:t>
            </a:r>
          </a:p>
          <a:p>
            <a:pPr marL="236538" lvl="1" indent="-115888">
              <a:spcBef>
                <a:spcPts val="0"/>
              </a:spcBef>
              <a:buFont typeface="Courier New" pitchFamily="49" charset="0"/>
              <a:buChar char="o"/>
            </a:pPr>
            <a:r>
              <a:rPr lang="en-US" sz="1100" dirty="0" smtClean="0">
                <a:latin typeface="+mn-lt"/>
              </a:rPr>
              <a:t>Could weakness threaten your organization’s sustainability?</a:t>
            </a:r>
          </a:p>
          <a:p>
            <a:pPr marL="236538" lvl="1" indent="-115888">
              <a:spcBef>
                <a:spcPts val="0"/>
              </a:spcBef>
              <a:buFont typeface="Courier New" pitchFamily="49" charset="0"/>
              <a:buChar char="o"/>
            </a:pPr>
            <a:endParaRPr lang="en-US" sz="1100" baseline="0" dirty="0" smtClean="0">
              <a:latin typeface="+mn-lt"/>
            </a:endParaRPr>
          </a:p>
          <a:p>
            <a:pPr>
              <a:spcBef>
                <a:spcPts val="0"/>
              </a:spcBef>
            </a:pPr>
            <a:r>
              <a:rPr lang="en-US" sz="1100" dirty="0" smtClean="0">
                <a:latin typeface="+mn-lt"/>
              </a:rPr>
              <a:t>Working through a SWOT</a:t>
            </a:r>
            <a:r>
              <a:rPr lang="en-US" sz="1100" baseline="0" dirty="0" smtClean="0">
                <a:latin typeface="+mn-lt"/>
              </a:rPr>
              <a:t> analysis </a:t>
            </a:r>
            <a:r>
              <a:rPr lang="en-US" sz="1100" dirty="0" smtClean="0">
                <a:latin typeface="+mn-lt"/>
              </a:rPr>
              <a:t>is one way for board members to develop a deeper understanding of their organization’s operations and efforts needed to further the mission. This understanding plays a crucial role in a board’s meeting its responsibility to think strategically about the organization’s future and planning accordingly.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a:p>
        </p:txBody>
      </p:sp>
    </p:spTree>
    <p:extLst>
      <p:ext uri="{BB962C8B-B14F-4D97-AF65-F5344CB8AC3E}">
        <p14:creationId xmlns:p14="http://schemas.microsoft.com/office/powerpoint/2010/main" xmlns="" val="3624927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The federal CSBG Act and CSBG Organizational Standards require that the board oversee two types of planning efforts by the CAA. Preparing the community action plan, which is specific to CSBG-funded activities, is specifically required by the federal CSBG Act. The plan involves the CAA conducting a community needs assessment to identify the population to be served and the assistance needed. </a:t>
            </a:r>
            <a:r>
              <a:rPr lang="en-US" sz="1100" kern="1200" dirty="0" smtClean="0">
                <a:solidFill>
                  <a:schemeClr val="tx1"/>
                </a:solidFill>
                <a:latin typeface="Arial" charset="0"/>
                <a:ea typeface="+mn-ea"/>
                <a:cs typeface="+mn-cs"/>
              </a:rPr>
              <a:t>These efforts often involve reviewing publicly available data such as the most recent census report, and engaging staff to develop surveys and conduct research to gather data from the community served. While the board is mainly tasked with voting to accept the needs assessment, some CAA tripartite boards contribute to the data gathering process by convening community forums to solicit information on needs and suggestions for addressing those needs from those living in the area.</a:t>
            </a:r>
          </a:p>
          <a:p>
            <a:pPr>
              <a:spcBef>
                <a:spcPts val="0"/>
              </a:spcBef>
            </a:pPr>
            <a:endParaRPr lang="en-US" sz="1100" dirty="0" smtClean="0">
              <a:latin typeface="+mn-lt"/>
            </a:endParaRPr>
          </a:p>
          <a:p>
            <a:pPr>
              <a:spcBef>
                <a:spcPts val="0"/>
              </a:spcBef>
            </a:pPr>
            <a:r>
              <a:rPr lang="en-US" sz="1100" dirty="0" smtClean="0">
                <a:latin typeface="+mn-lt"/>
              </a:rPr>
              <a:t>The community action plan informs a CAA’s strategic plan, which is an organization-wide document that establishes the direction and activities of the whole organization. </a:t>
            </a:r>
            <a:r>
              <a:rPr lang="en-US" sz="1100" kern="1200" dirty="0" smtClean="0">
                <a:solidFill>
                  <a:schemeClr val="tx1"/>
                </a:solidFill>
                <a:latin typeface="Arial" charset="0"/>
                <a:ea typeface="+mn-ea"/>
                <a:cs typeface="+mn-cs"/>
              </a:rPr>
              <a:t>Under the CSBG Organizational Standards, a CAA is required to engage in strategic planning every 5 years and the Board is required to approve the plan.  While the board will likely organize a planning committee to work with the executive director and staff to lead the planning efforts, the approach should focus on the “big picture” and include:</a:t>
            </a:r>
          </a:p>
          <a:p>
            <a:pPr defTabSz="913998">
              <a:spcBef>
                <a:spcPts val="0"/>
              </a:spcBef>
              <a:defRPr/>
            </a:pPr>
            <a:endParaRPr lang="en-US" sz="1100" kern="1200" dirty="0" smtClean="0">
              <a:solidFill>
                <a:schemeClr val="tx1"/>
              </a:solidFill>
              <a:latin typeface="Arial" charset="0"/>
              <a:ea typeface="+mn-ea"/>
              <a:cs typeface="+mn-cs"/>
            </a:endParaRPr>
          </a:p>
          <a:p>
            <a:pPr marL="109538" lvl="1" indent="-109538" defTabSz="913998">
              <a:spcBef>
                <a:spcPts val="0"/>
              </a:spcBef>
              <a:buFont typeface="Arial" pitchFamily="34" charset="0"/>
              <a:buChar char="•"/>
              <a:defRPr/>
            </a:pPr>
            <a:r>
              <a:rPr lang="en-US" sz="1100" kern="1200" dirty="0" smtClean="0">
                <a:solidFill>
                  <a:schemeClr val="tx1"/>
                </a:solidFill>
                <a:latin typeface="Arial" charset="0"/>
                <a:ea typeface="+mn-ea"/>
                <a:cs typeface="+mn-cs"/>
              </a:rPr>
              <a:t>Thinking about mission and purpose; </a:t>
            </a:r>
          </a:p>
          <a:p>
            <a:pPr marL="109538" lvl="1" indent="-109538" defTabSz="913998">
              <a:spcBef>
                <a:spcPts val="0"/>
              </a:spcBef>
              <a:buFont typeface="Arial" pitchFamily="34" charset="0"/>
              <a:buChar char="•"/>
              <a:defRPr/>
            </a:pPr>
            <a:r>
              <a:rPr lang="en-US" sz="1100" kern="1200" dirty="0" smtClean="0">
                <a:solidFill>
                  <a:schemeClr val="tx1"/>
                </a:solidFill>
                <a:latin typeface="Arial" charset="0"/>
                <a:ea typeface="+mn-ea"/>
                <a:cs typeface="+mn-cs"/>
              </a:rPr>
              <a:t>Aligning strategic plan with overall mission;</a:t>
            </a:r>
          </a:p>
          <a:p>
            <a:pPr marL="109538" lvl="1" indent="-109538" defTabSz="913998">
              <a:spcBef>
                <a:spcPts val="0"/>
              </a:spcBef>
              <a:buFont typeface="Arial" pitchFamily="34" charset="0"/>
              <a:buChar char="•"/>
              <a:defRPr/>
            </a:pPr>
            <a:r>
              <a:rPr lang="en-US" sz="1100" kern="1200" dirty="0" smtClean="0">
                <a:solidFill>
                  <a:schemeClr val="tx1"/>
                </a:solidFill>
                <a:latin typeface="Arial" charset="0"/>
                <a:ea typeface="+mn-ea"/>
                <a:cs typeface="+mn-cs"/>
              </a:rPr>
              <a:t>Reviewing and adjusting (if necessary) all programs;</a:t>
            </a:r>
          </a:p>
          <a:p>
            <a:pPr marL="109538" lvl="1" indent="-109538" defTabSz="913998">
              <a:spcBef>
                <a:spcPts val="0"/>
              </a:spcBef>
              <a:buFont typeface="Arial" pitchFamily="34" charset="0"/>
              <a:buChar char="•"/>
              <a:defRPr/>
            </a:pPr>
            <a:r>
              <a:rPr lang="en-US" sz="1100" kern="1200" dirty="0" smtClean="0">
                <a:solidFill>
                  <a:schemeClr val="tx1"/>
                </a:solidFill>
                <a:latin typeface="Arial" charset="0"/>
                <a:ea typeface="+mn-ea"/>
                <a:cs typeface="+mn-cs"/>
              </a:rPr>
              <a:t>Identifying broad goals and priorities; and</a:t>
            </a:r>
          </a:p>
          <a:p>
            <a:pPr marL="109538" lvl="1" indent="-109538" defTabSz="913998">
              <a:spcBef>
                <a:spcPts val="0"/>
              </a:spcBef>
              <a:buFont typeface="Arial" pitchFamily="34" charset="0"/>
              <a:buChar char="•"/>
              <a:defRPr/>
            </a:pPr>
            <a:r>
              <a:rPr lang="en-US" sz="1100" kern="1200" dirty="0" smtClean="0">
                <a:solidFill>
                  <a:schemeClr val="tx1"/>
                </a:solidFill>
                <a:latin typeface="Arial" charset="0"/>
                <a:ea typeface="+mn-ea"/>
                <a:cs typeface="+mn-cs"/>
              </a:rPr>
              <a:t>Establishing and maintaining procedures for reporting on goals and results.</a:t>
            </a:r>
          </a:p>
          <a:p>
            <a:pPr marL="228500" indent="-228500" defTabSz="913998">
              <a:spcBef>
                <a:spcPts val="0"/>
              </a:spcBef>
              <a:defRPr/>
            </a:pPr>
            <a:endParaRPr lang="en-US" sz="1100" b="1" kern="1200" dirty="0" smtClean="0">
              <a:solidFill>
                <a:schemeClr val="tx1"/>
              </a:solidFill>
              <a:latin typeface="Arial" charset="0"/>
              <a:ea typeface="+mn-ea"/>
              <a:cs typeface="+mn-cs"/>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a:t>
            </a:fld>
            <a:endParaRPr lang="en-US"/>
          </a:p>
        </p:txBody>
      </p:sp>
    </p:spTree>
    <p:extLst>
      <p:ext uri="{BB962C8B-B14F-4D97-AF65-F5344CB8AC3E}">
        <p14:creationId xmlns:p14="http://schemas.microsoft.com/office/powerpoint/2010/main" xmlns="" val="2470284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This guide developed by the California Community Action Association and the National Community Action Partnership was designed to help CAAs navigate the strategic planning process and successfully plan, develop, implement and evaluate strategic plans. As a comprehensive capacity building resource, the guide can also be used to refresh an existing plan, train program managers and agency leadership, or even develop a planning process for a community collaborative.</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a:t>
            </a:fld>
            <a:endParaRPr lang="en-US"/>
          </a:p>
        </p:txBody>
      </p:sp>
    </p:spTree>
    <p:extLst>
      <p:ext uri="{BB962C8B-B14F-4D97-AF65-F5344CB8AC3E}">
        <p14:creationId xmlns:p14="http://schemas.microsoft.com/office/powerpoint/2010/main" xmlns="" val="2029236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xfrm>
            <a:off x="457200" y="4267201"/>
            <a:ext cx="6172199" cy="4331356"/>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ts val="0"/>
              </a:spcBef>
              <a:spcAft>
                <a:spcPts val="0"/>
              </a:spcAft>
            </a:pPr>
            <a:r>
              <a:rPr lang="en-US" altLang="en-US" sz="1100" dirty="0" smtClean="0">
                <a:latin typeface="+mn-lt"/>
              </a:rPr>
              <a:t>Another approach to strategic</a:t>
            </a:r>
            <a:r>
              <a:rPr lang="en-US" altLang="en-US" sz="1100" baseline="0" dirty="0" smtClean="0">
                <a:latin typeface="+mn-lt"/>
              </a:rPr>
              <a:t> planning is offered by the book </a:t>
            </a:r>
            <a:r>
              <a:rPr lang="en-US" altLang="en-US" sz="1100" i="1" baseline="0" dirty="0" smtClean="0">
                <a:latin typeface="+mn-lt"/>
              </a:rPr>
              <a:t>Nonprofit Sustainability: Making Strategic Decisions for Financial Viability</a:t>
            </a:r>
            <a:r>
              <a:rPr lang="en-US" altLang="en-US" sz="1100" baseline="0" dirty="0" smtClean="0">
                <a:latin typeface="+mn-lt"/>
              </a:rPr>
              <a:t>. The book offers one way for </a:t>
            </a:r>
            <a:r>
              <a:rPr lang="en-US" altLang="en-US" sz="1100" dirty="0" smtClean="0">
                <a:latin typeface="+mn-lt"/>
              </a:rPr>
              <a:t>a board to make </a:t>
            </a:r>
            <a:r>
              <a:rPr lang="en-US" altLang="en-US" sz="1100" dirty="0">
                <a:latin typeface="+mn-lt"/>
              </a:rPr>
              <a:t>decisions about programs and activities in its strategic planning </a:t>
            </a:r>
            <a:r>
              <a:rPr lang="en-US" altLang="en-US" sz="1100" dirty="0" smtClean="0">
                <a:latin typeface="+mn-lt"/>
              </a:rPr>
              <a:t>sessions.</a:t>
            </a:r>
            <a:r>
              <a:rPr lang="en-US" altLang="en-US" sz="1100" baseline="0" dirty="0" smtClean="0">
                <a:latin typeface="+mn-lt"/>
              </a:rPr>
              <a:t> The approach attempts to address concerns by b</a:t>
            </a:r>
            <a:r>
              <a:rPr lang="en-US" altLang="en-US" sz="1100" dirty="0" smtClean="0">
                <a:latin typeface="+mn-lt"/>
              </a:rPr>
              <a:t>oard </a:t>
            </a:r>
            <a:r>
              <a:rPr lang="en-US" altLang="en-US" sz="1100" dirty="0">
                <a:latin typeface="+mn-lt"/>
              </a:rPr>
              <a:t>members and staff </a:t>
            </a:r>
            <a:r>
              <a:rPr lang="en-US" altLang="en-US" sz="1100" dirty="0" smtClean="0">
                <a:latin typeface="+mn-lt"/>
              </a:rPr>
              <a:t>who may </a:t>
            </a:r>
            <a:r>
              <a:rPr lang="en-US" altLang="en-US" sz="1100" dirty="0">
                <a:latin typeface="+mn-lt"/>
              </a:rPr>
              <a:t>feel like they aren’t sufficiently familiar with all of the </a:t>
            </a:r>
            <a:r>
              <a:rPr lang="en-US" altLang="en-US" sz="1100" dirty="0" smtClean="0">
                <a:latin typeface="+mn-lt"/>
              </a:rPr>
              <a:t>organization’s programs </a:t>
            </a:r>
            <a:r>
              <a:rPr lang="en-US" altLang="en-US" sz="1100" dirty="0">
                <a:latin typeface="+mn-lt"/>
              </a:rPr>
              <a:t>and activities</a:t>
            </a:r>
            <a:r>
              <a:rPr lang="en-US" altLang="en-US" sz="1100" dirty="0" smtClean="0">
                <a:latin typeface="+mn-lt"/>
              </a:rPr>
              <a:t>. It</a:t>
            </a:r>
            <a:r>
              <a:rPr lang="en-US" altLang="en-US" sz="1100" baseline="0" dirty="0" smtClean="0">
                <a:latin typeface="+mn-lt"/>
              </a:rPr>
              <a:t> also offers a challenge to many organizations who claim </a:t>
            </a:r>
            <a:r>
              <a:rPr lang="en-US" altLang="en-US" sz="1100" dirty="0" smtClean="0">
                <a:latin typeface="+mn-lt"/>
              </a:rPr>
              <a:t>that </a:t>
            </a:r>
            <a:r>
              <a:rPr lang="en-US" altLang="en-US" sz="1100" dirty="0">
                <a:latin typeface="+mn-lt"/>
              </a:rPr>
              <a:t>“all of our programs are </a:t>
            </a:r>
            <a:r>
              <a:rPr lang="en-US" altLang="en-US" sz="1100" dirty="0" smtClean="0">
                <a:latin typeface="+mn-lt"/>
              </a:rPr>
              <a:t>great” by requiring them to engage in a real </a:t>
            </a:r>
            <a:r>
              <a:rPr lang="en-US" altLang="en-US" sz="1100" dirty="0">
                <a:latin typeface="+mn-lt"/>
              </a:rPr>
              <a:t>discussion about which programs in fact have the greatest or most important impact.</a:t>
            </a:r>
          </a:p>
          <a:p>
            <a:pPr>
              <a:spcBef>
                <a:spcPts val="0"/>
              </a:spcBef>
              <a:spcAft>
                <a:spcPts val="0"/>
              </a:spcAft>
            </a:pPr>
            <a:endParaRPr lang="en-US" altLang="en-US" sz="1100" b="0" dirty="0">
              <a:latin typeface="+mn-lt"/>
            </a:endParaRPr>
          </a:p>
          <a:p>
            <a:pPr>
              <a:spcBef>
                <a:spcPts val="0"/>
              </a:spcBef>
              <a:spcAft>
                <a:spcPts val="0"/>
              </a:spcAft>
            </a:pPr>
            <a:r>
              <a:rPr lang="en-US" altLang="en-US" sz="1100" b="0" dirty="0" smtClean="0">
                <a:latin typeface="+mn-lt"/>
              </a:rPr>
              <a:t>The</a:t>
            </a:r>
            <a:r>
              <a:rPr lang="en-US" altLang="en-US" sz="1100" b="0" baseline="0" dirty="0" smtClean="0">
                <a:latin typeface="+mn-lt"/>
              </a:rPr>
              <a:t> analysis is anchored in the development</a:t>
            </a:r>
            <a:r>
              <a:rPr lang="en-US" altLang="en-US" sz="1100" b="0" dirty="0" smtClean="0">
                <a:latin typeface="+mn-lt"/>
              </a:rPr>
              <a:t> of</a:t>
            </a:r>
            <a:r>
              <a:rPr lang="en-US" altLang="en-US" sz="1100" b="0" baseline="0" dirty="0" smtClean="0">
                <a:latin typeface="+mn-lt"/>
              </a:rPr>
              <a:t> a matrix for your</a:t>
            </a:r>
            <a:r>
              <a:rPr lang="en-US" altLang="en-US" sz="1100" b="0" dirty="0" smtClean="0">
                <a:latin typeface="+mn-lt"/>
              </a:rPr>
              <a:t> </a:t>
            </a:r>
            <a:r>
              <a:rPr lang="en-US" altLang="en-US" sz="1100" b="0" baseline="0" dirty="0" smtClean="0">
                <a:latin typeface="+mn-lt"/>
              </a:rPr>
              <a:t>organization </a:t>
            </a:r>
            <a:r>
              <a:rPr lang="en-US" altLang="en-US" sz="1100" dirty="0" smtClean="0">
                <a:latin typeface="+mn-lt"/>
              </a:rPr>
              <a:t>using the template </a:t>
            </a:r>
            <a:r>
              <a:rPr lang="en-US" altLang="en-US" sz="1100" b="0" baseline="0" dirty="0" smtClean="0">
                <a:latin typeface="+mn-lt"/>
              </a:rPr>
              <a:t>in the slide. </a:t>
            </a:r>
            <a:r>
              <a:rPr lang="en-US" sz="1100" dirty="0" smtClean="0">
                <a:latin typeface="+mn-lt"/>
              </a:rPr>
              <a:t>The matrix map serves as a visual tool that plots all of the organization's activities and the financial and mission impact of each activity into a single image to generate strategic discussions.</a:t>
            </a:r>
            <a:r>
              <a:rPr lang="en-US" altLang="en-US" sz="1100" baseline="0" dirty="0" smtClean="0">
                <a:latin typeface="+mn-lt"/>
              </a:rPr>
              <a:t> The focus is the d</a:t>
            </a:r>
            <a:r>
              <a:rPr lang="en-US" altLang="en-US" sz="1100" dirty="0" smtClean="0">
                <a:latin typeface="+mn-lt"/>
              </a:rPr>
              <a:t>ual </a:t>
            </a:r>
            <a:r>
              <a:rPr lang="en-US" altLang="en-US" sz="1100" dirty="0">
                <a:latin typeface="+mn-lt"/>
              </a:rPr>
              <a:t>bottom line: </a:t>
            </a:r>
            <a:r>
              <a:rPr lang="en-US" altLang="en-US" sz="1100" dirty="0" smtClean="0">
                <a:latin typeface="+mn-lt"/>
              </a:rPr>
              <a:t>maximizing </a:t>
            </a:r>
            <a:r>
              <a:rPr lang="en-US" altLang="en-US" sz="1100" dirty="0">
                <a:latin typeface="+mn-lt"/>
              </a:rPr>
              <a:t>both </a:t>
            </a:r>
            <a:r>
              <a:rPr lang="en-US" altLang="en-US" sz="1100" u="sng" dirty="0">
                <a:latin typeface="+mn-lt"/>
              </a:rPr>
              <a:t>programmatic impact</a:t>
            </a:r>
            <a:r>
              <a:rPr lang="en-US" altLang="en-US" sz="1100" dirty="0">
                <a:latin typeface="+mn-lt"/>
              </a:rPr>
              <a:t> and </a:t>
            </a:r>
            <a:r>
              <a:rPr lang="en-US" altLang="en-US" sz="1100" u="sng" dirty="0">
                <a:latin typeface="+mn-lt"/>
              </a:rPr>
              <a:t>financial sustainability</a:t>
            </a:r>
            <a:r>
              <a:rPr lang="en-US" altLang="en-US" sz="1100" b="0" dirty="0">
                <a:latin typeface="+mn-lt"/>
              </a:rPr>
              <a:t>.</a:t>
            </a:r>
            <a:r>
              <a:rPr lang="en-US" altLang="en-US" sz="1100" dirty="0">
                <a:latin typeface="+mn-lt"/>
              </a:rPr>
              <a:t> </a:t>
            </a:r>
            <a:r>
              <a:rPr lang="en-US" altLang="en-US" sz="1100" dirty="0" smtClean="0">
                <a:latin typeface="+mn-lt"/>
              </a:rPr>
              <a:t> </a:t>
            </a:r>
          </a:p>
          <a:p>
            <a:pPr>
              <a:spcBef>
                <a:spcPts val="0"/>
              </a:spcBef>
              <a:spcAft>
                <a:spcPts val="0"/>
              </a:spcAft>
            </a:pPr>
            <a:endParaRPr lang="en-US" altLang="en-US" sz="1100" dirty="0" smtClean="0">
              <a:latin typeface="+mn-lt"/>
            </a:endParaRPr>
          </a:p>
          <a:p>
            <a:pPr>
              <a:spcBef>
                <a:spcPts val="0"/>
              </a:spcBef>
              <a:spcAft>
                <a:spcPts val="0"/>
              </a:spcAft>
            </a:pPr>
            <a:r>
              <a:rPr lang="en-US" altLang="en-US" sz="1100" dirty="0" smtClean="0">
                <a:latin typeface="+mn-lt"/>
              </a:rPr>
              <a:t>The</a:t>
            </a:r>
            <a:r>
              <a:rPr lang="en-US" altLang="en-US" sz="1100" baseline="0" dirty="0" smtClean="0">
                <a:latin typeface="+mn-lt"/>
              </a:rPr>
              <a:t> matrix map requires an organization to identify all “lines of business” </a:t>
            </a:r>
            <a:r>
              <a:rPr lang="en-US" altLang="en-US" sz="1100" dirty="0" smtClean="0">
                <a:latin typeface="+mn-lt"/>
              </a:rPr>
              <a:t>(e.g., Head Start, food pantry, affordable housing, Meals on Wheels, etc.) </a:t>
            </a:r>
            <a:r>
              <a:rPr lang="en-US" altLang="en-US" sz="1100" baseline="0" dirty="0" smtClean="0">
                <a:latin typeface="+mn-lt"/>
              </a:rPr>
              <a:t>and place them in one of the four blue quadrants along the impact axis and profitability axis.  A program that has high mission impact but doesn’t generate any funds (or costs a significant amount of money to operate) for the organization would, for example, be placed in the upper left hand quadrant. To assess the relative mission impact of each activity, an organization could: s</a:t>
            </a:r>
            <a:r>
              <a:rPr lang="en-US" altLang="en-US" sz="1100" dirty="0" smtClean="0">
                <a:latin typeface="+mn-lt"/>
              </a:rPr>
              <a:t>urvey </a:t>
            </a:r>
            <a:r>
              <a:rPr lang="en-US" altLang="en-US" sz="1100" dirty="0">
                <a:latin typeface="+mn-lt"/>
              </a:rPr>
              <a:t>clients and staff members on how </a:t>
            </a:r>
            <a:r>
              <a:rPr lang="en-US" altLang="en-US" sz="1100" dirty="0" smtClean="0">
                <a:latin typeface="+mn-lt"/>
              </a:rPr>
              <a:t>they </a:t>
            </a:r>
            <a:r>
              <a:rPr lang="en-US" altLang="en-US" sz="1100" dirty="0">
                <a:latin typeface="+mn-lt"/>
              </a:rPr>
              <a:t>assess the impact of </a:t>
            </a:r>
            <a:r>
              <a:rPr lang="en-US" altLang="en-US" sz="1100" dirty="0" smtClean="0">
                <a:latin typeface="+mn-lt"/>
              </a:rPr>
              <a:t>the organization’s programs; conduct </a:t>
            </a:r>
            <a:r>
              <a:rPr lang="en-US" altLang="en-US" sz="1100" dirty="0">
                <a:latin typeface="+mn-lt"/>
              </a:rPr>
              <a:t>focus groups within the </a:t>
            </a:r>
            <a:r>
              <a:rPr lang="en-US" altLang="en-US" sz="1100" dirty="0" smtClean="0">
                <a:latin typeface="+mn-lt"/>
              </a:rPr>
              <a:t>community; and host </a:t>
            </a:r>
            <a:r>
              <a:rPr lang="en-US" altLang="en-US" sz="1100" dirty="0">
                <a:latin typeface="+mn-lt"/>
              </a:rPr>
              <a:t>town halls or forums to discuss </a:t>
            </a:r>
            <a:r>
              <a:rPr lang="en-US" altLang="en-US" sz="1100" dirty="0" smtClean="0">
                <a:latin typeface="+mn-lt"/>
              </a:rPr>
              <a:t>how effective the organization’s efforts are in meeting community needs. To asses the profitability of each activity an organization</a:t>
            </a:r>
            <a:r>
              <a:rPr lang="en-US" altLang="en-US" sz="1100" baseline="0" dirty="0" smtClean="0">
                <a:latin typeface="+mn-lt"/>
              </a:rPr>
              <a:t> could l</a:t>
            </a:r>
            <a:r>
              <a:rPr lang="en-US" sz="1100" dirty="0" smtClean="0">
                <a:latin typeface="+mn-lt"/>
              </a:rPr>
              <a:t>ook </a:t>
            </a:r>
            <a:r>
              <a:rPr lang="en-US" sz="1100" dirty="0">
                <a:latin typeface="+mn-lt"/>
              </a:rPr>
              <a:t>at how much an activity is contributing financially to </a:t>
            </a:r>
            <a:r>
              <a:rPr lang="en-US" sz="1100" dirty="0" smtClean="0">
                <a:latin typeface="+mn-lt"/>
              </a:rPr>
              <a:t>an organization </a:t>
            </a:r>
            <a:r>
              <a:rPr lang="en-US" sz="1100" dirty="0">
                <a:latin typeface="+mn-lt"/>
              </a:rPr>
              <a:t>or how </a:t>
            </a:r>
            <a:r>
              <a:rPr lang="en-US" sz="1100" dirty="0" smtClean="0">
                <a:latin typeface="+mn-lt"/>
              </a:rPr>
              <a:t>much the organization needs to subsidize the program with unrestricted funds.</a:t>
            </a:r>
            <a:r>
              <a:rPr lang="en-US" sz="1100" baseline="0" dirty="0" smtClean="0">
                <a:latin typeface="+mn-lt"/>
              </a:rPr>
              <a:t> </a:t>
            </a:r>
            <a:endParaRPr lang="en-US" sz="1100" dirty="0">
              <a:latin typeface="+mn-lt"/>
            </a:endParaRPr>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15815" indent="-275313" eaLnBrk="0" hangingPunct="0">
              <a:defRPr>
                <a:solidFill>
                  <a:schemeClr val="tx1"/>
                </a:solidFill>
                <a:latin typeface="Arial" pitchFamily="34" charset="0"/>
              </a:defRPr>
            </a:lvl2pPr>
            <a:lvl3pPr marL="1101255" indent="-220252" eaLnBrk="0" hangingPunct="0">
              <a:defRPr>
                <a:solidFill>
                  <a:schemeClr val="tx1"/>
                </a:solidFill>
                <a:latin typeface="Arial" pitchFamily="34" charset="0"/>
              </a:defRPr>
            </a:lvl3pPr>
            <a:lvl4pPr marL="1541755" indent="-220252" eaLnBrk="0" hangingPunct="0">
              <a:defRPr>
                <a:solidFill>
                  <a:schemeClr val="tx1"/>
                </a:solidFill>
                <a:latin typeface="Arial" pitchFamily="34" charset="0"/>
              </a:defRPr>
            </a:lvl4pPr>
            <a:lvl5pPr marL="1982257" indent="-220252" eaLnBrk="0" hangingPunct="0">
              <a:defRPr>
                <a:solidFill>
                  <a:schemeClr val="tx1"/>
                </a:solidFill>
                <a:latin typeface="Arial" pitchFamily="34" charset="0"/>
              </a:defRPr>
            </a:lvl5pPr>
            <a:lvl6pPr marL="2422758" indent="-220252" eaLnBrk="0" fontAlgn="base" hangingPunct="0">
              <a:spcBef>
                <a:spcPct val="0"/>
              </a:spcBef>
              <a:spcAft>
                <a:spcPct val="0"/>
              </a:spcAft>
              <a:defRPr>
                <a:solidFill>
                  <a:schemeClr val="tx1"/>
                </a:solidFill>
                <a:latin typeface="Arial" pitchFamily="34" charset="0"/>
              </a:defRPr>
            </a:lvl6pPr>
            <a:lvl7pPr marL="2863259" indent="-220252" eaLnBrk="0" fontAlgn="base" hangingPunct="0">
              <a:spcBef>
                <a:spcPct val="0"/>
              </a:spcBef>
              <a:spcAft>
                <a:spcPct val="0"/>
              </a:spcAft>
              <a:defRPr>
                <a:solidFill>
                  <a:schemeClr val="tx1"/>
                </a:solidFill>
                <a:latin typeface="Arial" pitchFamily="34" charset="0"/>
              </a:defRPr>
            </a:lvl7pPr>
            <a:lvl8pPr marL="3303759" indent="-220252" eaLnBrk="0" fontAlgn="base" hangingPunct="0">
              <a:spcBef>
                <a:spcPct val="0"/>
              </a:spcBef>
              <a:spcAft>
                <a:spcPct val="0"/>
              </a:spcAft>
              <a:defRPr>
                <a:solidFill>
                  <a:schemeClr val="tx1"/>
                </a:solidFill>
                <a:latin typeface="Arial" pitchFamily="34" charset="0"/>
              </a:defRPr>
            </a:lvl8pPr>
            <a:lvl9pPr marL="3744261" indent="-220252" eaLnBrk="0" fontAlgn="base" hangingPunct="0">
              <a:spcBef>
                <a:spcPct val="0"/>
              </a:spcBef>
              <a:spcAft>
                <a:spcPct val="0"/>
              </a:spcAft>
              <a:defRPr>
                <a:solidFill>
                  <a:schemeClr val="tx1"/>
                </a:solidFill>
                <a:latin typeface="Arial" pitchFamily="34" charset="0"/>
              </a:defRPr>
            </a:lvl9pPr>
          </a:lstStyle>
          <a:p>
            <a:pPr eaLnBrk="1" hangingPunct="1"/>
            <a:fld id="{520F886E-00B0-48DE-9FE6-097E608F49D0}" type="slidenum">
              <a:rPr lang="en-US" altLang="en-US" smtClean="0"/>
              <a:pPr eaLnBrk="1" hangingPunct="1"/>
              <a:t>9</a:t>
            </a:fld>
            <a:endParaRPr lang="en-US" altLang="en-US" smtClean="0"/>
          </a:p>
        </p:txBody>
      </p:sp>
    </p:spTree>
    <p:extLst>
      <p:ext uri="{BB962C8B-B14F-4D97-AF65-F5344CB8AC3E}">
        <p14:creationId xmlns:p14="http://schemas.microsoft.com/office/powerpoint/2010/main" xmlns="" val="1310727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xfrm>
            <a:off x="1181100" y="457200"/>
            <a:ext cx="4648200" cy="3486150"/>
          </a:xfrm>
          <a:ln/>
        </p:spPr>
      </p:sp>
      <p:sp>
        <p:nvSpPr>
          <p:cNvPr id="82947" name="Notes Placeholder 2"/>
          <p:cNvSpPr>
            <a:spLocks noGrp="1"/>
          </p:cNvSpPr>
          <p:nvPr>
            <p:ph type="body" idx="1"/>
          </p:nvPr>
        </p:nvSpPr>
        <p:spPr>
          <a:xfrm>
            <a:off x="524728" y="4114802"/>
            <a:ext cx="6248398" cy="4181475"/>
          </a:xfrm>
          <a:ln/>
        </p:spPr>
        <p:txBody>
          <a:bodyPr/>
          <a:lstStyle/>
          <a:p>
            <a:pPr>
              <a:spcBef>
                <a:spcPts val="0"/>
              </a:spcBef>
            </a:pPr>
            <a:r>
              <a:rPr lang="en-US" sz="1100" b="0" dirty="0" smtClean="0">
                <a:latin typeface="+mn-lt"/>
              </a:rPr>
              <a:t>Here is an example of a Matrix Map for a CAA: </a:t>
            </a:r>
          </a:p>
          <a:p>
            <a:pPr marL="115854" lvl="1" indent="-109506">
              <a:spcBef>
                <a:spcPts val="0"/>
              </a:spcBef>
              <a:buFont typeface="Arial" pitchFamily="34" charset="0"/>
              <a:buChar char="•"/>
            </a:pPr>
            <a:r>
              <a:rPr lang="en-US" sz="1100" b="0" dirty="0" smtClean="0">
                <a:latin typeface="+mn-lt"/>
              </a:rPr>
              <a:t>Each circle represents a program or project, i.e., a  “business line.”</a:t>
            </a:r>
          </a:p>
          <a:p>
            <a:pPr marL="115854" lvl="1" indent="-109506">
              <a:spcBef>
                <a:spcPts val="0"/>
              </a:spcBef>
              <a:buFont typeface="Arial" pitchFamily="34" charset="0"/>
              <a:buChar char="•"/>
            </a:pPr>
            <a:r>
              <a:rPr lang="en-US" sz="1100" b="0" dirty="0" smtClean="0">
                <a:latin typeface="+mn-lt"/>
              </a:rPr>
              <a:t>You can see that circles higher on the map have higher impact than those lower on the map. </a:t>
            </a:r>
          </a:p>
          <a:p>
            <a:pPr marL="115854" lvl="1" indent="-109506">
              <a:spcBef>
                <a:spcPts val="0"/>
              </a:spcBef>
              <a:buFont typeface="Arial" pitchFamily="34" charset="0"/>
              <a:buChar char="•"/>
            </a:pPr>
            <a:r>
              <a:rPr lang="en-US" sz="1100" b="0" dirty="0" smtClean="0">
                <a:latin typeface="+mn-lt"/>
              </a:rPr>
              <a:t>You can see the relative size of each activity, and which ones make money, which break even, and which require subsidy from the organization's unrestricted funds.</a:t>
            </a:r>
          </a:p>
          <a:p>
            <a:pPr marL="115854" lvl="1" indent="-109506">
              <a:spcBef>
                <a:spcPts val="0"/>
              </a:spcBef>
            </a:pPr>
            <a:r>
              <a:rPr lang="en-US" sz="1100" b="0" dirty="0" smtClean="0">
                <a:latin typeface="+mn-lt"/>
              </a:rPr>
              <a:t> </a:t>
            </a:r>
          </a:p>
          <a:p>
            <a:pPr>
              <a:spcBef>
                <a:spcPts val="0"/>
              </a:spcBef>
            </a:pPr>
            <a:r>
              <a:rPr lang="en-US" sz="1100" b="1" dirty="0" smtClean="0">
                <a:latin typeface="+mn-lt"/>
              </a:rPr>
              <a:t>Ask workshop participants how they would make strategic decisions about each of these programs based on the matrix map.  Here are some thoughts regarding each program:</a:t>
            </a:r>
          </a:p>
          <a:p>
            <a:pPr marL="115854" lvl="1" indent="-115854">
              <a:spcBef>
                <a:spcPts val="0"/>
              </a:spcBef>
              <a:buFont typeface="Arial" pitchFamily="34" charset="0"/>
              <a:buChar char="•"/>
            </a:pPr>
            <a:r>
              <a:rPr lang="en-US" sz="1100" dirty="0" smtClean="0">
                <a:latin typeface="+mn-lt"/>
              </a:rPr>
              <a:t> Head Start preschool – market and try to grow; maintain government relations</a:t>
            </a:r>
          </a:p>
          <a:p>
            <a:pPr marL="115854" lvl="1" indent="-115854">
              <a:spcBef>
                <a:spcPts val="0"/>
              </a:spcBef>
              <a:buFont typeface="Arial" pitchFamily="34" charset="0"/>
              <a:buChar char="•"/>
            </a:pPr>
            <a:r>
              <a:rPr lang="en-US" sz="1100" dirty="0" smtClean="0">
                <a:latin typeface="+mn-lt"/>
              </a:rPr>
              <a:t> ESL classes – limit attendance; try a partnership with the local community college</a:t>
            </a:r>
          </a:p>
          <a:p>
            <a:pPr marL="115854" lvl="1" indent="-115854">
              <a:spcBef>
                <a:spcPts val="0"/>
              </a:spcBef>
              <a:buFont typeface="Arial" pitchFamily="34" charset="0"/>
              <a:buChar char="•"/>
            </a:pPr>
            <a:r>
              <a:rPr lang="en-US" sz="1100" dirty="0" smtClean="0">
                <a:latin typeface="+mn-lt"/>
              </a:rPr>
              <a:t> U.S. citizenship classes – increase class size and reduce number of classes</a:t>
            </a:r>
          </a:p>
          <a:p>
            <a:pPr marL="115854" lvl="1" indent="-115854">
              <a:spcBef>
                <a:spcPts val="0"/>
              </a:spcBef>
              <a:buFont typeface="Arial" pitchFamily="34" charset="0"/>
              <a:buChar char="•"/>
            </a:pPr>
            <a:r>
              <a:rPr lang="en-US" sz="1100" dirty="0" smtClean="0">
                <a:latin typeface="+mn-lt"/>
              </a:rPr>
              <a:t> Annual street festival – raise corporate sponsorship fees; contain budget</a:t>
            </a:r>
          </a:p>
          <a:p>
            <a:pPr marL="115854" lvl="1" indent="-115854">
              <a:spcBef>
                <a:spcPts val="0"/>
              </a:spcBef>
              <a:buFont typeface="Arial" pitchFamily="34" charset="0"/>
              <a:buChar char="•"/>
            </a:pPr>
            <a:r>
              <a:rPr lang="en-US" sz="1100" dirty="0" smtClean="0">
                <a:latin typeface="+mn-lt"/>
              </a:rPr>
              <a:t> Annual campaign – make a conscious effort to build a larger mailing list; use a campaign to educate people on the demographics of the community</a:t>
            </a:r>
          </a:p>
          <a:p>
            <a:pPr marL="115854" lvl="1" indent="-115854">
              <a:spcBef>
                <a:spcPts val="0"/>
              </a:spcBef>
              <a:buFont typeface="Arial" pitchFamily="34" charset="0"/>
              <a:buChar char="•"/>
            </a:pPr>
            <a:r>
              <a:rPr lang="en-US" sz="1100" dirty="0" smtClean="0">
                <a:latin typeface="+mn-lt"/>
              </a:rPr>
              <a:t> Quit smoking classes – shut down, and refer people to other organizations providing classes</a:t>
            </a:r>
          </a:p>
          <a:p>
            <a:pPr>
              <a:spcBef>
                <a:spcPts val="0"/>
              </a:spcBef>
            </a:pPr>
            <a:endParaRPr lang="en-US" sz="1100" dirty="0" smtClean="0">
              <a:latin typeface="+mn-lt"/>
            </a:endParaRPr>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15920" indent="-275353" eaLnBrk="0" hangingPunct="0">
              <a:defRPr>
                <a:solidFill>
                  <a:schemeClr val="tx1"/>
                </a:solidFill>
                <a:latin typeface="Arial" pitchFamily="34" charset="0"/>
              </a:defRPr>
            </a:lvl2pPr>
            <a:lvl3pPr marL="1101416" indent="-220284" eaLnBrk="0" hangingPunct="0">
              <a:defRPr>
                <a:solidFill>
                  <a:schemeClr val="tx1"/>
                </a:solidFill>
                <a:latin typeface="Arial" pitchFamily="34" charset="0"/>
              </a:defRPr>
            </a:lvl3pPr>
            <a:lvl4pPr marL="1541981" indent="-220284" eaLnBrk="0" hangingPunct="0">
              <a:defRPr>
                <a:solidFill>
                  <a:schemeClr val="tx1"/>
                </a:solidFill>
                <a:latin typeface="Arial" pitchFamily="34" charset="0"/>
              </a:defRPr>
            </a:lvl4pPr>
            <a:lvl5pPr marL="1982548" indent="-220284" eaLnBrk="0" hangingPunct="0">
              <a:defRPr>
                <a:solidFill>
                  <a:schemeClr val="tx1"/>
                </a:solidFill>
                <a:latin typeface="Arial" pitchFamily="34" charset="0"/>
              </a:defRPr>
            </a:lvl5pPr>
            <a:lvl6pPr marL="2423113" indent="-220284" eaLnBrk="0" fontAlgn="base" hangingPunct="0">
              <a:spcBef>
                <a:spcPct val="0"/>
              </a:spcBef>
              <a:spcAft>
                <a:spcPct val="0"/>
              </a:spcAft>
              <a:defRPr>
                <a:solidFill>
                  <a:schemeClr val="tx1"/>
                </a:solidFill>
                <a:latin typeface="Arial" pitchFamily="34" charset="0"/>
              </a:defRPr>
            </a:lvl6pPr>
            <a:lvl7pPr marL="2863679" indent="-220284" eaLnBrk="0" fontAlgn="base" hangingPunct="0">
              <a:spcBef>
                <a:spcPct val="0"/>
              </a:spcBef>
              <a:spcAft>
                <a:spcPct val="0"/>
              </a:spcAft>
              <a:defRPr>
                <a:solidFill>
                  <a:schemeClr val="tx1"/>
                </a:solidFill>
                <a:latin typeface="Arial" pitchFamily="34" charset="0"/>
              </a:defRPr>
            </a:lvl7pPr>
            <a:lvl8pPr marL="3304243" indent="-220284" eaLnBrk="0" fontAlgn="base" hangingPunct="0">
              <a:spcBef>
                <a:spcPct val="0"/>
              </a:spcBef>
              <a:spcAft>
                <a:spcPct val="0"/>
              </a:spcAft>
              <a:defRPr>
                <a:solidFill>
                  <a:schemeClr val="tx1"/>
                </a:solidFill>
                <a:latin typeface="Arial" pitchFamily="34" charset="0"/>
              </a:defRPr>
            </a:lvl8pPr>
            <a:lvl9pPr marL="3744810" indent="-220284" eaLnBrk="0" fontAlgn="base" hangingPunct="0">
              <a:spcBef>
                <a:spcPct val="0"/>
              </a:spcBef>
              <a:spcAft>
                <a:spcPct val="0"/>
              </a:spcAft>
              <a:defRPr>
                <a:solidFill>
                  <a:schemeClr val="tx1"/>
                </a:solidFill>
                <a:latin typeface="Arial" pitchFamily="34" charset="0"/>
              </a:defRPr>
            </a:lvl9pPr>
          </a:lstStyle>
          <a:p>
            <a:pPr eaLnBrk="1" hangingPunct="1"/>
            <a:fld id="{68AC2BE8-010D-4ECF-B940-29D3FA08A386}" type="slidenum">
              <a:rPr lang="en-US" altLang="en-US" smtClean="0"/>
              <a:pPr eaLnBrk="1" hangingPunct="1"/>
              <a:t>10</a:t>
            </a:fld>
            <a:endParaRPr lang="en-US" altLang="en-US" dirty="0" smtClean="0"/>
          </a:p>
        </p:txBody>
      </p:sp>
    </p:spTree>
    <p:extLst>
      <p:ext uri="{BB962C8B-B14F-4D97-AF65-F5344CB8AC3E}">
        <p14:creationId xmlns:p14="http://schemas.microsoft.com/office/powerpoint/2010/main" xmlns="" val="4242525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3998">
              <a:spcBef>
                <a:spcPts val="0"/>
              </a:spcBef>
              <a:defRPr/>
            </a:pPr>
            <a:r>
              <a:rPr lang="en-US" sz="1100" dirty="0" smtClean="0">
                <a:latin typeface="+mn-lt"/>
              </a:rPr>
              <a:t>Even though a hallmark of a strong nonprofit is its ability to plan strategically, CAAs have an added incentive to engage in strategic planning activities. The CSBG Organizational Standards require them to do so and also direct a CAA to conduct a needs assessment that the board will formally accept. The Standard does not necessarily require a tripartite board to develop a new strategic plan every five years. Rather the Standard directs the board to review its existing strategic plan and ensure that it is truly reflective of community needs as reported in the community assessment, in line with the organization’s mission,</a:t>
            </a:r>
            <a:r>
              <a:rPr lang="en-US" sz="1100" baseline="0" dirty="0" smtClean="0">
                <a:latin typeface="+mn-lt"/>
              </a:rPr>
              <a:t> </a:t>
            </a:r>
            <a:r>
              <a:rPr lang="en-US" sz="1100" dirty="0" smtClean="0">
                <a:latin typeface="+mn-lt"/>
              </a:rPr>
              <a:t>and reflective of the organization’s goals.</a:t>
            </a: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11</a:t>
            </a:fld>
            <a:endParaRPr lang="en-US" dirty="0"/>
          </a:p>
        </p:txBody>
      </p:sp>
    </p:spTree>
    <p:extLst>
      <p:ext uri="{BB962C8B-B14F-4D97-AF65-F5344CB8AC3E}">
        <p14:creationId xmlns:p14="http://schemas.microsoft.com/office/powerpoint/2010/main" xmlns="" val="1661016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The strategic plan should be a living document that is regularly referred to and used. Shifting </a:t>
            </a:r>
            <a:r>
              <a:rPr lang="en-US" sz="1100" baseline="0" dirty="0" smtClean="0">
                <a:latin typeface="+mn-lt"/>
              </a:rPr>
              <a:t>the board’s </a:t>
            </a:r>
            <a:r>
              <a:rPr lang="en-US" sz="1100" dirty="0" smtClean="0">
                <a:latin typeface="+mn-lt"/>
              </a:rPr>
              <a:t>focus to strategy, as opposed to solely the operational</a:t>
            </a:r>
            <a:r>
              <a:rPr lang="en-US" sz="1100" baseline="0" dirty="0" smtClean="0">
                <a:latin typeface="+mn-lt"/>
              </a:rPr>
              <a:t> needs of an organization, can be challenging. To encourage a commitment to planning, boards should consider implementing</a:t>
            </a:r>
            <a:r>
              <a:rPr lang="en-US" sz="1100" dirty="0" smtClean="0">
                <a:latin typeface="+mn-lt"/>
              </a:rPr>
              <a:t> a planning/strategy</a:t>
            </a:r>
            <a:r>
              <a:rPr lang="en-US" sz="1100" baseline="0" dirty="0" smtClean="0">
                <a:latin typeface="+mn-lt"/>
              </a:rPr>
              <a:t> committee. The committee could serve as the point of contact for staying on top of the board’s role in strategic planning, the goals set through that process, and the follow-up and</a:t>
            </a:r>
            <a:r>
              <a:rPr lang="en-US" sz="1100" dirty="0" smtClean="0">
                <a:latin typeface="+mn-lt"/>
              </a:rPr>
              <a:t> </a:t>
            </a:r>
            <a:r>
              <a:rPr lang="en-US" sz="1100" baseline="0" dirty="0" smtClean="0">
                <a:latin typeface="+mn-lt"/>
              </a:rPr>
              <a:t>reporting from those goals.</a:t>
            </a:r>
          </a:p>
          <a:p>
            <a:pPr>
              <a:spcBef>
                <a:spcPts val="0"/>
              </a:spcBef>
            </a:pPr>
            <a:endParaRPr lang="en-US" sz="1100" baseline="0" dirty="0" smtClean="0">
              <a:latin typeface="+mn-lt"/>
            </a:endParaRPr>
          </a:p>
          <a:p>
            <a:pPr>
              <a:spcBef>
                <a:spcPts val="0"/>
              </a:spcBef>
            </a:pPr>
            <a:r>
              <a:rPr lang="en-US" sz="1100" baseline="0" dirty="0" smtClean="0">
                <a:latin typeface="+mn-lt"/>
              </a:rPr>
              <a:t>Other ways to engage the board in strategic planning is for the board chair and executive director to refer to and use the CAA’s strategic plan when developing meeting agendas and framing</a:t>
            </a:r>
            <a:r>
              <a:rPr lang="en-US" sz="1100" dirty="0" smtClean="0">
                <a:latin typeface="+mn-lt"/>
              </a:rPr>
              <a:t> </a:t>
            </a:r>
            <a:r>
              <a:rPr lang="en-US" sz="1100" baseline="0" dirty="0" smtClean="0">
                <a:latin typeface="+mn-lt"/>
              </a:rPr>
              <a:t>board discussions. A strategic agenda can help with these efforts as it encourages</a:t>
            </a:r>
            <a:r>
              <a:rPr lang="en-US" sz="1100" dirty="0" smtClean="0">
                <a:latin typeface="+mn-lt"/>
              </a:rPr>
              <a:t> </a:t>
            </a:r>
            <a:r>
              <a:rPr lang="en-US" sz="1100" baseline="0" dirty="0" smtClean="0">
                <a:latin typeface="+mn-lt"/>
              </a:rPr>
              <a:t>board discussions and actions to be taken in the context of the organization’s strategic efforts, rather than promoting an environment</a:t>
            </a:r>
            <a:r>
              <a:rPr lang="en-US" sz="1100" dirty="0" smtClean="0">
                <a:latin typeface="+mn-lt"/>
              </a:rPr>
              <a:t> </a:t>
            </a:r>
            <a:r>
              <a:rPr lang="en-US" sz="1100" baseline="0" dirty="0" smtClean="0">
                <a:latin typeface="+mn-lt"/>
              </a:rPr>
              <a:t>where board members are mainly listening to reports by committees and staff.</a:t>
            </a:r>
          </a:p>
          <a:p>
            <a:pPr>
              <a:spcBef>
                <a:spcPts val="0"/>
              </a:spcBef>
            </a:pPr>
            <a:endParaRPr lang="en-US" sz="1100" baseline="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12</a:t>
            </a:fld>
            <a:endParaRPr lang="en-US"/>
          </a:p>
        </p:txBody>
      </p:sp>
    </p:spTree>
    <p:extLst>
      <p:ext uri="{BB962C8B-B14F-4D97-AF65-F5344CB8AC3E}">
        <p14:creationId xmlns:p14="http://schemas.microsoft.com/office/powerpoint/2010/main" xmlns="" val="3839048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A strategic agenda requires the board chair and the executive director to carefully consider the strategic direction of the organization and the need for input on that direction</a:t>
            </a:r>
            <a:r>
              <a:rPr lang="en-US" sz="1100" baseline="0" dirty="0" smtClean="0">
                <a:latin typeface="+mn-lt"/>
              </a:rPr>
              <a:t> while still attending to t</a:t>
            </a:r>
            <a:r>
              <a:rPr lang="en-US" sz="1100" dirty="0" smtClean="0">
                <a:latin typeface="+mn-lt"/>
              </a:rPr>
              <a:t>he routine items that must be addressed to support the organization’s operations. In</a:t>
            </a:r>
            <a:r>
              <a:rPr lang="en-US" sz="1100" baseline="0" dirty="0" smtClean="0">
                <a:latin typeface="+mn-lt"/>
              </a:rPr>
              <a:t> developing a strategic agenda, the board chair should connect agenda item discussions with the organization’s mission and the board’s oversight role.</a:t>
            </a:r>
            <a:r>
              <a:rPr lang="en-US" sz="1100" dirty="0" smtClean="0">
                <a:latin typeface="+mn-lt"/>
              </a:rPr>
              <a:t> </a:t>
            </a:r>
            <a:r>
              <a:rPr lang="en-US" sz="1100" baseline="0" dirty="0" smtClean="0">
                <a:latin typeface="+mn-lt"/>
              </a:rPr>
              <a:t>Strategic agenda items should enable the board to function more efficiently and effectively by focusing the board’s energies on key issues. </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13</a:t>
            </a:fld>
            <a:endParaRPr lang="en-US" dirty="0"/>
          </a:p>
        </p:txBody>
      </p:sp>
    </p:spTree>
    <p:extLst>
      <p:ext uri="{BB962C8B-B14F-4D97-AF65-F5344CB8AC3E}">
        <p14:creationId xmlns:p14="http://schemas.microsoft.com/office/powerpoint/2010/main" xmlns="" val="691058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0" dirty="0" smtClean="0">
                <a:latin typeface="+mn-lt"/>
              </a:rPr>
              <a:t>A</a:t>
            </a:r>
            <a:r>
              <a:rPr lang="en-US" sz="1100" b="0" baseline="0" dirty="0" smtClean="0">
                <a:latin typeface="+mn-lt"/>
              </a:rPr>
              <a:t> consent agenda is tool that boards may use with a strategic agenda to help focus efforts on strategy. </a:t>
            </a:r>
            <a:r>
              <a:rPr lang="en-US" sz="1100" dirty="0" smtClean="0">
                <a:latin typeface="+mn-lt"/>
              </a:rPr>
              <a:t>A consent agenda groups the routine, procedural, informational and self-explanatory non-controversial items typically found in an agenda. These items are typically presented to the board in a single motion for </a:t>
            </a:r>
            <a:r>
              <a:rPr lang="en-US" sz="1100" dirty="0" err="1" smtClean="0">
                <a:latin typeface="+mn-lt"/>
              </a:rPr>
              <a:t>yay</a:t>
            </a:r>
            <a:r>
              <a:rPr lang="en-US" sz="1100" dirty="0" smtClean="0">
                <a:latin typeface="+mn-lt"/>
              </a:rPr>
              <a:t> or nay vote after allowing for requests to move a specific item to the full agenda for individual attention. Consent agendas streamline meetings and allow the board to focus on substantive issues.</a:t>
            </a:r>
          </a:p>
          <a:p>
            <a:pPr>
              <a:spcBef>
                <a:spcPts val="0"/>
              </a:spcBef>
            </a:pPr>
            <a:endParaRPr lang="en-US" sz="1100" dirty="0" smtClean="0">
              <a:latin typeface="+mn-lt"/>
            </a:endParaRPr>
          </a:p>
          <a:p>
            <a:pPr>
              <a:spcBef>
                <a:spcPts val="0"/>
              </a:spcBef>
            </a:pPr>
            <a:r>
              <a:rPr lang="en-US" sz="1100" dirty="0" smtClean="0">
                <a:latin typeface="+mn-lt"/>
              </a:rPr>
              <a:t>If an organization adopts a consent agenda, it must provide information</a:t>
            </a:r>
            <a:r>
              <a:rPr lang="en-US" sz="1100" baseline="0" dirty="0" smtClean="0">
                <a:latin typeface="+mn-lt"/>
              </a:rPr>
              <a:t> for the consent items prior to the board meeting so that board members have sufficient time to review the materials and fulfill their duty of care. Any item requiring discussion should be removed from the consent agenda and discussed and voted upon separately at the board meeting.   </a:t>
            </a:r>
            <a:endParaRPr lang="en-US" sz="1100" dirty="0" smtClean="0">
              <a:latin typeface="+mn-lt"/>
            </a:endParaRPr>
          </a:p>
          <a:p>
            <a:pPr>
              <a:spcBef>
                <a:spcPts val="0"/>
              </a:spcBef>
            </a:pPr>
            <a:endParaRPr lang="en-US" sz="1100" dirty="0" smtClean="0">
              <a:latin typeface="+mn-lt"/>
            </a:endParaRPr>
          </a:p>
          <a:p>
            <a:pPr>
              <a:spcBef>
                <a:spcPts val="0"/>
              </a:spcBef>
            </a:pPr>
            <a:r>
              <a:rPr lang="en-US" sz="1100" dirty="0" smtClean="0">
                <a:latin typeface="+mn-lt"/>
              </a:rPr>
              <a:t>It is important to remember that consent agendas must not</a:t>
            </a:r>
            <a:r>
              <a:rPr lang="en-US" sz="1100" baseline="0" dirty="0" smtClean="0">
                <a:latin typeface="+mn-lt"/>
              </a:rPr>
              <a:t> be used to force through decisions and board members must always have the option to move items from the agenda for discussion and debate. A simple and direct question about a consent item may not necessarily result in automatic removal; however, if further questions arise, removal is likely necessary.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14</a:t>
            </a:fld>
            <a:endParaRPr lang="en-US"/>
          </a:p>
        </p:txBody>
      </p:sp>
    </p:spTree>
    <p:extLst>
      <p:ext uri="{BB962C8B-B14F-4D97-AF65-F5344CB8AC3E}">
        <p14:creationId xmlns:p14="http://schemas.microsoft.com/office/powerpoint/2010/main" xmlns="" val="10224387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0" dirty="0" smtClean="0">
                <a:latin typeface="+mn-lt"/>
              </a:rPr>
              <a:t>Here</a:t>
            </a:r>
            <a:r>
              <a:rPr lang="en-US" sz="1100" b="0" baseline="0" dirty="0" smtClean="0">
                <a:latin typeface="+mn-lt"/>
              </a:rPr>
              <a:t> is an example of a strategic agenda that includes a consent agenda.  You can see how the focus shifts from committee reports and updates to discussions of strategic initiatives and concerns/thoughts for the future.  </a:t>
            </a:r>
            <a:endParaRPr lang="en-US" sz="1100" b="0" dirty="0" smtClean="0">
              <a:latin typeface="+mn-lt"/>
            </a:endParaRPr>
          </a:p>
          <a:p>
            <a:pPr>
              <a:spcBef>
                <a:spcPts val="0"/>
              </a:spcBef>
            </a:pPr>
            <a:endParaRPr lang="en-US" sz="1100" dirty="0" smtClean="0">
              <a:latin typeface="+mn-lt"/>
            </a:endParaRPr>
          </a:p>
          <a:p>
            <a:pPr>
              <a:spcBef>
                <a:spcPts val="0"/>
              </a:spcBef>
            </a:pPr>
            <a:r>
              <a:rPr lang="en-US" sz="1100" dirty="0" smtClean="0">
                <a:latin typeface="+mn-lt"/>
              </a:rPr>
              <a:t>Organizations hesitant</a:t>
            </a:r>
            <a:r>
              <a:rPr lang="en-US" sz="1100" baseline="0" dirty="0" smtClean="0">
                <a:latin typeface="+mn-lt"/>
              </a:rPr>
              <a:t> to switch from a</a:t>
            </a:r>
            <a:r>
              <a:rPr lang="en-US" sz="1100" dirty="0" smtClean="0">
                <a:latin typeface="+mn-lt"/>
              </a:rPr>
              <a:t>n “old business/new business” format to a strategic</a:t>
            </a:r>
            <a:r>
              <a:rPr lang="en-US" sz="1100" baseline="0" dirty="0" smtClean="0">
                <a:latin typeface="+mn-lt"/>
              </a:rPr>
              <a:t> agenda </a:t>
            </a:r>
            <a:r>
              <a:rPr lang="en-US" sz="1100" dirty="0" smtClean="0">
                <a:latin typeface="+mn-lt"/>
              </a:rPr>
              <a:t>should consider alternating</a:t>
            </a:r>
            <a:r>
              <a:rPr lang="en-US" sz="1100" baseline="0" dirty="0" smtClean="0">
                <a:latin typeface="+mn-lt"/>
              </a:rPr>
              <a:t> between the two agendas types. The board may find that it benefits more from a strategic agenda where they are </a:t>
            </a:r>
            <a:r>
              <a:rPr lang="en-US" sz="1100" dirty="0" smtClean="0">
                <a:latin typeface="+mn-lt"/>
              </a:rPr>
              <a:t>tackling one or two items that relate directly to the mission, vision and organizational values and that require special attention. Switching</a:t>
            </a:r>
            <a:r>
              <a:rPr lang="en-US" sz="1100" baseline="0" dirty="0" smtClean="0">
                <a:latin typeface="+mn-lt"/>
              </a:rPr>
              <a:t> between to the two agendas </a:t>
            </a:r>
            <a:r>
              <a:rPr lang="en-US" sz="1100" dirty="0" smtClean="0">
                <a:latin typeface="+mn-lt"/>
              </a:rPr>
              <a:t>is one way to help educate</a:t>
            </a:r>
            <a:r>
              <a:rPr lang="en-US" sz="1100" baseline="0" dirty="0" smtClean="0">
                <a:latin typeface="+mn-lt"/>
              </a:rPr>
              <a:t> </a:t>
            </a:r>
            <a:r>
              <a:rPr lang="en-US" sz="1100" dirty="0" smtClean="0">
                <a:latin typeface="+mn-lt"/>
              </a:rPr>
              <a:t>the board on the oversight</a:t>
            </a:r>
            <a:r>
              <a:rPr lang="en-US" sz="1100" baseline="0" dirty="0" smtClean="0">
                <a:latin typeface="+mn-lt"/>
              </a:rPr>
              <a:t> value it brings to the organization as highlighted by the strategic agenda format.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15</a:t>
            </a:fld>
            <a:endParaRPr lang="en-US"/>
          </a:p>
        </p:txBody>
      </p:sp>
    </p:spTree>
    <p:extLst>
      <p:ext uri="{BB962C8B-B14F-4D97-AF65-F5344CB8AC3E}">
        <p14:creationId xmlns:p14="http://schemas.microsoft.com/office/powerpoint/2010/main" xmlns="" val="41270326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pPr defTabSz="948368">
              <a:spcBef>
                <a:spcPts val="0"/>
              </a:spcBef>
              <a:defRPr/>
            </a:pPr>
            <a:r>
              <a:rPr lang="en-US" sz="1100" dirty="0" smtClean="0">
                <a:latin typeface="+mn-lt"/>
              </a:rPr>
              <a:t>Strategic</a:t>
            </a:r>
            <a:r>
              <a:rPr lang="en-US" sz="1100" baseline="0" dirty="0" smtClean="0">
                <a:latin typeface="+mn-lt"/>
              </a:rPr>
              <a:t> dashboards are another way for an organization to focus its board on the critical issues. </a:t>
            </a:r>
            <a:r>
              <a:rPr lang="en-US" altLang="en-US" sz="1100" dirty="0" smtClean="0">
                <a:latin typeface="+mn-lt"/>
              </a:rPr>
              <a:t>A dashboard is basically a brief snapshot of the organization</a:t>
            </a:r>
            <a:r>
              <a:rPr lang="en-US" altLang="en-US" sz="1100" baseline="0" dirty="0" smtClean="0">
                <a:latin typeface="+mn-lt"/>
              </a:rPr>
              <a:t> </a:t>
            </a:r>
            <a:r>
              <a:rPr lang="en-US" altLang="en-US" sz="1100" dirty="0" smtClean="0">
                <a:latin typeface="+mn-lt"/>
              </a:rPr>
              <a:t>at a fixed point in time – like a car dashboard that gives an instant update on many important factors (speed, gas left in the tank, engine temperature, whether the AC is on, etc.). </a:t>
            </a:r>
            <a:r>
              <a:rPr lang="en-US" sz="1100" dirty="0" smtClean="0">
                <a:latin typeface="+mn-lt"/>
              </a:rPr>
              <a:t>A nonprofit dashboard is similar: it gives important information to decision makers such as executives and boards in a quick-read way.  </a:t>
            </a:r>
          </a:p>
          <a:p>
            <a:pPr defTabSz="948368">
              <a:spcBef>
                <a:spcPts val="0"/>
              </a:spcBef>
              <a:defRPr/>
            </a:pPr>
            <a:endParaRPr lang="en-US" sz="1100" dirty="0" smtClean="0">
              <a:latin typeface="+mn-lt"/>
            </a:endParaRPr>
          </a:p>
          <a:p>
            <a:pPr defTabSz="948368">
              <a:spcBef>
                <a:spcPts val="0"/>
              </a:spcBef>
              <a:defRPr/>
            </a:pPr>
            <a:r>
              <a:rPr lang="en-US" sz="1100" dirty="0" smtClean="0">
                <a:latin typeface="+mn-lt"/>
              </a:rPr>
              <a:t>Dashboards may be solely financial</a:t>
            </a:r>
            <a:r>
              <a:rPr lang="en-US" sz="1100" baseline="0" dirty="0" smtClean="0">
                <a:latin typeface="+mn-lt"/>
              </a:rPr>
              <a:t> or programmatic or a combination of both.  The one on this slide combines both. A dashboard should </a:t>
            </a:r>
            <a:r>
              <a:rPr lang="en-US" altLang="en-US" sz="1100" dirty="0" smtClean="0">
                <a:latin typeface="+mn-lt"/>
              </a:rPr>
              <a:t>be comprehensive, but not so detailed as to hinder high-level, strategic questions. It will summarize</a:t>
            </a:r>
            <a:r>
              <a:rPr lang="en-US" altLang="en-US" sz="1100" baseline="0" dirty="0" smtClean="0">
                <a:latin typeface="+mn-lt"/>
              </a:rPr>
              <a:t> </a:t>
            </a:r>
            <a:r>
              <a:rPr lang="en-US" altLang="en-US" sz="1100" dirty="0" smtClean="0">
                <a:latin typeface="+mn-lt"/>
              </a:rPr>
              <a:t>data from many reports into one. Probably</a:t>
            </a:r>
            <a:r>
              <a:rPr lang="en-US" altLang="en-US" sz="1100" baseline="0" dirty="0" smtClean="0">
                <a:latin typeface="+mn-lt"/>
              </a:rPr>
              <a:t> the trickiest and most time consuming aspect of dashboards is the analysis that goes into determining which metrics will most accurately portray the organization. Those using dashboards should </a:t>
            </a:r>
            <a:r>
              <a:rPr lang="en-US" altLang="en-US" sz="1100" dirty="0" smtClean="0">
                <a:latin typeface="+mn-lt"/>
              </a:rPr>
              <a:t>have explanations of the metrics, with context where necessary,</a:t>
            </a:r>
            <a:r>
              <a:rPr lang="en-US" altLang="en-US" sz="1100" baseline="0" dirty="0" smtClean="0">
                <a:latin typeface="+mn-lt"/>
              </a:rPr>
              <a:t> and be flexible to the metrics changing and evolving so that they are as reflective as possible of the organization’s critical needs.</a:t>
            </a:r>
            <a:endParaRPr lang="en-US" altLang="en-US" sz="1100" dirty="0" smtClean="0">
              <a:latin typeface="+mn-lt"/>
            </a:endParaRPr>
          </a:p>
        </p:txBody>
      </p:sp>
      <p:sp>
        <p:nvSpPr>
          <p:cNvPr id="56324" name="Slide Number Placeholder 3"/>
          <p:cNvSpPr>
            <a:spLocks noGrp="1"/>
          </p:cNvSpPr>
          <p:nvPr>
            <p:ph type="sldNum" sz="quarter" idx="5"/>
          </p:nvPr>
        </p:nvSpPr>
        <p:spPr>
          <a:noFill/>
        </p:spPr>
        <p:txBody>
          <a:bodyPr/>
          <a:lstStyle/>
          <a:p>
            <a:fld id="{73C3FBAC-EFE5-45BF-B8B8-FE88B88C354D}" type="slidenum">
              <a:rPr lang="en-US" altLang="en-US" smtClean="0"/>
              <a:pPr/>
              <a:t>16</a:t>
            </a:fld>
            <a:endParaRPr lang="en-US" altLang="en-US" smtClean="0"/>
          </a:p>
        </p:txBody>
      </p:sp>
    </p:spTree>
    <p:extLst>
      <p:ext uri="{BB962C8B-B14F-4D97-AF65-F5344CB8AC3E}">
        <p14:creationId xmlns:p14="http://schemas.microsoft.com/office/powerpoint/2010/main" xmlns="" val="3581239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Developing</a:t>
            </a:r>
            <a:r>
              <a:rPr lang="en-US" sz="1100" baseline="0" dirty="0" smtClean="0">
                <a:latin typeface="+mn-lt"/>
              </a:rPr>
              <a:t> a mock agenda could</a:t>
            </a:r>
            <a:r>
              <a:rPr lang="en-US" sz="1100" dirty="0" smtClean="0">
                <a:latin typeface="+mn-lt"/>
              </a:rPr>
              <a:t> </a:t>
            </a:r>
            <a:r>
              <a:rPr lang="en-US" sz="1100" baseline="0" dirty="0" smtClean="0">
                <a:latin typeface="+mn-lt"/>
              </a:rPr>
              <a:t>help workshop participants recognize ways in which they may approve their own approach to meeting agendas. This exercise may be done individually or in groups.  Workshop participants should report their results and be encouraged to engage in a discussion about the reasons motivating the designation of items as consent versus strategic.</a:t>
            </a:r>
          </a:p>
        </p:txBody>
      </p:sp>
      <p:sp>
        <p:nvSpPr>
          <p:cNvPr id="4" name="Slide Number Placeholder 3"/>
          <p:cNvSpPr>
            <a:spLocks noGrp="1"/>
          </p:cNvSpPr>
          <p:nvPr>
            <p:ph type="sldNum" sz="quarter" idx="10"/>
          </p:nvPr>
        </p:nvSpPr>
        <p:spPr/>
        <p:txBody>
          <a:bodyPr/>
          <a:lstStyle/>
          <a:p>
            <a:fld id="{F80D25CD-9EE0-4373-9CC2-1D15654FDF97}" type="slidenum">
              <a:rPr lang="en-US" smtClean="0"/>
              <a:pPr/>
              <a:t>17</a:t>
            </a:fld>
            <a:endParaRPr lang="en-US"/>
          </a:p>
        </p:txBody>
      </p:sp>
    </p:spTree>
    <p:extLst>
      <p:ext uri="{BB962C8B-B14F-4D97-AF65-F5344CB8AC3E}">
        <p14:creationId xmlns:p14="http://schemas.microsoft.com/office/powerpoint/2010/main" xmlns="" val="4057630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F4A7F"/>
              </a:buClr>
              <a:buFont typeface="Wingdings" panose="05000000000000000000" pitchFamily="2" charset="2"/>
              <a:buChar char="§"/>
              <a:defRPr sz="2800" b="1">
                <a:solidFill>
                  <a:srgbClr val="1F4A7F"/>
                </a:solidFill>
              </a:defRPr>
            </a:lvl1pPr>
            <a:lvl2pPr>
              <a:defRPr sz="2400"/>
            </a:lvl2pPr>
            <a:lvl3pPr>
              <a:defRPr sz="22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p14="http://schemas.microsoft.com/office/powerpoint/2010/main" xmlns=""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communityactionpartnership.com/publication_toolkit/a-comprehensive-guide-to-community-action-strategic-planning-final-5/"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3" cstate="print">
            <a:lum bright="33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1F4A7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chemeClr val="accent1"/>
                </a:solidFill>
              </a:rPr>
              <a:t>Board Roles &amp; Responsibilities: </a:t>
            </a:r>
            <a:br>
              <a:rPr lang="en-US" dirty="0" smtClean="0">
                <a:solidFill>
                  <a:schemeClr val="accent1"/>
                </a:solidFill>
              </a:rPr>
            </a:br>
            <a:r>
              <a:rPr lang="en-US" sz="3000" dirty="0" smtClean="0">
                <a:solidFill>
                  <a:srgbClr val="C00000"/>
                </a:solidFill>
              </a:rPr>
              <a:t>Nonprofit Community Action Agencies</a:t>
            </a:r>
            <a:r>
              <a:rPr lang="en-US" dirty="0" smtClean="0">
                <a:solidFill>
                  <a:schemeClr val="accent1"/>
                </a:solidFill>
              </a:rPr>
              <a:t/>
            </a:r>
            <a:br>
              <a:rPr lang="en-US" dirty="0" smtClean="0">
                <a:solidFill>
                  <a:schemeClr val="accent1"/>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30698C"/>
          </a:solidFill>
          <a:ln>
            <a:solidFill>
              <a:srgbClr val="3069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7DA1CD"/>
          </a:solidFill>
          <a:ln>
            <a:solidFill>
              <a:srgbClr val="7DA1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chemeClr val="bg2">
                    <a:lumMod val="90000"/>
                  </a:schemeClr>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C000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chemeClr val="accent5">
                    <a:lumMod val="75000"/>
                  </a:schemeClr>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chemeClr val="tx1">
                    <a:lumMod val="85000"/>
                    <a:lumOff val="15000"/>
                  </a:schemeClr>
                </a:solidFill>
              </a:rPr>
              <a:t>[Trainer Logo]</a:t>
            </a:r>
            <a:endParaRPr lang="en-US" dirty="0">
              <a:solidFill>
                <a:schemeClr val="tx1">
                  <a:lumMod val="85000"/>
                  <a:lumOff val="1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866" y="2331204"/>
            <a:ext cx="7696200" cy="2209800"/>
          </a:xfrm>
        </p:spPr>
        <p:txBody>
          <a:bodyPr>
            <a:normAutofit/>
          </a:bodyPr>
          <a:lstStyle/>
          <a:p>
            <a:r>
              <a:rPr lang="en-US" dirty="0" smtClean="0">
                <a:solidFill>
                  <a:srgbClr val="C00000"/>
                </a:solidFill>
              </a:rPr>
              <a:t>Key Responsibilities of  the Tripartite Board</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Key Board Responsibilities</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4</a:t>
            </a:fld>
            <a:endParaRPr lang="en-US" dirty="0"/>
          </a:p>
        </p:txBody>
      </p:sp>
      <p:sp>
        <p:nvSpPr>
          <p:cNvPr id="5" name="Freeform 4"/>
          <p:cNvSpPr/>
          <p:nvPr/>
        </p:nvSpPr>
        <p:spPr>
          <a:xfrm>
            <a:off x="573088"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Mission</a:t>
            </a:r>
            <a:endParaRPr lang="en-US" sz="2400" kern="1200" dirty="0"/>
          </a:p>
        </p:txBody>
      </p:sp>
      <p:sp>
        <p:nvSpPr>
          <p:cNvPr id="6" name="Freeform 5"/>
          <p:cNvSpPr/>
          <p:nvPr/>
        </p:nvSpPr>
        <p:spPr>
          <a:xfrm>
            <a:off x="3375819"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P</a:t>
            </a:r>
            <a:r>
              <a:rPr lang="en-US" sz="2400" b="1" kern="1200" dirty="0" smtClean="0"/>
              <a:t>lanning</a:t>
            </a:r>
            <a:endParaRPr lang="en-US" sz="2400" b="1" kern="1200" dirty="0"/>
          </a:p>
        </p:txBody>
      </p:sp>
      <p:sp>
        <p:nvSpPr>
          <p:cNvPr id="7" name="Freeform 6"/>
          <p:cNvSpPr/>
          <p:nvPr/>
        </p:nvSpPr>
        <p:spPr>
          <a:xfrm>
            <a:off x="6178550"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Engagement</a:t>
            </a:r>
            <a:endParaRPr lang="en-US" sz="2400" kern="1200" dirty="0"/>
          </a:p>
        </p:txBody>
      </p:sp>
      <p:sp>
        <p:nvSpPr>
          <p:cNvPr id="8" name="Freeform 7"/>
          <p:cNvSpPr/>
          <p:nvPr/>
        </p:nvSpPr>
        <p:spPr>
          <a:xfrm>
            <a:off x="573088"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Aft>
                <a:spcPct val="35000"/>
              </a:spcAft>
            </a:pPr>
            <a:r>
              <a:rPr lang="en-US" sz="2400" b="1" dirty="0" smtClean="0"/>
              <a:t>Generating Funds</a:t>
            </a:r>
            <a:endParaRPr lang="en-US" sz="2400" dirty="0" smtClean="0"/>
          </a:p>
        </p:txBody>
      </p:sp>
      <p:sp>
        <p:nvSpPr>
          <p:cNvPr id="9" name="Freeform 8"/>
          <p:cNvSpPr/>
          <p:nvPr/>
        </p:nvSpPr>
        <p:spPr>
          <a:xfrm>
            <a:off x="3375819"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en-US" sz="2400" b="1" dirty="0" smtClean="0"/>
              <a:t>Performance</a:t>
            </a:r>
            <a:endParaRPr lang="en-US" sz="2400" b="1" kern="1200" dirty="0"/>
          </a:p>
        </p:txBody>
      </p:sp>
      <p:sp>
        <p:nvSpPr>
          <p:cNvPr id="10" name="Freeform 9"/>
          <p:cNvSpPr/>
          <p:nvPr/>
        </p:nvSpPr>
        <p:spPr>
          <a:xfrm>
            <a:off x="6178550"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Accountability</a:t>
            </a:r>
            <a:endParaRPr lang="en-US" sz="2400" b="1" kern="1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Key Board Responsibility </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5</a:t>
            </a:fld>
            <a:endParaRPr lang="en-US" dirty="0"/>
          </a:p>
        </p:txBody>
      </p:sp>
      <p:sp>
        <p:nvSpPr>
          <p:cNvPr id="5" name="Freeform 4"/>
          <p:cNvSpPr/>
          <p:nvPr/>
        </p:nvSpPr>
        <p:spPr>
          <a:xfrm>
            <a:off x="1295400" y="1676400"/>
            <a:ext cx="6705600" cy="4114800"/>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4000" b="1" dirty="0" smtClean="0"/>
              <a:t>P</a:t>
            </a:r>
            <a:r>
              <a:rPr lang="en-US" sz="4000" b="1" kern="1200" dirty="0" smtClean="0"/>
              <a:t>lanning</a:t>
            </a:r>
            <a:endParaRPr lang="en-US" sz="4000" b="1" kern="1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Planning Exercise</a:t>
            </a:r>
            <a:endParaRPr lang="en-US" dirty="0">
              <a:solidFill>
                <a:srgbClr val="C00000"/>
              </a:solidFill>
            </a:endParaRPr>
          </a:p>
        </p:txBody>
      </p:sp>
      <p:sp>
        <p:nvSpPr>
          <p:cNvPr id="3" name="Content Placeholder 2"/>
          <p:cNvSpPr>
            <a:spLocks noGrp="1"/>
          </p:cNvSpPr>
          <p:nvPr>
            <p:ph idx="1"/>
          </p:nvPr>
        </p:nvSpPr>
        <p:spPr>
          <a:xfrm>
            <a:off x="457200" y="1524000"/>
            <a:ext cx="8229600" cy="4602163"/>
          </a:xfrm>
        </p:spPr>
        <p:txBody>
          <a:bodyPr/>
          <a:lstStyle/>
          <a:p>
            <a:pPr>
              <a:spcBef>
                <a:spcPts val="800"/>
              </a:spcBef>
              <a:spcAft>
                <a:spcPts val="800"/>
              </a:spcAft>
            </a:pPr>
            <a:r>
              <a:rPr lang="en-US" dirty="0" smtClean="0"/>
              <a:t>Name at least one of each of the following in relation to your CAA:</a:t>
            </a:r>
          </a:p>
          <a:p>
            <a:pPr lvl="1">
              <a:spcBef>
                <a:spcPts val="800"/>
              </a:spcBef>
              <a:spcAft>
                <a:spcPts val="800"/>
              </a:spcAft>
            </a:pPr>
            <a:r>
              <a:rPr lang="en-US" sz="3600" b="1" dirty="0" smtClean="0"/>
              <a:t>S</a:t>
            </a:r>
            <a:r>
              <a:rPr lang="en-US" sz="2600" dirty="0" smtClean="0"/>
              <a:t>trength</a:t>
            </a:r>
          </a:p>
          <a:p>
            <a:pPr lvl="1">
              <a:spcBef>
                <a:spcPts val="800"/>
              </a:spcBef>
              <a:spcAft>
                <a:spcPts val="800"/>
              </a:spcAft>
            </a:pPr>
            <a:r>
              <a:rPr lang="en-US" sz="3600" b="1" dirty="0" smtClean="0"/>
              <a:t>W</a:t>
            </a:r>
            <a:r>
              <a:rPr lang="en-US" sz="2600" dirty="0" smtClean="0"/>
              <a:t>eakness</a:t>
            </a:r>
          </a:p>
          <a:p>
            <a:pPr lvl="1">
              <a:spcBef>
                <a:spcPts val="800"/>
              </a:spcBef>
              <a:spcAft>
                <a:spcPts val="800"/>
              </a:spcAft>
            </a:pPr>
            <a:r>
              <a:rPr lang="en-US" sz="3600" b="1" dirty="0" smtClean="0"/>
              <a:t>O</a:t>
            </a:r>
            <a:r>
              <a:rPr lang="en-US" sz="2600" dirty="0" smtClean="0"/>
              <a:t>pportunity</a:t>
            </a:r>
          </a:p>
          <a:p>
            <a:pPr lvl="1">
              <a:spcBef>
                <a:spcPts val="800"/>
              </a:spcBef>
              <a:spcAft>
                <a:spcPts val="800"/>
              </a:spcAft>
            </a:pPr>
            <a:r>
              <a:rPr lang="en-US" sz="3600" b="1" dirty="0" smtClean="0"/>
              <a:t>T</a:t>
            </a:r>
            <a:r>
              <a:rPr lang="en-US" sz="2600" dirty="0" smtClean="0"/>
              <a:t>hreat</a:t>
            </a:r>
          </a:p>
          <a:p>
            <a:pPr>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Planning Under CSBG</a:t>
            </a:r>
            <a:endParaRPr lang="en-US" dirty="0">
              <a:solidFill>
                <a:srgbClr val="C0000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776516247"/>
              </p:ext>
            </p:extLst>
          </p:nvPr>
        </p:nvGraphicFramePr>
        <p:xfrm>
          <a:off x="457200" y="1676400"/>
          <a:ext cx="84582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4A66FE31-C09E-42ED-B4D0-F94965E42B7D}"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solidFill>
                  <a:srgbClr val="C00000"/>
                </a:solidFill>
              </a:rPr>
              <a:t>Development of Strategic Plan</a:t>
            </a:r>
            <a:endParaRPr lang="en-US" dirty="0">
              <a:solidFill>
                <a:srgbClr val="C00000"/>
              </a:solidFill>
            </a:endParaRPr>
          </a:p>
        </p:txBody>
      </p:sp>
      <p:sp>
        <p:nvSpPr>
          <p:cNvPr id="3" name="Content Placeholder 2"/>
          <p:cNvSpPr>
            <a:spLocks noGrp="1"/>
          </p:cNvSpPr>
          <p:nvPr>
            <p:ph idx="1"/>
          </p:nvPr>
        </p:nvSpPr>
        <p:spPr>
          <a:xfrm>
            <a:off x="4876800" y="2057401"/>
            <a:ext cx="3810000" cy="2819400"/>
          </a:xfrm>
        </p:spPr>
        <p:txBody>
          <a:bodyPr>
            <a:normAutofit/>
          </a:bodyPr>
          <a:lstStyle/>
          <a:p>
            <a:pPr marL="0" indent="0">
              <a:buNone/>
            </a:pPr>
            <a:r>
              <a:rPr lang="en-US" sz="2400" dirty="0" smtClean="0"/>
              <a:t>Community Action Partnership &amp; </a:t>
            </a:r>
            <a:r>
              <a:rPr lang="en-US" sz="2400" dirty="0" err="1" smtClean="0"/>
              <a:t>CalCAPA</a:t>
            </a:r>
            <a:r>
              <a:rPr lang="en-US" sz="2400" dirty="0" smtClean="0"/>
              <a:t> resource available at: </a:t>
            </a:r>
            <a:r>
              <a:rPr lang="en-US" sz="2000" dirty="0" smtClean="0">
                <a:hlinkClick r:id="rId3"/>
              </a:rPr>
              <a:t>https://communityactionpartnership.com/publication_toolkit/a-comprehensive-guide-to-community-action-strategic-planning-final-5/</a:t>
            </a:r>
            <a:r>
              <a:rPr lang="en-US" sz="2000" dirty="0" smtClean="0"/>
              <a:t> </a:t>
            </a:r>
            <a:endParaRPr lang="en-US" sz="200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8</a:t>
            </a:fld>
            <a:endParaRPr lang="en-US" dirty="0"/>
          </a:p>
        </p:txBody>
      </p:sp>
      <p:pic>
        <p:nvPicPr>
          <p:cNvPr id="5" name="Picture 4" descr="Strategic Plan Guide.JPG"/>
          <p:cNvPicPr>
            <a:picLocks noChangeAspect="1"/>
          </p:cNvPicPr>
          <p:nvPr/>
        </p:nvPicPr>
        <p:blipFill>
          <a:blip r:embed="rId4" cstate="print"/>
          <a:srcRect b="1423"/>
          <a:stretch>
            <a:fillRect/>
          </a:stretch>
        </p:blipFill>
        <p:spPr>
          <a:xfrm>
            <a:off x="609600" y="1295400"/>
            <a:ext cx="4038600" cy="5192486"/>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105308"/>
            <a:ext cx="8229600" cy="1143000"/>
          </a:xfrm>
        </p:spPr>
        <p:txBody>
          <a:bodyPr>
            <a:noAutofit/>
          </a:bodyPr>
          <a:lstStyle/>
          <a:p>
            <a:pPr algn="ctr">
              <a:lnSpc>
                <a:spcPct val="90000"/>
              </a:lnSpc>
            </a:pPr>
            <a:r>
              <a:rPr lang="en-US" altLang="en-US" sz="4000" dirty="0" smtClean="0"/>
              <a:t>A Dual Bottom Line:</a:t>
            </a:r>
            <a:br>
              <a:rPr lang="en-US" altLang="en-US" sz="4000" dirty="0" smtClean="0"/>
            </a:br>
            <a:r>
              <a:rPr lang="en-US" altLang="en-US" sz="2800" dirty="0" smtClean="0">
                <a:solidFill>
                  <a:srgbClr val="1F4A7F"/>
                </a:solidFill>
              </a:rPr>
              <a:t>Mission Impact and Financial Return</a:t>
            </a:r>
          </a:p>
        </p:txBody>
      </p:sp>
      <p:sp>
        <p:nvSpPr>
          <p:cNvPr id="14" name="Quad Arrow 13"/>
          <p:cNvSpPr/>
          <p:nvPr/>
        </p:nvSpPr>
        <p:spPr>
          <a:xfrm>
            <a:off x="2309018" y="1540939"/>
            <a:ext cx="4525963" cy="4525963"/>
          </a:xfrm>
          <a:prstGeom prst="quadArrow">
            <a:avLst>
              <a:gd name="adj1" fmla="val 2000"/>
              <a:gd name="adj2" fmla="val 4000"/>
              <a:gd name="adj3" fmla="val 5000"/>
            </a:avLst>
          </a:prstGeom>
          <a:scene3d>
            <a:camera prst="orthographicFront"/>
            <a:lightRig rig="flat" dir="t"/>
          </a:scene3d>
          <a:sp3d z="-190500" extrusionH="12700" prstMaterial="plastic">
            <a:bevelT w="50800" h="50800"/>
          </a:sp3d>
        </p:spPr>
        <p:style>
          <a:lnRef idx="0">
            <a:schemeClr val="accent2">
              <a:hueOff val="0"/>
              <a:satOff val="0"/>
              <a:lumOff val="0"/>
              <a:alphaOff val="0"/>
            </a:schemeClr>
          </a:lnRef>
          <a:fillRef idx="3">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15" name="Freeform 14"/>
          <p:cNvSpPr/>
          <p:nvPr/>
        </p:nvSpPr>
        <p:spPr>
          <a:xfrm>
            <a:off x="2603206" y="1835126"/>
            <a:ext cx="1810385" cy="1810385"/>
          </a:xfrm>
          <a:custGeom>
            <a:avLst/>
            <a:gdLst>
              <a:gd name="connsiteX0" fmla="*/ 0 w 1810385"/>
              <a:gd name="connsiteY0" fmla="*/ 301737 h 1810385"/>
              <a:gd name="connsiteX1" fmla="*/ 88377 w 1810385"/>
              <a:gd name="connsiteY1" fmla="*/ 88377 h 1810385"/>
              <a:gd name="connsiteX2" fmla="*/ 301737 w 1810385"/>
              <a:gd name="connsiteY2" fmla="*/ 1 h 1810385"/>
              <a:gd name="connsiteX3" fmla="*/ 1508648 w 1810385"/>
              <a:gd name="connsiteY3" fmla="*/ 0 h 1810385"/>
              <a:gd name="connsiteX4" fmla="*/ 1722008 w 1810385"/>
              <a:gd name="connsiteY4" fmla="*/ 88377 h 1810385"/>
              <a:gd name="connsiteX5" fmla="*/ 1810384 w 1810385"/>
              <a:gd name="connsiteY5" fmla="*/ 301737 h 1810385"/>
              <a:gd name="connsiteX6" fmla="*/ 1810385 w 1810385"/>
              <a:gd name="connsiteY6" fmla="*/ 1508648 h 1810385"/>
              <a:gd name="connsiteX7" fmla="*/ 1722008 w 1810385"/>
              <a:gd name="connsiteY7" fmla="*/ 1722008 h 1810385"/>
              <a:gd name="connsiteX8" fmla="*/ 1508648 w 1810385"/>
              <a:gd name="connsiteY8" fmla="*/ 1810385 h 1810385"/>
              <a:gd name="connsiteX9" fmla="*/ 301737 w 1810385"/>
              <a:gd name="connsiteY9" fmla="*/ 1810385 h 1810385"/>
              <a:gd name="connsiteX10" fmla="*/ 88377 w 1810385"/>
              <a:gd name="connsiteY10" fmla="*/ 1722008 h 1810385"/>
              <a:gd name="connsiteX11" fmla="*/ 0 w 1810385"/>
              <a:gd name="connsiteY11" fmla="*/ 1508648 h 1810385"/>
              <a:gd name="connsiteX12" fmla="*/ 0 w 1810385"/>
              <a:gd name="connsiteY12" fmla="*/ 301737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0385" h="1810385">
                <a:moveTo>
                  <a:pt x="0" y="301737"/>
                </a:moveTo>
                <a:cubicBezTo>
                  <a:pt x="0" y="221711"/>
                  <a:pt x="31790" y="144963"/>
                  <a:pt x="88377" y="88377"/>
                </a:cubicBezTo>
                <a:cubicBezTo>
                  <a:pt x="144964" y="31790"/>
                  <a:pt x="221712" y="0"/>
                  <a:pt x="301737" y="1"/>
                </a:cubicBezTo>
                <a:lnTo>
                  <a:pt x="1508648" y="0"/>
                </a:lnTo>
                <a:cubicBezTo>
                  <a:pt x="1588674" y="0"/>
                  <a:pt x="1665422" y="31790"/>
                  <a:pt x="1722008" y="88377"/>
                </a:cubicBezTo>
                <a:cubicBezTo>
                  <a:pt x="1778595" y="144964"/>
                  <a:pt x="1810385" y="221712"/>
                  <a:pt x="1810384" y="301737"/>
                </a:cubicBezTo>
                <a:cubicBezTo>
                  <a:pt x="1810384" y="704041"/>
                  <a:pt x="1810385" y="1106344"/>
                  <a:pt x="1810385" y="1508648"/>
                </a:cubicBezTo>
                <a:cubicBezTo>
                  <a:pt x="1810385" y="1588674"/>
                  <a:pt x="1778595" y="1665422"/>
                  <a:pt x="1722008" y="1722008"/>
                </a:cubicBezTo>
                <a:cubicBezTo>
                  <a:pt x="1665421" y="1778595"/>
                  <a:pt x="1588673" y="1810385"/>
                  <a:pt x="1508648" y="1810385"/>
                </a:cubicBezTo>
                <a:lnTo>
                  <a:pt x="301737" y="1810385"/>
                </a:lnTo>
                <a:cubicBezTo>
                  <a:pt x="221711" y="1810385"/>
                  <a:pt x="144963" y="1778595"/>
                  <a:pt x="88377" y="1722008"/>
                </a:cubicBezTo>
                <a:cubicBezTo>
                  <a:pt x="31790" y="1665421"/>
                  <a:pt x="0" y="1588673"/>
                  <a:pt x="0" y="1508648"/>
                </a:cubicBezTo>
                <a:lnTo>
                  <a:pt x="0" y="301737"/>
                </a:lnTo>
                <a:close/>
              </a:path>
            </a:pathLst>
          </a:custGeom>
          <a:solidFill>
            <a:srgbClr val="0070C0"/>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spcFirstLastPara="0" vert="horz" wrap="square" lIns="172196" tIns="172196" rIns="172196" bIns="172196" numCol="1" spcCol="1270" anchor="ctr" anchorCtr="0">
            <a:noAutofit/>
          </a:bodyPr>
          <a:lstStyle/>
          <a:p>
            <a:pPr lvl="0" algn="ctr" defTabSz="977900">
              <a:lnSpc>
                <a:spcPct val="90000"/>
              </a:lnSpc>
              <a:spcBef>
                <a:spcPct val="0"/>
              </a:spcBef>
              <a:spcAft>
                <a:spcPct val="35000"/>
              </a:spcAft>
            </a:pPr>
            <a:r>
              <a:rPr lang="en-US" sz="2200" kern="1200" dirty="0" smtClean="0"/>
              <a:t>High Mission Impact </a:t>
            </a:r>
          </a:p>
          <a:p>
            <a:pPr lvl="0" algn="ctr" defTabSz="977900">
              <a:lnSpc>
                <a:spcPct val="90000"/>
              </a:lnSpc>
              <a:spcBef>
                <a:spcPct val="0"/>
              </a:spcBef>
              <a:spcAft>
                <a:spcPct val="35000"/>
              </a:spcAft>
            </a:pPr>
            <a:r>
              <a:rPr lang="en-US" sz="2200" kern="1200" dirty="0" smtClean="0"/>
              <a:t>Low Profitability</a:t>
            </a:r>
            <a:endParaRPr lang="en-US" sz="2200" kern="1200" dirty="0"/>
          </a:p>
        </p:txBody>
      </p:sp>
      <p:sp>
        <p:nvSpPr>
          <p:cNvPr id="16" name="Freeform 15"/>
          <p:cNvSpPr/>
          <p:nvPr/>
        </p:nvSpPr>
        <p:spPr>
          <a:xfrm>
            <a:off x="4730408" y="1835126"/>
            <a:ext cx="1810385" cy="1810385"/>
          </a:xfrm>
          <a:custGeom>
            <a:avLst/>
            <a:gdLst>
              <a:gd name="connsiteX0" fmla="*/ 0 w 1810385"/>
              <a:gd name="connsiteY0" fmla="*/ 301737 h 1810385"/>
              <a:gd name="connsiteX1" fmla="*/ 88377 w 1810385"/>
              <a:gd name="connsiteY1" fmla="*/ 88377 h 1810385"/>
              <a:gd name="connsiteX2" fmla="*/ 301737 w 1810385"/>
              <a:gd name="connsiteY2" fmla="*/ 1 h 1810385"/>
              <a:gd name="connsiteX3" fmla="*/ 1508648 w 1810385"/>
              <a:gd name="connsiteY3" fmla="*/ 0 h 1810385"/>
              <a:gd name="connsiteX4" fmla="*/ 1722008 w 1810385"/>
              <a:gd name="connsiteY4" fmla="*/ 88377 h 1810385"/>
              <a:gd name="connsiteX5" fmla="*/ 1810384 w 1810385"/>
              <a:gd name="connsiteY5" fmla="*/ 301737 h 1810385"/>
              <a:gd name="connsiteX6" fmla="*/ 1810385 w 1810385"/>
              <a:gd name="connsiteY6" fmla="*/ 1508648 h 1810385"/>
              <a:gd name="connsiteX7" fmla="*/ 1722008 w 1810385"/>
              <a:gd name="connsiteY7" fmla="*/ 1722008 h 1810385"/>
              <a:gd name="connsiteX8" fmla="*/ 1508648 w 1810385"/>
              <a:gd name="connsiteY8" fmla="*/ 1810385 h 1810385"/>
              <a:gd name="connsiteX9" fmla="*/ 301737 w 1810385"/>
              <a:gd name="connsiteY9" fmla="*/ 1810385 h 1810385"/>
              <a:gd name="connsiteX10" fmla="*/ 88377 w 1810385"/>
              <a:gd name="connsiteY10" fmla="*/ 1722008 h 1810385"/>
              <a:gd name="connsiteX11" fmla="*/ 0 w 1810385"/>
              <a:gd name="connsiteY11" fmla="*/ 1508648 h 1810385"/>
              <a:gd name="connsiteX12" fmla="*/ 0 w 1810385"/>
              <a:gd name="connsiteY12" fmla="*/ 301737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0385" h="1810385">
                <a:moveTo>
                  <a:pt x="0" y="301737"/>
                </a:moveTo>
                <a:cubicBezTo>
                  <a:pt x="0" y="221711"/>
                  <a:pt x="31790" y="144963"/>
                  <a:pt x="88377" y="88377"/>
                </a:cubicBezTo>
                <a:cubicBezTo>
                  <a:pt x="144964" y="31790"/>
                  <a:pt x="221712" y="0"/>
                  <a:pt x="301737" y="1"/>
                </a:cubicBezTo>
                <a:lnTo>
                  <a:pt x="1508648" y="0"/>
                </a:lnTo>
                <a:cubicBezTo>
                  <a:pt x="1588674" y="0"/>
                  <a:pt x="1665422" y="31790"/>
                  <a:pt x="1722008" y="88377"/>
                </a:cubicBezTo>
                <a:cubicBezTo>
                  <a:pt x="1778595" y="144964"/>
                  <a:pt x="1810385" y="221712"/>
                  <a:pt x="1810384" y="301737"/>
                </a:cubicBezTo>
                <a:cubicBezTo>
                  <a:pt x="1810384" y="704041"/>
                  <a:pt x="1810385" y="1106344"/>
                  <a:pt x="1810385" y="1508648"/>
                </a:cubicBezTo>
                <a:cubicBezTo>
                  <a:pt x="1810385" y="1588674"/>
                  <a:pt x="1778595" y="1665422"/>
                  <a:pt x="1722008" y="1722008"/>
                </a:cubicBezTo>
                <a:cubicBezTo>
                  <a:pt x="1665421" y="1778595"/>
                  <a:pt x="1588673" y="1810385"/>
                  <a:pt x="1508648" y="1810385"/>
                </a:cubicBezTo>
                <a:lnTo>
                  <a:pt x="301737" y="1810385"/>
                </a:lnTo>
                <a:cubicBezTo>
                  <a:pt x="221711" y="1810385"/>
                  <a:pt x="144963" y="1778595"/>
                  <a:pt x="88377" y="1722008"/>
                </a:cubicBezTo>
                <a:cubicBezTo>
                  <a:pt x="31790" y="1665421"/>
                  <a:pt x="0" y="1588673"/>
                  <a:pt x="0" y="1508648"/>
                </a:cubicBezTo>
                <a:lnTo>
                  <a:pt x="0" y="301737"/>
                </a:lnTo>
                <a:close/>
              </a:path>
            </a:pathLst>
          </a:custGeom>
          <a:solidFill>
            <a:srgbClr val="0070C0"/>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spcFirstLastPara="0" vert="horz" wrap="square" lIns="172196" tIns="172196" rIns="172196" bIns="172196" numCol="1" spcCol="1270" anchor="ctr" anchorCtr="0">
            <a:noAutofit/>
          </a:bodyPr>
          <a:lstStyle/>
          <a:p>
            <a:pPr lvl="0" algn="ctr" defTabSz="977900">
              <a:lnSpc>
                <a:spcPct val="90000"/>
              </a:lnSpc>
              <a:spcBef>
                <a:spcPct val="0"/>
              </a:spcBef>
              <a:spcAft>
                <a:spcPct val="35000"/>
              </a:spcAft>
            </a:pPr>
            <a:r>
              <a:rPr lang="en-US" sz="2200" kern="1200" dirty="0" smtClean="0"/>
              <a:t>High Mission Impact</a:t>
            </a:r>
          </a:p>
          <a:p>
            <a:pPr lvl="0" algn="ctr" defTabSz="977900">
              <a:lnSpc>
                <a:spcPct val="90000"/>
              </a:lnSpc>
              <a:spcBef>
                <a:spcPct val="0"/>
              </a:spcBef>
              <a:spcAft>
                <a:spcPct val="35000"/>
              </a:spcAft>
            </a:pPr>
            <a:r>
              <a:rPr lang="en-US" sz="2200" kern="1200" dirty="0" smtClean="0"/>
              <a:t>High Profitability</a:t>
            </a:r>
            <a:endParaRPr lang="en-US" sz="2200" kern="1200" dirty="0"/>
          </a:p>
        </p:txBody>
      </p:sp>
      <p:sp>
        <p:nvSpPr>
          <p:cNvPr id="17" name="Freeform 16"/>
          <p:cNvSpPr/>
          <p:nvPr/>
        </p:nvSpPr>
        <p:spPr>
          <a:xfrm>
            <a:off x="2603206" y="3962329"/>
            <a:ext cx="1810385" cy="1810385"/>
          </a:xfrm>
          <a:custGeom>
            <a:avLst/>
            <a:gdLst>
              <a:gd name="connsiteX0" fmla="*/ 0 w 1810385"/>
              <a:gd name="connsiteY0" fmla="*/ 301737 h 1810385"/>
              <a:gd name="connsiteX1" fmla="*/ 88377 w 1810385"/>
              <a:gd name="connsiteY1" fmla="*/ 88377 h 1810385"/>
              <a:gd name="connsiteX2" fmla="*/ 301737 w 1810385"/>
              <a:gd name="connsiteY2" fmla="*/ 1 h 1810385"/>
              <a:gd name="connsiteX3" fmla="*/ 1508648 w 1810385"/>
              <a:gd name="connsiteY3" fmla="*/ 0 h 1810385"/>
              <a:gd name="connsiteX4" fmla="*/ 1722008 w 1810385"/>
              <a:gd name="connsiteY4" fmla="*/ 88377 h 1810385"/>
              <a:gd name="connsiteX5" fmla="*/ 1810384 w 1810385"/>
              <a:gd name="connsiteY5" fmla="*/ 301737 h 1810385"/>
              <a:gd name="connsiteX6" fmla="*/ 1810385 w 1810385"/>
              <a:gd name="connsiteY6" fmla="*/ 1508648 h 1810385"/>
              <a:gd name="connsiteX7" fmla="*/ 1722008 w 1810385"/>
              <a:gd name="connsiteY7" fmla="*/ 1722008 h 1810385"/>
              <a:gd name="connsiteX8" fmla="*/ 1508648 w 1810385"/>
              <a:gd name="connsiteY8" fmla="*/ 1810385 h 1810385"/>
              <a:gd name="connsiteX9" fmla="*/ 301737 w 1810385"/>
              <a:gd name="connsiteY9" fmla="*/ 1810385 h 1810385"/>
              <a:gd name="connsiteX10" fmla="*/ 88377 w 1810385"/>
              <a:gd name="connsiteY10" fmla="*/ 1722008 h 1810385"/>
              <a:gd name="connsiteX11" fmla="*/ 0 w 1810385"/>
              <a:gd name="connsiteY11" fmla="*/ 1508648 h 1810385"/>
              <a:gd name="connsiteX12" fmla="*/ 0 w 1810385"/>
              <a:gd name="connsiteY12" fmla="*/ 301737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0385" h="1810385">
                <a:moveTo>
                  <a:pt x="0" y="301737"/>
                </a:moveTo>
                <a:cubicBezTo>
                  <a:pt x="0" y="221711"/>
                  <a:pt x="31790" y="144963"/>
                  <a:pt x="88377" y="88377"/>
                </a:cubicBezTo>
                <a:cubicBezTo>
                  <a:pt x="144964" y="31790"/>
                  <a:pt x="221712" y="0"/>
                  <a:pt x="301737" y="1"/>
                </a:cubicBezTo>
                <a:lnTo>
                  <a:pt x="1508648" y="0"/>
                </a:lnTo>
                <a:cubicBezTo>
                  <a:pt x="1588674" y="0"/>
                  <a:pt x="1665422" y="31790"/>
                  <a:pt x="1722008" y="88377"/>
                </a:cubicBezTo>
                <a:cubicBezTo>
                  <a:pt x="1778595" y="144964"/>
                  <a:pt x="1810385" y="221712"/>
                  <a:pt x="1810384" y="301737"/>
                </a:cubicBezTo>
                <a:cubicBezTo>
                  <a:pt x="1810384" y="704041"/>
                  <a:pt x="1810385" y="1106344"/>
                  <a:pt x="1810385" y="1508648"/>
                </a:cubicBezTo>
                <a:cubicBezTo>
                  <a:pt x="1810385" y="1588674"/>
                  <a:pt x="1778595" y="1665422"/>
                  <a:pt x="1722008" y="1722008"/>
                </a:cubicBezTo>
                <a:cubicBezTo>
                  <a:pt x="1665421" y="1778595"/>
                  <a:pt x="1588673" y="1810385"/>
                  <a:pt x="1508648" y="1810385"/>
                </a:cubicBezTo>
                <a:lnTo>
                  <a:pt x="301737" y="1810385"/>
                </a:lnTo>
                <a:cubicBezTo>
                  <a:pt x="221711" y="1810385"/>
                  <a:pt x="144963" y="1778595"/>
                  <a:pt x="88377" y="1722008"/>
                </a:cubicBezTo>
                <a:cubicBezTo>
                  <a:pt x="31790" y="1665421"/>
                  <a:pt x="0" y="1588673"/>
                  <a:pt x="0" y="1508648"/>
                </a:cubicBezTo>
                <a:lnTo>
                  <a:pt x="0" y="301737"/>
                </a:lnTo>
                <a:close/>
              </a:path>
            </a:pathLst>
          </a:custGeom>
          <a:solidFill>
            <a:srgbClr val="0070C0"/>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spcFirstLastPara="0" vert="horz" wrap="square" lIns="172196" tIns="172196" rIns="172196" bIns="172196" numCol="1" spcCol="1270" anchor="ctr" anchorCtr="0">
            <a:noAutofit/>
          </a:bodyPr>
          <a:lstStyle/>
          <a:p>
            <a:pPr lvl="0" algn="ctr" defTabSz="977900">
              <a:lnSpc>
                <a:spcPct val="90000"/>
              </a:lnSpc>
              <a:spcBef>
                <a:spcPct val="0"/>
              </a:spcBef>
              <a:spcAft>
                <a:spcPct val="35000"/>
              </a:spcAft>
            </a:pPr>
            <a:r>
              <a:rPr lang="en-US" sz="2200" kern="1200" dirty="0" smtClean="0"/>
              <a:t>Low Mission Impact</a:t>
            </a:r>
          </a:p>
          <a:p>
            <a:pPr lvl="0" algn="ctr" defTabSz="977900">
              <a:lnSpc>
                <a:spcPct val="90000"/>
              </a:lnSpc>
              <a:spcBef>
                <a:spcPct val="0"/>
              </a:spcBef>
              <a:spcAft>
                <a:spcPct val="35000"/>
              </a:spcAft>
            </a:pPr>
            <a:r>
              <a:rPr lang="en-US" sz="2200" kern="1200" dirty="0" smtClean="0"/>
              <a:t>Low Profitability</a:t>
            </a:r>
            <a:endParaRPr lang="en-US" sz="2200" kern="1200" dirty="0"/>
          </a:p>
        </p:txBody>
      </p:sp>
      <p:sp>
        <p:nvSpPr>
          <p:cNvPr id="18" name="Freeform 17"/>
          <p:cNvSpPr/>
          <p:nvPr/>
        </p:nvSpPr>
        <p:spPr>
          <a:xfrm>
            <a:off x="4730408" y="3962329"/>
            <a:ext cx="1810385" cy="1810385"/>
          </a:xfrm>
          <a:custGeom>
            <a:avLst/>
            <a:gdLst>
              <a:gd name="connsiteX0" fmla="*/ 0 w 1810385"/>
              <a:gd name="connsiteY0" fmla="*/ 301737 h 1810385"/>
              <a:gd name="connsiteX1" fmla="*/ 88377 w 1810385"/>
              <a:gd name="connsiteY1" fmla="*/ 88377 h 1810385"/>
              <a:gd name="connsiteX2" fmla="*/ 301737 w 1810385"/>
              <a:gd name="connsiteY2" fmla="*/ 1 h 1810385"/>
              <a:gd name="connsiteX3" fmla="*/ 1508648 w 1810385"/>
              <a:gd name="connsiteY3" fmla="*/ 0 h 1810385"/>
              <a:gd name="connsiteX4" fmla="*/ 1722008 w 1810385"/>
              <a:gd name="connsiteY4" fmla="*/ 88377 h 1810385"/>
              <a:gd name="connsiteX5" fmla="*/ 1810384 w 1810385"/>
              <a:gd name="connsiteY5" fmla="*/ 301737 h 1810385"/>
              <a:gd name="connsiteX6" fmla="*/ 1810385 w 1810385"/>
              <a:gd name="connsiteY6" fmla="*/ 1508648 h 1810385"/>
              <a:gd name="connsiteX7" fmla="*/ 1722008 w 1810385"/>
              <a:gd name="connsiteY7" fmla="*/ 1722008 h 1810385"/>
              <a:gd name="connsiteX8" fmla="*/ 1508648 w 1810385"/>
              <a:gd name="connsiteY8" fmla="*/ 1810385 h 1810385"/>
              <a:gd name="connsiteX9" fmla="*/ 301737 w 1810385"/>
              <a:gd name="connsiteY9" fmla="*/ 1810385 h 1810385"/>
              <a:gd name="connsiteX10" fmla="*/ 88377 w 1810385"/>
              <a:gd name="connsiteY10" fmla="*/ 1722008 h 1810385"/>
              <a:gd name="connsiteX11" fmla="*/ 0 w 1810385"/>
              <a:gd name="connsiteY11" fmla="*/ 1508648 h 1810385"/>
              <a:gd name="connsiteX12" fmla="*/ 0 w 1810385"/>
              <a:gd name="connsiteY12" fmla="*/ 301737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0385" h="1810385">
                <a:moveTo>
                  <a:pt x="0" y="301737"/>
                </a:moveTo>
                <a:cubicBezTo>
                  <a:pt x="0" y="221711"/>
                  <a:pt x="31790" y="144963"/>
                  <a:pt x="88377" y="88377"/>
                </a:cubicBezTo>
                <a:cubicBezTo>
                  <a:pt x="144964" y="31790"/>
                  <a:pt x="221712" y="0"/>
                  <a:pt x="301737" y="1"/>
                </a:cubicBezTo>
                <a:lnTo>
                  <a:pt x="1508648" y="0"/>
                </a:lnTo>
                <a:cubicBezTo>
                  <a:pt x="1588674" y="0"/>
                  <a:pt x="1665422" y="31790"/>
                  <a:pt x="1722008" y="88377"/>
                </a:cubicBezTo>
                <a:cubicBezTo>
                  <a:pt x="1778595" y="144964"/>
                  <a:pt x="1810385" y="221712"/>
                  <a:pt x="1810384" y="301737"/>
                </a:cubicBezTo>
                <a:cubicBezTo>
                  <a:pt x="1810384" y="704041"/>
                  <a:pt x="1810385" y="1106344"/>
                  <a:pt x="1810385" y="1508648"/>
                </a:cubicBezTo>
                <a:cubicBezTo>
                  <a:pt x="1810385" y="1588674"/>
                  <a:pt x="1778595" y="1665422"/>
                  <a:pt x="1722008" y="1722008"/>
                </a:cubicBezTo>
                <a:cubicBezTo>
                  <a:pt x="1665421" y="1778595"/>
                  <a:pt x="1588673" y="1810385"/>
                  <a:pt x="1508648" y="1810385"/>
                </a:cubicBezTo>
                <a:lnTo>
                  <a:pt x="301737" y="1810385"/>
                </a:lnTo>
                <a:cubicBezTo>
                  <a:pt x="221711" y="1810385"/>
                  <a:pt x="144963" y="1778595"/>
                  <a:pt x="88377" y="1722008"/>
                </a:cubicBezTo>
                <a:cubicBezTo>
                  <a:pt x="31790" y="1665421"/>
                  <a:pt x="0" y="1588673"/>
                  <a:pt x="0" y="1508648"/>
                </a:cubicBezTo>
                <a:lnTo>
                  <a:pt x="0" y="301737"/>
                </a:lnTo>
                <a:close/>
              </a:path>
            </a:pathLst>
          </a:custGeom>
          <a:solidFill>
            <a:srgbClr val="0070C0"/>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spcFirstLastPara="0" vert="horz" wrap="square" lIns="172196" tIns="172196" rIns="172196" bIns="172196" numCol="1" spcCol="1270" anchor="ctr" anchorCtr="0">
            <a:noAutofit/>
          </a:bodyPr>
          <a:lstStyle/>
          <a:p>
            <a:pPr lvl="0" algn="ctr" defTabSz="977900">
              <a:lnSpc>
                <a:spcPct val="90000"/>
              </a:lnSpc>
              <a:spcBef>
                <a:spcPct val="0"/>
              </a:spcBef>
              <a:spcAft>
                <a:spcPct val="35000"/>
              </a:spcAft>
            </a:pPr>
            <a:r>
              <a:rPr lang="en-US" sz="2200" kern="1200" dirty="0" smtClean="0"/>
              <a:t>Low Mission Impact</a:t>
            </a:r>
          </a:p>
          <a:p>
            <a:pPr lvl="0" algn="ctr" defTabSz="977900">
              <a:lnSpc>
                <a:spcPct val="90000"/>
              </a:lnSpc>
              <a:spcBef>
                <a:spcPct val="0"/>
              </a:spcBef>
              <a:spcAft>
                <a:spcPct val="35000"/>
              </a:spcAft>
            </a:pPr>
            <a:r>
              <a:rPr lang="en-US" sz="2200" kern="1200" dirty="0" smtClean="0"/>
              <a:t>High Profitability</a:t>
            </a:r>
            <a:endParaRPr lang="en-US" sz="2200" kern="1200" dirty="0"/>
          </a:p>
        </p:txBody>
      </p:sp>
      <p:sp>
        <p:nvSpPr>
          <p:cNvPr id="38916" name="TextBox 2"/>
          <p:cNvSpPr txBox="1">
            <a:spLocks noChangeArrowheads="1"/>
          </p:cNvSpPr>
          <p:nvPr/>
        </p:nvSpPr>
        <p:spPr bwMode="auto">
          <a:xfrm>
            <a:off x="6705600" y="2081593"/>
            <a:ext cx="21336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b="1" dirty="0"/>
              <a:t>Invest &amp; Grow</a:t>
            </a:r>
          </a:p>
        </p:txBody>
      </p:sp>
      <p:sp>
        <p:nvSpPr>
          <p:cNvPr id="38917" name="TextBox 4"/>
          <p:cNvSpPr txBox="1">
            <a:spLocks noChangeArrowheads="1"/>
          </p:cNvSpPr>
          <p:nvPr/>
        </p:nvSpPr>
        <p:spPr bwMode="auto">
          <a:xfrm>
            <a:off x="152400" y="3979339"/>
            <a:ext cx="25908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b="1" dirty="0"/>
              <a:t>Close or Give Away</a:t>
            </a:r>
          </a:p>
        </p:txBody>
      </p:sp>
      <p:sp>
        <p:nvSpPr>
          <p:cNvPr id="38918" name="TextBox 5"/>
          <p:cNvSpPr txBox="1">
            <a:spLocks noChangeArrowheads="1"/>
          </p:cNvSpPr>
          <p:nvPr/>
        </p:nvSpPr>
        <p:spPr bwMode="auto">
          <a:xfrm>
            <a:off x="381000" y="2005393"/>
            <a:ext cx="1752600"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en-US" b="1" dirty="0"/>
              <a:t>Keep it but contain costs</a:t>
            </a:r>
          </a:p>
        </p:txBody>
      </p:sp>
      <p:sp>
        <p:nvSpPr>
          <p:cNvPr id="38919" name="TextBox 6"/>
          <p:cNvSpPr txBox="1">
            <a:spLocks noChangeArrowheads="1"/>
          </p:cNvSpPr>
          <p:nvPr/>
        </p:nvSpPr>
        <p:spPr bwMode="auto">
          <a:xfrm>
            <a:off x="6629400" y="4443793"/>
            <a:ext cx="18796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en-US" b="1" dirty="0"/>
              <a:t>Water, Harvest, &amp; Increase Impact</a:t>
            </a:r>
          </a:p>
        </p:txBody>
      </p:sp>
      <p:sp>
        <p:nvSpPr>
          <p:cNvPr id="38920" name="TextBox 7"/>
          <p:cNvSpPr txBox="1">
            <a:spLocks noChangeArrowheads="1"/>
          </p:cNvSpPr>
          <p:nvPr/>
        </p:nvSpPr>
        <p:spPr bwMode="auto">
          <a:xfrm>
            <a:off x="406392" y="5943600"/>
            <a:ext cx="850054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en-US" b="1" dirty="0" smtClean="0">
                <a:solidFill>
                  <a:srgbClr val="C00000"/>
                </a:solidFill>
                <a:latin typeface="+mn-lt"/>
              </a:rPr>
              <a:t>Source:</a:t>
            </a:r>
            <a:r>
              <a:rPr lang="en-US" altLang="en-US" b="1" i="1" dirty="0" smtClean="0">
                <a:solidFill>
                  <a:srgbClr val="C00000"/>
                </a:solidFill>
                <a:latin typeface="+mn-lt"/>
              </a:rPr>
              <a:t> </a:t>
            </a:r>
            <a:r>
              <a:rPr lang="en-US" altLang="en-US" b="1" i="1" dirty="0">
                <a:latin typeface="+mn-lt"/>
              </a:rPr>
              <a:t>Nonprofit Sustainability: Making Strategic Decisions for Financial Viability</a:t>
            </a:r>
          </a:p>
        </p:txBody>
      </p:sp>
      <p:sp>
        <p:nvSpPr>
          <p:cNvPr id="9" name="5-Point Star 8"/>
          <p:cNvSpPr/>
          <p:nvPr/>
        </p:nvSpPr>
        <p:spPr>
          <a:xfrm>
            <a:off x="7315200" y="2538793"/>
            <a:ext cx="635000" cy="609600"/>
          </a:xfrm>
          <a:prstGeom prst="star5">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 name="Heart 9"/>
          <p:cNvSpPr/>
          <p:nvPr/>
        </p:nvSpPr>
        <p:spPr>
          <a:xfrm>
            <a:off x="990600" y="2691193"/>
            <a:ext cx="685800" cy="795338"/>
          </a:xfrm>
          <a:prstGeom prst="hear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38923" name="Picture 2" descr="C:\Users\dharlow\AppData\Local\Microsoft\Windows\Temporary Internet Files\Content.IE5\LV34ZD84\MC900434805[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38200" y="4748593"/>
            <a:ext cx="914400" cy="912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ree"/>
          <p:cNvSpPr>
            <a:spLocks noEditPoints="1" noChangeArrowheads="1"/>
          </p:cNvSpPr>
          <p:nvPr/>
        </p:nvSpPr>
        <p:spPr bwMode="auto">
          <a:xfrm>
            <a:off x="8153400" y="4977193"/>
            <a:ext cx="493713" cy="833438"/>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70C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dirty="0"/>
              <a:t>$</a:t>
            </a:r>
          </a:p>
        </p:txBody>
      </p:sp>
      <p:sp>
        <p:nvSpPr>
          <p:cNvPr id="19" name="TextBox 18"/>
          <p:cNvSpPr txBox="1"/>
          <p:nvPr/>
        </p:nvSpPr>
        <p:spPr>
          <a:xfrm>
            <a:off x="6781800" y="3605593"/>
            <a:ext cx="1600200" cy="369332"/>
          </a:xfrm>
          <a:prstGeom prst="rect">
            <a:avLst/>
          </a:prstGeom>
          <a:noFill/>
        </p:spPr>
        <p:txBody>
          <a:bodyPr wrap="square" rtlCol="0">
            <a:spAutoFit/>
          </a:bodyPr>
          <a:lstStyle/>
          <a:p>
            <a:r>
              <a:rPr lang="en-US" i="1" dirty="0" smtClean="0">
                <a:solidFill>
                  <a:schemeClr val="bg1">
                    <a:lumMod val="50000"/>
                  </a:schemeClr>
                </a:solidFill>
              </a:rPr>
              <a:t>Profitability</a:t>
            </a:r>
            <a:endParaRPr lang="en-US" i="1" dirty="0">
              <a:solidFill>
                <a:schemeClr val="bg1">
                  <a:lumMod val="50000"/>
                </a:schemeClr>
              </a:solidFill>
            </a:endParaRPr>
          </a:p>
        </p:txBody>
      </p:sp>
      <p:sp>
        <p:nvSpPr>
          <p:cNvPr id="20" name="TextBox 19"/>
          <p:cNvSpPr txBox="1"/>
          <p:nvPr/>
        </p:nvSpPr>
        <p:spPr>
          <a:xfrm>
            <a:off x="4648200" y="1295400"/>
            <a:ext cx="1600200" cy="369332"/>
          </a:xfrm>
          <a:prstGeom prst="rect">
            <a:avLst/>
          </a:prstGeom>
          <a:noFill/>
        </p:spPr>
        <p:txBody>
          <a:bodyPr wrap="square" rtlCol="0">
            <a:spAutoFit/>
          </a:bodyPr>
          <a:lstStyle/>
          <a:p>
            <a:r>
              <a:rPr lang="en-US" i="1" dirty="0" smtClean="0">
                <a:solidFill>
                  <a:schemeClr val="bg1">
                    <a:lumMod val="50000"/>
                  </a:schemeClr>
                </a:solidFill>
              </a:rPr>
              <a:t>Impact</a:t>
            </a:r>
            <a:endParaRPr lang="en-US" i="1" dirty="0">
              <a:solidFill>
                <a:schemeClr val="bg1">
                  <a:lumMod val="50000"/>
                </a:schemeClr>
              </a:solidFill>
            </a:endParaRPr>
          </a:p>
        </p:txBody>
      </p:sp>
      <p:sp>
        <p:nvSpPr>
          <p:cNvPr id="21"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9</a:t>
            </a:fld>
            <a:endParaRPr lang="en-US" dirty="0"/>
          </a:p>
        </p:txBody>
      </p:sp>
    </p:spTree>
    <p:extLst>
      <p:ext uri="{BB962C8B-B14F-4D97-AF65-F5344CB8AC3E}">
        <p14:creationId xmlns:p14="http://schemas.microsoft.com/office/powerpoint/2010/main" xmlns="" val="2532903107"/>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17"/>
          <p:cNvSpPr/>
          <p:nvPr/>
        </p:nvSpPr>
        <p:spPr>
          <a:xfrm>
            <a:off x="3962400" y="3352800"/>
            <a:ext cx="381000" cy="381000"/>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495800" y="1219200"/>
            <a:ext cx="1447800" cy="1447800"/>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38" name="Title 1"/>
          <p:cNvSpPr>
            <a:spLocks noGrp="1"/>
          </p:cNvSpPr>
          <p:nvPr>
            <p:ph type="title"/>
          </p:nvPr>
        </p:nvSpPr>
        <p:spPr>
          <a:xfrm>
            <a:off x="533400" y="76200"/>
            <a:ext cx="8229600" cy="1219200"/>
          </a:xfrm>
        </p:spPr>
        <p:txBody>
          <a:bodyPr>
            <a:normAutofit/>
          </a:bodyPr>
          <a:lstStyle/>
          <a:p>
            <a:r>
              <a:rPr lang="en-US" altLang="en-US" sz="4000" dirty="0" smtClean="0"/>
              <a:t>Matrix Map Exercise</a:t>
            </a:r>
            <a:endParaRPr lang="en-US" altLang="en-US" sz="2200" dirty="0" smtClean="0"/>
          </a:p>
        </p:txBody>
      </p:sp>
      <p:cxnSp>
        <p:nvCxnSpPr>
          <p:cNvPr id="8" name="Straight Arrow Connector 7"/>
          <p:cNvCxnSpPr/>
          <p:nvPr/>
        </p:nvCxnSpPr>
        <p:spPr>
          <a:xfrm>
            <a:off x="762000" y="3657600"/>
            <a:ext cx="7315200"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572000" y="1295400"/>
            <a:ext cx="0" cy="518160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696200" y="3276600"/>
            <a:ext cx="1600200" cy="369332"/>
          </a:xfrm>
          <a:prstGeom prst="rect">
            <a:avLst/>
          </a:prstGeom>
          <a:noFill/>
        </p:spPr>
        <p:txBody>
          <a:bodyPr wrap="square" rtlCol="0">
            <a:spAutoFit/>
          </a:bodyPr>
          <a:lstStyle/>
          <a:p>
            <a:r>
              <a:rPr lang="en-US" i="1" dirty="0" smtClean="0">
                <a:solidFill>
                  <a:schemeClr val="bg1">
                    <a:lumMod val="50000"/>
                  </a:schemeClr>
                </a:solidFill>
              </a:rPr>
              <a:t>Profitability</a:t>
            </a:r>
            <a:endParaRPr lang="en-US" i="1" dirty="0">
              <a:solidFill>
                <a:schemeClr val="bg1">
                  <a:lumMod val="50000"/>
                </a:schemeClr>
              </a:solidFill>
            </a:endParaRPr>
          </a:p>
        </p:txBody>
      </p:sp>
      <p:sp>
        <p:nvSpPr>
          <p:cNvPr id="12" name="TextBox 11"/>
          <p:cNvSpPr txBox="1"/>
          <p:nvPr/>
        </p:nvSpPr>
        <p:spPr>
          <a:xfrm>
            <a:off x="3657600" y="1154668"/>
            <a:ext cx="1600200" cy="369332"/>
          </a:xfrm>
          <a:prstGeom prst="rect">
            <a:avLst/>
          </a:prstGeom>
          <a:noFill/>
        </p:spPr>
        <p:txBody>
          <a:bodyPr wrap="square" rtlCol="0">
            <a:spAutoFit/>
          </a:bodyPr>
          <a:lstStyle/>
          <a:p>
            <a:r>
              <a:rPr lang="en-US" i="1" dirty="0" smtClean="0">
                <a:solidFill>
                  <a:schemeClr val="bg1">
                    <a:lumMod val="50000"/>
                  </a:schemeClr>
                </a:solidFill>
              </a:rPr>
              <a:t>Impact</a:t>
            </a:r>
            <a:endParaRPr lang="en-US" i="1" dirty="0">
              <a:solidFill>
                <a:schemeClr val="bg1">
                  <a:lumMod val="50000"/>
                </a:schemeClr>
              </a:solidFill>
            </a:endParaRPr>
          </a:p>
        </p:txBody>
      </p:sp>
      <p:sp>
        <p:nvSpPr>
          <p:cNvPr id="15" name="Oval 14"/>
          <p:cNvSpPr/>
          <p:nvPr/>
        </p:nvSpPr>
        <p:spPr>
          <a:xfrm>
            <a:off x="2895600" y="1676400"/>
            <a:ext cx="1143000" cy="1143000"/>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600200" y="2133600"/>
            <a:ext cx="609600" cy="609600"/>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267200" y="4572000"/>
            <a:ext cx="228600" cy="228600"/>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6934200" y="4267200"/>
            <a:ext cx="381000" cy="381000"/>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5181600" y="3733800"/>
            <a:ext cx="685800" cy="276999"/>
          </a:xfrm>
          <a:prstGeom prst="rect">
            <a:avLst/>
          </a:prstGeom>
          <a:noFill/>
        </p:spPr>
        <p:txBody>
          <a:bodyPr wrap="square" rtlCol="0">
            <a:spAutoFit/>
          </a:bodyPr>
          <a:lstStyle/>
          <a:p>
            <a:r>
              <a:rPr lang="en-US" sz="1200" dirty="0" smtClean="0"/>
              <a:t>$20K</a:t>
            </a:r>
            <a:endParaRPr lang="en-US" sz="1200" dirty="0"/>
          </a:p>
        </p:txBody>
      </p:sp>
      <p:sp>
        <p:nvSpPr>
          <p:cNvPr id="23" name="TextBox 22"/>
          <p:cNvSpPr txBox="1"/>
          <p:nvPr/>
        </p:nvSpPr>
        <p:spPr>
          <a:xfrm>
            <a:off x="6324600" y="3733800"/>
            <a:ext cx="685800" cy="276999"/>
          </a:xfrm>
          <a:prstGeom prst="rect">
            <a:avLst/>
          </a:prstGeom>
          <a:noFill/>
        </p:spPr>
        <p:txBody>
          <a:bodyPr wrap="square" rtlCol="0">
            <a:spAutoFit/>
          </a:bodyPr>
          <a:lstStyle/>
          <a:p>
            <a:r>
              <a:rPr lang="en-US" sz="1200" dirty="0" smtClean="0"/>
              <a:t>$40K</a:t>
            </a:r>
            <a:endParaRPr lang="en-US" sz="1200" dirty="0"/>
          </a:p>
        </p:txBody>
      </p:sp>
      <p:sp>
        <p:nvSpPr>
          <p:cNvPr id="25" name="TextBox 24"/>
          <p:cNvSpPr txBox="1"/>
          <p:nvPr/>
        </p:nvSpPr>
        <p:spPr>
          <a:xfrm>
            <a:off x="7391400" y="3733800"/>
            <a:ext cx="685800" cy="276999"/>
          </a:xfrm>
          <a:prstGeom prst="rect">
            <a:avLst/>
          </a:prstGeom>
          <a:noFill/>
        </p:spPr>
        <p:txBody>
          <a:bodyPr wrap="square" rtlCol="0">
            <a:spAutoFit/>
          </a:bodyPr>
          <a:lstStyle/>
          <a:p>
            <a:r>
              <a:rPr lang="en-US" sz="1200" dirty="0" smtClean="0"/>
              <a:t>$60K</a:t>
            </a:r>
            <a:endParaRPr lang="en-US" sz="1200" dirty="0"/>
          </a:p>
        </p:txBody>
      </p:sp>
      <p:sp>
        <p:nvSpPr>
          <p:cNvPr id="26" name="TextBox 25"/>
          <p:cNvSpPr txBox="1"/>
          <p:nvPr/>
        </p:nvSpPr>
        <p:spPr>
          <a:xfrm>
            <a:off x="838200" y="3733800"/>
            <a:ext cx="685800" cy="276999"/>
          </a:xfrm>
          <a:prstGeom prst="rect">
            <a:avLst/>
          </a:prstGeom>
          <a:noFill/>
        </p:spPr>
        <p:txBody>
          <a:bodyPr wrap="square" rtlCol="0">
            <a:spAutoFit/>
          </a:bodyPr>
          <a:lstStyle/>
          <a:p>
            <a:r>
              <a:rPr lang="en-US" sz="1200" dirty="0" smtClean="0">
                <a:solidFill>
                  <a:srgbClr val="FF0000"/>
                </a:solidFill>
              </a:rPr>
              <a:t>($60K)</a:t>
            </a:r>
            <a:endParaRPr lang="en-US" sz="1200" dirty="0">
              <a:solidFill>
                <a:srgbClr val="FF0000"/>
              </a:solidFill>
            </a:endParaRPr>
          </a:p>
        </p:txBody>
      </p:sp>
      <p:sp>
        <p:nvSpPr>
          <p:cNvPr id="28" name="TextBox 27"/>
          <p:cNvSpPr txBox="1"/>
          <p:nvPr/>
        </p:nvSpPr>
        <p:spPr>
          <a:xfrm>
            <a:off x="2057400" y="3733800"/>
            <a:ext cx="685800" cy="276999"/>
          </a:xfrm>
          <a:prstGeom prst="rect">
            <a:avLst/>
          </a:prstGeom>
          <a:noFill/>
        </p:spPr>
        <p:txBody>
          <a:bodyPr wrap="square" rtlCol="0">
            <a:spAutoFit/>
          </a:bodyPr>
          <a:lstStyle/>
          <a:p>
            <a:r>
              <a:rPr lang="en-US" sz="1200" dirty="0" smtClean="0">
                <a:solidFill>
                  <a:srgbClr val="FF0000"/>
                </a:solidFill>
              </a:rPr>
              <a:t>($40K)</a:t>
            </a:r>
            <a:endParaRPr lang="en-US" sz="1200" dirty="0">
              <a:solidFill>
                <a:srgbClr val="FF0000"/>
              </a:solidFill>
            </a:endParaRPr>
          </a:p>
        </p:txBody>
      </p:sp>
      <p:sp>
        <p:nvSpPr>
          <p:cNvPr id="30" name="TextBox 29"/>
          <p:cNvSpPr txBox="1"/>
          <p:nvPr/>
        </p:nvSpPr>
        <p:spPr>
          <a:xfrm>
            <a:off x="3276600" y="3733800"/>
            <a:ext cx="685800" cy="276999"/>
          </a:xfrm>
          <a:prstGeom prst="rect">
            <a:avLst/>
          </a:prstGeom>
          <a:noFill/>
        </p:spPr>
        <p:txBody>
          <a:bodyPr wrap="square" rtlCol="0">
            <a:spAutoFit/>
          </a:bodyPr>
          <a:lstStyle/>
          <a:p>
            <a:r>
              <a:rPr lang="en-US" sz="1200" dirty="0" smtClean="0">
                <a:solidFill>
                  <a:srgbClr val="FF0000"/>
                </a:solidFill>
              </a:rPr>
              <a:t>($20K)</a:t>
            </a:r>
            <a:endParaRPr lang="en-US" sz="1200" dirty="0">
              <a:solidFill>
                <a:srgbClr val="FF0000"/>
              </a:solidFill>
            </a:endParaRPr>
          </a:p>
        </p:txBody>
      </p:sp>
      <p:sp>
        <p:nvSpPr>
          <p:cNvPr id="33" name="TextBox 32"/>
          <p:cNvSpPr txBox="1"/>
          <p:nvPr/>
        </p:nvSpPr>
        <p:spPr>
          <a:xfrm>
            <a:off x="990600" y="2814935"/>
            <a:ext cx="1752600" cy="461665"/>
          </a:xfrm>
          <a:prstGeom prst="rect">
            <a:avLst/>
          </a:prstGeom>
          <a:noFill/>
        </p:spPr>
        <p:txBody>
          <a:bodyPr wrap="square" rtlCol="0">
            <a:spAutoFit/>
          </a:bodyPr>
          <a:lstStyle/>
          <a:p>
            <a:pPr algn="ctr"/>
            <a:r>
              <a:rPr lang="en-US" sz="1200" dirty="0" smtClean="0"/>
              <a:t>U.S. citizenship classes</a:t>
            </a:r>
            <a:endParaRPr lang="en-US" sz="1200" dirty="0"/>
          </a:p>
        </p:txBody>
      </p:sp>
      <p:sp>
        <p:nvSpPr>
          <p:cNvPr id="34" name="TextBox 33"/>
          <p:cNvSpPr txBox="1"/>
          <p:nvPr/>
        </p:nvSpPr>
        <p:spPr>
          <a:xfrm>
            <a:off x="1676400" y="1447800"/>
            <a:ext cx="1371600" cy="461665"/>
          </a:xfrm>
          <a:prstGeom prst="rect">
            <a:avLst/>
          </a:prstGeom>
          <a:noFill/>
        </p:spPr>
        <p:txBody>
          <a:bodyPr wrap="square" rtlCol="0">
            <a:spAutoFit/>
          </a:bodyPr>
          <a:lstStyle/>
          <a:p>
            <a:pPr algn="r"/>
            <a:r>
              <a:rPr lang="en-US" sz="1200" dirty="0" smtClean="0"/>
              <a:t>ESL </a:t>
            </a:r>
            <a:br>
              <a:rPr lang="en-US" sz="1200" dirty="0" smtClean="0"/>
            </a:br>
            <a:r>
              <a:rPr lang="en-US" sz="1200" dirty="0" smtClean="0"/>
              <a:t>classes</a:t>
            </a:r>
            <a:endParaRPr lang="en-US" sz="1200" dirty="0"/>
          </a:p>
        </p:txBody>
      </p:sp>
      <p:sp>
        <p:nvSpPr>
          <p:cNvPr id="35" name="TextBox 34"/>
          <p:cNvSpPr txBox="1"/>
          <p:nvPr/>
        </p:nvSpPr>
        <p:spPr>
          <a:xfrm>
            <a:off x="5715000" y="1981200"/>
            <a:ext cx="1371600" cy="461665"/>
          </a:xfrm>
          <a:prstGeom prst="rect">
            <a:avLst/>
          </a:prstGeom>
          <a:noFill/>
        </p:spPr>
        <p:txBody>
          <a:bodyPr wrap="square" rtlCol="0">
            <a:spAutoFit/>
          </a:bodyPr>
          <a:lstStyle/>
          <a:p>
            <a:pPr algn="ctr"/>
            <a:r>
              <a:rPr lang="en-US" sz="1200" dirty="0" smtClean="0"/>
              <a:t>Head Start preschool</a:t>
            </a:r>
            <a:endParaRPr lang="en-US" sz="1200" dirty="0"/>
          </a:p>
        </p:txBody>
      </p:sp>
      <p:sp>
        <p:nvSpPr>
          <p:cNvPr id="37" name="TextBox 36"/>
          <p:cNvSpPr txBox="1"/>
          <p:nvPr/>
        </p:nvSpPr>
        <p:spPr>
          <a:xfrm>
            <a:off x="6477000" y="4724400"/>
            <a:ext cx="1752600" cy="276999"/>
          </a:xfrm>
          <a:prstGeom prst="rect">
            <a:avLst/>
          </a:prstGeom>
          <a:noFill/>
        </p:spPr>
        <p:txBody>
          <a:bodyPr wrap="square" rtlCol="0">
            <a:spAutoFit/>
          </a:bodyPr>
          <a:lstStyle/>
          <a:p>
            <a:pPr algn="ctr"/>
            <a:r>
              <a:rPr lang="en-US" sz="1200" dirty="0" smtClean="0"/>
              <a:t>Annual campaign</a:t>
            </a:r>
            <a:endParaRPr lang="en-US" sz="1200" dirty="0"/>
          </a:p>
        </p:txBody>
      </p:sp>
      <p:sp>
        <p:nvSpPr>
          <p:cNvPr id="38" name="TextBox 37"/>
          <p:cNvSpPr txBox="1"/>
          <p:nvPr/>
        </p:nvSpPr>
        <p:spPr>
          <a:xfrm>
            <a:off x="3276600" y="4800600"/>
            <a:ext cx="1371600" cy="461665"/>
          </a:xfrm>
          <a:prstGeom prst="rect">
            <a:avLst/>
          </a:prstGeom>
          <a:noFill/>
        </p:spPr>
        <p:txBody>
          <a:bodyPr wrap="square" rtlCol="0">
            <a:spAutoFit/>
          </a:bodyPr>
          <a:lstStyle/>
          <a:p>
            <a:pPr algn="ctr"/>
            <a:r>
              <a:rPr lang="en-US" sz="1200" dirty="0" smtClean="0"/>
              <a:t>Quit Smoking classes</a:t>
            </a:r>
            <a:endParaRPr lang="en-US" sz="1200" dirty="0"/>
          </a:p>
        </p:txBody>
      </p:sp>
      <p:sp>
        <p:nvSpPr>
          <p:cNvPr id="39" name="TextBox 38"/>
          <p:cNvSpPr txBox="1"/>
          <p:nvPr/>
        </p:nvSpPr>
        <p:spPr>
          <a:xfrm>
            <a:off x="2667000" y="3124200"/>
            <a:ext cx="1371600" cy="461665"/>
          </a:xfrm>
          <a:prstGeom prst="rect">
            <a:avLst/>
          </a:prstGeom>
          <a:noFill/>
        </p:spPr>
        <p:txBody>
          <a:bodyPr wrap="square" rtlCol="0">
            <a:spAutoFit/>
          </a:bodyPr>
          <a:lstStyle/>
          <a:p>
            <a:pPr algn="r"/>
            <a:r>
              <a:rPr lang="en-US" sz="1200" dirty="0" smtClean="0"/>
              <a:t>Annual street festival</a:t>
            </a:r>
            <a:endParaRPr lang="en-US" sz="1200" dirty="0"/>
          </a:p>
        </p:txBody>
      </p:sp>
      <p:cxnSp>
        <p:nvCxnSpPr>
          <p:cNvPr id="45" name="Straight Connector 44"/>
          <p:cNvCxnSpPr/>
          <p:nvPr/>
        </p:nvCxnSpPr>
        <p:spPr>
          <a:xfrm>
            <a:off x="1143000" y="35814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2438400" y="35814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5486400" y="35814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6629400" y="35814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4495800" y="5791200"/>
            <a:ext cx="152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7696200" y="35814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3581400" y="35814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4495800" y="4495800"/>
            <a:ext cx="152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4495800" y="3048000"/>
            <a:ext cx="152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495800" y="1676400"/>
            <a:ext cx="152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4648200" y="5666601"/>
            <a:ext cx="685800" cy="276999"/>
          </a:xfrm>
          <a:prstGeom prst="rect">
            <a:avLst/>
          </a:prstGeom>
          <a:noFill/>
        </p:spPr>
        <p:txBody>
          <a:bodyPr wrap="square" rtlCol="0">
            <a:spAutoFit/>
          </a:bodyPr>
          <a:lstStyle/>
          <a:p>
            <a:r>
              <a:rPr lang="en-US" sz="1200" dirty="0" smtClean="0"/>
              <a:t>1</a:t>
            </a:r>
            <a:endParaRPr lang="en-US" sz="1200" dirty="0"/>
          </a:p>
        </p:txBody>
      </p:sp>
      <p:sp>
        <p:nvSpPr>
          <p:cNvPr id="68" name="TextBox 67"/>
          <p:cNvSpPr txBox="1"/>
          <p:nvPr/>
        </p:nvSpPr>
        <p:spPr>
          <a:xfrm>
            <a:off x="4648200" y="4343400"/>
            <a:ext cx="685800" cy="276999"/>
          </a:xfrm>
          <a:prstGeom prst="rect">
            <a:avLst/>
          </a:prstGeom>
          <a:noFill/>
        </p:spPr>
        <p:txBody>
          <a:bodyPr wrap="square" rtlCol="0">
            <a:spAutoFit/>
          </a:bodyPr>
          <a:lstStyle/>
          <a:p>
            <a:r>
              <a:rPr lang="en-US" sz="1200" dirty="0" smtClean="0"/>
              <a:t>2</a:t>
            </a:r>
            <a:endParaRPr lang="en-US" sz="1200" dirty="0"/>
          </a:p>
        </p:txBody>
      </p:sp>
      <p:sp>
        <p:nvSpPr>
          <p:cNvPr id="69" name="TextBox 68"/>
          <p:cNvSpPr txBox="1"/>
          <p:nvPr/>
        </p:nvSpPr>
        <p:spPr>
          <a:xfrm>
            <a:off x="4648200" y="2923401"/>
            <a:ext cx="685800" cy="276999"/>
          </a:xfrm>
          <a:prstGeom prst="rect">
            <a:avLst/>
          </a:prstGeom>
          <a:noFill/>
        </p:spPr>
        <p:txBody>
          <a:bodyPr wrap="square" rtlCol="0">
            <a:spAutoFit/>
          </a:bodyPr>
          <a:lstStyle/>
          <a:p>
            <a:r>
              <a:rPr lang="en-US" sz="1200" dirty="0" smtClean="0"/>
              <a:t>3</a:t>
            </a:r>
            <a:endParaRPr lang="en-US" sz="1200" dirty="0"/>
          </a:p>
        </p:txBody>
      </p:sp>
      <p:sp>
        <p:nvSpPr>
          <p:cNvPr id="70" name="TextBox 69"/>
          <p:cNvSpPr txBox="1"/>
          <p:nvPr/>
        </p:nvSpPr>
        <p:spPr>
          <a:xfrm>
            <a:off x="4648200" y="1524000"/>
            <a:ext cx="685800" cy="276999"/>
          </a:xfrm>
          <a:prstGeom prst="rect">
            <a:avLst/>
          </a:prstGeom>
          <a:noFill/>
        </p:spPr>
        <p:txBody>
          <a:bodyPr wrap="square" rtlCol="0">
            <a:spAutoFit/>
          </a:bodyPr>
          <a:lstStyle/>
          <a:p>
            <a:r>
              <a:rPr lang="en-US" sz="1200" dirty="0" smtClean="0"/>
              <a:t>4</a:t>
            </a:r>
            <a:endParaRPr lang="en-US" sz="1200" dirty="0"/>
          </a:p>
        </p:txBody>
      </p:sp>
      <p:sp>
        <p:nvSpPr>
          <p:cNvPr id="71" name="TextBox 2"/>
          <p:cNvSpPr txBox="1">
            <a:spLocks noChangeArrowheads="1"/>
          </p:cNvSpPr>
          <p:nvPr/>
        </p:nvSpPr>
        <p:spPr bwMode="auto">
          <a:xfrm>
            <a:off x="7315200" y="1066800"/>
            <a:ext cx="2133600"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1500" b="1" dirty="0"/>
              <a:t>Invest &amp; Grow</a:t>
            </a:r>
          </a:p>
        </p:txBody>
      </p:sp>
      <p:sp>
        <p:nvSpPr>
          <p:cNvPr id="72" name="TextBox 4"/>
          <p:cNvSpPr txBox="1">
            <a:spLocks noChangeArrowheads="1"/>
          </p:cNvSpPr>
          <p:nvPr/>
        </p:nvSpPr>
        <p:spPr bwMode="auto">
          <a:xfrm>
            <a:off x="228600" y="5257800"/>
            <a:ext cx="2590800"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1500" b="1" dirty="0"/>
              <a:t>Close or Give Away</a:t>
            </a:r>
          </a:p>
        </p:txBody>
      </p:sp>
      <p:sp>
        <p:nvSpPr>
          <p:cNvPr id="73" name="TextBox 5"/>
          <p:cNvSpPr txBox="1">
            <a:spLocks noChangeArrowheads="1"/>
          </p:cNvSpPr>
          <p:nvPr/>
        </p:nvSpPr>
        <p:spPr bwMode="auto">
          <a:xfrm>
            <a:off x="152400" y="914400"/>
            <a:ext cx="1752600"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en-US" sz="1500" b="1" dirty="0"/>
              <a:t>Keep it but contain costs</a:t>
            </a:r>
          </a:p>
        </p:txBody>
      </p:sp>
      <p:sp>
        <p:nvSpPr>
          <p:cNvPr id="74" name="TextBox 6"/>
          <p:cNvSpPr txBox="1">
            <a:spLocks noChangeArrowheads="1"/>
          </p:cNvSpPr>
          <p:nvPr/>
        </p:nvSpPr>
        <p:spPr bwMode="auto">
          <a:xfrm>
            <a:off x="7035800" y="5161002"/>
            <a:ext cx="1879600"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en-US" sz="1500" b="1" dirty="0"/>
              <a:t>Water, Harvest, &amp; Increase Impact</a:t>
            </a:r>
          </a:p>
        </p:txBody>
      </p:sp>
      <p:sp>
        <p:nvSpPr>
          <p:cNvPr id="75" name="5-Point Star 74"/>
          <p:cNvSpPr/>
          <p:nvPr/>
        </p:nvSpPr>
        <p:spPr>
          <a:xfrm>
            <a:off x="7848601" y="1389965"/>
            <a:ext cx="317500" cy="304800"/>
          </a:xfrm>
          <a:prstGeom prst="star5">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6" name="Heart 75"/>
          <p:cNvSpPr/>
          <p:nvPr/>
        </p:nvSpPr>
        <p:spPr>
          <a:xfrm>
            <a:off x="824968" y="1524000"/>
            <a:ext cx="394232" cy="381000"/>
          </a:xfrm>
          <a:prstGeom prst="hear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77" name="Picture 2" descr="C:\Users\dharlow\AppData\Local\Microsoft\Windows\Temporary Internet Files\Content.IE5\LV34ZD84\MC900434805[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2000" y="5564187"/>
            <a:ext cx="685403" cy="684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8" name="Tree"/>
          <p:cNvSpPr>
            <a:spLocks noEditPoints="1" noChangeArrowheads="1"/>
          </p:cNvSpPr>
          <p:nvPr/>
        </p:nvSpPr>
        <p:spPr bwMode="auto">
          <a:xfrm>
            <a:off x="7874000" y="5715000"/>
            <a:ext cx="313155" cy="528638"/>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70C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dirty="0"/>
              <a:t>$</a:t>
            </a:r>
          </a:p>
        </p:txBody>
      </p:sp>
    </p:spTree>
    <p:extLst>
      <p:ext uri="{BB962C8B-B14F-4D97-AF65-F5344CB8AC3E}">
        <p14:creationId xmlns:p14="http://schemas.microsoft.com/office/powerpoint/2010/main" xmlns="" val="21094275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3" grpId="0"/>
      <p:bldP spid="74" grpId="0"/>
      <p:bldP spid="75" grpId="0" animBg="1"/>
      <p:bldP spid="76" grpId="0" animBg="1"/>
      <p:bldP spid="7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4"/>
          <p:cNvGraphicFramePr>
            <a:graphicFrameLocks noGrp="1"/>
          </p:cNvGraphicFramePr>
          <p:nvPr>
            <p:ph idx="1"/>
            <p:extLst>
              <p:ext uri="{D42A27DB-BD31-4B8C-83A1-F6EECF244321}">
                <p14:modId xmlns:p14="http://schemas.microsoft.com/office/powerpoint/2010/main" xmlns="" val="103273941"/>
              </p:ext>
            </p:extLst>
          </p:nvPr>
        </p:nvGraphicFramePr>
        <p:xfrm>
          <a:off x="457200" y="1600200"/>
          <a:ext cx="83058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11</a:t>
            </a:fld>
            <a:endParaRPr lang="en-US" dirty="0"/>
          </a:p>
        </p:txBody>
      </p:sp>
      <p:sp>
        <p:nvSpPr>
          <p:cNvPr id="6" name="Title 1"/>
          <p:cNvSpPr>
            <a:spLocks noGrp="1"/>
          </p:cNvSpPr>
          <p:nvPr>
            <p:ph type="title"/>
          </p:nvPr>
        </p:nvSpPr>
        <p:spPr>
          <a:xfrm>
            <a:off x="457200" y="274638"/>
            <a:ext cx="8229600" cy="1143000"/>
          </a:xfrm>
        </p:spPr>
        <p:txBody>
          <a:bodyPr>
            <a:normAutofit/>
          </a:bodyPr>
          <a:lstStyle/>
          <a:p>
            <a:pPr>
              <a:lnSpc>
                <a:spcPct val="90000"/>
              </a:lnSpc>
            </a:pPr>
            <a:r>
              <a:rPr lang="en-US" dirty="0" smtClean="0">
                <a:solidFill>
                  <a:srgbClr val="C00000"/>
                </a:solidFill>
              </a:rPr>
              <a:t>CSBG Organizational Standards</a:t>
            </a:r>
            <a:br>
              <a:rPr lang="en-US" dirty="0" smtClean="0">
                <a:solidFill>
                  <a:srgbClr val="C00000"/>
                </a:solidFill>
              </a:rPr>
            </a:br>
            <a:r>
              <a:rPr lang="en-US" sz="2900" dirty="0" smtClean="0">
                <a:solidFill>
                  <a:schemeClr val="accent1"/>
                </a:solidFill>
              </a:rPr>
              <a:t>Planning</a:t>
            </a:r>
            <a:endParaRPr lang="en-US" sz="2900" dirty="0">
              <a:solidFill>
                <a:schemeClr val="accent1"/>
              </a:solidFill>
            </a:endParaRPr>
          </a:p>
        </p:txBody>
      </p:sp>
    </p:spTree>
    <p:extLst>
      <p:ext uri="{BB962C8B-B14F-4D97-AF65-F5344CB8AC3E}">
        <p14:creationId xmlns:p14="http://schemas.microsoft.com/office/powerpoint/2010/main" xmlns="" val="333633275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Engage in Planning</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dirty="0" smtClean="0"/>
              <a:t>Approaches to help a board meet its planning and strategy development obligations:</a:t>
            </a:r>
          </a:p>
          <a:p>
            <a:pPr lvl="1">
              <a:spcBef>
                <a:spcPts val="800"/>
              </a:spcBef>
              <a:spcAft>
                <a:spcPts val="800"/>
              </a:spcAft>
            </a:pPr>
            <a:r>
              <a:rPr lang="en-US" sz="2600" dirty="0" smtClean="0"/>
              <a:t>Form a planning/strategy committee</a:t>
            </a:r>
          </a:p>
          <a:p>
            <a:pPr lvl="1">
              <a:spcBef>
                <a:spcPts val="800"/>
              </a:spcBef>
              <a:spcAft>
                <a:spcPts val="800"/>
              </a:spcAft>
            </a:pPr>
            <a:r>
              <a:rPr lang="en-US" sz="2600" dirty="0" smtClean="0"/>
              <a:t>Uses the strategic plan to frame board discussions</a:t>
            </a:r>
          </a:p>
          <a:p>
            <a:pPr lvl="1">
              <a:spcBef>
                <a:spcPts val="800"/>
              </a:spcBef>
              <a:spcAft>
                <a:spcPts val="800"/>
              </a:spcAft>
            </a:pPr>
            <a:r>
              <a:rPr lang="en-US" sz="2600" dirty="0" smtClean="0"/>
              <a:t>Use a strategic agenda</a:t>
            </a:r>
          </a:p>
          <a:p>
            <a:pPr lvl="1">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76200"/>
            <a:ext cx="8229600" cy="1143000"/>
          </a:xfrm>
        </p:spPr>
        <p:txBody>
          <a:bodyPr>
            <a:normAutofit/>
          </a:bodyPr>
          <a:lstStyle/>
          <a:p>
            <a:pPr algn="ctr"/>
            <a:r>
              <a:rPr lang="en-US" altLang="en-US" dirty="0" smtClean="0"/>
              <a:t>Strategic Agendas</a:t>
            </a:r>
          </a:p>
        </p:txBody>
      </p:sp>
      <p:sp>
        <p:nvSpPr>
          <p:cNvPr id="39939" name="Content Placeholder 2"/>
          <p:cNvSpPr>
            <a:spLocks noGrp="1"/>
          </p:cNvSpPr>
          <p:nvPr>
            <p:ph idx="1"/>
          </p:nvPr>
        </p:nvSpPr>
        <p:spPr>
          <a:xfrm>
            <a:off x="457200" y="1219200"/>
            <a:ext cx="8382000" cy="5105400"/>
          </a:xfrm>
        </p:spPr>
        <p:txBody>
          <a:bodyPr>
            <a:normAutofit/>
          </a:bodyPr>
          <a:lstStyle/>
          <a:p>
            <a:pPr>
              <a:spcBef>
                <a:spcPts val="800"/>
              </a:spcBef>
              <a:spcAft>
                <a:spcPts val="800"/>
              </a:spcAft>
            </a:pPr>
            <a:r>
              <a:rPr lang="en-US" altLang="en-US" dirty="0" smtClean="0"/>
              <a:t>Strike a balance between “routine” agenda items (e.g., contract approvals etc.) and strategy discussions</a:t>
            </a:r>
          </a:p>
          <a:p>
            <a:pPr>
              <a:spcBef>
                <a:spcPts val="800"/>
              </a:spcBef>
              <a:spcAft>
                <a:spcPts val="800"/>
              </a:spcAft>
            </a:pPr>
            <a:r>
              <a:rPr lang="en-US" altLang="en-US" sz="2800" dirty="0" smtClean="0"/>
              <a:t>How will </a:t>
            </a:r>
            <a:r>
              <a:rPr lang="en-US" altLang="en-US" sz="2800" b="1" dirty="0" smtClean="0"/>
              <a:t>agenda items and information </a:t>
            </a:r>
            <a:r>
              <a:rPr lang="en-US" altLang="en-US" sz="2800" dirty="0" smtClean="0"/>
              <a:t>provided to board members help board:</a:t>
            </a:r>
          </a:p>
          <a:p>
            <a:pPr lvl="1">
              <a:spcBef>
                <a:spcPts val="800"/>
              </a:spcBef>
              <a:spcAft>
                <a:spcPts val="800"/>
              </a:spcAft>
            </a:pPr>
            <a:r>
              <a:rPr lang="en-US" altLang="en-US" sz="2400" dirty="0" smtClean="0"/>
              <a:t>Connect with the </a:t>
            </a:r>
            <a:r>
              <a:rPr lang="en-US" altLang="en-US" sz="2400" dirty="0" err="1" smtClean="0"/>
              <a:t>org’s</a:t>
            </a:r>
            <a:r>
              <a:rPr lang="en-US" altLang="en-US" sz="2400" dirty="0" smtClean="0"/>
              <a:t> mission</a:t>
            </a:r>
          </a:p>
          <a:p>
            <a:pPr lvl="1">
              <a:spcBef>
                <a:spcPts val="800"/>
              </a:spcBef>
              <a:spcAft>
                <a:spcPts val="800"/>
              </a:spcAft>
            </a:pPr>
            <a:r>
              <a:rPr lang="en-US" altLang="en-US" sz="2400" dirty="0" smtClean="0"/>
              <a:t>Enhance board functioning</a:t>
            </a:r>
          </a:p>
          <a:p>
            <a:pPr lvl="1">
              <a:spcBef>
                <a:spcPts val="800"/>
              </a:spcBef>
              <a:spcAft>
                <a:spcPts val="800"/>
              </a:spcAft>
            </a:pPr>
            <a:r>
              <a:rPr lang="en-US" altLang="en-US" sz="2400" dirty="0" smtClean="0"/>
              <a:t>Provide oversight</a:t>
            </a:r>
          </a:p>
          <a:p>
            <a:pPr lvl="1">
              <a:spcBef>
                <a:spcPts val="800"/>
              </a:spcBef>
              <a:spcAft>
                <a:spcPts val="800"/>
              </a:spcAft>
            </a:pPr>
            <a:r>
              <a:rPr lang="en-US" altLang="en-US" sz="2400" dirty="0" smtClean="0"/>
              <a:t>Identify and make decisions on key issues</a:t>
            </a:r>
          </a:p>
          <a:p>
            <a:pPr>
              <a:spcBef>
                <a:spcPts val="800"/>
              </a:spcBef>
              <a:spcAft>
                <a:spcPts val="800"/>
              </a:spcAft>
              <a:buNone/>
            </a:pPr>
            <a:endParaRPr lang="en-US" altLang="en-US" sz="2800" b="1" dirty="0"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Consent Agendas</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dirty="0" smtClean="0"/>
              <a:t>Used for routine, procedural, informational, and self-explanatory non-controversial items</a:t>
            </a:r>
          </a:p>
          <a:p>
            <a:pPr>
              <a:spcBef>
                <a:spcPts val="800"/>
              </a:spcBef>
              <a:spcAft>
                <a:spcPts val="800"/>
              </a:spcAft>
            </a:pPr>
            <a:r>
              <a:rPr lang="en-US" dirty="0" smtClean="0"/>
              <a:t>Helps streamline meetings</a:t>
            </a:r>
          </a:p>
          <a:p>
            <a:pPr>
              <a:spcBef>
                <a:spcPts val="800"/>
              </a:spcBef>
              <a:spcAft>
                <a:spcPts val="800"/>
              </a:spcAft>
            </a:pPr>
            <a:r>
              <a:rPr lang="en-US" dirty="0" smtClean="0"/>
              <a:t>If use, should educate board members on:</a:t>
            </a:r>
          </a:p>
          <a:p>
            <a:pPr lvl="1">
              <a:spcBef>
                <a:spcPts val="800"/>
              </a:spcBef>
              <a:spcAft>
                <a:spcPts val="800"/>
              </a:spcAft>
            </a:pPr>
            <a:r>
              <a:rPr lang="en-US" dirty="0" smtClean="0"/>
              <a:t>Purpose , i.e., not used to ramrod decisions through</a:t>
            </a:r>
          </a:p>
          <a:p>
            <a:pPr lvl="1">
              <a:spcBef>
                <a:spcPts val="800"/>
              </a:spcBef>
              <a:spcAft>
                <a:spcPts val="800"/>
              </a:spcAft>
            </a:pPr>
            <a:r>
              <a:rPr lang="en-US" dirty="0" smtClean="0"/>
              <a:t>Process, i.e., allows for removal of item upon request</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trategic Agenda screen shot.JPG"/>
          <p:cNvPicPr>
            <a:picLocks noGrp="1" noChangeAspect="1"/>
          </p:cNvPicPr>
          <p:nvPr>
            <p:ph idx="1"/>
          </p:nvPr>
        </p:nvPicPr>
        <p:blipFill>
          <a:blip r:embed="rId3" cstate="print"/>
          <a:srcRect l="3529" t="3490" r="3529" b="3844"/>
          <a:stretch>
            <a:fillRect/>
          </a:stretch>
        </p:blipFill>
        <p:spPr>
          <a:xfrm>
            <a:off x="1066800" y="0"/>
            <a:ext cx="6629400" cy="668534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52400" y="5943600"/>
            <a:ext cx="87630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12"/>
          <p:cNvSpPr/>
          <p:nvPr/>
        </p:nvSpPr>
        <p:spPr>
          <a:xfrm>
            <a:off x="152400" y="5867400"/>
            <a:ext cx="6096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Chart 13"/>
          <p:cNvGraphicFramePr/>
          <p:nvPr/>
        </p:nvGraphicFramePr>
        <p:xfrm>
          <a:off x="5257800" y="4114800"/>
          <a:ext cx="3886200" cy="25050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p:cNvGraphicFramePr/>
          <p:nvPr/>
        </p:nvGraphicFramePr>
        <p:xfrm>
          <a:off x="4648200" y="838200"/>
          <a:ext cx="4495800" cy="3555546"/>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p:cNvSpPr txBox="1"/>
          <p:nvPr/>
        </p:nvSpPr>
        <p:spPr>
          <a:xfrm>
            <a:off x="8305800" y="6400800"/>
            <a:ext cx="609600" cy="276225"/>
          </a:xfrm>
          <a:prstGeom prst="rect">
            <a:avLst/>
          </a:prstGeom>
          <a:noFill/>
        </p:spPr>
        <p:txBody>
          <a:bodyPr>
            <a:spAutoFit/>
          </a:bodyPr>
          <a:lstStyle/>
          <a:p>
            <a:pPr>
              <a:defRPr/>
            </a:pPr>
            <a:r>
              <a:rPr lang="en-US" sz="1200" dirty="0">
                <a:solidFill>
                  <a:schemeClr val="bg1">
                    <a:lumMod val="50000"/>
                  </a:schemeClr>
                </a:solidFill>
                <a:latin typeface="Arial" pitchFamily="34" charset="0"/>
              </a:rPr>
              <a:t>21</a:t>
            </a:r>
          </a:p>
        </p:txBody>
      </p:sp>
      <p:sp>
        <p:nvSpPr>
          <p:cNvPr id="40967" name="Title 1"/>
          <p:cNvSpPr>
            <a:spLocks noGrp="1"/>
          </p:cNvSpPr>
          <p:nvPr>
            <p:ph type="title"/>
          </p:nvPr>
        </p:nvSpPr>
        <p:spPr>
          <a:xfrm>
            <a:off x="457200" y="0"/>
            <a:ext cx="8229600" cy="884238"/>
          </a:xfrm>
        </p:spPr>
        <p:txBody>
          <a:bodyPr/>
          <a:lstStyle/>
          <a:p>
            <a:pPr algn="ctr"/>
            <a:r>
              <a:rPr lang="en-US" altLang="en-US" dirty="0" smtClean="0"/>
              <a:t>Strategic Dashboard</a:t>
            </a:r>
          </a:p>
        </p:txBody>
      </p:sp>
      <p:graphicFrame>
        <p:nvGraphicFramePr>
          <p:cNvPr id="16" name="Table 15"/>
          <p:cNvGraphicFramePr>
            <a:graphicFrameLocks noGrp="1"/>
          </p:cNvGraphicFramePr>
          <p:nvPr/>
        </p:nvGraphicFramePr>
        <p:xfrm>
          <a:off x="76201" y="914401"/>
          <a:ext cx="5181599" cy="5759283"/>
        </p:xfrm>
        <a:graphic>
          <a:graphicData uri="http://schemas.openxmlformats.org/drawingml/2006/table">
            <a:tbl>
              <a:tblPr>
                <a:tableStyleId>{2D5ABB26-0587-4C30-8999-92F81FD0307C}</a:tableStyleId>
              </a:tblPr>
              <a:tblGrid>
                <a:gridCol w="259080"/>
                <a:gridCol w="2034239"/>
                <a:gridCol w="722070"/>
                <a:gridCol w="722070"/>
                <a:gridCol w="722070"/>
                <a:gridCol w="722070"/>
              </a:tblGrid>
              <a:tr h="353419">
                <a:tc gridSpan="6">
                  <a:txBody>
                    <a:bodyPr/>
                    <a:lstStyle/>
                    <a:p>
                      <a:pPr algn="ctr" fontAlgn="ctr"/>
                      <a:r>
                        <a:rPr lang="en-US" sz="1800" b="1" u="none" strike="noStrike" dirty="0">
                          <a:latin typeface="Frutiger LT 57 Cn" pitchFamily="34" charset="0"/>
                        </a:rPr>
                        <a:t>Financial Indicators</a:t>
                      </a:r>
                      <a:endParaRPr lang="en-US" sz="1800" b="1" i="0" u="none" strike="noStrike" dirty="0">
                        <a:latin typeface="Frutiger LT 57 Cn" pitchFamily="34" charset="0"/>
                      </a:endParaRPr>
                    </a:p>
                  </a:txBody>
                  <a:tcPr marL="7255" marR="7255" marT="7255"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3419">
                <a:tc>
                  <a:txBody>
                    <a:bodyPr/>
                    <a:lstStyle/>
                    <a:p>
                      <a:pPr algn="l" fontAlgn="ctr"/>
                      <a:r>
                        <a:rPr lang="en-US" sz="800" u="none" strike="noStrike">
                          <a:latin typeface="Frutiger LT 57 Cn" pitchFamily="34" charset="0"/>
                        </a:rPr>
                        <a:t> </a:t>
                      </a:r>
                      <a:endParaRPr lang="en-US" sz="800" b="0" i="0" u="none" strike="noStrike">
                        <a:latin typeface="Frutiger LT 57 Cn" pitchFamily="34" charset="0"/>
                      </a:endParaRPr>
                    </a:p>
                  </a:txBody>
                  <a:tcPr marL="7255" marR="7255" marT="7255" marB="0" anchor="ctr"/>
                </a:tc>
                <a:tc>
                  <a:txBody>
                    <a:bodyPr/>
                    <a:lstStyle/>
                    <a:p>
                      <a:pPr algn="l" fontAlgn="ctr"/>
                      <a:r>
                        <a:rPr lang="en-US" sz="1000" u="none" strike="noStrike" dirty="0">
                          <a:solidFill>
                            <a:schemeClr val="bg1"/>
                          </a:solidFill>
                          <a:latin typeface="Frutiger LT 57 Cn" pitchFamily="34" charset="0"/>
                        </a:rPr>
                        <a:t> </a:t>
                      </a:r>
                      <a:endParaRPr lang="en-US" sz="1000" b="0"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Target</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This month</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Last month</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Last </a:t>
                      </a:r>
                      <a:r>
                        <a:rPr lang="en-US" sz="1000" b="1" u="none" strike="noStrike" dirty="0" smtClean="0">
                          <a:solidFill>
                            <a:schemeClr val="bg1"/>
                          </a:solidFill>
                          <a:latin typeface="Frutiger LT 57 Cn" pitchFamily="34" charset="0"/>
                        </a:rPr>
                        <a:t/>
                      </a:r>
                      <a:br>
                        <a:rPr lang="en-US" sz="1000" b="1" u="none" strike="noStrike" dirty="0" smtClean="0">
                          <a:solidFill>
                            <a:schemeClr val="bg1"/>
                          </a:solidFill>
                          <a:latin typeface="Frutiger LT 57 Cn" pitchFamily="34" charset="0"/>
                        </a:rPr>
                      </a:br>
                      <a:r>
                        <a:rPr lang="en-US" sz="1000" b="1" u="none" strike="noStrike" dirty="0" smtClean="0">
                          <a:solidFill>
                            <a:schemeClr val="bg1"/>
                          </a:solidFill>
                          <a:latin typeface="Frutiger LT 57 Cn" pitchFamily="34" charset="0"/>
                        </a:rPr>
                        <a:t>year </a:t>
                      </a:r>
                      <a:r>
                        <a:rPr lang="en-US" sz="1000" b="1" u="none" strike="noStrike" dirty="0">
                          <a:solidFill>
                            <a:schemeClr val="bg1"/>
                          </a:solidFill>
                          <a:latin typeface="Frutiger LT 57 Cn" pitchFamily="34" charset="0"/>
                        </a:rPr>
                        <a:t>end</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r>
              <a:tr h="353419">
                <a:tc rowSpan="4">
                  <a:txBody>
                    <a:bodyPr/>
                    <a:lstStyle/>
                    <a:p>
                      <a:pPr algn="ctr" fontAlgn="ctr"/>
                      <a:r>
                        <a:rPr lang="en-US" sz="1000" b="1" u="none" strike="noStrike" dirty="0">
                          <a:latin typeface="Frutiger LT 57 Cn" pitchFamily="34" charset="0"/>
                        </a:rPr>
                        <a:t>Income Statement</a:t>
                      </a:r>
                      <a:endParaRPr lang="en-US" sz="1000" b="1" i="0" u="none" strike="noStrike" dirty="0">
                        <a:latin typeface="Frutiger LT 57 Cn" pitchFamily="34" charset="0"/>
                      </a:endParaRPr>
                    </a:p>
                  </a:txBody>
                  <a:tcPr marL="7255" marR="7255" marT="7255" marB="0" vert="vert270" anchor="ctr"/>
                </a:tc>
                <a:tc>
                  <a:txBody>
                    <a:bodyPr/>
                    <a:lstStyle/>
                    <a:p>
                      <a:pPr algn="ctr" fontAlgn="ctr"/>
                      <a:r>
                        <a:rPr lang="en-US" sz="1000" u="none" strike="noStrike" dirty="0">
                          <a:solidFill>
                            <a:schemeClr val="tx1"/>
                          </a:solidFill>
                          <a:latin typeface="Frutiger LT 57 Cn" pitchFamily="34" charset="0"/>
                        </a:rPr>
                        <a:t>Surplus</a:t>
                      </a:r>
                      <a:r>
                        <a:rPr lang="en-US" sz="1000" u="none" strike="noStrike" dirty="0" smtClean="0">
                          <a:solidFill>
                            <a:schemeClr val="tx1"/>
                          </a:solidFill>
                          <a:latin typeface="Frutiger LT 57 Cn" pitchFamily="34" charset="0"/>
                        </a:rPr>
                        <a:t>/(deficit) </a:t>
                      </a:r>
                      <a:r>
                        <a:rPr lang="en-US" sz="1000" u="none" strike="noStrike" dirty="0">
                          <a:solidFill>
                            <a:schemeClr val="tx1"/>
                          </a:solidFill>
                          <a:latin typeface="Frutiger LT 57 Cn" pitchFamily="34" charset="0"/>
                        </a:rPr>
                        <a:t>YTD</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a:t>
                      </a:r>
                      <a:r>
                        <a:rPr lang="en-US" sz="1000" u="none" strike="noStrike" dirty="0" smtClean="0">
                          <a:latin typeface="Frutiger LT 57 Cn" pitchFamily="34" charset="0"/>
                        </a:rPr>
                        <a:t>270,000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latin typeface="Frutiger LT 57 Cn" pitchFamily="34" charset="0"/>
                        </a:rPr>
                        <a:t>$390,842</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smtClean="0">
                          <a:latin typeface="Frutiger LT 57 Cn" pitchFamily="34" charset="0"/>
                        </a:rPr>
                        <a:t>$340,908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a:t>
                      </a:r>
                      <a:r>
                        <a:rPr lang="en-US" sz="1000" u="none" strike="noStrike" dirty="0" smtClean="0">
                          <a:latin typeface="Frutiger LT 57 Cn" pitchFamily="34" charset="0"/>
                        </a:rPr>
                        <a:t>570,240</a:t>
                      </a:r>
                      <a:r>
                        <a:rPr lang="en-US" sz="1000" u="none" strike="noStrike" dirty="0">
                          <a:latin typeface="Frutiger LT 57 Cn" pitchFamily="34" charset="0"/>
                        </a:rPr>
                        <a:t>)</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smtClean="0">
                          <a:solidFill>
                            <a:schemeClr val="tx1"/>
                          </a:solidFill>
                          <a:latin typeface="Frutiger LT 57 Cn" pitchFamily="34" charset="0"/>
                        </a:rPr>
                        <a:t>Surplus/(deficit)</a:t>
                      </a:r>
                      <a:r>
                        <a:rPr lang="en-US" sz="1000" u="none" strike="noStrike" baseline="0" dirty="0" smtClean="0">
                          <a:solidFill>
                            <a:schemeClr val="tx1"/>
                          </a:solidFill>
                          <a:latin typeface="Frutiger LT 57 Cn" pitchFamily="34" charset="0"/>
                        </a:rPr>
                        <a:t> </a:t>
                      </a:r>
                      <a:r>
                        <a:rPr lang="en-US" sz="1000" u="none" strike="noStrike" dirty="0" smtClean="0">
                          <a:solidFill>
                            <a:schemeClr val="tx1"/>
                          </a:solidFill>
                          <a:latin typeface="Frutiger LT 57 Cn" pitchFamily="34" charset="0"/>
                        </a:rPr>
                        <a:t>year-end forecast</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smtClean="0">
                          <a:latin typeface="Frutiger LT 57 Cn" pitchFamily="34" charset="0"/>
                        </a:rPr>
                        <a:t>$270,000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solidFill>
                            <a:schemeClr val="tx1"/>
                          </a:solidFill>
                          <a:latin typeface="Frutiger LT 57 Cn" pitchFamily="34" charset="0"/>
                        </a:rPr>
                        <a:t>$30,937</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dirty="0" smtClean="0">
                          <a:latin typeface="Frutiger LT 57 Cn" pitchFamily="34" charset="0"/>
                        </a:rPr>
                        <a:t>$250,987</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b="0" i="0" u="none" strike="noStrike" dirty="0" smtClean="0">
                          <a:latin typeface="Frutiger LT 57 Cn" pitchFamily="34" charset="0"/>
                        </a:rPr>
                        <a:t>($570,240)</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Earned income ratio</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11.5%</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10.3%</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11.8%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13.0%</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New grants success ratio</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50.0%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35.0%</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dirty="0">
                          <a:latin typeface="Frutiger LT 57 Cn" pitchFamily="34" charset="0"/>
                        </a:rPr>
                        <a:t>33.0%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50.0%</a:t>
                      </a:r>
                      <a:endParaRPr lang="en-US" sz="1000" b="0" i="0" u="none" strike="noStrike" dirty="0">
                        <a:latin typeface="Frutiger LT 57 Cn" pitchFamily="34" charset="0"/>
                      </a:endParaRPr>
                    </a:p>
                  </a:txBody>
                  <a:tcPr marL="7255" marR="7255" marT="7255" marB="0" anchor="ctr"/>
                </a:tc>
              </a:tr>
              <a:tr h="353419">
                <a:tc rowSpan="4">
                  <a:txBody>
                    <a:bodyPr/>
                    <a:lstStyle/>
                    <a:p>
                      <a:pPr algn="ctr" fontAlgn="ctr"/>
                      <a:r>
                        <a:rPr lang="en-US" sz="1000" b="1" u="none" strike="noStrike" dirty="0">
                          <a:latin typeface="Frutiger LT 57 Cn" pitchFamily="34" charset="0"/>
                        </a:rPr>
                        <a:t>Balance Sheet</a:t>
                      </a:r>
                      <a:endParaRPr lang="en-US" sz="1000" b="1" i="0" u="none" strike="noStrike" dirty="0">
                        <a:latin typeface="Frutiger LT 57 Cn" pitchFamily="34" charset="0"/>
                      </a:endParaRPr>
                    </a:p>
                  </a:txBody>
                  <a:tcPr marL="7255" marR="7255" marT="7255" marB="0" vert="vert270" anchor="ctr"/>
                </a:tc>
                <a:tc>
                  <a:txBody>
                    <a:bodyPr/>
                    <a:lstStyle/>
                    <a:p>
                      <a:pPr algn="ctr" fontAlgn="ctr"/>
                      <a:r>
                        <a:rPr lang="en-US" sz="1000" u="none" strike="noStrike" dirty="0">
                          <a:solidFill>
                            <a:schemeClr val="tx1"/>
                          </a:solidFill>
                          <a:latin typeface="Frutiger LT 57 Cn" pitchFamily="34" charset="0"/>
                        </a:rPr>
                        <a:t>Days cash on hand (unrestricted)</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45</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latin typeface="Frutiger LT 57 Cn" pitchFamily="34" charset="0"/>
                        </a:rPr>
                        <a:t>43</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28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51</a:t>
                      </a:r>
                      <a:endParaRPr lang="en-US" sz="1000" b="0" i="0" u="none" strike="noStrike" dirty="0">
                        <a:latin typeface="Frutiger LT 57 Cn" pitchFamily="34" charset="0"/>
                      </a:endParaRPr>
                    </a:p>
                  </a:txBody>
                  <a:tcPr marL="7255" marR="7255" marT="7255" marB="0" anchor="ctr"/>
                </a:tc>
              </a:tr>
              <a:tr h="52218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Reserve funds balance (1 </a:t>
                      </a:r>
                      <a:r>
                        <a:rPr lang="en-US" sz="1000" u="none" strike="noStrike" dirty="0" smtClean="0">
                          <a:solidFill>
                            <a:schemeClr val="tx1"/>
                          </a:solidFill>
                          <a:latin typeface="Frutiger LT 57 Cn" pitchFamily="34" charset="0"/>
                        </a:rPr>
                        <a:t>month </a:t>
                      </a:r>
                      <a:r>
                        <a:rPr lang="en-US" sz="1000" u="none" strike="noStrike" dirty="0">
                          <a:solidFill>
                            <a:schemeClr val="tx1"/>
                          </a:solidFill>
                          <a:latin typeface="Frutiger LT 57 Cn" pitchFamily="34" charset="0"/>
                        </a:rPr>
                        <a:t>payroll)</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$250,000 </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$200,000 </a:t>
                      </a:r>
                      <a:endParaRPr lang="en-US" sz="1000" b="0" i="0" u="none" strike="noStrike" dirty="0">
                        <a:solidFill>
                          <a:schemeClr val="tx1"/>
                        </a:solidFill>
                        <a:latin typeface="Frutiger LT 57 Cn" pitchFamily="34" charset="0"/>
                      </a:endParaRPr>
                    </a:p>
                  </a:txBody>
                  <a:tcPr marL="7255" marR="7255" marT="7255" marB="0" anchor="ctr">
                    <a:solidFill>
                      <a:schemeClr val="bg2">
                        <a:lumMod val="75000"/>
                      </a:schemeClr>
                    </a:solidFill>
                  </a:tcPr>
                </a:tc>
                <a:tc>
                  <a:txBody>
                    <a:bodyPr/>
                    <a:lstStyle/>
                    <a:p>
                      <a:pPr algn="ctr" fontAlgn="ctr"/>
                      <a:r>
                        <a:rPr lang="en-US" sz="1000" u="none" strike="noStrike" dirty="0">
                          <a:latin typeface="Frutiger LT 57 Cn" pitchFamily="34" charset="0"/>
                        </a:rPr>
                        <a:t>$150,000 </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$250,000 </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Current ratio</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2 to 1</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5.8</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4.2</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6.2</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AR aged over 90 days</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15.0%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22.3%</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a:latin typeface="Frutiger LT 57 Cn" pitchFamily="34" charset="0"/>
                        </a:rPr>
                        <a:t>23.5%</a:t>
                      </a:r>
                      <a:endParaRPr lang="en-US" sz="1000" b="0" i="0" u="none" strike="noStrike">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20.0%</a:t>
                      </a:r>
                      <a:endParaRPr lang="en-US" sz="1000" b="0" i="0" u="none" strike="noStrike" dirty="0">
                        <a:latin typeface="Frutiger LT 57 Cn" pitchFamily="34" charset="0"/>
                      </a:endParaRPr>
                    </a:p>
                  </a:txBody>
                  <a:tcPr marL="7255" marR="7255" marT="7255" marB="0" anchor="ctr"/>
                </a:tc>
              </a:tr>
              <a:tr h="289228">
                <a:tc>
                  <a:txBody>
                    <a:bodyPr/>
                    <a:lstStyle/>
                    <a:p>
                      <a:pPr algn="l" fontAlgn="ctr"/>
                      <a:endParaRPr lang="en-US" sz="800" b="0" i="0" u="none" strike="noStrike">
                        <a:latin typeface="Frutiger LT 57 Cn" pitchFamily="34" charset="0"/>
                      </a:endParaRPr>
                    </a:p>
                  </a:txBody>
                  <a:tcPr marL="7255" marR="7255" marT="7255" marB="0" anchor="ctr"/>
                </a:tc>
                <a:tc>
                  <a:txBody>
                    <a:bodyPr/>
                    <a:lstStyle/>
                    <a:p>
                      <a:endParaRPr lang="en-US" dirty="0">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r>
              <a:tr h="353419">
                <a:tc gridSpan="6">
                  <a:txBody>
                    <a:bodyPr/>
                    <a:lstStyle/>
                    <a:p>
                      <a:pPr algn="ctr" fontAlgn="ctr"/>
                      <a:r>
                        <a:rPr lang="en-US" sz="1800" b="1" u="none" strike="noStrike" dirty="0">
                          <a:latin typeface="Frutiger LT 57 Cn" pitchFamily="34" charset="0"/>
                        </a:rPr>
                        <a:t>Program Indicators</a:t>
                      </a:r>
                      <a:endParaRPr lang="en-US" sz="1800" b="1" i="0" u="none" strike="noStrike" dirty="0">
                        <a:latin typeface="Frutiger LT 57 Cn" pitchFamily="34" charset="0"/>
                      </a:endParaRPr>
                    </a:p>
                  </a:txBody>
                  <a:tcPr marL="7255" marR="7255" marT="7255"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3419">
                <a:tc>
                  <a:txBody>
                    <a:bodyPr/>
                    <a:lstStyle/>
                    <a:p>
                      <a:pPr algn="l" fontAlgn="ctr"/>
                      <a:r>
                        <a:rPr lang="en-US" sz="800" u="none" strike="noStrike">
                          <a:latin typeface="Frutiger LT 57 Cn" pitchFamily="34" charset="0"/>
                        </a:rPr>
                        <a:t> </a:t>
                      </a:r>
                      <a:endParaRPr lang="en-US" sz="800" b="0" i="0" u="none" strike="noStrike">
                        <a:latin typeface="Frutiger LT 57 Cn" pitchFamily="34" charset="0"/>
                      </a:endParaRPr>
                    </a:p>
                  </a:txBody>
                  <a:tcPr marL="7255" marR="7255" marT="7255" marB="0" anchor="ctr"/>
                </a:tc>
                <a:tc>
                  <a:txBody>
                    <a:bodyPr/>
                    <a:lstStyle/>
                    <a:p>
                      <a:pPr algn="ctr" fontAlgn="ctr"/>
                      <a:r>
                        <a:rPr lang="en-US" sz="1000" u="none" strike="noStrike" dirty="0">
                          <a:solidFill>
                            <a:schemeClr val="bg1"/>
                          </a:solidFill>
                          <a:latin typeface="Frutiger LT 57 Cn" pitchFamily="34" charset="0"/>
                        </a:rPr>
                        <a:t> </a:t>
                      </a:r>
                      <a:endParaRPr lang="en-US" sz="1000" b="0"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Target</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c>
                  <a:txBody>
                    <a:bodyPr/>
                    <a:lstStyle/>
                    <a:p>
                      <a:pPr algn="ctr" fontAlgn="ctr"/>
                      <a:r>
                        <a:rPr lang="en-US" sz="1000" b="1" u="none" strike="noStrike" dirty="0">
                          <a:solidFill>
                            <a:schemeClr val="bg1"/>
                          </a:solidFill>
                          <a:latin typeface="Frutiger LT 57 Cn" pitchFamily="34" charset="0"/>
                        </a:rPr>
                        <a:t>This month</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c>
                  <a:txBody>
                    <a:bodyPr/>
                    <a:lstStyle/>
                    <a:p>
                      <a:pPr algn="ctr" fontAlgn="ctr"/>
                      <a:r>
                        <a:rPr lang="en-US" sz="1000" b="1" u="none" strike="noStrike" dirty="0">
                          <a:solidFill>
                            <a:schemeClr val="bg1"/>
                          </a:solidFill>
                          <a:latin typeface="Frutiger LT 57 Cn" pitchFamily="34" charset="0"/>
                        </a:rPr>
                        <a:t>Last month</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c>
                  <a:txBody>
                    <a:bodyPr/>
                    <a:lstStyle/>
                    <a:p>
                      <a:pPr algn="ctr" fontAlgn="ctr"/>
                      <a:r>
                        <a:rPr lang="en-US" sz="1000" b="1" u="none" strike="noStrike" dirty="0" smtClean="0">
                          <a:solidFill>
                            <a:schemeClr val="bg1"/>
                          </a:solidFill>
                          <a:latin typeface="Frutiger LT 57 Cn" pitchFamily="34" charset="0"/>
                        </a:rPr>
                        <a:t>Last</a:t>
                      </a:r>
                      <a:br>
                        <a:rPr lang="en-US" sz="1000" b="1" u="none" strike="noStrike" dirty="0" smtClean="0">
                          <a:solidFill>
                            <a:schemeClr val="bg1"/>
                          </a:solidFill>
                          <a:latin typeface="Frutiger LT 57 Cn" pitchFamily="34" charset="0"/>
                        </a:rPr>
                      </a:br>
                      <a:r>
                        <a:rPr lang="en-US" sz="1000" b="1" u="none" strike="noStrike" dirty="0" smtClean="0">
                          <a:solidFill>
                            <a:schemeClr val="bg1"/>
                          </a:solidFill>
                          <a:latin typeface="Frutiger LT 57 Cn" pitchFamily="34" charset="0"/>
                        </a:rPr>
                        <a:t>year </a:t>
                      </a:r>
                      <a:r>
                        <a:rPr lang="en-US" sz="1000" b="1" u="none" strike="noStrike" dirty="0">
                          <a:solidFill>
                            <a:schemeClr val="bg1"/>
                          </a:solidFill>
                          <a:latin typeface="Frutiger LT 57 Cn" pitchFamily="34" charset="0"/>
                        </a:rPr>
                        <a:t>end</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r>
              <a:tr h="353419">
                <a:tc rowSpan="3">
                  <a:txBody>
                    <a:bodyPr/>
                    <a:lstStyle/>
                    <a:p>
                      <a:pPr algn="ctr" fontAlgn="ctr"/>
                      <a:r>
                        <a:rPr lang="en-US" sz="800" u="none" strike="noStrike" dirty="0">
                          <a:latin typeface="Frutiger LT 57 Cn" pitchFamily="34" charset="0"/>
                        </a:rPr>
                        <a:t> </a:t>
                      </a:r>
                      <a:endParaRPr lang="en-US" sz="800" b="0" i="0" u="none" strike="noStrike" dirty="0">
                        <a:latin typeface="Frutiger LT 57 Cn" pitchFamily="34" charset="0"/>
                      </a:endParaRPr>
                    </a:p>
                  </a:txBody>
                  <a:tcPr marL="7255" marR="7255" marT="7255" marB="0" anchor="ctr"/>
                </a:tc>
                <a:tc>
                  <a:txBody>
                    <a:bodyPr/>
                    <a:lstStyle/>
                    <a:p>
                      <a:pPr algn="ctr" fontAlgn="ctr"/>
                      <a:r>
                        <a:rPr lang="en-US" sz="1000" b="0" i="0" u="none" strike="noStrike" dirty="0" smtClean="0">
                          <a:solidFill>
                            <a:schemeClr val="tx1"/>
                          </a:solidFill>
                          <a:latin typeface="Frutiger LT 57 Cn" pitchFamily="34" charset="0"/>
                        </a:rPr>
                        <a:t>Weatherization</a:t>
                      </a:r>
                      <a:r>
                        <a:rPr lang="en-US" sz="1000" b="0" i="0" u="none" strike="noStrike" baseline="0" dirty="0" smtClean="0">
                          <a:solidFill>
                            <a:schemeClr val="tx1"/>
                          </a:solidFill>
                          <a:latin typeface="Frutiger LT 57 Cn" pitchFamily="34" charset="0"/>
                        </a:rPr>
                        <a:t> Contracts (monthly goal)</a:t>
                      </a: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20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21</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22</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a:latin typeface="Frutiger LT 57 Cn" pitchFamily="34" charset="0"/>
                        </a:rPr>
                        <a:t>15</a:t>
                      </a:r>
                      <a:endParaRPr lang="en-US" sz="1000" b="0" i="0" u="none" strike="noStrike">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b="0" i="0" u="none" strike="noStrike" dirty="0" smtClean="0">
                          <a:solidFill>
                            <a:schemeClr val="tx1"/>
                          </a:solidFill>
                          <a:latin typeface="Frutiger LT 57 Cn" pitchFamily="34" charset="0"/>
                        </a:rPr>
                        <a:t>Head</a:t>
                      </a:r>
                      <a:r>
                        <a:rPr lang="en-US" sz="1000" b="0" i="0" u="none" strike="noStrike" baseline="0" dirty="0" smtClean="0">
                          <a:solidFill>
                            <a:schemeClr val="tx1"/>
                          </a:solidFill>
                          <a:latin typeface="Frutiger LT 57 Cn" pitchFamily="34" charset="0"/>
                        </a:rPr>
                        <a:t> Start enrollment</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b="0" i="0" u="none" strike="noStrike" dirty="0" smtClean="0">
                          <a:latin typeface="Frutiger LT 57 Cn" pitchFamily="34" charset="0"/>
                        </a:rPr>
                        <a:t>100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solidFill>
                            <a:schemeClr val="tx1"/>
                          </a:solidFill>
                          <a:latin typeface="Frutiger LT 57 Cn" pitchFamily="34" charset="0"/>
                        </a:rPr>
                        <a:t>60</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b="0" i="0" u="none" strike="noStrike" dirty="0" smtClean="0">
                          <a:latin typeface="Frutiger LT 57 Cn" pitchFamily="34" charset="0"/>
                        </a:rPr>
                        <a:t>58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b="0" i="0" u="none" strike="noStrike" dirty="0" smtClean="0">
                          <a:latin typeface="Frutiger LT 57 Cn" pitchFamily="34" charset="0"/>
                        </a:rPr>
                        <a:t>109</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Monthly job placements</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a:latin typeface="Frutiger LT 57 Cn" pitchFamily="34" charset="0"/>
                        </a:rPr>
                        <a:t>30</a:t>
                      </a:r>
                      <a:endParaRPr lang="en-US" sz="1000" b="0" i="0" u="none" strike="noStrike">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11</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dirty="0">
                          <a:latin typeface="Frutiger LT 57 Cn" pitchFamily="34" charset="0"/>
                        </a:rPr>
                        <a:t>14</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32</a:t>
                      </a:r>
                      <a:endParaRPr lang="en-US" sz="1000" b="0" i="0" u="none" strike="noStrike" dirty="0">
                        <a:latin typeface="Frutiger LT 57 Cn" pitchFamily="34" charset="0"/>
                      </a:endParaRPr>
                    </a:p>
                  </a:txBody>
                  <a:tcPr marL="7255" marR="7255" marT="7255" marB="0" anchor="ctr"/>
                </a:tc>
              </a:tr>
            </a:tbl>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Exercise</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dirty="0" smtClean="0"/>
              <a:t>Describe your CAA’s current board meeting agenda</a:t>
            </a:r>
          </a:p>
          <a:p>
            <a:pPr>
              <a:spcBef>
                <a:spcPts val="800"/>
              </a:spcBef>
              <a:spcAft>
                <a:spcPts val="800"/>
              </a:spcAft>
            </a:pPr>
            <a:r>
              <a:rPr lang="en-US" dirty="0" smtClean="0"/>
              <a:t>List what items on the agenda may be suitable for a consent agenda</a:t>
            </a:r>
          </a:p>
          <a:p>
            <a:pPr>
              <a:spcBef>
                <a:spcPts val="800"/>
              </a:spcBef>
              <a:spcAft>
                <a:spcPts val="800"/>
              </a:spcAft>
            </a:pPr>
            <a:r>
              <a:rPr lang="en-US" dirty="0" smtClean="0"/>
              <a:t>List the items that require the board to think strategically</a:t>
            </a:r>
          </a:p>
          <a:p>
            <a:pPr>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17</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ange NAF Theme">
    <a:dk1>
      <a:srgbClr val="232F84"/>
    </a:dk1>
    <a:lt1>
      <a:srgbClr val="FFF4DE"/>
    </a:lt1>
    <a:dk2>
      <a:srgbClr val="232F84"/>
    </a:dk2>
    <a:lt2>
      <a:srgbClr val="FFF4DE"/>
    </a:lt2>
    <a:accent1>
      <a:srgbClr val="F47B20"/>
    </a:accent1>
    <a:accent2>
      <a:srgbClr val="00704A"/>
    </a:accent2>
    <a:accent3>
      <a:srgbClr val="FFFFFF"/>
    </a:accent3>
    <a:accent4>
      <a:srgbClr val="FFF4DE"/>
    </a:accent4>
    <a:accent5>
      <a:srgbClr val="232F84"/>
    </a:accent5>
    <a:accent6>
      <a:srgbClr val="F47B20"/>
    </a:accent6>
    <a:hlink>
      <a:srgbClr val="00704A"/>
    </a:hlink>
    <a:folHlink>
      <a:srgbClr val="0070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range NAF Theme">
    <a:dk1>
      <a:srgbClr val="232F84"/>
    </a:dk1>
    <a:lt1>
      <a:srgbClr val="FFF4DE"/>
    </a:lt1>
    <a:dk2>
      <a:srgbClr val="232F84"/>
    </a:dk2>
    <a:lt2>
      <a:srgbClr val="FFF4DE"/>
    </a:lt2>
    <a:accent1>
      <a:srgbClr val="F47B20"/>
    </a:accent1>
    <a:accent2>
      <a:srgbClr val="00704A"/>
    </a:accent2>
    <a:accent3>
      <a:srgbClr val="FFFFFF"/>
    </a:accent3>
    <a:accent4>
      <a:srgbClr val="FFF4DE"/>
    </a:accent4>
    <a:accent5>
      <a:srgbClr val="232F84"/>
    </a:accent5>
    <a:accent6>
      <a:srgbClr val="F47B20"/>
    </a:accent6>
    <a:hlink>
      <a:srgbClr val="00704A"/>
    </a:hlink>
    <a:folHlink>
      <a:srgbClr val="0070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79359</TotalTime>
  <Words>3690</Words>
  <Application>Microsoft Office PowerPoint</Application>
  <PresentationFormat>On-screen Show (4:3)</PresentationFormat>
  <Paragraphs>299</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1_Office Theme</vt:lpstr>
      <vt:lpstr>  Board Roles &amp; Responsibilities:  Nonprofit Community Action Agencies  </vt:lpstr>
      <vt:lpstr>Slide 2</vt:lpstr>
      <vt:lpstr>Key Responsibilities of  the Tripartite Board</vt:lpstr>
      <vt:lpstr>Key Board Responsibilities</vt:lpstr>
      <vt:lpstr>Key Board Responsibility </vt:lpstr>
      <vt:lpstr>Planning Exercise</vt:lpstr>
      <vt:lpstr>Planning Under CSBG</vt:lpstr>
      <vt:lpstr>Development of Strategic Plan</vt:lpstr>
      <vt:lpstr>A Dual Bottom Line: Mission Impact and Financial Return</vt:lpstr>
      <vt:lpstr>Matrix Map Exercise</vt:lpstr>
      <vt:lpstr>CSBG Organizational Standards Planning</vt:lpstr>
      <vt:lpstr>Engage in Planning</vt:lpstr>
      <vt:lpstr>Strategic Agendas</vt:lpstr>
      <vt:lpstr>Consent Agendas</vt:lpstr>
      <vt:lpstr>Slide 15</vt:lpstr>
      <vt:lpstr>Strategic Dashboard</vt:lpstr>
      <vt:lpstr>Agenda Exercise</vt:lpstr>
    </vt:vector>
  </TitlesOfParts>
  <Company>ABCD,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allison.maluf</cp:lastModifiedBy>
  <cp:revision>5569</cp:revision>
  <dcterms:created xsi:type="dcterms:W3CDTF">2009-09-10T14:42:41Z</dcterms:created>
  <dcterms:modified xsi:type="dcterms:W3CDTF">2018-11-06T16:18:07Z</dcterms:modified>
</cp:coreProperties>
</file>