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tags/tag1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6" r:id="rId2"/>
    <p:sldId id="554" r:id="rId3"/>
    <p:sldId id="287" r:id="rId4"/>
    <p:sldId id="288" r:id="rId5"/>
    <p:sldId id="571" r:id="rId6"/>
    <p:sldId id="303" r:id="rId7"/>
    <p:sldId id="319" r:id="rId8"/>
    <p:sldId id="424" r:id="rId9"/>
    <p:sldId id="444" r:id="rId10"/>
    <p:sldId id="504" r:id="rId11"/>
    <p:sldId id="339" r:id="rId12"/>
    <p:sldId id="340" r:id="rId13"/>
    <p:sldId id="345" r:id="rId14"/>
    <p:sldId id="341" r:id="rId15"/>
    <p:sldId id="342" r:id="rId16"/>
    <p:sldId id="344" r:id="rId17"/>
  </p:sldIdLst>
  <p:sldSz cx="9144000" cy="6858000" type="screen4x3"/>
  <p:notesSz cx="7010400" cy="9296400"/>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Zhang" initials="V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24849D"/>
    <a:srgbClr val="2FAAC7"/>
    <a:srgbClr val="585673"/>
    <a:srgbClr val="1A6174"/>
    <a:srgbClr val="FFFB65"/>
    <a:srgbClr val="FF7D25"/>
    <a:srgbClr val="93D050"/>
    <a:srgbClr val="FFFA00"/>
    <a:srgbClr val="FFF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781" autoAdjust="0"/>
    <p:restoredTop sz="62816" autoAdjust="0"/>
  </p:normalViewPr>
  <p:slideViewPr>
    <p:cSldViewPr>
      <p:cViewPr varScale="1">
        <p:scale>
          <a:sx n="76" d="100"/>
          <a:sy n="76" d="100"/>
        </p:scale>
        <p:origin x="22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7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npaf-fs02\data$\Training\Materials\Case%20Studies\ECC%20Dashboard%20Case%20Study%202011\ECC%20Dashboard%20Report%20201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rgbClr val="010103"/>
                </a:solidFill>
                <a:latin typeface="Frutiger LT 57 Cn" pitchFamily="34" charset="0"/>
              </a:defRPr>
            </a:pPr>
            <a:r>
              <a:rPr lang="en-US" dirty="0">
                <a:solidFill>
                  <a:srgbClr val="010103"/>
                </a:solidFill>
                <a:latin typeface="Frutiger LT 57 Cn" pitchFamily="34" charset="0"/>
              </a:rPr>
              <a:t>Cash</a:t>
            </a:r>
            <a:r>
              <a:rPr lang="en-US" baseline="0" dirty="0">
                <a:solidFill>
                  <a:srgbClr val="010103"/>
                </a:solidFill>
                <a:latin typeface="Frutiger LT 57 Cn" pitchFamily="34" charset="0"/>
              </a:rPr>
              <a:t> Flow</a:t>
            </a:r>
            <a:endParaRPr lang="en-US" dirty="0">
              <a:solidFill>
                <a:srgbClr val="010103"/>
              </a:solidFill>
              <a:latin typeface="Frutiger LT 57 Cn" pitchFamily="34" charset="0"/>
            </a:endParaRPr>
          </a:p>
        </c:rich>
      </c:tx>
      <c:overlay val="0"/>
    </c:title>
    <c:autoTitleDeleted val="0"/>
    <c:plotArea>
      <c:layout/>
      <c:lineChart>
        <c:grouping val="standard"/>
        <c:varyColors val="0"/>
        <c:ser>
          <c:idx val="0"/>
          <c:order val="0"/>
          <c:tx>
            <c:v>Actual</c:v>
          </c:tx>
          <c:spPr>
            <a:ln>
              <a:solidFill>
                <a:schemeClr val="tx2"/>
              </a:solidFill>
            </a:ln>
          </c:spPr>
          <c:marker>
            <c:spPr>
              <a:solidFill>
                <a:srgbClr val="232F84"/>
              </a:solidFill>
              <a:ln>
                <a:noFill/>
              </a:ln>
            </c:spPr>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Sheet3!$B$1:$B$12</c:f>
              <c:numCache>
                <c:formatCode>General</c:formatCode>
                <c:ptCount val="12"/>
                <c:pt idx="0">
                  <c:v>579584</c:v>
                </c:pt>
                <c:pt idx="1">
                  <c:v>707168</c:v>
                </c:pt>
                <c:pt idx="2">
                  <c:v>740752</c:v>
                </c:pt>
                <c:pt idx="3">
                  <c:v>569736</c:v>
                </c:pt>
                <c:pt idx="4">
                  <c:v>529420</c:v>
                </c:pt>
                <c:pt idx="5">
                  <c:v>665004</c:v>
                </c:pt>
              </c:numCache>
            </c:numRef>
          </c:val>
          <c:smooth val="0"/>
        </c:ser>
        <c:ser>
          <c:idx val="1"/>
          <c:order val="1"/>
          <c:tx>
            <c:v>Projected</c:v>
          </c:tx>
          <c:spPr>
            <a:ln w="25400">
              <a:solidFill>
                <a:schemeClr val="tx1"/>
              </a:solidFill>
              <a:prstDash val="sysDash"/>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Sheet3!$C$1:$C$12</c:f>
              <c:numCache>
                <c:formatCode>General</c:formatCode>
                <c:ptCount val="12"/>
                <c:pt idx="5">
                  <c:v>665004</c:v>
                </c:pt>
                <c:pt idx="6">
                  <c:v>561588</c:v>
                </c:pt>
                <c:pt idx="7">
                  <c:v>626172</c:v>
                </c:pt>
                <c:pt idx="8">
                  <c:v>603756</c:v>
                </c:pt>
                <c:pt idx="9">
                  <c:v>535440</c:v>
                </c:pt>
                <c:pt idx="10">
                  <c:v>379424</c:v>
                </c:pt>
                <c:pt idx="11">
                  <c:v>558008</c:v>
                </c:pt>
              </c:numCache>
            </c:numRef>
          </c:val>
          <c:smooth val="0"/>
        </c:ser>
        <c:ser>
          <c:idx val="2"/>
          <c:order val="2"/>
          <c:tx>
            <c:v>Target = $615,000 minimum</c:v>
          </c:tx>
          <c:spPr>
            <a:ln w="25400">
              <a:solidFill>
                <a:srgbClr val="FF0000"/>
              </a:solidFill>
            </a:ln>
          </c:spPr>
          <c:marker>
            <c:symbol val="none"/>
          </c:marker>
          <c:cat>
            <c:strRef>
              <c:f>Sheet3!$A$1:$A$12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Sheet3!$D$1:$D$12</c:f>
              <c:numCache>
                <c:formatCode>General</c:formatCode>
                <c:ptCount val="12"/>
                <c:pt idx="0">
                  <c:v>615000</c:v>
                </c:pt>
                <c:pt idx="1">
                  <c:v>615000</c:v>
                </c:pt>
                <c:pt idx="2">
                  <c:v>615000</c:v>
                </c:pt>
                <c:pt idx="3">
                  <c:v>615000</c:v>
                </c:pt>
                <c:pt idx="4">
                  <c:v>615000</c:v>
                </c:pt>
                <c:pt idx="5">
                  <c:v>615000</c:v>
                </c:pt>
                <c:pt idx="6">
                  <c:v>615000</c:v>
                </c:pt>
                <c:pt idx="7">
                  <c:v>615000</c:v>
                </c:pt>
                <c:pt idx="8">
                  <c:v>615000</c:v>
                </c:pt>
                <c:pt idx="9">
                  <c:v>615000</c:v>
                </c:pt>
                <c:pt idx="10">
                  <c:v>615000</c:v>
                </c:pt>
                <c:pt idx="11">
                  <c:v>615000</c:v>
                </c:pt>
              </c:numCache>
            </c:numRef>
          </c:val>
          <c:smooth val="0"/>
        </c:ser>
        <c:dLbls>
          <c:showLegendKey val="0"/>
          <c:showVal val="0"/>
          <c:showCatName val="0"/>
          <c:showSerName val="0"/>
          <c:showPercent val="0"/>
          <c:showBubbleSize val="0"/>
        </c:dLbls>
        <c:marker val="1"/>
        <c:smooth val="0"/>
        <c:axId val="563051056"/>
        <c:axId val="563051616"/>
      </c:lineChart>
      <c:catAx>
        <c:axId val="563051056"/>
        <c:scaling>
          <c:orientation val="minMax"/>
        </c:scaling>
        <c:delete val="0"/>
        <c:axPos val="b"/>
        <c:numFmt formatCode="General" sourceLinked="0"/>
        <c:majorTickMark val="out"/>
        <c:minorTickMark val="none"/>
        <c:tickLblPos val="nextTo"/>
        <c:txPr>
          <a:bodyPr/>
          <a:lstStyle/>
          <a:p>
            <a:pPr>
              <a:defRPr>
                <a:solidFill>
                  <a:srgbClr val="07091B"/>
                </a:solidFill>
                <a:latin typeface="Frutiger LT 57 Cn" pitchFamily="34" charset="0"/>
              </a:defRPr>
            </a:pPr>
            <a:endParaRPr lang="en-US"/>
          </a:p>
        </c:txPr>
        <c:crossAx val="563051616"/>
        <c:crosses val="autoZero"/>
        <c:auto val="1"/>
        <c:lblAlgn val="ctr"/>
        <c:lblOffset val="100"/>
        <c:noMultiLvlLbl val="0"/>
      </c:catAx>
      <c:valAx>
        <c:axId val="563051616"/>
        <c:scaling>
          <c:orientation val="minMax"/>
          <c:max val="800000"/>
          <c:min val="300000"/>
        </c:scaling>
        <c:delete val="0"/>
        <c:axPos val="l"/>
        <c:majorGridlines>
          <c:spPr>
            <a:ln>
              <a:solidFill>
                <a:srgbClr val="030409"/>
              </a:solidFill>
            </a:ln>
          </c:spPr>
        </c:majorGridlines>
        <c:numFmt formatCode="&quot;$&quot;#,##0" sourceLinked="0"/>
        <c:majorTickMark val="out"/>
        <c:minorTickMark val="none"/>
        <c:tickLblPos val="nextTo"/>
        <c:txPr>
          <a:bodyPr/>
          <a:lstStyle/>
          <a:p>
            <a:pPr>
              <a:defRPr>
                <a:solidFill>
                  <a:srgbClr val="040510"/>
                </a:solidFill>
                <a:latin typeface="Frutiger LT 57 Cn" pitchFamily="34" charset="0"/>
              </a:defRPr>
            </a:pPr>
            <a:endParaRPr lang="en-US"/>
          </a:p>
        </c:txPr>
        <c:crossAx val="563051056"/>
        <c:crosses val="autoZero"/>
        <c:crossBetween val="between"/>
        <c:majorUnit val="100000"/>
      </c:valAx>
    </c:plotArea>
    <c:legend>
      <c:legendPos val="b"/>
      <c:legendEntry>
        <c:idx val="1"/>
        <c:txPr>
          <a:bodyPr/>
          <a:lstStyle/>
          <a:p>
            <a:pPr>
              <a:defRPr>
                <a:solidFill>
                  <a:srgbClr val="030409"/>
                </a:solidFill>
                <a:latin typeface="Frutiger LT 57 Cn" pitchFamily="34" charset="0"/>
              </a:defRPr>
            </a:pPr>
            <a:endParaRPr lang="en-US"/>
          </a:p>
        </c:txPr>
      </c:legendEntry>
      <c:legendEntry>
        <c:idx val="2"/>
        <c:txPr>
          <a:bodyPr/>
          <a:lstStyle/>
          <a:p>
            <a:pPr>
              <a:defRPr>
                <a:solidFill>
                  <a:srgbClr val="030409"/>
                </a:solidFill>
                <a:latin typeface="Frutiger LT 57 Cn" pitchFamily="34" charset="0"/>
              </a:defRPr>
            </a:pPr>
            <a:endParaRPr lang="en-US"/>
          </a:p>
        </c:txPr>
      </c:legendEntry>
      <c:overlay val="0"/>
      <c:txPr>
        <a:bodyPr/>
        <a:lstStyle/>
        <a:p>
          <a:pPr>
            <a:defRPr>
              <a:latin typeface="Frutiger LT 57 Cn" pitchFamily="34" charset="0"/>
            </a:defRPr>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solidFill>
                  <a:srgbClr val="080808"/>
                </a:solidFill>
                <a:latin typeface="Frutiger LT 57 Cn"/>
              </a:defRPr>
            </a:pPr>
            <a:r>
              <a:rPr lang="en-US" sz="2000">
                <a:solidFill>
                  <a:srgbClr val="080808"/>
                </a:solidFill>
                <a:latin typeface="Frutiger LT 57 Cn"/>
              </a:rPr>
              <a:t>Income by Type</a:t>
            </a:r>
          </a:p>
        </c:rich>
      </c:tx>
      <c:layout>
        <c:manualLayout>
          <c:xMode val="edge"/>
          <c:yMode val="edge"/>
          <c:x val="0.29200843167452156"/>
          <c:y val="2.1431307596640498E-2"/>
        </c:manualLayout>
      </c:layout>
      <c:overlay val="0"/>
    </c:title>
    <c:autoTitleDeleted val="0"/>
    <c:plotArea>
      <c:layout>
        <c:manualLayout>
          <c:layoutTarget val="inner"/>
          <c:xMode val="edge"/>
          <c:yMode val="edge"/>
          <c:x val="0.22179545353440988"/>
          <c:y val="0.21251897739475176"/>
          <c:w val="0.55075937541705589"/>
          <c:h val="0.69640612159145177"/>
        </c:manualLayout>
      </c:layout>
      <c:pieChart>
        <c:varyColors val="1"/>
        <c:ser>
          <c:idx val="0"/>
          <c:order val="0"/>
          <c:spPr>
            <a:ln>
              <a:solidFill>
                <a:srgbClr val="010103"/>
              </a:solidFill>
            </a:ln>
          </c:spPr>
          <c:dPt>
            <c:idx val="0"/>
            <c:bubble3D val="0"/>
            <c:spPr>
              <a:solidFill>
                <a:srgbClr val="FF9933"/>
              </a:solidFill>
              <a:ln>
                <a:solidFill>
                  <a:srgbClr val="010103"/>
                </a:solidFill>
              </a:ln>
            </c:spPr>
          </c:dPt>
          <c:dPt>
            <c:idx val="1"/>
            <c:bubble3D val="0"/>
            <c:spPr>
              <a:solidFill>
                <a:srgbClr val="FFFFFF">
                  <a:lumMod val="85000"/>
                </a:srgbClr>
              </a:solidFill>
              <a:ln>
                <a:solidFill>
                  <a:srgbClr val="010103"/>
                </a:solidFill>
              </a:ln>
            </c:spPr>
          </c:dPt>
          <c:dPt>
            <c:idx val="2"/>
            <c:bubble3D val="0"/>
            <c:spPr>
              <a:solidFill>
                <a:srgbClr val="DAEDEF">
                  <a:lumMod val="90000"/>
                </a:srgbClr>
              </a:solidFill>
              <a:ln>
                <a:solidFill>
                  <a:srgbClr val="010103"/>
                </a:solidFill>
              </a:ln>
            </c:spPr>
          </c:dPt>
          <c:dPt>
            <c:idx val="3"/>
            <c:bubble3D val="0"/>
            <c:spPr>
              <a:solidFill>
                <a:srgbClr val="FFFFFF">
                  <a:lumMod val="85000"/>
                </a:srgbClr>
              </a:solidFill>
              <a:ln>
                <a:solidFill>
                  <a:srgbClr val="010103"/>
                </a:solidFill>
              </a:ln>
            </c:spPr>
          </c:dPt>
          <c:dPt>
            <c:idx val="4"/>
            <c:bubble3D val="0"/>
            <c:spPr>
              <a:solidFill>
                <a:srgbClr val="ABDB77"/>
              </a:solidFill>
              <a:ln>
                <a:solidFill>
                  <a:srgbClr val="010103"/>
                </a:solidFill>
              </a:ln>
            </c:spPr>
          </c:dPt>
          <c:dLbls>
            <c:dLbl>
              <c:idx val="1"/>
              <c:tx>
                <c:rich>
                  <a:bodyPr/>
                  <a:lstStyle/>
                  <a:p>
                    <a:r>
                      <a:rPr lang="en-US" sz="1050" b="0" dirty="0" smtClean="0">
                        <a:solidFill>
                          <a:srgbClr val="040510"/>
                        </a:solidFill>
                        <a:latin typeface="Frutiger LT 57 Cn" pitchFamily="34" charset="0"/>
                      </a:rPr>
                      <a:t>County</a:t>
                    </a:r>
                    <a:r>
                      <a:rPr lang="en-US" sz="1050" b="0" baseline="0" dirty="0" smtClean="0">
                        <a:solidFill>
                          <a:srgbClr val="040510"/>
                        </a:solidFill>
                        <a:latin typeface="Frutiger LT 57 Cn" pitchFamily="34" charset="0"/>
                      </a:rPr>
                      <a:t> </a:t>
                    </a:r>
                    <a:r>
                      <a:rPr lang="en-US" sz="1050" b="0" dirty="0" smtClean="0">
                        <a:solidFill>
                          <a:srgbClr val="040510"/>
                        </a:solidFill>
                        <a:latin typeface="Frutiger LT 57 Cn" pitchFamily="34" charset="0"/>
                      </a:rPr>
                      <a:t> </a:t>
                    </a:r>
                    <a:r>
                      <a:rPr lang="en-US" sz="1050" b="0" dirty="0" smtClean="0">
                        <a:latin typeface="Frutiger LT 57 Cn" pitchFamily="34" charset="0"/>
                      </a:rPr>
                      <a:t>Grants</a:t>
                    </a:r>
                    <a:r>
                      <a:rPr lang="en-US" sz="1050" b="0" dirty="0">
                        <a:latin typeface="Frutiger LT 57 Cn" pitchFamily="34" charset="0"/>
                      </a:rPr>
                      <a:t>
16%</a:t>
                    </a:r>
                    <a:endParaRPr lang="en-US" sz="1100" b="0" dirty="0">
                      <a:latin typeface="Frutiger LT 57 Cn" pitchFamily="34" charset="0"/>
                    </a:endParaRPr>
                  </a:p>
                </c:rich>
              </c:tx>
              <c:showLegendKey val="0"/>
              <c:showVal val="0"/>
              <c:showCatName val="1"/>
              <c:showSerName val="0"/>
              <c:showPercent val="1"/>
              <c:showBubbleSize val="0"/>
              <c:extLst>
                <c:ext xmlns:c15="http://schemas.microsoft.com/office/drawing/2012/chart" uri="{CE6537A1-D6FC-4f65-9D91-7224C49458BB}"/>
              </c:extLst>
            </c:dLbl>
            <c:dLbl>
              <c:idx val="2"/>
              <c:layout>
                <c:manualLayout>
                  <c:x val="0.26115343428754778"/>
                  <c:y val="-6.2992575542547904E-2"/>
                </c:manualLayout>
              </c:layout>
              <c:tx>
                <c:rich>
                  <a:bodyPr/>
                  <a:lstStyle/>
                  <a:p>
                    <a:r>
                      <a:rPr lang="en-US" sz="1050" b="0" dirty="0" smtClean="0">
                        <a:solidFill>
                          <a:srgbClr val="040510"/>
                        </a:solidFill>
                      </a:rPr>
                      <a:t>State </a:t>
                    </a:r>
                    <a:r>
                      <a:rPr lang="en-US" sz="1050" b="0" dirty="0" smtClean="0">
                        <a:solidFill>
                          <a:srgbClr val="000000"/>
                        </a:solidFill>
                      </a:rPr>
                      <a:t>Grants </a:t>
                    </a:r>
                    <a:r>
                      <a:rPr lang="en-US" sz="1050" b="0" dirty="0">
                        <a:solidFill>
                          <a:srgbClr val="000000"/>
                        </a:solidFill>
                      </a:rPr>
                      <a:t>&amp; Contracts
56%</a:t>
                    </a:r>
                    <a:endParaRPr lang="en-US" b="0" dirty="0">
                      <a:solidFill>
                        <a:srgbClr val="000000"/>
                      </a:solidFill>
                    </a:endParaRPr>
                  </a:p>
                </c:rich>
              </c:tx>
              <c:showLegendKey val="0"/>
              <c:showVal val="0"/>
              <c:showCatName val="1"/>
              <c:showSerName val="0"/>
              <c:showPercent val="1"/>
              <c:showBubbleSize val="0"/>
              <c:extLst>
                <c:ext xmlns:c15="http://schemas.microsoft.com/office/drawing/2012/chart" uri="{CE6537A1-D6FC-4f65-9D91-7224C49458BB}"/>
              </c:extLst>
            </c:dLbl>
            <c:dLbl>
              <c:idx val="3"/>
              <c:tx>
                <c:rich>
                  <a:bodyPr/>
                  <a:lstStyle/>
                  <a:p>
                    <a:pPr>
                      <a:defRPr sz="1050" b="0">
                        <a:solidFill>
                          <a:srgbClr val="000000"/>
                        </a:solidFill>
                        <a:latin typeface="Frutiger LT 57 Cn" pitchFamily="34" charset="0"/>
                      </a:defRPr>
                    </a:pPr>
                    <a:r>
                      <a:rPr lang="en-US" sz="1050" b="0" dirty="0" smtClean="0">
                        <a:solidFill>
                          <a:srgbClr val="000000"/>
                        </a:solidFill>
                        <a:latin typeface="Frutiger LT 57 Cn" pitchFamily="34" charset="0"/>
                      </a:rPr>
                      <a:t>Direct federal grants</a:t>
                    </a:r>
                    <a:r>
                      <a:rPr lang="en-US" sz="1050" b="0" dirty="0">
                        <a:solidFill>
                          <a:srgbClr val="000000"/>
                        </a:solidFill>
                        <a:latin typeface="Frutiger LT 57 Cn" pitchFamily="34" charset="0"/>
                      </a:rPr>
                      <a:t>
</a:t>
                    </a:r>
                    <a:r>
                      <a:rPr lang="en-US" sz="1050" b="0" dirty="0" smtClean="0">
                        <a:solidFill>
                          <a:srgbClr val="000000"/>
                        </a:solidFill>
                        <a:latin typeface="Frutiger LT 57 Cn" pitchFamily="34" charset="0"/>
                      </a:rPr>
                      <a:t>14%</a:t>
                    </a:r>
                    <a:endParaRPr lang="en-US" sz="1100" b="0" dirty="0">
                      <a:solidFill>
                        <a:srgbClr val="000000"/>
                      </a:solidFill>
                      <a:latin typeface="Frutiger LT 57 Cn" pitchFamily="34" charset="0"/>
                    </a:endParaRPr>
                  </a:p>
                </c:rich>
              </c:tx>
              <c:spPr/>
              <c:showLegendKey val="0"/>
              <c:showVal val="0"/>
              <c:showCatName val="1"/>
              <c:showSerName val="0"/>
              <c:showPercent val="1"/>
              <c:showBubbleSize val="0"/>
              <c:extLst>
                <c:ext xmlns:c15="http://schemas.microsoft.com/office/drawing/2012/chart" uri="{CE6537A1-D6FC-4f65-9D91-7224C49458BB}"/>
              </c:extLst>
            </c:dLbl>
            <c:dLbl>
              <c:idx val="4"/>
              <c:tx>
                <c:rich>
                  <a:bodyPr/>
                  <a:lstStyle/>
                  <a:p>
                    <a:r>
                      <a:rPr lang="en-US" sz="1050" b="0">
                        <a:solidFill>
                          <a:srgbClr val="040510"/>
                        </a:solidFill>
                        <a:latin typeface="Frutiger LT 57 Cn" pitchFamily="34" charset="0"/>
                      </a:rPr>
                      <a:t>P</a:t>
                    </a:r>
                    <a:r>
                      <a:rPr lang="en-US" sz="1050" b="0">
                        <a:latin typeface="Frutiger LT 57 Cn" pitchFamily="34" charset="0"/>
                      </a:rPr>
                      <a:t>rogram Fees
</a:t>
                    </a:r>
                    <a:r>
                      <a:rPr lang="en-US" sz="1050" b="0" smtClean="0">
                        <a:latin typeface="Frutiger LT 57 Cn" pitchFamily="34" charset="0"/>
                      </a:rPr>
                      <a:t>10%</a:t>
                    </a:r>
                    <a:endParaRPr lang="en-US" sz="1100" b="0">
                      <a:latin typeface="Frutiger LT 57 Cn" pitchFamily="34" charset="0"/>
                    </a:endParaRPr>
                  </a:p>
                </c:rich>
              </c:tx>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a:lstStyle/>
              <a:p>
                <a:pPr>
                  <a:defRPr sz="1050" b="0">
                    <a:solidFill>
                      <a:srgbClr val="040510"/>
                    </a:solidFill>
                    <a:latin typeface="Frutiger LT 57 Cn" pitchFamily="34" charset="0"/>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'Stmt Activities'!$B$8:$B$12</c:f>
              <c:strCache>
                <c:ptCount val="5"/>
                <c:pt idx="0">
                  <c:v>Individual Contributions</c:v>
                </c:pt>
                <c:pt idx="1">
                  <c:v>Corporate/Foundation Grants</c:v>
                </c:pt>
                <c:pt idx="2">
                  <c:v>Government Grants &amp; Contracts</c:v>
                </c:pt>
                <c:pt idx="3">
                  <c:v>United Way</c:v>
                </c:pt>
                <c:pt idx="4">
                  <c:v>Program Fees</c:v>
                </c:pt>
              </c:strCache>
            </c:strRef>
          </c:cat>
          <c:val>
            <c:numRef>
              <c:f>'Stmt Activities'!$Q$8:$Q$12</c:f>
              <c:numCache>
                <c:formatCode>_(* #,##0_);_(* \(#,##0\);_(* "-"_);_(@_)</c:formatCode>
                <c:ptCount val="5"/>
                <c:pt idx="0" formatCode="&quot;$&quot;#,##0_);[Red]\(&quot;$&quot;#,##0\)">
                  <c:v>178936</c:v>
                </c:pt>
                <c:pt idx="1">
                  <c:v>727500</c:v>
                </c:pt>
                <c:pt idx="2">
                  <c:v>2522408</c:v>
                </c:pt>
                <c:pt idx="3">
                  <c:v>658684</c:v>
                </c:pt>
                <c:pt idx="4">
                  <c:v>403520</c:v>
                </c:pt>
              </c:numCache>
            </c:numRef>
          </c:val>
        </c:ser>
        <c:dLbls>
          <c:showLegendKey val="0"/>
          <c:showVal val="0"/>
          <c:showCatName val="1"/>
          <c:showSerName val="0"/>
          <c:showPercent val="1"/>
          <c:showBubbleSize val="0"/>
          <c:showLeaderLines val="1"/>
        </c:dLbls>
        <c:firstSliceAng val="87"/>
      </c:pieChart>
    </c:plotArea>
    <c:plotVisOnly val="1"/>
    <c:dispBlanksAs val="zero"/>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A4481B-288E-4487-B160-C18373215E34}" type="doc">
      <dgm:prSet loTypeId="urn:microsoft.com/office/officeart/2005/8/layout/venn1" loCatId="relationship" qsTypeId="urn:microsoft.com/office/officeart/2005/8/quickstyle/simple1" qsCatId="simple" csTypeId="urn:microsoft.com/office/officeart/2005/8/colors/colorful2" csCatId="colorful" phldr="1"/>
      <dgm:spPr/>
    </dgm:pt>
    <dgm:pt modelId="{15D4C940-5083-4AEC-ABD5-F5EB35A81FEB}">
      <dgm:prSet phldrT="[Text]" custT="1"/>
      <dgm:spPr/>
      <dgm:t>
        <a:bodyPr/>
        <a:lstStyle/>
        <a:p>
          <a:pPr>
            <a:lnSpc>
              <a:spcPct val="100000"/>
            </a:lnSpc>
            <a:spcAft>
              <a:spcPts val="0"/>
            </a:spcAft>
          </a:pPr>
          <a:r>
            <a:rPr lang="en-US" sz="3500" b="1" dirty="0" smtClean="0">
              <a:solidFill>
                <a:srgbClr val="FFFF00"/>
              </a:solidFill>
            </a:rPr>
            <a:t>Community Action Plan</a:t>
          </a:r>
        </a:p>
        <a:p>
          <a:pPr>
            <a:lnSpc>
              <a:spcPct val="100000"/>
            </a:lnSpc>
            <a:spcAft>
              <a:spcPts val="0"/>
            </a:spcAft>
          </a:pPr>
          <a:r>
            <a:rPr lang="en-US" sz="2900" b="1" dirty="0" smtClean="0">
              <a:solidFill>
                <a:schemeClr val="tx1"/>
              </a:solidFill>
            </a:rPr>
            <a:t>3-Year Review</a:t>
          </a:r>
        </a:p>
        <a:p>
          <a:pPr>
            <a:lnSpc>
              <a:spcPct val="100000"/>
            </a:lnSpc>
            <a:spcAft>
              <a:spcPts val="0"/>
            </a:spcAft>
          </a:pPr>
          <a:r>
            <a:rPr lang="en-US" sz="2400" b="1" dirty="0" smtClean="0">
              <a:solidFill>
                <a:schemeClr val="bg1"/>
              </a:solidFill>
            </a:rPr>
            <a:t>(Community needs assessment/CSBG-specific)</a:t>
          </a:r>
          <a:endParaRPr lang="en-US" sz="2400" b="1" dirty="0">
            <a:solidFill>
              <a:schemeClr val="bg1"/>
            </a:solidFill>
          </a:endParaRPr>
        </a:p>
      </dgm:t>
    </dgm:pt>
    <dgm:pt modelId="{86BA7038-DC99-410D-916B-C5D8C020A66E}" type="parTrans" cxnId="{05EAAB73-E419-464D-A995-B1FFDCDD278E}">
      <dgm:prSet/>
      <dgm:spPr/>
      <dgm:t>
        <a:bodyPr/>
        <a:lstStyle/>
        <a:p>
          <a:endParaRPr lang="en-US"/>
        </a:p>
      </dgm:t>
    </dgm:pt>
    <dgm:pt modelId="{2506EE58-90C5-44B6-A018-263F6D89BE05}" type="sibTrans" cxnId="{05EAAB73-E419-464D-A995-B1FFDCDD278E}">
      <dgm:prSet/>
      <dgm:spPr/>
      <dgm:t>
        <a:bodyPr/>
        <a:lstStyle/>
        <a:p>
          <a:endParaRPr lang="en-US"/>
        </a:p>
      </dgm:t>
    </dgm:pt>
    <dgm:pt modelId="{70B1AD39-0E94-4A0F-9669-682DE4BE3BCC}">
      <dgm:prSet phldrT="[Text]" custT="1"/>
      <dgm:spPr/>
      <dgm:t>
        <a:bodyPr/>
        <a:lstStyle/>
        <a:p>
          <a:pPr>
            <a:lnSpc>
              <a:spcPct val="100000"/>
            </a:lnSpc>
            <a:spcAft>
              <a:spcPts val="0"/>
            </a:spcAft>
          </a:pPr>
          <a:r>
            <a:rPr lang="en-US" sz="3500" b="1" dirty="0" smtClean="0">
              <a:solidFill>
                <a:srgbClr val="7030A0"/>
              </a:solidFill>
            </a:rPr>
            <a:t>Strategic Plan</a:t>
          </a:r>
        </a:p>
        <a:p>
          <a:pPr>
            <a:lnSpc>
              <a:spcPct val="100000"/>
            </a:lnSpc>
            <a:spcAft>
              <a:spcPts val="0"/>
            </a:spcAft>
          </a:pPr>
          <a:r>
            <a:rPr lang="en-US" sz="2900" b="1" dirty="0" smtClean="0">
              <a:solidFill>
                <a:schemeClr val="bg2">
                  <a:lumMod val="90000"/>
                </a:schemeClr>
              </a:solidFill>
            </a:rPr>
            <a:t>5-Year Review</a:t>
          </a:r>
        </a:p>
        <a:p>
          <a:pPr>
            <a:lnSpc>
              <a:spcPct val="100000"/>
            </a:lnSpc>
            <a:spcAft>
              <a:spcPts val="0"/>
            </a:spcAft>
          </a:pPr>
          <a:r>
            <a:rPr lang="en-US" sz="2400" b="1" dirty="0" smtClean="0">
              <a:solidFill>
                <a:schemeClr val="bg1"/>
              </a:solidFill>
            </a:rPr>
            <a:t>(Organization-wide)</a:t>
          </a:r>
          <a:endParaRPr lang="en-US" sz="2400" b="1" dirty="0">
            <a:solidFill>
              <a:schemeClr val="bg1"/>
            </a:solidFill>
          </a:endParaRPr>
        </a:p>
      </dgm:t>
    </dgm:pt>
    <dgm:pt modelId="{68E70FA5-EC4E-4F44-B529-860224CF119F}" type="parTrans" cxnId="{224244C4-A3A3-44F2-BC50-5F699927D3CB}">
      <dgm:prSet/>
      <dgm:spPr/>
      <dgm:t>
        <a:bodyPr/>
        <a:lstStyle/>
        <a:p>
          <a:endParaRPr lang="en-US"/>
        </a:p>
      </dgm:t>
    </dgm:pt>
    <dgm:pt modelId="{C087BB2F-3DD5-48CB-94B0-A57731E04ABC}" type="sibTrans" cxnId="{224244C4-A3A3-44F2-BC50-5F699927D3CB}">
      <dgm:prSet/>
      <dgm:spPr/>
      <dgm:t>
        <a:bodyPr/>
        <a:lstStyle/>
        <a:p>
          <a:endParaRPr lang="en-US"/>
        </a:p>
      </dgm:t>
    </dgm:pt>
    <dgm:pt modelId="{AB05E83F-78E6-4FA2-BE49-CE1BAF41C3E0}" type="pres">
      <dgm:prSet presAssocID="{76A4481B-288E-4487-B160-C18373215E34}" presName="compositeShape" presStyleCnt="0">
        <dgm:presLayoutVars>
          <dgm:chMax val="7"/>
          <dgm:dir/>
          <dgm:resizeHandles val="exact"/>
        </dgm:presLayoutVars>
      </dgm:prSet>
      <dgm:spPr/>
    </dgm:pt>
    <dgm:pt modelId="{E3761313-4D62-4521-872F-3A7C8D14259A}" type="pres">
      <dgm:prSet presAssocID="{15D4C940-5083-4AEC-ABD5-F5EB35A81FEB}" presName="circ1" presStyleLbl="vennNode1" presStyleIdx="0" presStyleCnt="2" custScaleX="105675" custLinFactNeighborX="-3386"/>
      <dgm:spPr/>
      <dgm:t>
        <a:bodyPr/>
        <a:lstStyle/>
        <a:p>
          <a:endParaRPr lang="en-US"/>
        </a:p>
      </dgm:t>
    </dgm:pt>
    <dgm:pt modelId="{1DD90755-65B0-4B6F-A810-32FE6063CB91}" type="pres">
      <dgm:prSet presAssocID="{15D4C940-5083-4AEC-ABD5-F5EB35A81FEB}" presName="circ1Tx" presStyleLbl="revTx" presStyleIdx="0" presStyleCnt="0">
        <dgm:presLayoutVars>
          <dgm:chMax val="0"/>
          <dgm:chPref val="0"/>
          <dgm:bulletEnabled val="1"/>
        </dgm:presLayoutVars>
      </dgm:prSet>
      <dgm:spPr/>
      <dgm:t>
        <a:bodyPr/>
        <a:lstStyle/>
        <a:p>
          <a:endParaRPr lang="en-US"/>
        </a:p>
      </dgm:t>
    </dgm:pt>
    <dgm:pt modelId="{0008A330-922B-47E0-9189-4DE3B89C48EF}" type="pres">
      <dgm:prSet presAssocID="{70B1AD39-0E94-4A0F-9669-682DE4BE3BCC}" presName="circ2" presStyleLbl="vennNode1" presStyleIdx="1" presStyleCnt="2" custScaleX="105675" custLinFactNeighborX="5078"/>
      <dgm:spPr/>
      <dgm:t>
        <a:bodyPr/>
        <a:lstStyle/>
        <a:p>
          <a:endParaRPr lang="en-US"/>
        </a:p>
      </dgm:t>
    </dgm:pt>
    <dgm:pt modelId="{69A8D505-1C6B-4F0C-B105-0447083D798D}" type="pres">
      <dgm:prSet presAssocID="{70B1AD39-0E94-4A0F-9669-682DE4BE3BCC}" presName="circ2Tx" presStyleLbl="revTx" presStyleIdx="0" presStyleCnt="0">
        <dgm:presLayoutVars>
          <dgm:chMax val="0"/>
          <dgm:chPref val="0"/>
          <dgm:bulletEnabled val="1"/>
        </dgm:presLayoutVars>
      </dgm:prSet>
      <dgm:spPr/>
      <dgm:t>
        <a:bodyPr/>
        <a:lstStyle/>
        <a:p>
          <a:endParaRPr lang="en-US"/>
        </a:p>
      </dgm:t>
    </dgm:pt>
  </dgm:ptLst>
  <dgm:cxnLst>
    <dgm:cxn modelId="{C292D4EA-D42E-4695-951F-7BE342BC19CE}" type="presOf" srcId="{15D4C940-5083-4AEC-ABD5-F5EB35A81FEB}" destId="{1DD90755-65B0-4B6F-A810-32FE6063CB91}" srcOrd="1" destOrd="0" presId="urn:microsoft.com/office/officeart/2005/8/layout/venn1"/>
    <dgm:cxn modelId="{99F10FA0-9E7A-4BF8-B76D-D8217B5B7941}" type="presOf" srcId="{76A4481B-288E-4487-B160-C18373215E34}" destId="{AB05E83F-78E6-4FA2-BE49-CE1BAF41C3E0}" srcOrd="0" destOrd="0" presId="urn:microsoft.com/office/officeart/2005/8/layout/venn1"/>
    <dgm:cxn modelId="{E6BE4448-FE04-425D-BB8D-775FF20FBC0B}" type="presOf" srcId="{15D4C940-5083-4AEC-ABD5-F5EB35A81FEB}" destId="{E3761313-4D62-4521-872F-3A7C8D14259A}" srcOrd="0" destOrd="0" presId="urn:microsoft.com/office/officeart/2005/8/layout/venn1"/>
    <dgm:cxn modelId="{C793636B-BB6F-42A7-9EEA-32A5E2E16DBB}" type="presOf" srcId="{70B1AD39-0E94-4A0F-9669-682DE4BE3BCC}" destId="{69A8D505-1C6B-4F0C-B105-0447083D798D}" srcOrd="1" destOrd="0" presId="urn:microsoft.com/office/officeart/2005/8/layout/venn1"/>
    <dgm:cxn modelId="{224244C4-A3A3-44F2-BC50-5F699927D3CB}" srcId="{76A4481B-288E-4487-B160-C18373215E34}" destId="{70B1AD39-0E94-4A0F-9669-682DE4BE3BCC}" srcOrd="1" destOrd="0" parTransId="{68E70FA5-EC4E-4F44-B529-860224CF119F}" sibTransId="{C087BB2F-3DD5-48CB-94B0-A57731E04ABC}"/>
    <dgm:cxn modelId="{055FD61F-5E82-48B9-A0E4-42C5C13D2DD2}" type="presOf" srcId="{70B1AD39-0E94-4A0F-9669-682DE4BE3BCC}" destId="{0008A330-922B-47E0-9189-4DE3B89C48EF}" srcOrd="0" destOrd="0" presId="urn:microsoft.com/office/officeart/2005/8/layout/venn1"/>
    <dgm:cxn modelId="{05EAAB73-E419-464D-A995-B1FFDCDD278E}" srcId="{76A4481B-288E-4487-B160-C18373215E34}" destId="{15D4C940-5083-4AEC-ABD5-F5EB35A81FEB}" srcOrd="0" destOrd="0" parTransId="{86BA7038-DC99-410D-916B-C5D8C020A66E}" sibTransId="{2506EE58-90C5-44B6-A018-263F6D89BE05}"/>
    <dgm:cxn modelId="{6888BA89-5CDB-4B5E-A48D-28D215D00FA4}" type="presParOf" srcId="{AB05E83F-78E6-4FA2-BE49-CE1BAF41C3E0}" destId="{E3761313-4D62-4521-872F-3A7C8D14259A}" srcOrd="0" destOrd="0" presId="urn:microsoft.com/office/officeart/2005/8/layout/venn1"/>
    <dgm:cxn modelId="{97FBF062-DAF6-4536-A2A1-0FF0B4252D89}" type="presParOf" srcId="{AB05E83F-78E6-4FA2-BE49-CE1BAF41C3E0}" destId="{1DD90755-65B0-4B6F-A810-32FE6063CB91}" srcOrd="1" destOrd="0" presId="urn:microsoft.com/office/officeart/2005/8/layout/venn1"/>
    <dgm:cxn modelId="{14834BE4-7598-43AC-A72E-D2440256D971}" type="presParOf" srcId="{AB05E83F-78E6-4FA2-BE49-CE1BAF41C3E0}" destId="{0008A330-922B-47E0-9189-4DE3B89C48EF}" srcOrd="2" destOrd="0" presId="urn:microsoft.com/office/officeart/2005/8/layout/venn1"/>
    <dgm:cxn modelId="{7B4BFC38-8785-4157-9045-17F17A4A0E54}" type="presParOf" srcId="{AB05E83F-78E6-4FA2-BE49-CE1BAF41C3E0}" destId="{69A8D505-1C6B-4F0C-B105-0447083D798D}"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CCB075-9451-45A6-9DAC-E351D303061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F9768563-75D1-490A-8FC5-D8841BC99CEC}">
      <dgm:prSet phldrT="[Text]" custT="1"/>
      <dgm:spPr>
        <a:solidFill>
          <a:schemeClr val="accent5">
            <a:lumMod val="60000"/>
            <a:lumOff val="40000"/>
          </a:schemeClr>
        </a:solidFill>
      </dgm:spPr>
      <dgm:t>
        <a:bodyPr/>
        <a:lstStyle/>
        <a:p>
          <a:r>
            <a:rPr lang="en-US" sz="2200" b="1" dirty="0" smtClean="0"/>
            <a:t>CSBG Org. Standard 6.1:</a:t>
          </a:r>
          <a:endParaRPr lang="en-US" sz="2200" dirty="0"/>
        </a:p>
      </dgm:t>
    </dgm:pt>
    <dgm:pt modelId="{B6743E21-C852-4F32-95F6-C0BC16E0008A}" type="parTrans" cxnId="{77318B38-F2D2-484B-9DAA-6446B812B464}">
      <dgm:prSet/>
      <dgm:spPr/>
      <dgm:t>
        <a:bodyPr/>
        <a:lstStyle/>
        <a:p>
          <a:endParaRPr lang="en-US"/>
        </a:p>
      </dgm:t>
    </dgm:pt>
    <dgm:pt modelId="{52225CAC-B988-43DF-AB3B-34C4D68DD5E0}" type="sibTrans" cxnId="{77318B38-F2D2-484B-9DAA-6446B812B464}">
      <dgm:prSet/>
      <dgm:spPr/>
      <dgm:t>
        <a:bodyPr/>
        <a:lstStyle/>
        <a:p>
          <a:endParaRPr lang="en-US"/>
        </a:p>
      </dgm:t>
    </dgm:pt>
    <dgm:pt modelId="{92D750C1-9FDB-46E7-AD54-A1E000ADA248}">
      <dgm:prSet phldrT="[Text]" custT="1"/>
      <dgm:spPr>
        <a:solidFill>
          <a:schemeClr val="accent1"/>
        </a:solidFill>
      </dgm:spPr>
      <dgm:t>
        <a:bodyPr/>
        <a:lstStyle/>
        <a:p>
          <a:r>
            <a:rPr lang="en-US" sz="2200" b="1" dirty="0" smtClean="0"/>
            <a:t>CSBG Org. Standard 3.1:</a:t>
          </a:r>
          <a:endParaRPr lang="en-US" sz="2200" dirty="0"/>
        </a:p>
      </dgm:t>
    </dgm:pt>
    <dgm:pt modelId="{163E8535-1D8C-4A38-B41B-32073D3D0668}" type="parTrans" cxnId="{B3420EBA-319F-4466-8A19-352E40308EE0}">
      <dgm:prSet/>
      <dgm:spPr/>
      <dgm:t>
        <a:bodyPr/>
        <a:lstStyle/>
        <a:p>
          <a:endParaRPr lang="en-US"/>
        </a:p>
      </dgm:t>
    </dgm:pt>
    <dgm:pt modelId="{022EE242-ACD0-4566-9FB2-FD44E9CBF024}" type="sibTrans" cxnId="{B3420EBA-319F-4466-8A19-352E40308EE0}">
      <dgm:prSet/>
      <dgm:spPr/>
      <dgm:t>
        <a:bodyPr/>
        <a:lstStyle/>
        <a:p>
          <a:endParaRPr lang="en-US"/>
        </a:p>
      </dgm:t>
    </dgm:pt>
    <dgm:pt modelId="{7FF6662A-0418-4471-9E48-399A7E60D690}">
      <dgm:prSet phldrT="[Text]" custT="1"/>
      <dgm:spPr/>
      <dgm:t>
        <a:bodyPr/>
        <a:lstStyle/>
        <a:p>
          <a:r>
            <a:rPr lang="en-US" sz="2200" b="1" dirty="0" smtClean="0"/>
            <a:t>CSBG Org. Standard 3.5:</a:t>
          </a:r>
          <a:endParaRPr lang="en-US" sz="2200" dirty="0"/>
        </a:p>
      </dgm:t>
    </dgm:pt>
    <dgm:pt modelId="{3D556CC1-DE4D-4A59-9D39-173005DAFA53}" type="parTrans" cxnId="{99A76EB4-A379-4402-9EE8-D185EE9FF763}">
      <dgm:prSet/>
      <dgm:spPr/>
      <dgm:t>
        <a:bodyPr/>
        <a:lstStyle/>
        <a:p>
          <a:endParaRPr lang="en-US"/>
        </a:p>
      </dgm:t>
    </dgm:pt>
    <dgm:pt modelId="{7601B124-E041-4C67-88D2-68CCFB68BAC8}" type="sibTrans" cxnId="{99A76EB4-A379-4402-9EE8-D185EE9FF763}">
      <dgm:prSet/>
      <dgm:spPr/>
      <dgm:t>
        <a:bodyPr/>
        <a:lstStyle/>
        <a:p>
          <a:endParaRPr lang="en-US"/>
        </a:p>
      </dgm:t>
    </dgm:pt>
    <dgm:pt modelId="{82F0544E-C9E3-455C-A2C3-EEB7738AA2C3}">
      <dgm:prSet custT="1"/>
      <dgm:spPr>
        <a:ln>
          <a:solidFill>
            <a:schemeClr val="accent5">
              <a:lumMod val="60000"/>
              <a:lumOff val="40000"/>
            </a:schemeClr>
          </a:solidFill>
        </a:ln>
      </dgm:spPr>
      <dgm:t>
        <a:bodyPr/>
        <a:lstStyle/>
        <a:p>
          <a:r>
            <a:rPr lang="en-US" sz="2000" dirty="0" smtClean="0">
              <a:solidFill>
                <a:schemeClr val="tx2"/>
              </a:solidFill>
            </a:rPr>
            <a:t>The department has a strategic plan, or comparable planning document, in place that has been reviewed and accepted by the tripartite board/advisory body within the past 5 years. If the department does not have a plan, the tripartite board/advisory body will develop the plan.</a:t>
          </a:r>
          <a:endParaRPr lang="en-US" sz="2000" dirty="0">
            <a:solidFill>
              <a:schemeClr val="tx2"/>
            </a:solidFill>
          </a:endParaRPr>
        </a:p>
      </dgm:t>
    </dgm:pt>
    <dgm:pt modelId="{974C7507-B34D-4B8B-B3F8-4C82E3140FEB}" type="parTrans" cxnId="{84DE2043-7C46-438E-9212-37D56A217A32}">
      <dgm:prSet/>
      <dgm:spPr/>
      <dgm:t>
        <a:bodyPr/>
        <a:lstStyle/>
        <a:p>
          <a:endParaRPr lang="en-US"/>
        </a:p>
      </dgm:t>
    </dgm:pt>
    <dgm:pt modelId="{0B186977-9B55-48D9-9BE7-1848C633327D}" type="sibTrans" cxnId="{84DE2043-7C46-438E-9212-37D56A217A32}">
      <dgm:prSet/>
      <dgm:spPr/>
      <dgm:t>
        <a:bodyPr/>
        <a:lstStyle/>
        <a:p>
          <a:endParaRPr lang="en-US"/>
        </a:p>
      </dgm:t>
    </dgm:pt>
    <dgm:pt modelId="{DB85F46D-AE4D-4481-A909-6D54A14A4B11}">
      <dgm:prSet custT="1"/>
      <dgm:spPr>
        <a:ln>
          <a:solidFill>
            <a:schemeClr val="accent1"/>
          </a:solidFill>
        </a:ln>
      </dgm:spPr>
      <dgm:t>
        <a:bodyPr/>
        <a:lstStyle/>
        <a:p>
          <a:r>
            <a:rPr lang="en-US" sz="2000" dirty="0" smtClean="0">
              <a:solidFill>
                <a:schemeClr val="tx2"/>
              </a:solidFill>
            </a:rPr>
            <a:t>The department conducted or was engaged in a community assessment and issued a report within the past 3 years, if no other report exists.</a:t>
          </a:r>
          <a:endParaRPr lang="en-US" sz="2000" dirty="0">
            <a:solidFill>
              <a:schemeClr val="tx2"/>
            </a:solidFill>
          </a:endParaRPr>
        </a:p>
      </dgm:t>
    </dgm:pt>
    <dgm:pt modelId="{640DC664-1F4D-410C-B813-B8B7E335692E}" type="parTrans" cxnId="{0E0CD849-FB7A-4E6F-9D50-6F3083C2FAC9}">
      <dgm:prSet/>
      <dgm:spPr/>
      <dgm:t>
        <a:bodyPr/>
        <a:lstStyle/>
        <a:p>
          <a:endParaRPr lang="en-US"/>
        </a:p>
      </dgm:t>
    </dgm:pt>
    <dgm:pt modelId="{104FBCC3-4696-4162-B5FF-A63509A187CE}" type="sibTrans" cxnId="{0E0CD849-FB7A-4E6F-9D50-6F3083C2FAC9}">
      <dgm:prSet/>
      <dgm:spPr/>
      <dgm:t>
        <a:bodyPr/>
        <a:lstStyle/>
        <a:p>
          <a:endParaRPr lang="en-US"/>
        </a:p>
      </dgm:t>
    </dgm:pt>
    <dgm:pt modelId="{8EC4D8D1-01F9-45A7-81E0-B223D7A99A7E}">
      <dgm:prSet custT="1"/>
      <dgm:spPr/>
      <dgm:t>
        <a:bodyPr/>
        <a:lstStyle/>
        <a:p>
          <a:r>
            <a:rPr lang="en-US" sz="2000" dirty="0" smtClean="0">
              <a:solidFill>
                <a:schemeClr val="tx2"/>
              </a:solidFill>
            </a:rPr>
            <a:t>The tripartite board/advisory body formally accepts the completed community assessment</a:t>
          </a:r>
          <a:r>
            <a:rPr lang="en-US" sz="2000" dirty="0" smtClean="0"/>
            <a:t>.</a:t>
          </a:r>
          <a:endParaRPr lang="en-US" sz="2000" dirty="0"/>
        </a:p>
      </dgm:t>
    </dgm:pt>
    <dgm:pt modelId="{1C447DF8-48A6-41AA-89D0-10317D62D337}" type="parTrans" cxnId="{011474FD-4CEC-4296-B3E0-C53767EF7EC8}">
      <dgm:prSet/>
      <dgm:spPr/>
      <dgm:t>
        <a:bodyPr/>
        <a:lstStyle/>
        <a:p>
          <a:endParaRPr lang="en-US"/>
        </a:p>
      </dgm:t>
    </dgm:pt>
    <dgm:pt modelId="{B591EC79-33A4-4E7C-B25E-A733DB74232F}" type="sibTrans" cxnId="{011474FD-4CEC-4296-B3E0-C53767EF7EC8}">
      <dgm:prSet/>
      <dgm:spPr/>
      <dgm:t>
        <a:bodyPr/>
        <a:lstStyle/>
        <a:p>
          <a:endParaRPr lang="en-US"/>
        </a:p>
      </dgm:t>
    </dgm:pt>
    <dgm:pt modelId="{702DD6AD-8A5A-4FC6-B2CB-1E406D8CFE12}" type="pres">
      <dgm:prSet presAssocID="{5ECCB075-9451-45A6-9DAC-E351D303061B}" presName="linear" presStyleCnt="0">
        <dgm:presLayoutVars>
          <dgm:dir/>
          <dgm:animLvl val="lvl"/>
          <dgm:resizeHandles val="exact"/>
        </dgm:presLayoutVars>
      </dgm:prSet>
      <dgm:spPr/>
      <dgm:t>
        <a:bodyPr/>
        <a:lstStyle/>
        <a:p>
          <a:endParaRPr lang="en-US"/>
        </a:p>
      </dgm:t>
    </dgm:pt>
    <dgm:pt modelId="{5FD50353-7879-4EC9-9FA6-048DE53C184B}" type="pres">
      <dgm:prSet presAssocID="{F9768563-75D1-490A-8FC5-D8841BC99CEC}" presName="parentLin" presStyleCnt="0"/>
      <dgm:spPr/>
      <dgm:t>
        <a:bodyPr/>
        <a:lstStyle/>
        <a:p>
          <a:endParaRPr lang="en-US"/>
        </a:p>
      </dgm:t>
    </dgm:pt>
    <dgm:pt modelId="{11BD9B3D-D760-45A1-9D34-788573D6640F}" type="pres">
      <dgm:prSet presAssocID="{F9768563-75D1-490A-8FC5-D8841BC99CEC}" presName="parentLeftMargin" presStyleLbl="node1" presStyleIdx="0" presStyleCnt="3"/>
      <dgm:spPr/>
      <dgm:t>
        <a:bodyPr/>
        <a:lstStyle/>
        <a:p>
          <a:endParaRPr lang="en-US"/>
        </a:p>
      </dgm:t>
    </dgm:pt>
    <dgm:pt modelId="{BB4617E1-CD26-49A4-8AE3-EDFBF6046CC3}" type="pres">
      <dgm:prSet presAssocID="{F9768563-75D1-490A-8FC5-D8841BC99CEC}" presName="parentText" presStyleLbl="node1" presStyleIdx="0" presStyleCnt="3">
        <dgm:presLayoutVars>
          <dgm:chMax val="0"/>
          <dgm:bulletEnabled val="1"/>
        </dgm:presLayoutVars>
      </dgm:prSet>
      <dgm:spPr/>
      <dgm:t>
        <a:bodyPr/>
        <a:lstStyle/>
        <a:p>
          <a:endParaRPr lang="en-US"/>
        </a:p>
      </dgm:t>
    </dgm:pt>
    <dgm:pt modelId="{60D335D0-F0D7-463F-8F78-DEB6C6F15EBA}" type="pres">
      <dgm:prSet presAssocID="{F9768563-75D1-490A-8FC5-D8841BC99CEC}" presName="negativeSpace" presStyleCnt="0"/>
      <dgm:spPr/>
      <dgm:t>
        <a:bodyPr/>
        <a:lstStyle/>
        <a:p>
          <a:endParaRPr lang="en-US"/>
        </a:p>
      </dgm:t>
    </dgm:pt>
    <dgm:pt modelId="{8100DFD2-EAD7-4DB8-AD56-D919CF593244}" type="pres">
      <dgm:prSet presAssocID="{F9768563-75D1-490A-8FC5-D8841BC99CEC}" presName="childText" presStyleLbl="conFgAcc1" presStyleIdx="0" presStyleCnt="3" custLinFactY="-603" custLinFactNeighborY="-100000">
        <dgm:presLayoutVars>
          <dgm:bulletEnabled val="1"/>
        </dgm:presLayoutVars>
      </dgm:prSet>
      <dgm:spPr/>
      <dgm:t>
        <a:bodyPr/>
        <a:lstStyle/>
        <a:p>
          <a:endParaRPr lang="en-US"/>
        </a:p>
      </dgm:t>
    </dgm:pt>
    <dgm:pt modelId="{42D0C657-3BAB-46C4-A300-9C8450B20DDF}" type="pres">
      <dgm:prSet presAssocID="{52225CAC-B988-43DF-AB3B-34C4D68DD5E0}" presName="spaceBetweenRectangles" presStyleCnt="0"/>
      <dgm:spPr/>
      <dgm:t>
        <a:bodyPr/>
        <a:lstStyle/>
        <a:p>
          <a:endParaRPr lang="en-US"/>
        </a:p>
      </dgm:t>
    </dgm:pt>
    <dgm:pt modelId="{5EB82637-9D2F-465E-9FF2-C160AAF4EC98}" type="pres">
      <dgm:prSet presAssocID="{92D750C1-9FDB-46E7-AD54-A1E000ADA248}" presName="parentLin" presStyleCnt="0"/>
      <dgm:spPr/>
      <dgm:t>
        <a:bodyPr/>
        <a:lstStyle/>
        <a:p>
          <a:endParaRPr lang="en-US"/>
        </a:p>
      </dgm:t>
    </dgm:pt>
    <dgm:pt modelId="{C0748081-AF5F-4025-B5D8-79ABEB0DE128}" type="pres">
      <dgm:prSet presAssocID="{92D750C1-9FDB-46E7-AD54-A1E000ADA248}" presName="parentLeftMargin" presStyleLbl="node1" presStyleIdx="0" presStyleCnt="3"/>
      <dgm:spPr/>
      <dgm:t>
        <a:bodyPr/>
        <a:lstStyle/>
        <a:p>
          <a:endParaRPr lang="en-US"/>
        </a:p>
      </dgm:t>
    </dgm:pt>
    <dgm:pt modelId="{B414DDFA-D639-4945-B8F3-8F1113474BB2}" type="pres">
      <dgm:prSet presAssocID="{92D750C1-9FDB-46E7-AD54-A1E000ADA248}" presName="parentText" presStyleLbl="node1" presStyleIdx="1" presStyleCnt="3">
        <dgm:presLayoutVars>
          <dgm:chMax val="0"/>
          <dgm:bulletEnabled val="1"/>
        </dgm:presLayoutVars>
      </dgm:prSet>
      <dgm:spPr/>
      <dgm:t>
        <a:bodyPr/>
        <a:lstStyle/>
        <a:p>
          <a:endParaRPr lang="en-US"/>
        </a:p>
      </dgm:t>
    </dgm:pt>
    <dgm:pt modelId="{2F2186F7-023F-4239-9837-CDC2FADE56B6}" type="pres">
      <dgm:prSet presAssocID="{92D750C1-9FDB-46E7-AD54-A1E000ADA248}" presName="negativeSpace" presStyleCnt="0"/>
      <dgm:spPr/>
      <dgm:t>
        <a:bodyPr/>
        <a:lstStyle/>
        <a:p>
          <a:endParaRPr lang="en-US"/>
        </a:p>
      </dgm:t>
    </dgm:pt>
    <dgm:pt modelId="{AEF6BC80-BCF1-4BAB-9C50-E5F35AB13212}" type="pres">
      <dgm:prSet presAssocID="{92D750C1-9FDB-46E7-AD54-A1E000ADA248}" presName="childText" presStyleLbl="conFgAcc1" presStyleIdx="1" presStyleCnt="3" custLinFactY="-754" custLinFactNeighborY="-100000">
        <dgm:presLayoutVars>
          <dgm:bulletEnabled val="1"/>
        </dgm:presLayoutVars>
      </dgm:prSet>
      <dgm:spPr/>
      <dgm:t>
        <a:bodyPr/>
        <a:lstStyle/>
        <a:p>
          <a:endParaRPr lang="en-US"/>
        </a:p>
      </dgm:t>
    </dgm:pt>
    <dgm:pt modelId="{20CD9AAF-9496-4293-8C3F-8E9F1B8D9C5C}" type="pres">
      <dgm:prSet presAssocID="{022EE242-ACD0-4566-9FB2-FD44E9CBF024}" presName="spaceBetweenRectangles" presStyleCnt="0"/>
      <dgm:spPr/>
      <dgm:t>
        <a:bodyPr/>
        <a:lstStyle/>
        <a:p>
          <a:endParaRPr lang="en-US"/>
        </a:p>
      </dgm:t>
    </dgm:pt>
    <dgm:pt modelId="{10C98D87-DE63-494D-BA4C-225080FD2169}" type="pres">
      <dgm:prSet presAssocID="{7FF6662A-0418-4471-9E48-399A7E60D690}" presName="parentLin" presStyleCnt="0"/>
      <dgm:spPr/>
      <dgm:t>
        <a:bodyPr/>
        <a:lstStyle/>
        <a:p>
          <a:endParaRPr lang="en-US"/>
        </a:p>
      </dgm:t>
    </dgm:pt>
    <dgm:pt modelId="{56F51DB3-85E3-4522-87AB-98520707CC16}" type="pres">
      <dgm:prSet presAssocID="{7FF6662A-0418-4471-9E48-399A7E60D690}" presName="parentLeftMargin" presStyleLbl="node1" presStyleIdx="1" presStyleCnt="3"/>
      <dgm:spPr/>
      <dgm:t>
        <a:bodyPr/>
        <a:lstStyle/>
        <a:p>
          <a:endParaRPr lang="en-US"/>
        </a:p>
      </dgm:t>
    </dgm:pt>
    <dgm:pt modelId="{D7BC7FA3-ED37-43D0-9D2B-6754181E488C}" type="pres">
      <dgm:prSet presAssocID="{7FF6662A-0418-4471-9E48-399A7E60D690}" presName="parentText" presStyleLbl="node1" presStyleIdx="2" presStyleCnt="3">
        <dgm:presLayoutVars>
          <dgm:chMax val="0"/>
          <dgm:bulletEnabled val="1"/>
        </dgm:presLayoutVars>
      </dgm:prSet>
      <dgm:spPr/>
      <dgm:t>
        <a:bodyPr/>
        <a:lstStyle/>
        <a:p>
          <a:endParaRPr lang="en-US"/>
        </a:p>
      </dgm:t>
    </dgm:pt>
    <dgm:pt modelId="{DF129AE3-D69B-44FE-A1A0-9B20E9D17D93}" type="pres">
      <dgm:prSet presAssocID="{7FF6662A-0418-4471-9E48-399A7E60D690}" presName="negativeSpace" presStyleCnt="0"/>
      <dgm:spPr/>
      <dgm:t>
        <a:bodyPr/>
        <a:lstStyle/>
        <a:p>
          <a:endParaRPr lang="en-US"/>
        </a:p>
      </dgm:t>
    </dgm:pt>
    <dgm:pt modelId="{8B5A6457-2BD2-46BD-AD76-EDCBEBA34D27}" type="pres">
      <dgm:prSet presAssocID="{7FF6662A-0418-4471-9E48-399A7E60D690}" presName="childText" presStyleLbl="conFgAcc1" presStyleIdx="2" presStyleCnt="3" custLinFactNeighborY="-39482">
        <dgm:presLayoutVars>
          <dgm:bulletEnabled val="1"/>
        </dgm:presLayoutVars>
      </dgm:prSet>
      <dgm:spPr/>
      <dgm:t>
        <a:bodyPr/>
        <a:lstStyle/>
        <a:p>
          <a:endParaRPr lang="en-US"/>
        </a:p>
      </dgm:t>
    </dgm:pt>
  </dgm:ptLst>
  <dgm:cxnLst>
    <dgm:cxn modelId="{0598D631-F815-402E-9582-7A0CE029F92F}" type="presOf" srcId="{8EC4D8D1-01F9-45A7-81E0-B223D7A99A7E}" destId="{8B5A6457-2BD2-46BD-AD76-EDCBEBA34D27}" srcOrd="0" destOrd="0" presId="urn:microsoft.com/office/officeart/2005/8/layout/list1"/>
    <dgm:cxn modelId="{63A67FFB-98BB-4166-820C-73078B152459}" type="presOf" srcId="{5ECCB075-9451-45A6-9DAC-E351D303061B}" destId="{702DD6AD-8A5A-4FC6-B2CB-1E406D8CFE12}" srcOrd="0" destOrd="0" presId="urn:microsoft.com/office/officeart/2005/8/layout/list1"/>
    <dgm:cxn modelId="{1A09E10C-5213-4150-BD05-B46321E668A0}" type="presOf" srcId="{7FF6662A-0418-4471-9E48-399A7E60D690}" destId="{56F51DB3-85E3-4522-87AB-98520707CC16}" srcOrd="0" destOrd="0" presId="urn:microsoft.com/office/officeart/2005/8/layout/list1"/>
    <dgm:cxn modelId="{BC770714-7697-46A0-8676-F677596149D5}" type="presOf" srcId="{82F0544E-C9E3-455C-A2C3-EEB7738AA2C3}" destId="{8100DFD2-EAD7-4DB8-AD56-D919CF593244}" srcOrd="0" destOrd="0" presId="urn:microsoft.com/office/officeart/2005/8/layout/list1"/>
    <dgm:cxn modelId="{237B10E6-ED78-4E94-AD49-BF2B23C79F47}" type="presOf" srcId="{7FF6662A-0418-4471-9E48-399A7E60D690}" destId="{D7BC7FA3-ED37-43D0-9D2B-6754181E488C}" srcOrd="1" destOrd="0" presId="urn:microsoft.com/office/officeart/2005/8/layout/list1"/>
    <dgm:cxn modelId="{69732748-CE9F-41EB-B6B1-7B3562578534}" type="presOf" srcId="{DB85F46D-AE4D-4481-A909-6D54A14A4B11}" destId="{AEF6BC80-BCF1-4BAB-9C50-E5F35AB13212}" srcOrd="0" destOrd="0" presId="urn:microsoft.com/office/officeart/2005/8/layout/list1"/>
    <dgm:cxn modelId="{32135C24-91DF-4366-8DAA-EB6F2736C88F}" type="presOf" srcId="{F9768563-75D1-490A-8FC5-D8841BC99CEC}" destId="{BB4617E1-CD26-49A4-8AE3-EDFBF6046CC3}" srcOrd="1" destOrd="0" presId="urn:microsoft.com/office/officeart/2005/8/layout/list1"/>
    <dgm:cxn modelId="{2FAB63E5-3A25-4182-9E8C-C5418DE74D77}" type="presOf" srcId="{F9768563-75D1-490A-8FC5-D8841BC99CEC}" destId="{11BD9B3D-D760-45A1-9D34-788573D6640F}" srcOrd="0" destOrd="0" presId="urn:microsoft.com/office/officeart/2005/8/layout/list1"/>
    <dgm:cxn modelId="{0E0CD849-FB7A-4E6F-9D50-6F3083C2FAC9}" srcId="{92D750C1-9FDB-46E7-AD54-A1E000ADA248}" destId="{DB85F46D-AE4D-4481-A909-6D54A14A4B11}" srcOrd="0" destOrd="0" parTransId="{640DC664-1F4D-410C-B813-B8B7E335692E}" sibTransId="{104FBCC3-4696-4162-B5FF-A63509A187CE}"/>
    <dgm:cxn modelId="{99A76EB4-A379-4402-9EE8-D185EE9FF763}" srcId="{5ECCB075-9451-45A6-9DAC-E351D303061B}" destId="{7FF6662A-0418-4471-9E48-399A7E60D690}" srcOrd="2" destOrd="0" parTransId="{3D556CC1-DE4D-4A59-9D39-173005DAFA53}" sibTransId="{7601B124-E041-4C67-88D2-68CCFB68BAC8}"/>
    <dgm:cxn modelId="{84DE2043-7C46-438E-9212-37D56A217A32}" srcId="{F9768563-75D1-490A-8FC5-D8841BC99CEC}" destId="{82F0544E-C9E3-455C-A2C3-EEB7738AA2C3}" srcOrd="0" destOrd="0" parTransId="{974C7507-B34D-4B8B-B3F8-4C82E3140FEB}" sibTransId="{0B186977-9B55-48D9-9BE7-1848C633327D}"/>
    <dgm:cxn modelId="{77318B38-F2D2-484B-9DAA-6446B812B464}" srcId="{5ECCB075-9451-45A6-9DAC-E351D303061B}" destId="{F9768563-75D1-490A-8FC5-D8841BC99CEC}" srcOrd="0" destOrd="0" parTransId="{B6743E21-C852-4F32-95F6-C0BC16E0008A}" sibTransId="{52225CAC-B988-43DF-AB3B-34C4D68DD5E0}"/>
    <dgm:cxn modelId="{011474FD-4CEC-4296-B3E0-C53767EF7EC8}" srcId="{7FF6662A-0418-4471-9E48-399A7E60D690}" destId="{8EC4D8D1-01F9-45A7-81E0-B223D7A99A7E}" srcOrd="0" destOrd="0" parTransId="{1C447DF8-48A6-41AA-89D0-10317D62D337}" sibTransId="{B591EC79-33A4-4E7C-B25E-A733DB74232F}"/>
    <dgm:cxn modelId="{9B5147A7-30FC-4091-880D-5F0ADF4590BB}" type="presOf" srcId="{92D750C1-9FDB-46E7-AD54-A1E000ADA248}" destId="{C0748081-AF5F-4025-B5D8-79ABEB0DE128}" srcOrd="0" destOrd="0" presId="urn:microsoft.com/office/officeart/2005/8/layout/list1"/>
    <dgm:cxn modelId="{B3420EBA-319F-4466-8A19-352E40308EE0}" srcId="{5ECCB075-9451-45A6-9DAC-E351D303061B}" destId="{92D750C1-9FDB-46E7-AD54-A1E000ADA248}" srcOrd="1" destOrd="0" parTransId="{163E8535-1D8C-4A38-B41B-32073D3D0668}" sibTransId="{022EE242-ACD0-4566-9FB2-FD44E9CBF024}"/>
    <dgm:cxn modelId="{F0915E16-3C94-43D3-A7D6-9EE3B8EA564F}" type="presOf" srcId="{92D750C1-9FDB-46E7-AD54-A1E000ADA248}" destId="{B414DDFA-D639-4945-B8F3-8F1113474BB2}" srcOrd="1" destOrd="0" presId="urn:microsoft.com/office/officeart/2005/8/layout/list1"/>
    <dgm:cxn modelId="{94FBA370-59C5-463F-8E81-338881ADDF23}" type="presParOf" srcId="{702DD6AD-8A5A-4FC6-B2CB-1E406D8CFE12}" destId="{5FD50353-7879-4EC9-9FA6-048DE53C184B}" srcOrd="0" destOrd="0" presId="urn:microsoft.com/office/officeart/2005/8/layout/list1"/>
    <dgm:cxn modelId="{0979F4F5-6C56-4110-8B4F-992D19D86644}" type="presParOf" srcId="{5FD50353-7879-4EC9-9FA6-048DE53C184B}" destId="{11BD9B3D-D760-45A1-9D34-788573D6640F}" srcOrd="0" destOrd="0" presId="urn:microsoft.com/office/officeart/2005/8/layout/list1"/>
    <dgm:cxn modelId="{EF9C1107-6DCC-40C3-81ED-FAD31AE98F4C}" type="presParOf" srcId="{5FD50353-7879-4EC9-9FA6-048DE53C184B}" destId="{BB4617E1-CD26-49A4-8AE3-EDFBF6046CC3}" srcOrd="1" destOrd="0" presId="urn:microsoft.com/office/officeart/2005/8/layout/list1"/>
    <dgm:cxn modelId="{57A319E1-F125-450E-AAD7-9F3CA3CC1E2D}" type="presParOf" srcId="{702DD6AD-8A5A-4FC6-B2CB-1E406D8CFE12}" destId="{60D335D0-F0D7-463F-8F78-DEB6C6F15EBA}" srcOrd="1" destOrd="0" presId="urn:microsoft.com/office/officeart/2005/8/layout/list1"/>
    <dgm:cxn modelId="{9B83AF6D-47DE-4E36-B792-A32A58645576}" type="presParOf" srcId="{702DD6AD-8A5A-4FC6-B2CB-1E406D8CFE12}" destId="{8100DFD2-EAD7-4DB8-AD56-D919CF593244}" srcOrd="2" destOrd="0" presId="urn:microsoft.com/office/officeart/2005/8/layout/list1"/>
    <dgm:cxn modelId="{134EAD96-7304-47B8-BBF2-D3D62AB96C68}" type="presParOf" srcId="{702DD6AD-8A5A-4FC6-B2CB-1E406D8CFE12}" destId="{42D0C657-3BAB-46C4-A300-9C8450B20DDF}" srcOrd="3" destOrd="0" presId="urn:microsoft.com/office/officeart/2005/8/layout/list1"/>
    <dgm:cxn modelId="{F6B9D6EB-E93E-404B-AE9E-20FAA8226420}" type="presParOf" srcId="{702DD6AD-8A5A-4FC6-B2CB-1E406D8CFE12}" destId="{5EB82637-9D2F-465E-9FF2-C160AAF4EC98}" srcOrd="4" destOrd="0" presId="urn:microsoft.com/office/officeart/2005/8/layout/list1"/>
    <dgm:cxn modelId="{8090A714-A1FE-48CA-85DC-B9D730DC5540}" type="presParOf" srcId="{5EB82637-9D2F-465E-9FF2-C160AAF4EC98}" destId="{C0748081-AF5F-4025-B5D8-79ABEB0DE128}" srcOrd="0" destOrd="0" presId="urn:microsoft.com/office/officeart/2005/8/layout/list1"/>
    <dgm:cxn modelId="{BF468DE5-D681-4AD5-97F2-D8A25FD4E834}" type="presParOf" srcId="{5EB82637-9D2F-465E-9FF2-C160AAF4EC98}" destId="{B414DDFA-D639-4945-B8F3-8F1113474BB2}" srcOrd="1" destOrd="0" presId="urn:microsoft.com/office/officeart/2005/8/layout/list1"/>
    <dgm:cxn modelId="{B8EA0E07-6F3C-43F7-88A3-4E7952EF5D29}" type="presParOf" srcId="{702DD6AD-8A5A-4FC6-B2CB-1E406D8CFE12}" destId="{2F2186F7-023F-4239-9837-CDC2FADE56B6}" srcOrd="5" destOrd="0" presId="urn:microsoft.com/office/officeart/2005/8/layout/list1"/>
    <dgm:cxn modelId="{92876124-D6F0-421F-B41C-E3C52DC251AC}" type="presParOf" srcId="{702DD6AD-8A5A-4FC6-B2CB-1E406D8CFE12}" destId="{AEF6BC80-BCF1-4BAB-9C50-E5F35AB13212}" srcOrd="6" destOrd="0" presId="urn:microsoft.com/office/officeart/2005/8/layout/list1"/>
    <dgm:cxn modelId="{F5050C57-337C-4BBF-9305-3B662E7F0549}" type="presParOf" srcId="{702DD6AD-8A5A-4FC6-B2CB-1E406D8CFE12}" destId="{20CD9AAF-9496-4293-8C3F-8E9F1B8D9C5C}" srcOrd="7" destOrd="0" presId="urn:microsoft.com/office/officeart/2005/8/layout/list1"/>
    <dgm:cxn modelId="{53E95705-0E10-47F2-83CC-FA018435FD47}" type="presParOf" srcId="{702DD6AD-8A5A-4FC6-B2CB-1E406D8CFE12}" destId="{10C98D87-DE63-494D-BA4C-225080FD2169}" srcOrd="8" destOrd="0" presId="urn:microsoft.com/office/officeart/2005/8/layout/list1"/>
    <dgm:cxn modelId="{5CCD9D56-C5CD-49C6-9E7D-7F64E5B3AB97}" type="presParOf" srcId="{10C98D87-DE63-494D-BA4C-225080FD2169}" destId="{56F51DB3-85E3-4522-87AB-98520707CC16}" srcOrd="0" destOrd="0" presId="urn:microsoft.com/office/officeart/2005/8/layout/list1"/>
    <dgm:cxn modelId="{EBE25F53-C75A-4680-AF72-93B651819DAF}" type="presParOf" srcId="{10C98D87-DE63-494D-BA4C-225080FD2169}" destId="{D7BC7FA3-ED37-43D0-9D2B-6754181E488C}" srcOrd="1" destOrd="0" presId="urn:microsoft.com/office/officeart/2005/8/layout/list1"/>
    <dgm:cxn modelId="{79E31DEE-EFFC-438E-BFD6-30EF7DFB4F2B}" type="presParOf" srcId="{702DD6AD-8A5A-4FC6-B2CB-1E406D8CFE12}" destId="{DF129AE3-D69B-44FE-A1A0-9B20E9D17D93}" srcOrd="9" destOrd="0" presId="urn:microsoft.com/office/officeart/2005/8/layout/list1"/>
    <dgm:cxn modelId="{902A9CD5-6646-4EDF-B347-14849F90A598}" type="presParOf" srcId="{702DD6AD-8A5A-4FC6-B2CB-1E406D8CFE12}" destId="{8B5A6457-2BD2-46BD-AD76-EDCBEBA34D2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76803"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76804"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76805"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fld id="{1D256D0C-56D4-4903-9AC2-0676ABC6D6A4}" type="slidenum">
              <a:rPr lang="en-US"/>
              <a:pPr/>
              <a:t>‹#›</a:t>
            </a:fld>
            <a:endParaRPr lang="en-US"/>
          </a:p>
        </p:txBody>
      </p:sp>
    </p:spTree>
    <p:extLst>
      <p:ext uri="{BB962C8B-B14F-4D97-AF65-F5344CB8AC3E}">
        <p14:creationId xmlns:p14="http://schemas.microsoft.com/office/powerpoint/2010/main" val="1001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endParaRPr lang="en-US"/>
          </a:p>
        </p:txBody>
      </p:sp>
      <p:sp>
        <p:nvSpPr>
          <p:cNvPr id="614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endParaRPr lang="en-US"/>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endParaRPr lang="en-US"/>
          </a:p>
        </p:txBody>
      </p:sp>
      <p:sp>
        <p:nvSpPr>
          <p:cNvPr id="615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000">
                <a:latin typeface="+mn-lt"/>
              </a:defRPr>
            </a:lvl1pPr>
          </a:lstStyle>
          <a:p>
            <a:fld id="{F80D25CD-9EE0-4373-9CC2-1D15654FDF97}" type="slidenum">
              <a:rPr lang="en-US" smtClean="0"/>
              <a:pPr/>
              <a:t>‹#›</a:t>
            </a:fld>
            <a:endParaRPr lang="en-US"/>
          </a:p>
        </p:txBody>
      </p:sp>
    </p:spTree>
    <p:extLst>
      <p:ext uri="{BB962C8B-B14F-4D97-AF65-F5344CB8AC3E}">
        <p14:creationId xmlns:p14="http://schemas.microsoft.com/office/powerpoint/2010/main" val="39459238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mn-lt"/>
        <a:ea typeface="+mn-ea"/>
        <a:cs typeface="+mn-cs"/>
      </a:defRPr>
    </a:lvl1pPr>
    <a:lvl2pPr marL="457200" algn="l" rtl="0" fontAlgn="base">
      <a:spcBef>
        <a:spcPct val="30000"/>
      </a:spcBef>
      <a:spcAft>
        <a:spcPct val="0"/>
      </a:spcAft>
      <a:defRPr sz="1100" kern="1200">
        <a:solidFill>
          <a:schemeClr val="tx1"/>
        </a:solidFill>
        <a:latin typeface="+mn-lt"/>
        <a:ea typeface="+mn-ea"/>
        <a:cs typeface="+mn-cs"/>
      </a:defRPr>
    </a:lvl2pPr>
    <a:lvl3pPr marL="914400" algn="l" rtl="0" fontAlgn="base">
      <a:spcBef>
        <a:spcPct val="30000"/>
      </a:spcBef>
      <a:spcAft>
        <a:spcPct val="0"/>
      </a:spcAft>
      <a:defRPr sz="1100" kern="1200">
        <a:solidFill>
          <a:schemeClr val="tx1"/>
        </a:solidFill>
        <a:latin typeface="+mn-lt"/>
        <a:ea typeface="+mn-ea"/>
        <a:cs typeface="+mn-cs"/>
      </a:defRPr>
    </a:lvl3pPr>
    <a:lvl4pPr marL="1371600" algn="l" rtl="0" fontAlgn="base">
      <a:spcBef>
        <a:spcPct val="30000"/>
      </a:spcBef>
      <a:spcAft>
        <a:spcPct val="0"/>
      </a:spcAft>
      <a:defRPr sz="1100" kern="1200">
        <a:solidFill>
          <a:schemeClr val="tx1"/>
        </a:solidFill>
        <a:latin typeface="+mn-lt"/>
        <a:ea typeface="+mn-ea"/>
        <a:cs typeface="+mn-cs"/>
      </a:defRPr>
    </a:lvl4pPr>
    <a:lvl5pPr marL="1828800" algn="l" rtl="0" fontAlgn="base">
      <a:spcBef>
        <a:spcPct val="30000"/>
      </a:spcBef>
      <a:spcAft>
        <a:spcPct val="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81000"/>
            <a:ext cx="4076700" cy="3057525"/>
          </a:xfrm>
        </p:spPr>
      </p:sp>
      <p:sp>
        <p:nvSpPr>
          <p:cNvPr id="3" name="Notes Placeholder 2"/>
          <p:cNvSpPr>
            <a:spLocks noGrp="1"/>
          </p:cNvSpPr>
          <p:nvPr>
            <p:ph type="body" idx="1"/>
          </p:nvPr>
        </p:nvSpPr>
        <p:spPr>
          <a:xfrm>
            <a:off x="304800" y="3657600"/>
            <a:ext cx="6400799" cy="5486400"/>
          </a:xfrm>
        </p:spPr>
        <p:txBody>
          <a:bodyPr>
            <a:noAutofit/>
          </a:bodyPr>
          <a:lstStyle/>
          <a:p>
            <a:pPr marL="0" marR="0" indent="0" algn="l" defTabSz="914400" rtl="0" eaLnBrk="1" fontAlgn="base" latinLnBrk="0" hangingPunct="1">
              <a:lnSpc>
                <a:spcPct val="110000"/>
              </a:lnSpc>
              <a:spcBef>
                <a:spcPts val="0"/>
              </a:spcBef>
              <a:spcAft>
                <a:spcPct val="0"/>
              </a:spcAft>
              <a:buClrTx/>
              <a:buSzTx/>
              <a:buFontTx/>
              <a:buNone/>
              <a:tabLst/>
              <a:defRPr/>
            </a:pPr>
            <a:r>
              <a:rPr lang="en-US" sz="1100" dirty="0" smtClean="0">
                <a:latin typeface="+mn-lt"/>
              </a:rPr>
              <a:t>Serving on the</a:t>
            </a:r>
            <a:r>
              <a:rPr lang="en-US" sz="1100" baseline="0" dirty="0" smtClean="0">
                <a:latin typeface="+mn-lt"/>
              </a:rPr>
              <a:t> tripartite </a:t>
            </a:r>
            <a:r>
              <a:rPr lang="en-US" sz="1100" dirty="0" smtClean="0">
                <a:latin typeface="+mn-lt"/>
              </a:rPr>
              <a:t>board of</a:t>
            </a:r>
            <a:r>
              <a:rPr lang="en-US" sz="1100" baseline="0" dirty="0" smtClean="0">
                <a:latin typeface="+mn-lt"/>
              </a:rPr>
              <a:t> a public community action agency</a:t>
            </a:r>
            <a:r>
              <a:rPr lang="en-US" sz="1100" dirty="0" smtClean="0">
                <a:latin typeface="+mn-lt"/>
              </a:rPr>
              <a:t> (CAA) is both rewarding and challenging.  Even though </a:t>
            </a:r>
            <a:r>
              <a:rPr lang="en-US" sz="1100" baseline="0" dirty="0" smtClean="0">
                <a:latin typeface="+mn-lt"/>
              </a:rPr>
              <a:t>a public CAA can exist in various forms, some of which are established under state and local laws, all public CAAs share the common thread of being controlled and managed by one or more local governments. This structure provides a tripartite board with the unique opportunity to internally influence local government involvement in improving the lives of those in the community who need it most. However, the board must do so within an established framework that adds a layer of operational complexity. </a:t>
            </a:r>
            <a:r>
              <a:rPr lang="en-US" sz="1100" kern="1200" baseline="0" dirty="0" smtClean="0">
                <a:solidFill>
                  <a:schemeClr val="tx1"/>
                </a:solidFill>
                <a:latin typeface="+mn-lt"/>
                <a:ea typeface="+mn-ea"/>
                <a:cs typeface="+mn-cs"/>
              </a:rPr>
              <a:t>Using scenarios and quizzes, t</a:t>
            </a:r>
            <a:r>
              <a:rPr lang="en-US" sz="1100" kern="1200" dirty="0" smtClean="0">
                <a:solidFill>
                  <a:schemeClr val="tx1"/>
                </a:solidFill>
                <a:latin typeface="+mn-lt"/>
                <a:ea typeface="+mn-ea"/>
                <a:cs typeface="+mn-cs"/>
              </a:rPr>
              <a:t>his presentation focuses generally on how the tripartite board of a public CAA</a:t>
            </a:r>
            <a:r>
              <a:rPr lang="en-US" sz="1100" kern="1200" baseline="0" dirty="0" smtClean="0">
                <a:solidFill>
                  <a:schemeClr val="tx1"/>
                </a:solidFill>
                <a:latin typeface="+mn-lt"/>
                <a:ea typeface="+mn-ea"/>
                <a:cs typeface="+mn-cs"/>
              </a:rPr>
              <a:t> fulfills its </a:t>
            </a:r>
            <a:r>
              <a:rPr lang="en-US" sz="1100" kern="1200" dirty="0" smtClean="0">
                <a:solidFill>
                  <a:schemeClr val="tx1"/>
                </a:solidFill>
                <a:latin typeface="+mn-lt"/>
                <a:ea typeface="+mn-ea"/>
                <a:cs typeface="+mn-cs"/>
              </a:rPr>
              <a:t>role and meets</a:t>
            </a:r>
            <a:r>
              <a:rPr lang="en-US" sz="1100" kern="1200" baseline="0" dirty="0" smtClean="0">
                <a:solidFill>
                  <a:schemeClr val="tx1"/>
                </a:solidFill>
                <a:latin typeface="+mn-lt"/>
                <a:ea typeface="+mn-ea"/>
                <a:cs typeface="+mn-cs"/>
              </a:rPr>
              <a:t> its </a:t>
            </a:r>
            <a:r>
              <a:rPr lang="en-US" sz="1100" kern="1200" dirty="0" smtClean="0">
                <a:solidFill>
                  <a:schemeClr val="tx1"/>
                </a:solidFill>
                <a:latin typeface="+mn-lt"/>
                <a:ea typeface="+mn-ea"/>
                <a:cs typeface="+mn-cs"/>
              </a:rPr>
              <a:t>responsibility</a:t>
            </a:r>
            <a:r>
              <a:rPr lang="en-US" sz="1100" kern="1200" baseline="0" dirty="0" smtClean="0">
                <a:solidFill>
                  <a:schemeClr val="tx1"/>
                </a:solidFill>
                <a:latin typeface="+mn-lt"/>
                <a:ea typeface="+mn-ea"/>
                <a:cs typeface="+mn-cs"/>
              </a:rPr>
              <a:t> to be fully engaged in the development, planning, implementation and evaluation of the Community Services Block Grant (CSBG) program.</a:t>
            </a:r>
          </a:p>
          <a:p>
            <a:pPr>
              <a:lnSpc>
                <a:spcPct val="110000"/>
              </a:lnSpc>
              <a:spcBef>
                <a:spcPts val="0"/>
              </a:spcBef>
            </a:pPr>
            <a:endParaRPr lang="en-US" sz="1100" baseline="0" dirty="0" smtClean="0">
              <a:latin typeface="+mn-lt"/>
            </a:endParaRPr>
          </a:p>
          <a:p>
            <a:pPr>
              <a:lnSpc>
                <a:spcPct val="110000"/>
              </a:lnSpc>
              <a:spcBef>
                <a:spcPts val="0"/>
              </a:spcBef>
            </a:pPr>
            <a:r>
              <a:rPr lang="en-US" sz="1100" b="1" baseline="0" dirty="0" smtClean="0">
                <a:latin typeface="+mn-lt"/>
              </a:rPr>
              <a:t>Note to Presenter</a:t>
            </a:r>
            <a:r>
              <a:rPr lang="en-US" sz="1100" baseline="0" dirty="0" smtClean="0">
                <a:latin typeface="+mn-lt"/>
              </a:rPr>
              <a:t>: This presentation is basically</a:t>
            </a:r>
            <a:r>
              <a:rPr lang="en-US" sz="1100" dirty="0" smtClean="0">
                <a:latin typeface="+mn-lt"/>
              </a:rPr>
              <a:t> </a:t>
            </a:r>
            <a:r>
              <a:rPr lang="en-US" sz="1100" baseline="0" dirty="0" smtClean="0">
                <a:latin typeface="+mn-lt"/>
              </a:rPr>
              <a:t>a guide for those conducting trainings for tripartite boards and CAA staff that work with tripartite boards on the board’s roles and responsibilities.  All the slides in the PowerPoint are annotated to provide the trainer with an understanding of the information that CAPLAW strives to convey when presenting on this topic. The intent is to support trainers in their own efforts to educate tripartite boards about the very vital role the</a:t>
            </a:r>
            <a:r>
              <a:rPr lang="en-US" sz="1100" dirty="0" smtClean="0">
                <a:latin typeface="+mn-lt"/>
              </a:rPr>
              <a:t> board </a:t>
            </a:r>
            <a:r>
              <a:rPr lang="en-US" sz="1100" baseline="0" dirty="0" smtClean="0">
                <a:latin typeface="+mn-lt"/>
              </a:rPr>
              <a:t>plays. We envision several ways that the Community Action network may use this presentation:</a:t>
            </a:r>
          </a:p>
          <a:p>
            <a:pPr>
              <a:lnSpc>
                <a:spcPct val="110000"/>
              </a:lnSpc>
              <a:spcBef>
                <a:spcPts val="0"/>
              </a:spcBef>
            </a:pPr>
            <a:endParaRPr lang="en-US" sz="1100" baseline="0" dirty="0" smtClean="0">
              <a:latin typeface="+mn-lt"/>
            </a:endParaRPr>
          </a:p>
          <a:p>
            <a:pPr marL="115888" indent="-115888">
              <a:lnSpc>
                <a:spcPct val="110000"/>
              </a:lnSpc>
              <a:spcBef>
                <a:spcPts val="0"/>
              </a:spcBef>
              <a:buFont typeface="Arial" pitchFamily="34" charset="0"/>
              <a:buChar char="•"/>
            </a:pPr>
            <a:r>
              <a:rPr lang="en-US" sz="1100" baseline="0" dirty="0" smtClean="0">
                <a:latin typeface="+mn-lt"/>
              </a:rPr>
              <a:t>The presentation may be given in its entirety;</a:t>
            </a:r>
          </a:p>
          <a:p>
            <a:pPr marL="115888" indent="-115888">
              <a:lnSpc>
                <a:spcPct val="110000"/>
              </a:lnSpc>
              <a:spcBef>
                <a:spcPts val="0"/>
              </a:spcBef>
              <a:buFont typeface="Arial" pitchFamily="34" charset="0"/>
              <a:buChar char="•"/>
            </a:pPr>
            <a:r>
              <a:rPr lang="en-US" sz="1100" baseline="0" dirty="0" smtClean="0">
                <a:latin typeface="+mn-lt"/>
              </a:rPr>
              <a:t>The slides may be presented in sections as noted on the webpage; and/or</a:t>
            </a:r>
          </a:p>
          <a:p>
            <a:pPr marL="115888" indent="-115888">
              <a:lnSpc>
                <a:spcPct val="110000"/>
              </a:lnSpc>
              <a:spcBef>
                <a:spcPts val="0"/>
              </a:spcBef>
              <a:buFont typeface="Arial" pitchFamily="34" charset="0"/>
              <a:buChar char="•"/>
            </a:pPr>
            <a:r>
              <a:rPr lang="en-US" sz="1100" baseline="0" dirty="0" smtClean="0">
                <a:latin typeface="+mn-lt"/>
              </a:rPr>
              <a:t>The slides may be used to augment a presenter’s existing presentation.</a:t>
            </a:r>
          </a:p>
          <a:p>
            <a:pPr marL="115888" indent="-115888">
              <a:lnSpc>
                <a:spcPct val="110000"/>
              </a:lnSpc>
              <a:spcBef>
                <a:spcPts val="0"/>
              </a:spcBef>
            </a:pPr>
            <a:endParaRPr lang="en-US" sz="1100" dirty="0" smtClean="0">
              <a:latin typeface="+mn-lt"/>
            </a:endParaRPr>
          </a:p>
          <a:p>
            <a:pPr>
              <a:lnSpc>
                <a:spcPct val="110000"/>
              </a:lnSpc>
              <a:spcBef>
                <a:spcPts val="0"/>
              </a:spcBef>
            </a:pPr>
            <a:r>
              <a:rPr lang="en-US" sz="1100" baseline="0" dirty="0" smtClean="0">
                <a:latin typeface="+mn-lt"/>
              </a:rPr>
              <a:t>The slides</a:t>
            </a:r>
            <a:r>
              <a:rPr lang="en-US" sz="1100" dirty="0" smtClean="0">
                <a:latin typeface="+mn-lt"/>
              </a:rPr>
              <a:t> are not all-inclusive of the information that is important for tripartite boards to know. The slides are only intended to acknowledge the information that most tripartite boards will be tasked with overseeing. Every CAA is different and the way in which your CAA operates and the programs it runs will affect the information that has</a:t>
            </a:r>
            <a:r>
              <a:rPr lang="en-US" sz="1100" baseline="0" dirty="0" smtClean="0">
                <a:latin typeface="+mn-lt"/>
              </a:rPr>
              <a:t> been</a:t>
            </a:r>
            <a:r>
              <a:rPr lang="en-US" sz="1100" dirty="0" smtClean="0">
                <a:latin typeface="+mn-lt"/>
              </a:rPr>
              <a:t> included in this PowerPoint. </a:t>
            </a:r>
          </a:p>
          <a:p>
            <a:pPr>
              <a:lnSpc>
                <a:spcPct val="110000"/>
              </a:lnSpc>
              <a:spcBef>
                <a:spcPts val="0"/>
              </a:spcBef>
            </a:pPr>
            <a:endParaRPr lang="en-US" sz="1100" baseline="0" dirty="0" smtClean="0">
              <a:latin typeface="+mn-lt"/>
            </a:endParaRPr>
          </a:p>
          <a:p>
            <a:pPr>
              <a:lnSpc>
                <a:spcPct val="110000"/>
              </a:lnSpc>
              <a:spcBef>
                <a:spcPts val="0"/>
              </a:spcBef>
            </a:pPr>
            <a:r>
              <a:rPr lang="en-US" sz="1100" b="1" i="1" baseline="0" dirty="0" smtClean="0">
                <a:latin typeface="+mn-lt"/>
              </a:rPr>
              <a:t>We recommend reading the brief introduction about this presentation for additional tips on using and printing this resource.</a:t>
            </a: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endParaRPr lang="en-US" sz="1100" baseline="0" dirty="0" smtClean="0">
              <a:latin typeface="+mn-lt"/>
            </a:endParaRPr>
          </a:p>
          <a:p>
            <a:pPr>
              <a:lnSpc>
                <a:spcPct val="110000"/>
              </a:lnSpc>
              <a:spcBef>
                <a:spcPts val="0"/>
              </a:spcBef>
            </a:pPr>
            <a:r>
              <a:rPr lang="en-US" sz="1100" baseline="0" dirty="0" smtClean="0">
                <a:latin typeface="+mn-lt"/>
              </a:rPr>
              <a:t>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z="1000" smtClean="0">
                <a:latin typeface="+mn-lt"/>
              </a:rPr>
              <a:pPr/>
              <a:t>1</a:t>
            </a:fld>
            <a:endParaRPr lang="en-US" sz="1000" dirty="0">
              <a:latin typeface="+mn-lt"/>
            </a:endParaRPr>
          </a:p>
        </p:txBody>
      </p:sp>
    </p:spTree>
    <p:extLst>
      <p:ext uri="{BB962C8B-B14F-4D97-AF65-F5344CB8AC3E}">
        <p14:creationId xmlns:p14="http://schemas.microsoft.com/office/powerpoint/2010/main" val="335951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5943599" cy="4182457"/>
          </a:xfrm>
        </p:spPr>
        <p:txBody>
          <a:bodyPr>
            <a:normAutofit/>
          </a:bodyPr>
          <a:lstStyle/>
          <a:p>
            <a:r>
              <a:rPr lang="en-US" sz="1100" b="1" dirty="0" smtClean="0">
                <a:latin typeface="+mn-lt"/>
              </a:rPr>
              <a:t>Note to Presenter: </a:t>
            </a:r>
            <a:r>
              <a:rPr lang="en-US" sz="1100" dirty="0" smtClean="0">
                <a:latin typeface="+mn-lt"/>
              </a:rPr>
              <a:t>This is language we are required to include with this resource to acknowledge the funds that were used to pay for its creation. We ask that you include this slide in your presentation if you are presenting the PowerPoint or sections of the PowerPoint in its entirety and are not making any changes to the slides when doing so.  However, if you make changes to the slides or incorporate a few slides into an existing presentation, rather than use an entire section, the language above is no longer applicable and it is not necessary to include it.</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2</a:t>
            </a:fld>
            <a:endParaRPr lang="en-US" dirty="0"/>
          </a:p>
        </p:txBody>
      </p:sp>
    </p:spTree>
    <p:extLst>
      <p:ext uri="{BB962C8B-B14F-4D97-AF65-F5344CB8AC3E}">
        <p14:creationId xmlns:p14="http://schemas.microsoft.com/office/powerpoint/2010/main" val="313505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6099"/>
            <a:ext cx="6095999" cy="4182457"/>
          </a:xfrm>
        </p:spPr>
        <p:txBody>
          <a:bodyPr>
            <a:normAutofit/>
          </a:bodyPr>
          <a:lstStyle/>
          <a:p>
            <a:pPr>
              <a:spcBef>
                <a:spcPts val="0"/>
              </a:spcBef>
            </a:pPr>
            <a:r>
              <a:rPr lang="en-US" sz="1100" dirty="0" smtClean="0">
                <a:latin typeface="+mn-lt"/>
              </a:rPr>
              <a:t>Unpacking what it means for tripartite board</a:t>
            </a:r>
            <a:r>
              <a:rPr lang="en-US" sz="1100" baseline="0" dirty="0" smtClean="0">
                <a:latin typeface="+mn-lt"/>
              </a:rPr>
              <a:t> members to participate actively in the development, planning, implementation and evaluation of the CSBG program can seem daunting and overwhelming. The following section unpacks a board’s responsibilities by focusing on key responsibilities that encompass many of the actions board members must take to effectively fulfill their duties and obligations.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3</a:t>
            </a:fld>
            <a:endParaRPr lang="en-US" dirty="0"/>
          </a:p>
        </p:txBody>
      </p:sp>
    </p:spTree>
    <p:extLst>
      <p:ext uri="{BB962C8B-B14F-4D97-AF65-F5344CB8AC3E}">
        <p14:creationId xmlns:p14="http://schemas.microsoft.com/office/powerpoint/2010/main" val="1774380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6099"/>
            <a:ext cx="6095999" cy="4182457"/>
          </a:xfrm>
        </p:spPr>
        <p:txBody>
          <a:bodyPr>
            <a:normAutofit/>
          </a:bodyPr>
          <a:lstStyle/>
          <a:p>
            <a:pPr>
              <a:spcBef>
                <a:spcPts val="0"/>
              </a:spcBef>
            </a:pPr>
            <a:r>
              <a:rPr lang="en-US" sz="1100" dirty="0" smtClean="0">
                <a:latin typeface="+mn-lt"/>
              </a:rPr>
              <a:t>CAPLAW has identified 6 hallmarks of an effective tripartite board. </a:t>
            </a:r>
            <a:r>
              <a:rPr lang="en-US" sz="1100" baseline="0" dirty="0" smtClean="0">
                <a:latin typeface="+mn-lt"/>
              </a:rPr>
              <a:t> Engaged boards acting and monitoring in these key areas are likely to be meeting and exceeding the governance requirements applicable to them. As we work through each of the six characteristics we will discuss how they tie in with the tripartite board’s responsibility to participate actively in the development, planning, implementation and evaluation of the CSBG program. We will also show how many of the CSBG Organizational Standards, especially those specific to a board’s responsibilities, are met through fulfilling these key responsibilities.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4</a:t>
            </a:fld>
            <a:endParaRPr lang="en-US" dirty="0"/>
          </a:p>
        </p:txBody>
      </p:sp>
    </p:spTree>
    <p:extLst>
      <p:ext uri="{BB962C8B-B14F-4D97-AF65-F5344CB8AC3E}">
        <p14:creationId xmlns:p14="http://schemas.microsoft.com/office/powerpoint/2010/main" val="261120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case study focuses on how the tripartite board of a public CAA fulfills its responsibilities with respect to the CSBG Organizational Standards, which are referenced</a:t>
            </a:r>
            <a:r>
              <a:rPr lang="en-US" baseline="0" dirty="0" smtClean="0"/>
              <a:t> in the discussions of each of the key board responsibilities</a:t>
            </a:r>
            <a:r>
              <a:rPr lang="en-US" dirty="0" smtClean="0"/>
              <a:t>. Because a public CAA and its tripartite board are usually operating under the auspices of an established local government framework, the applicability of the Standards is markedly different from their applicability to a nonprofit CAA. After spending time speaking with representatives of Montgomery County Community Action Agency (MCCAA), a public CAA in Maryland, CAPLAW was impressed by the ways in which its tripartite board helps the CAA achieve compliance with the Standards;</a:t>
            </a:r>
            <a:r>
              <a:rPr lang="en-US" baseline="0" dirty="0" smtClean="0"/>
              <a:t> especially since the tripartite board does not have the authority to take action on behalf of the CAA. Rather the tripartite board submits recommendations to the local governing officials who carefully consider and often accept them.</a:t>
            </a:r>
            <a:endParaRPr lang="en-US"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5</a:t>
            </a:fld>
            <a:endParaRPr lang="en-US"/>
          </a:p>
        </p:txBody>
      </p:sp>
    </p:spTree>
    <p:extLst>
      <p:ext uri="{BB962C8B-B14F-4D97-AF65-F5344CB8AC3E}">
        <p14:creationId xmlns:p14="http://schemas.microsoft.com/office/powerpoint/2010/main" val="24970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j-lt"/>
              </a:rPr>
              <a:t>A</a:t>
            </a:r>
            <a:r>
              <a:rPr lang="en-US" sz="1100" baseline="0" dirty="0" smtClean="0">
                <a:latin typeface="+mj-lt"/>
              </a:rPr>
              <a:t> significant responsibility of the tripartite board is to work with its local governing officials to set the direction for the public CAA. If the local government or division/department does not have a plan in place establishing the direction, then the tripartite board will take the lead on developing one. The planning required to do so involves, among other tasks, assessing needs, reviewing existing programs, forecasting future financial stability and growth, and making (sometimes tough, sometimes exciting) decisions about the future. Planning also requires constant assessing and revising. In this section, we will discuss the planning public CAAs engage in as a result of the CSBG funding they receive, and a few tools and resources the board may use to help frame and focus its planning efforts. </a:t>
            </a:r>
            <a:endParaRPr lang="en-US" sz="1100" dirty="0">
              <a:latin typeface="+mj-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6</a:t>
            </a:fld>
            <a:endParaRPr lang="en-US" dirty="0"/>
          </a:p>
        </p:txBody>
      </p:sp>
    </p:spTree>
    <p:extLst>
      <p:ext uri="{BB962C8B-B14F-4D97-AF65-F5344CB8AC3E}">
        <p14:creationId xmlns:p14="http://schemas.microsoft.com/office/powerpoint/2010/main" val="1531276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98625" y="212725"/>
            <a:ext cx="3695700" cy="2771775"/>
          </a:xfrm>
        </p:spPr>
      </p:sp>
      <p:sp>
        <p:nvSpPr>
          <p:cNvPr id="3" name="Notes Placeholder 2"/>
          <p:cNvSpPr>
            <a:spLocks noGrp="1"/>
          </p:cNvSpPr>
          <p:nvPr>
            <p:ph type="body" idx="1"/>
          </p:nvPr>
        </p:nvSpPr>
        <p:spPr>
          <a:xfrm>
            <a:off x="364600" y="3236074"/>
            <a:ext cx="6324599" cy="5605051"/>
          </a:xfrm>
        </p:spPr>
        <p:txBody>
          <a:bodyPr>
            <a:noAutofit/>
          </a:bodyPr>
          <a:lstStyle/>
          <a:p>
            <a:pPr>
              <a:spcBef>
                <a:spcPts val="0"/>
              </a:spcBef>
            </a:pPr>
            <a:r>
              <a:rPr lang="en-US" sz="1100" dirty="0" smtClean="0">
                <a:latin typeface="+mn-lt"/>
              </a:rPr>
              <a:t>For those tripartite boards whose responsibilities</a:t>
            </a:r>
            <a:r>
              <a:rPr lang="en-US" sz="1100" baseline="0" dirty="0" smtClean="0">
                <a:latin typeface="+mn-lt"/>
              </a:rPr>
              <a:t> involve planning (not just reviewing and accepting a plan),</a:t>
            </a:r>
            <a:r>
              <a:rPr lang="en-US" sz="1100" dirty="0" smtClean="0">
                <a:latin typeface="+mn-lt"/>
              </a:rPr>
              <a:t> actually</a:t>
            </a:r>
            <a:r>
              <a:rPr lang="en-US" sz="1100" baseline="0" dirty="0" smtClean="0">
                <a:latin typeface="+mn-lt"/>
              </a:rPr>
              <a:t> engaging in planning can be difficult to gasp as it is not as concrete as other board responsibilities. </a:t>
            </a:r>
            <a:r>
              <a:rPr lang="en-US" sz="1100" dirty="0" smtClean="0">
                <a:latin typeface="+mn-lt"/>
              </a:rPr>
              <a:t>To</a:t>
            </a:r>
            <a:r>
              <a:rPr lang="en-US" sz="1100" baseline="0" dirty="0" smtClean="0">
                <a:latin typeface="+mn-lt"/>
              </a:rPr>
              <a:t> better understand what engaging in planning might look like, ask workshop participants to participate in what is often referred to as the SWOT exercise.  SWOT stands for Strength, Weakness, Opportunity and Threat. A SWOT analysis is used by boards to help build an organization’s strategy. Each workshop participant should take a moment to identify each of the following in relation to their organizations:</a:t>
            </a:r>
          </a:p>
          <a:p>
            <a:pPr>
              <a:spcBef>
                <a:spcPts val="0"/>
              </a:spcBef>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Strengths</a:t>
            </a:r>
            <a:r>
              <a:rPr lang="en-US" sz="1100" baseline="0" dirty="0" smtClean="0">
                <a:latin typeface="+mn-lt"/>
              </a:rPr>
              <a:t> (e.g., sole provider of a service, passionate volunteers, loyal donors, clear vision and history).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What does your organization do better than others?</a:t>
            </a:r>
          </a:p>
          <a:p>
            <a:pPr marL="236538" lvl="1" indent="-115888">
              <a:spcBef>
                <a:spcPts val="0"/>
              </a:spcBef>
              <a:buFont typeface="Courier New" pitchFamily="49" charset="0"/>
              <a:buChar char="o"/>
            </a:pPr>
            <a:r>
              <a:rPr lang="en-US" sz="1100" baseline="0" dirty="0" smtClean="0">
                <a:latin typeface="+mn-lt"/>
              </a:rPr>
              <a:t>What advantages does your organization have?</a:t>
            </a:r>
          </a:p>
          <a:p>
            <a:pPr marL="236538" lvl="1" indent="-115888">
              <a:spcBef>
                <a:spcPts val="0"/>
              </a:spcBef>
              <a:buFont typeface="Courier New" pitchFamily="49" charset="0"/>
              <a:buChar char="o"/>
            </a:pPr>
            <a:r>
              <a:rPr lang="en-US" sz="1100" baseline="0" dirty="0" smtClean="0">
                <a:latin typeface="+mn-lt"/>
              </a:rPr>
              <a:t>What do others see as your strengthens?</a:t>
            </a:r>
          </a:p>
          <a:p>
            <a:pPr marL="115888" indent="-115888">
              <a:spcBef>
                <a:spcPts val="0"/>
              </a:spcBef>
              <a:buFont typeface="Arial" pitchFamily="34" charset="0"/>
              <a:buChar char="•"/>
            </a:pPr>
            <a:endParaRPr lang="en-US" sz="1100" dirty="0" smtClean="0">
              <a:latin typeface="+mn-lt"/>
            </a:endParaRPr>
          </a:p>
          <a:p>
            <a:pPr marL="115888" indent="-115888">
              <a:spcBef>
                <a:spcPts val="0"/>
              </a:spcBef>
              <a:buFont typeface="Arial" pitchFamily="34" charset="0"/>
              <a:buChar char="•"/>
            </a:pPr>
            <a:r>
              <a:rPr lang="en-US" sz="1100" b="1" baseline="0" dirty="0" smtClean="0">
                <a:latin typeface="+mn-lt"/>
              </a:rPr>
              <a:t>Weaknesses</a:t>
            </a:r>
            <a:r>
              <a:rPr lang="en-US" sz="1100" baseline="0" dirty="0" smtClean="0">
                <a:latin typeface="+mn-lt"/>
              </a:rPr>
              <a:t> (e.g., small volunteer base, high staff turnover, lack of external communications). Questions</a:t>
            </a:r>
            <a:r>
              <a:rPr lang="en-US" sz="1100" dirty="0" smtClean="0">
                <a:latin typeface="+mn-lt"/>
              </a:rPr>
              <a:t> to consider:</a:t>
            </a:r>
            <a:endParaRPr lang="en-US" sz="1100" baseline="0" dirty="0" smtClean="0">
              <a:latin typeface="+mn-lt"/>
            </a:endParaRPr>
          </a:p>
          <a:p>
            <a:pPr marL="236538" lvl="1" indent="-115888">
              <a:spcBef>
                <a:spcPts val="0"/>
              </a:spcBef>
              <a:buFont typeface="Courier New" pitchFamily="49" charset="0"/>
              <a:buChar char="o"/>
            </a:pPr>
            <a:r>
              <a:rPr lang="en-US" sz="1100" baseline="0" dirty="0" smtClean="0">
                <a:latin typeface="+mn-lt"/>
              </a:rPr>
              <a:t>How could your organization improve?</a:t>
            </a:r>
          </a:p>
          <a:p>
            <a:pPr marL="236538" lvl="1" indent="-115888">
              <a:spcBef>
                <a:spcPts val="0"/>
              </a:spcBef>
              <a:buFont typeface="Courier New" pitchFamily="49" charset="0"/>
              <a:buChar char="o"/>
            </a:pPr>
            <a:r>
              <a:rPr lang="en-US" sz="1100" baseline="0" dirty="0" smtClean="0">
                <a:latin typeface="+mn-lt"/>
              </a:rPr>
              <a:t>What do others see as your weaknesses?</a:t>
            </a: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Opportunities</a:t>
            </a:r>
            <a:r>
              <a:rPr lang="en-US" sz="1100" b="0" baseline="0" dirty="0" smtClean="0">
                <a:latin typeface="+mn-lt"/>
              </a:rPr>
              <a:t> (e.g.</a:t>
            </a:r>
            <a:r>
              <a:rPr lang="en-US" sz="1100" baseline="0" dirty="0" smtClean="0">
                <a:latin typeface="+mn-lt"/>
              </a:rPr>
              <a:t>, develop partnerships, expand volunteer and client base through robust communications, explore enhancement</a:t>
            </a:r>
            <a:r>
              <a:rPr lang="en-US" sz="1100" dirty="0" smtClean="0">
                <a:latin typeface="+mn-lt"/>
              </a:rPr>
              <a:t> to or development of programs). Questions to consider:</a:t>
            </a:r>
            <a:r>
              <a:rPr lang="en-US" sz="1100" baseline="0" dirty="0" smtClean="0">
                <a:latin typeface="+mn-lt"/>
              </a:rPr>
              <a:t> </a:t>
            </a:r>
          </a:p>
          <a:p>
            <a:pPr marL="236538" lvl="1" indent="-115888">
              <a:spcBef>
                <a:spcPts val="0"/>
              </a:spcBef>
              <a:buFont typeface="Courier New" pitchFamily="49" charset="0"/>
              <a:buChar char="o"/>
            </a:pPr>
            <a:r>
              <a:rPr lang="en-US" sz="1100" dirty="0" smtClean="0">
                <a:latin typeface="+mn-lt"/>
              </a:rPr>
              <a:t>What opportunities are you aware of?</a:t>
            </a:r>
          </a:p>
          <a:p>
            <a:pPr marL="236538" lvl="1" indent="-115888">
              <a:spcBef>
                <a:spcPts val="0"/>
              </a:spcBef>
              <a:buFont typeface="Courier New" pitchFamily="49" charset="0"/>
              <a:buChar char="o"/>
            </a:pPr>
            <a:r>
              <a:rPr lang="en-US" sz="1100" baseline="0" dirty="0" smtClean="0">
                <a:latin typeface="+mn-lt"/>
              </a:rPr>
              <a:t>What are new developments </a:t>
            </a:r>
            <a:r>
              <a:rPr lang="en-US" sz="1100" dirty="0" smtClean="0">
                <a:latin typeface="+mn-lt"/>
              </a:rPr>
              <a:t>in the sector?</a:t>
            </a:r>
            <a:endParaRPr lang="en-US" sz="1100" baseline="0" dirty="0" smtClean="0">
              <a:latin typeface="+mn-lt"/>
            </a:endParaRPr>
          </a:p>
          <a:p>
            <a:pPr marL="115888" indent="-115888">
              <a:spcBef>
                <a:spcPts val="0"/>
              </a:spcBef>
              <a:buFont typeface="Arial" pitchFamily="34" charset="0"/>
              <a:buChar char="•"/>
            </a:pPr>
            <a:endParaRPr lang="en-US" sz="1100" baseline="0" dirty="0" smtClean="0">
              <a:latin typeface="+mn-lt"/>
            </a:endParaRPr>
          </a:p>
          <a:p>
            <a:pPr marL="115888" indent="-115888">
              <a:spcBef>
                <a:spcPts val="0"/>
              </a:spcBef>
              <a:buFont typeface="Arial" pitchFamily="34" charset="0"/>
              <a:buChar char="•"/>
            </a:pPr>
            <a:r>
              <a:rPr lang="en-US" sz="1100" b="1" baseline="0" dirty="0" smtClean="0">
                <a:latin typeface="+mn-lt"/>
              </a:rPr>
              <a:t>Threats</a:t>
            </a:r>
            <a:r>
              <a:rPr lang="en-US" sz="1100" b="0" baseline="0" dirty="0" smtClean="0">
                <a:latin typeface="+mn-lt"/>
              </a:rPr>
              <a:t> (e.g.</a:t>
            </a:r>
            <a:r>
              <a:rPr lang="en-US" sz="1100" baseline="0" dirty="0" smtClean="0">
                <a:latin typeface="+mn-lt"/>
              </a:rPr>
              <a:t>, measuring success is difficult, cash flow, bad</a:t>
            </a:r>
            <a:r>
              <a:rPr lang="en-US" sz="1100" dirty="0" smtClean="0">
                <a:latin typeface="+mn-lt"/>
              </a:rPr>
              <a:t> publicity). Questions to consider:</a:t>
            </a:r>
          </a:p>
          <a:p>
            <a:pPr marL="236538" lvl="1" indent="-115888">
              <a:spcBef>
                <a:spcPts val="0"/>
              </a:spcBef>
              <a:buFont typeface="Courier New" pitchFamily="49" charset="0"/>
              <a:buChar char="o"/>
            </a:pPr>
            <a:r>
              <a:rPr lang="en-US" sz="1100" dirty="0" smtClean="0">
                <a:latin typeface="+mn-lt"/>
              </a:rPr>
              <a:t>What obstacles does your organization face?</a:t>
            </a:r>
          </a:p>
          <a:p>
            <a:pPr marL="236538" lvl="1" indent="-115888">
              <a:spcBef>
                <a:spcPts val="0"/>
              </a:spcBef>
              <a:buFont typeface="Courier New" pitchFamily="49" charset="0"/>
              <a:buChar char="o"/>
            </a:pPr>
            <a:r>
              <a:rPr lang="en-US" sz="1100" dirty="0" smtClean="0">
                <a:latin typeface="+mn-lt"/>
              </a:rPr>
              <a:t>Could weakness threaten your organization’s sustainability?</a:t>
            </a:r>
          </a:p>
          <a:p>
            <a:pPr marL="236538" lvl="1" indent="-115888">
              <a:spcBef>
                <a:spcPts val="0"/>
              </a:spcBef>
              <a:buFont typeface="Courier New" pitchFamily="49" charset="0"/>
              <a:buChar char="o"/>
            </a:pPr>
            <a:endParaRPr lang="en-US" sz="1100" baseline="0" dirty="0" smtClean="0">
              <a:latin typeface="+mn-lt"/>
            </a:endParaRPr>
          </a:p>
          <a:p>
            <a:pPr>
              <a:spcBef>
                <a:spcPts val="0"/>
              </a:spcBef>
            </a:pPr>
            <a:r>
              <a:rPr lang="en-US" sz="1100" dirty="0" smtClean="0">
                <a:latin typeface="+mn-lt"/>
              </a:rPr>
              <a:t>Working through a SWOT</a:t>
            </a:r>
            <a:r>
              <a:rPr lang="en-US" sz="1100" baseline="0" dirty="0" smtClean="0">
                <a:latin typeface="+mn-lt"/>
              </a:rPr>
              <a:t> analysis </a:t>
            </a:r>
            <a:r>
              <a:rPr lang="en-US" sz="1100" dirty="0" smtClean="0">
                <a:latin typeface="+mn-lt"/>
              </a:rPr>
              <a:t>is one way for board members to develop a deeper understanding of their organization’s operations and efforts needed to further the mission. This understanding plays a crucial role in a board’s meeting its responsibility to think strategically about the organization’s future and planning accordingly.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7</a:t>
            </a:fld>
            <a:endParaRPr lang="en-US" dirty="0"/>
          </a:p>
        </p:txBody>
      </p:sp>
    </p:spTree>
    <p:extLst>
      <p:ext uri="{BB962C8B-B14F-4D97-AF65-F5344CB8AC3E}">
        <p14:creationId xmlns:p14="http://schemas.microsoft.com/office/powerpoint/2010/main" val="3624927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t>The federal CSBG Act and CSBG Organizational Standards require that the tripartite board oversee two types of planning efforts by the public CAA. One is the</a:t>
            </a:r>
            <a:r>
              <a:rPr lang="en-US" sz="1100" baseline="0" dirty="0" smtClean="0"/>
              <a:t> p</a:t>
            </a:r>
            <a:r>
              <a:rPr lang="en-US" sz="1100" dirty="0" smtClean="0"/>
              <a:t>reparation</a:t>
            </a:r>
            <a:r>
              <a:rPr lang="en-US" sz="1100" baseline="0" dirty="0" smtClean="0"/>
              <a:t> of</a:t>
            </a:r>
            <a:r>
              <a:rPr lang="en-US" sz="1100" dirty="0" smtClean="0"/>
              <a:t> the community action plan by staff, which is </a:t>
            </a:r>
            <a:r>
              <a:rPr lang="en-US" sz="1100" u="sng" dirty="0" smtClean="0"/>
              <a:t>specific to CSBG-funded activities</a:t>
            </a:r>
            <a:r>
              <a:rPr lang="en-US" sz="1100" dirty="0" smtClean="0"/>
              <a:t>, and required by the federal CSBG Act. The plan involves the CAA conducting a community needs assessment to identify the population to be served and the assistance needed. </a:t>
            </a:r>
            <a:r>
              <a:rPr lang="en-US" sz="1100" kern="1200" dirty="0" smtClean="0">
                <a:solidFill>
                  <a:schemeClr val="tx1"/>
                </a:solidFill>
              </a:rPr>
              <a:t>These efforts often involve reviewing publicly available data such as the most recent census report, and engaging staff to develop surveys and conduct research to gather data from the community served. While the board is mainly tasked with voting to accept the needs assessment, a</a:t>
            </a:r>
            <a:r>
              <a:rPr lang="en-US" sz="1100" kern="1200" baseline="0" dirty="0" smtClean="0">
                <a:solidFill>
                  <a:schemeClr val="tx1"/>
                </a:solidFill>
              </a:rPr>
              <a:t> </a:t>
            </a:r>
            <a:r>
              <a:rPr lang="en-US" sz="1100" kern="1200" dirty="0" smtClean="0">
                <a:solidFill>
                  <a:schemeClr val="tx1"/>
                </a:solidFill>
              </a:rPr>
              <a:t>tripartite board may contribute to the data gathering process by convening community forums to solicit information on needs and suggestions for addressing those needs from those living in the area.</a:t>
            </a:r>
          </a:p>
          <a:p>
            <a:pPr>
              <a:spcBef>
                <a:spcPts val="0"/>
              </a:spcBef>
            </a:pPr>
            <a:endParaRPr lang="en-US" sz="1100" dirty="0" smtClean="0"/>
          </a:p>
          <a:p>
            <a:pPr>
              <a:spcBef>
                <a:spcPts val="0"/>
              </a:spcBef>
            </a:pPr>
            <a:r>
              <a:rPr lang="en-US" sz="1100" dirty="0" smtClean="0"/>
              <a:t>The community action plan informs a CAA’s strategic plan, which is the </a:t>
            </a:r>
            <a:r>
              <a:rPr lang="en-US" sz="1100" b="0" i="0" u="sng" dirty="0" smtClean="0"/>
              <a:t>organization-wide</a:t>
            </a:r>
            <a:r>
              <a:rPr lang="en-US" sz="1100" dirty="0" smtClean="0"/>
              <a:t> document that establishes the direction and activities of the CAA. </a:t>
            </a:r>
            <a:r>
              <a:rPr lang="en-US" sz="1100" kern="1200" dirty="0" smtClean="0">
                <a:solidFill>
                  <a:schemeClr val="tx1"/>
                </a:solidFill>
              </a:rPr>
              <a:t>Under the CSBG Organizational Standards, a tripartite board is required within the past 5</a:t>
            </a:r>
            <a:r>
              <a:rPr lang="en-US" sz="1100" kern="1200" baseline="0" dirty="0" smtClean="0">
                <a:solidFill>
                  <a:schemeClr val="tx1"/>
                </a:solidFill>
              </a:rPr>
              <a:t> years </a:t>
            </a:r>
            <a:r>
              <a:rPr lang="en-US" sz="1100" kern="1200" dirty="0" smtClean="0">
                <a:solidFill>
                  <a:schemeClr val="tx1"/>
                </a:solidFill>
              </a:rPr>
              <a:t>to review and accept its local government’s or department’s strategic</a:t>
            </a:r>
            <a:r>
              <a:rPr lang="en-US" sz="1100" kern="1200" baseline="0" dirty="0" smtClean="0">
                <a:solidFill>
                  <a:schemeClr val="tx1"/>
                </a:solidFill>
              </a:rPr>
              <a:t> plan. However, if no such plan exists, the tripartite board must develop a plan</a:t>
            </a:r>
            <a:r>
              <a:rPr lang="en-US" sz="1100" kern="1200" dirty="0" smtClean="0">
                <a:solidFill>
                  <a:schemeClr val="tx1"/>
                </a:solidFill>
              </a:rPr>
              <a:t>. While the board will likely organize a planning committee to work with the executive director/department</a:t>
            </a:r>
            <a:r>
              <a:rPr lang="en-US" sz="1100" kern="1200" baseline="0" dirty="0" smtClean="0">
                <a:solidFill>
                  <a:schemeClr val="tx1"/>
                </a:solidFill>
              </a:rPr>
              <a:t> head</a:t>
            </a:r>
            <a:r>
              <a:rPr lang="en-US" sz="1100" kern="1200" dirty="0" smtClean="0">
                <a:solidFill>
                  <a:schemeClr val="tx1"/>
                </a:solidFill>
              </a:rPr>
              <a:t> and staff to lead the planning efforts, the approach should focus on the “big picture” and include:</a:t>
            </a:r>
          </a:p>
          <a:p>
            <a:pPr defTabSz="913998">
              <a:spcBef>
                <a:spcPts val="0"/>
              </a:spcBef>
              <a:defRPr/>
            </a:pPr>
            <a:endParaRPr lang="en-US" sz="1100" kern="1200" dirty="0" smtClean="0">
              <a:solidFill>
                <a:schemeClr val="tx1"/>
              </a:solidFill>
            </a:endParaRPr>
          </a:p>
          <a:p>
            <a:pPr marL="109538" lvl="1" indent="-109538" defTabSz="913998">
              <a:spcBef>
                <a:spcPts val="0"/>
              </a:spcBef>
              <a:buFont typeface="Arial" pitchFamily="34" charset="0"/>
              <a:buChar char="•"/>
              <a:defRPr/>
            </a:pPr>
            <a:r>
              <a:rPr lang="en-US" sz="1100" kern="1200" dirty="0" smtClean="0">
                <a:solidFill>
                  <a:schemeClr val="tx1"/>
                </a:solidFill>
              </a:rPr>
              <a:t>Thinking about mission and purpose; </a:t>
            </a:r>
          </a:p>
          <a:p>
            <a:pPr marL="109538" lvl="1" indent="-109538" defTabSz="913998">
              <a:spcBef>
                <a:spcPts val="0"/>
              </a:spcBef>
              <a:buFont typeface="Arial" pitchFamily="34" charset="0"/>
              <a:buChar char="•"/>
              <a:defRPr/>
            </a:pPr>
            <a:r>
              <a:rPr lang="en-US" sz="1100" kern="1200" dirty="0" smtClean="0">
                <a:solidFill>
                  <a:schemeClr val="tx1"/>
                </a:solidFill>
              </a:rPr>
              <a:t>Aligning strategic plan with overall mission;</a:t>
            </a:r>
          </a:p>
          <a:p>
            <a:pPr marL="109538" lvl="1" indent="-109538" defTabSz="913998">
              <a:spcBef>
                <a:spcPts val="0"/>
              </a:spcBef>
              <a:buFont typeface="Arial" pitchFamily="34" charset="0"/>
              <a:buChar char="•"/>
              <a:defRPr/>
            </a:pPr>
            <a:r>
              <a:rPr lang="en-US" sz="1100" kern="1200" dirty="0" smtClean="0">
                <a:solidFill>
                  <a:schemeClr val="tx1"/>
                </a:solidFill>
              </a:rPr>
              <a:t>Reviewing and adjusting (if necessary) all programs;</a:t>
            </a:r>
          </a:p>
          <a:p>
            <a:pPr marL="109538" lvl="1" indent="-109538" defTabSz="913998">
              <a:spcBef>
                <a:spcPts val="0"/>
              </a:spcBef>
              <a:buFont typeface="Arial" pitchFamily="34" charset="0"/>
              <a:buChar char="•"/>
              <a:defRPr/>
            </a:pPr>
            <a:r>
              <a:rPr lang="en-US" sz="1100" kern="1200" dirty="0" smtClean="0">
                <a:solidFill>
                  <a:schemeClr val="tx1"/>
                </a:solidFill>
              </a:rPr>
              <a:t>Identifying broad goals and priorities; and</a:t>
            </a:r>
          </a:p>
          <a:p>
            <a:pPr marL="109538" lvl="1" indent="-109538" defTabSz="913998">
              <a:spcBef>
                <a:spcPts val="0"/>
              </a:spcBef>
              <a:buFont typeface="Arial" pitchFamily="34" charset="0"/>
              <a:buChar char="•"/>
              <a:defRPr/>
            </a:pPr>
            <a:r>
              <a:rPr lang="en-US" sz="1100" kern="1200" dirty="0" smtClean="0">
                <a:solidFill>
                  <a:schemeClr val="tx1"/>
                </a:solidFill>
              </a:rPr>
              <a:t>Establishing and maintaining procedures for reporting on goals and results.</a:t>
            </a:r>
          </a:p>
          <a:p>
            <a:pPr marL="228500" indent="-228500" defTabSz="913998">
              <a:spcBef>
                <a:spcPts val="0"/>
              </a:spcBef>
              <a:defRPr/>
            </a:pPr>
            <a:endParaRPr lang="en-US" sz="1100" b="1" kern="1200" dirty="0" smtClean="0">
              <a:solidFill>
                <a:schemeClr val="tx1"/>
              </a:solidFill>
            </a:endParaRPr>
          </a:p>
          <a:p>
            <a:pPr>
              <a:spcBef>
                <a:spcPts val="0"/>
              </a:spcBef>
            </a:pPr>
            <a:endParaRPr lang="en-US" sz="1100" dirty="0"/>
          </a:p>
        </p:txBody>
      </p:sp>
      <p:sp>
        <p:nvSpPr>
          <p:cNvPr id="4" name="Slide Number Placeholder 3"/>
          <p:cNvSpPr>
            <a:spLocks noGrp="1"/>
          </p:cNvSpPr>
          <p:nvPr>
            <p:ph type="sldNum" sz="quarter" idx="10"/>
          </p:nvPr>
        </p:nvSpPr>
        <p:spPr/>
        <p:txBody>
          <a:bodyPr/>
          <a:lstStyle/>
          <a:p>
            <a:fld id="{F80D25CD-9EE0-4373-9CC2-1D15654FDF97}" type="slidenum">
              <a:rPr lang="en-US" smtClean="0"/>
              <a:pPr/>
              <a:t>8</a:t>
            </a:fld>
            <a:endParaRPr lang="en-US" dirty="0"/>
          </a:p>
        </p:txBody>
      </p:sp>
    </p:spTree>
    <p:extLst>
      <p:ext uri="{BB962C8B-B14F-4D97-AF65-F5344CB8AC3E}">
        <p14:creationId xmlns:p14="http://schemas.microsoft.com/office/powerpoint/2010/main" val="2470284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This guide developed by the California Community Action Association and the National Community Action Partnership was designed to help CAAs navigate the strategic planning process and successfully plan, develop, implement and evaluate strategic plans. As a comprehensive capacity building resource, the guide can also be used to refresh an existing plan, train program managers and agency leadership, or even develop a planning process for a community collaborative. The guide incorporates</a:t>
            </a:r>
            <a:r>
              <a:rPr lang="en-US" sz="1100" baseline="0" dirty="0" smtClean="0">
                <a:latin typeface="+mn-lt"/>
              </a:rPr>
              <a:t> the CSBG Organizational Standards and walks through how both public and nonprofit CAAs maintain compliance with the Standards throughout the strategic planning process.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9</a:t>
            </a:fld>
            <a:endParaRPr lang="en-US"/>
          </a:p>
        </p:txBody>
      </p:sp>
    </p:spTree>
    <p:extLst>
      <p:ext uri="{BB962C8B-B14F-4D97-AF65-F5344CB8AC3E}">
        <p14:creationId xmlns:p14="http://schemas.microsoft.com/office/powerpoint/2010/main" val="2029236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3998">
              <a:spcBef>
                <a:spcPts val="0"/>
              </a:spcBef>
              <a:defRPr/>
            </a:pPr>
            <a:r>
              <a:rPr lang="en-US" sz="1100" dirty="0" smtClean="0">
                <a:latin typeface="+mn-lt"/>
              </a:rPr>
              <a:t>The CSBG Organizational Standards require all CAAs to either</a:t>
            </a:r>
            <a:r>
              <a:rPr lang="en-US" sz="1100" baseline="0" dirty="0" smtClean="0">
                <a:latin typeface="+mn-lt"/>
              </a:rPr>
              <a:t> review and accept or develop strategic plans as well as </a:t>
            </a:r>
            <a:r>
              <a:rPr lang="en-US" sz="1100" dirty="0" smtClean="0">
                <a:latin typeface="+mn-lt"/>
              </a:rPr>
              <a:t>conduct a needs assessment that the board will formally accept. The Standard does not necessarily require a tripartite board to develop a new strategic plan every five years. Rather the Standard directs the board to review its existing strategic plan and ensure that it is truly reflective of community needs as reported in the community assessment, in line with the organization’s mission,</a:t>
            </a:r>
            <a:r>
              <a:rPr lang="en-US" sz="1100" baseline="0" dirty="0" smtClean="0">
                <a:latin typeface="+mn-lt"/>
              </a:rPr>
              <a:t> </a:t>
            </a:r>
            <a:r>
              <a:rPr lang="en-US" sz="1100" dirty="0" smtClean="0">
                <a:latin typeface="+mn-lt"/>
              </a:rPr>
              <a:t>and reflective of the organization’s goals. Organizational</a:t>
            </a:r>
            <a:r>
              <a:rPr lang="en-US" sz="1100" baseline="0" dirty="0" smtClean="0">
                <a:latin typeface="+mn-lt"/>
              </a:rPr>
              <a:t> Standards 6.2 through 6.4 set forth information that the plan must address and contain. As previously noted, these Standards are addressed in the </a:t>
            </a:r>
            <a:r>
              <a:rPr lang="en-US" sz="1100" i="1" baseline="0" dirty="0" smtClean="0">
                <a:latin typeface="+mn-lt"/>
              </a:rPr>
              <a:t>Comprehensive Guide to Community Action Strategic Planning </a:t>
            </a:r>
            <a:r>
              <a:rPr lang="en-US" sz="1100" baseline="0" dirty="0" smtClean="0">
                <a:latin typeface="+mn-lt"/>
              </a:rPr>
              <a:t>developed by the National Community Action Partnership and the California state association, </a:t>
            </a:r>
            <a:r>
              <a:rPr lang="en-US" sz="1100" baseline="0" dirty="0" err="1" smtClean="0">
                <a:latin typeface="+mn-lt"/>
              </a:rPr>
              <a:t>CalCAPA</a:t>
            </a:r>
            <a:r>
              <a:rPr lang="en-US" sz="1100" baseline="0" dirty="0" smtClean="0">
                <a:latin typeface="+mn-lt"/>
              </a:rPr>
              <a:t>.</a:t>
            </a:r>
            <a:endParaRPr lang="en-US" sz="1100" dirty="0" smtClean="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10</a:t>
            </a:fld>
            <a:endParaRPr lang="en-US" dirty="0"/>
          </a:p>
        </p:txBody>
      </p:sp>
    </p:spTree>
    <p:extLst>
      <p:ext uri="{BB962C8B-B14F-4D97-AF65-F5344CB8AC3E}">
        <p14:creationId xmlns:p14="http://schemas.microsoft.com/office/powerpoint/2010/main" val="166101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dirty="0" smtClean="0">
                <a:latin typeface="+mn-lt"/>
              </a:rPr>
              <a:t>The strategic plan should be a living document that is regularly referred to and used. </a:t>
            </a:r>
            <a:r>
              <a:rPr lang="en-US" sz="1100" baseline="0" dirty="0" smtClean="0">
                <a:latin typeface="+mn-lt"/>
              </a:rPr>
              <a:t>To encourage a commitment to planning, boards should consider implementing</a:t>
            </a:r>
            <a:r>
              <a:rPr lang="en-US" sz="1100" dirty="0" smtClean="0">
                <a:latin typeface="+mn-lt"/>
              </a:rPr>
              <a:t> a planning/strategy</a:t>
            </a:r>
            <a:r>
              <a:rPr lang="en-US" sz="1100" baseline="0" dirty="0" smtClean="0">
                <a:latin typeface="+mn-lt"/>
              </a:rPr>
              <a:t> committee. The committee could serve as the point of contact for staying on top of the board’s role in strategic planning, the goals set through that process, and the follow-up and</a:t>
            </a:r>
            <a:r>
              <a:rPr lang="en-US" sz="1100" dirty="0" smtClean="0">
                <a:latin typeface="+mn-lt"/>
              </a:rPr>
              <a:t> </a:t>
            </a:r>
            <a:r>
              <a:rPr lang="en-US" sz="1100" baseline="0" dirty="0" smtClean="0">
                <a:latin typeface="+mn-lt"/>
              </a:rPr>
              <a:t>reporting from those goals.</a:t>
            </a:r>
          </a:p>
          <a:p>
            <a:pPr>
              <a:spcBef>
                <a:spcPts val="0"/>
              </a:spcBef>
            </a:pPr>
            <a:endParaRPr lang="en-US" sz="1100" baseline="0" dirty="0" smtClean="0">
              <a:latin typeface="+mn-lt"/>
            </a:endParaRPr>
          </a:p>
          <a:p>
            <a:pPr>
              <a:spcBef>
                <a:spcPts val="0"/>
              </a:spcBef>
            </a:pPr>
            <a:r>
              <a:rPr lang="en-US" sz="1100" baseline="0" dirty="0" smtClean="0">
                <a:latin typeface="+mn-lt"/>
              </a:rPr>
              <a:t>Another way to engage the board in strategic planning is for the board chair and executive director/department head to refer to and use the CAA’s strategic plan when developing meeting agendas and framing</a:t>
            </a:r>
            <a:r>
              <a:rPr lang="en-US" sz="1100" dirty="0" smtClean="0">
                <a:latin typeface="+mn-lt"/>
              </a:rPr>
              <a:t> </a:t>
            </a:r>
            <a:r>
              <a:rPr lang="en-US" sz="1100" baseline="0" dirty="0" smtClean="0">
                <a:latin typeface="+mn-lt"/>
              </a:rPr>
              <a:t>board discussions. A strategic agenda can help with these efforts as it encourages</a:t>
            </a:r>
            <a:r>
              <a:rPr lang="en-US" sz="1100" dirty="0" smtClean="0">
                <a:latin typeface="+mn-lt"/>
              </a:rPr>
              <a:t> </a:t>
            </a:r>
            <a:r>
              <a:rPr lang="en-US" sz="1100" baseline="0" dirty="0" smtClean="0">
                <a:latin typeface="+mn-lt"/>
              </a:rPr>
              <a:t>board discussions and actions to be taken in the context of the organization’s strategic efforts, rather than promoting an environment</a:t>
            </a:r>
            <a:r>
              <a:rPr lang="en-US" sz="1100" dirty="0" smtClean="0">
                <a:latin typeface="+mn-lt"/>
              </a:rPr>
              <a:t> </a:t>
            </a:r>
            <a:r>
              <a:rPr lang="en-US" sz="1100" baseline="0" dirty="0" smtClean="0">
                <a:latin typeface="+mn-lt"/>
              </a:rPr>
              <a:t>where board members are mainly listening to reports by committees and staff.</a:t>
            </a:r>
          </a:p>
          <a:p>
            <a:pPr>
              <a:spcBef>
                <a:spcPts val="0"/>
              </a:spcBef>
            </a:pPr>
            <a:endParaRPr lang="en-US" sz="1100" baseline="0" dirty="0" smtClean="0">
              <a:latin typeface="+mn-lt"/>
            </a:endParaRPr>
          </a:p>
          <a:p>
            <a:pPr>
              <a:spcBef>
                <a:spcPts val="0"/>
              </a:spcBef>
            </a:pP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11</a:t>
            </a:fld>
            <a:endParaRPr lang="en-US"/>
          </a:p>
        </p:txBody>
      </p:sp>
    </p:spTree>
    <p:extLst>
      <p:ext uri="{BB962C8B-B14F-4D97-AF65-F5344CB8AC3E}">
        <p14:creationId xmlns:p14="http://schemas.microsoft.com/office/powerpoint/2010/main" val="383904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latin typeface="+mn-lt"/>
              </a:rPr>
              <a:t>A strategic agenda requires the board chair and the executive director/department to carefully consider the strategic direction of the organization and the need for input on that direction</a:t>
            </a:r>
            <a:r>
              <a:rPr lang="en-US" sz="1100" baseline="0" dirty="0" smtClean="0">
                <a:latin typeface="+mn-lt"/>
              </a:rPr>
              <a:t> while still attending to t</a:t>
            </a:r>
            <a:r>
              <a:rPr lang="en-US" sz="1100" dirty="0" smtClean="0">
                <a:latin typeface="+mn-lt"/>
              </a:rPr>
              <a:t>he routine items that must be addressed to support the organization’s operations. In</a:t>
            </a:r>
            <a:r>
              <a:rPr lang="en-US" sz="1100" baseline="0" dirty="0" smtClean="0">
                <a:latin typeface="+mn-lt"/>
              </a:rPr>
              <a:t> developing a strategic agenda, the board chair should connect agenda item discussions with the public CAA’s mission and the board’s oversight role.</a:t>
            </a:r>
            <a:r>
              <a:rPr lang="en-US" sz="1100" dirty="0" smtClean="0">
                <a:latin typeface="+mn-lt"/>
              </a:rPr>
              <a:t> </a:t>
            </a:r>
            <a:r>
              <a:rPr lang="en-US" sz="1100" baseline="0" dirty="0" smtClean="0">
                <a:latin typeface="+mn-lt"/>
              </a:rPr>
              <a:t>Strategic agenda items should enable the board to function more efficiently and effectively by focusing the board’s energies on key issues. </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EFEB5041-944C-4410-AAF3-10B86D79719E}" type="slidenum">
              <a:rPr lang="en-US" smtClean="0"/>
              <a:pPr>
                <a:defRPr/>
              </a:pPr>
              <a:t>12</a:t>
            </a:fld>
            <a:endParaRPr lang="en-US" dirty="0"/>
          </a:p>
        </p:txBody>
      </p:sp>
    </p:spTree>
    <p:extLst>
      <p:ext uri="{BB962C8B-B14F-4D97-AF65-F5344CB8AC3E}">
        <p14:creationId xmlns:p14="http://schemas.microsoft.com/office/powerpoint/2010/main" val="691058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A</a:t>
            </a:r>
            <a:r>
              <a:rPr lang="en-US" sz="1100" b="0" baseline="0" dirty="0" smtClean="0">
                <a:latin typeface="+mn-lt"/>
              </a:rPr>
              <a:t> consent agenda is tool that boards may use with a strategic agenda to help focus efforts on strategy. </a:t>
            </a:r>
            <a:r>
              <a:rPr lang="en-US" sz="1100" dirty="0" smtClean="0">
                <a:latin typeface="+mn-lt"/>
              </a:rPr>
              <a:t>A consent agenda groups together the routine, procedural, informational and self-explanatory, non-controversial items typically found in a</a:t>
            </a:r>
            <a:r>
              <a:rPr lang="en-US" sz="1100" baseline="0" dirty="0" smtClean="0">
                <a:latin typeface="+mn-lt"/>
              </a:rPr>
              <a:t> meeting</a:t>
            </a:r>
            <a:r>
              <a:rPr lang="en-US" sz="1100" dirty="0" smtClean="0">
                <a:latin typeface="+mn-lt"/>
              </a:rPr>
              <a:t> agenda. These items are typically presented to the board in a single motion for </a:t>
            </a:r>
            <a:r>
              <a:rPr lang="en-US" sz="1100" dirty="0" err="1" smtClean="0">
                <a:latin typeface="+mn-lt"/>
              </a:rPr>
              <a:t>yay</a:t>
            </a:r>
            <a:r>
              <a:rPr lang="en-US" sz="1100" dirty="0" smtClean="0">
                <a:latin typeface="+mn-lt"/>
              </a:rPr>
              <a:t> or nay vote after allowing for requests to move a specific item to the full agenda for individual attention. Consent agendas streamline meetings, reduce the amount of time spent approving motions</a:t>
            </a:r>
            <a:r>
              <a:rPr lang="en-US" sz="1100" baseline="0" dirty="0" smtClean="0">
                <a:latin typeface="+mn-lt"/>
              </a:rPr>
              <a:t> that do not require further discussion,</a:t>
            </a:r>
            <a:r>
              <a:rPr lang="en-US" sz="1100" dirty="0" smtClean="0">
                <a:latin typeface="+mn-lt"/>
              </a:rPr>
              <a:t> and allow the board to dedicate more time to focusing on substantive issues.</a:t>
            </a:r>
          </a:p>
          <a:p>
            <a:pPr>
              <a:spcBef>
                <a:spcPts val="0"/>
              </a:spcBef>
            </a:pPr>
            <a:endParaRPr lang="en-US" sz="1100" dirty="0" smtClean="0">
              <a:latin typeface="+mn-lt"/>
            </a:endParaRPr>
          </a:p>
          <a:p>
            <a:pPr>
              <a:spcBef>
                <a:spcPts val="0"/>
              </a:spcBef>
            </a:pPr>
            <a:r>
              <a:rPr lang="en-US" sz="1100" dirty="0" smtClean="0">
                <a:latin typeface="+mn-lt"/>
              </a:rPr>
              <a:t>If a tripartite board adopts a consent agenda, it should provide information</a:t>
            </a:r>
            <a:r>
              <a:rPr lang="en-US" sz="1100" baseline="0" dirty="0" smtClean="0">
                <a:latin typeface="+mn-lt"/>
              </a:rPr>
              <a:t> for the consent items prior to the board meeting so that board members have sufficient time to review the materials. Any item requiring discussion should be removed from the consent agenda and discussed and voted upon separately at the board meeting.   </a:t>
            </a:r>
            <a:endParaRPr lang="en-US" sz="110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It is important to remember that consent agendas should</a:t>
            </a:r>
            <a:r>
              <a:rPr lang="en-US" sz="1100" baseline="0" dirty="0" smtClean="0">
                <a:latin typeface="+mn-lt"/>
              </a:rPr>
              <a:t> </a:t>
            </a:r>
            <a:r>
              <a:rPr lang="en-US" sz="1100" dirty="0" smtClean="0">
                <a:latin typeface="+mn-lt"/>
              </a:rPr>
              <a:t>not</a:t>
            </a:r>
            <a:r>
              <a:rPr lang="en-US" sz="1100" baseline="0" dirty="0" smtClean="0">
                <a:latin typeface="+mn-lt"/>
              </a:rPr>
              <a:t> be used to force through decisions and board members should always have the option to move items from the agenda for discussion and debate. A simple and direct question about a consent item may not necessarily result in automatic removal; however, if further questions arise, removal is likely necessary.  </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13</a:t>
            </a:fld>
            <a:endParaRPr lang="en-US"/>
          </a:p>
        </p:txBody>
      </p:sp>
    </p:spTree>
    <p:extLst>
      <p:ext uri="{BB962C8B-B14F-4D97-AF65-F5344CB8AC3E}">
        <p14:creationId xmlns:p14="http://schemas.microsoft.com/office/powerpoint/2010/main" val="1022438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100" b="0" dirty="0" smtClean="0">
                <a:latin typeface="+mn-lt"/>
              </a:rPr>
              <a:t>Here</a:t>
            </a:r>
            <a:r>
              <a:rPr lang="en-US" sz="1100" b="0" baseline="0" dirty="0" smtClean="0">
                <a:latin typeface="+mn-lt"/>
              </a:rPr>
              <a:t> is an example of a strategic agenda that includes a consent agenda. You can see how the focus of the strategic agenda shifts from committee reports and updates to discussions of strategic initiatives and concerns/thoughts for the future.  </a:t>
            </a:r>
            <a:endParaRPr lang="en-US" sz="1100" b="0" dirty="0" smtClean="0">
              <a:latin typeface="+mn-lt"/>
            </a:endParaRPr>
          </a:p>
          <a:p>
            <a:pPr>
              <a:spcBef>
                <a:spcPts val="0"/>
              </a:spcBef>
            </a:pPr>
            <a:endParaRPr lang="en-US" sz="1100" dirty="0" smtClean="0">
              <a:latin typeface="+mn-lt"/>
            </a:endParaRPr>
          </a:p>
          <a:p>
            <a:pPr>
              <a:spcBef>
                <a:spcPts val="0"/>
              </a:spcBef>
            </a:pPr>
            <a:r>
              <a:rPr lang="en-US" sz="1100" dirty="0" smtClean="0">
                <a:latin typeface="+mn-lt"/>
              </a:rPr>
              <a:t>Tripartite boards hesitant</a:t>
            </a:r>
            <a:r>
              <a:rPr lang="en-US" sz="1100" baseline="0" dirty="0" smtClean="0">
                <a:latin typeface="+mn-lt"/>
              </a:rPr>
              <a:t> to switch from a</a:t>
            </a:r>
            <a:r>
              <a:rPr lang="en-US" sz="1100" dirty="0" smtClean="0">
                <a:latin typeface="+mn-lt"/>
              </a:rPr>
              <a:t>n “old business/new business” format to a strategic</a:t>
            </a:r>
            <a:r>
              <a:rPr lang="en-US" sz="1100" baseline="0" dirty="0" smtClean="0">
                <a:latin typeface="+mn-lt"/>
              </a:rPr>
              <a:t> agenda </a:t>
            </a:r>
            <a:r>
              <a:rPr lang="en-US" sz="1100" dirty="0" smtClean="0">
                <a:latin typeface="+mn-lt"/>
              </a:rPr>
              <a:t>should consider alternating</a:t>
            </a:r>
            <a:r>
              <a:rPr lang="en-US" sz="1100" baseline="0" dirty="0" smtClean="0">
                <a:latin typeface="+mn-lt"/>
              </a:rPr>
              <a:t> between the two agendas types. The board may find that it benefits more from a strategic agenda where they are </a:t>
            </a:r>
            <a:r>
              <a:rPr lang="en-US" sz="1100" dirty="0" smtClean="0">
                <a:latin typeface="+mn-lt"/>
              </a:rPr>
              <a:t>tackling one or two items that relate directly to the mission, vision and organizational values and that require special attention. Switching</a:t>
            </a:r>
            <a:r>
              <a:rPr lang="en-US" sz="1100" baseline="0" dirty="0" smtClean="0">
                <a:latin typeface="+mn-lt"/>
              </a:rPr>
              <a:t> between the two agendas </a:t>
            </a:r>
            <a:r>
              <a:rPr lang="en-US" sz="1100" dirty="0" smtClean="0">
                <a:latin typeface="+mn-lt"/>
              </a:rPr>
              <a:t>is one way to help educate</a:t>
            </a:r>
            <a:r>
              <a:rPr lang="en-US" sz="1100" baseline="0" dirty="0" smtClean="0">
                <a:latin typeface="+mn-lt"/>
              </a:rPr>
              <a:t> </a:t>
            </a:r>
            <a:r>
              <a:rPr lang="en-US" sz="1100" dirty="0" smtClean="0">
                <a:latin typeface="+mn-lt"/>
              </a:rPr>
              <a:t>the board on the oversight</a:t>
            </a:r>
            <a:r>
              <a:rPr lang="en-US" sz="1100" baseline="0" dirty="0" smtClean="0">
                <a:latin typeface="+mn-lt"/>
              </a:rPr>
              <a:t> value it brings to its public CAA as highlighted by the strategic agenda format.  </a:t>
            </a:r>
          </a:p>
          <a:p>
            <a:pPr>
              <a:spcBef>
                <a:spcPts val="0"/>
              </a:spcBef>
            </a:pPr>
            <a:endParaRPr lang="en-US" sz="1100" baseline="0" dirty="0" smtClean="0">
              <a:latin typeface="+mn-lt"/>
            </a:endParaRPr>
          </a:p>
          <a:p>
            <a:pPr>
              <a:spcBef>
                <a:spcPts val="0"/>
              </a:spcBef>
            </a:pPr>
            <a:r>
              <a:rPr lang="en-US" sz="1100" b="1" baseline="0" dirty="0" smtClean="0">
                <a:latin typeface="+mn-lt"/>
              </a:rPr>
              <a:t>Note to presenter: </a:t>
            </a:r>
            <a:r>
              <a:rPr lang="en-US" sz="1100" b="0" baseline="0" dirty="0" smtClean="0">
                <a:latin typeface="+mn-lt"/>
              </a:rPr>
              <a:t>While this example is specific to boards of nonprofit organizations, it should give the tripartite board of a public CAA a better understanding of how it may adjust its agendas to achieve more effective meetings.</a:t>
            </a:r>
            <a:endParaRPr lang="en-US" sz="1100" dirty="0">
              <a:latin typeface="+mn-lt"/>
            </a:endParaRPr>
          </a:p>
        </p:txBody>
      </p:sp>
      <p:sp>
        <p:nvSpPr>
          <p:cNvPr id="4" name="Slide Number Placeholder 3"/>
          <p:cNvSpPr>
            <a:spLocks noGrp="1"/>
          </p:cNvSpPr>
          <p:nvPr>
            <p:ph type="sldNum" sz="quarter" idx="10"/>
          </p:nvPr>
        </p:nvSpPr>
        <p:spPr/>
        <p:txBody>
          <a:bodyPr/>
          <a:lstStyle/>
          <a:p>
            <a:fld id="{F80D25CD-9EE0-4373-9CC2-1D15654FDF97}" type="slidenum">
              <a:rPr lang="en-US" smtClean="0"/>
              <a:pPr/>
              <a:t>14</a:t>
            </a:fld>
            <a:endParaRPr lang="en-US"/>
          </a:p>
        </p:txBody>
      </p:sp>
    </p:spTree>
    <p:extLst>
      <p:ext uri="{BB962C8B-B14F-4D97-AF65-F5344CB8AC3E}">
        <p14:creationId xmlns:p14="http://schemas.microsoft.com/office/powerpoint/2010/main" val="4127032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48368">
              <a:spcBef>
                <a:spcPts val="0"/>
              </a:spcBef>
              <a:defRPr/>
            </a:pPr>
            <a:r>
              <a:rPr lang="en-US" sz="1100" dirty="0" smtClean="0">
                <a:latin typeface="+mn-lt"/>
              </a:rPr>
              <a:t>Strategic</a:t>
            </a:r>
            <a:r>
              <a:rPr lang="en-US" sz="1100" baseline="0" dirty="0" smtClean="0">
                <a:latin typeface="+mn-lt"/>
              </a:rPr>
              <a:t> dashboards are another way for an organization to focus its board on the critical issues. </a:t>
            </a:r>
            <a:r>
              <a:rPr lang="en-US" altLang="en-US" sz="1100" dirty="0" smtClean="0">
                <a:latin typeface="+mn-lt"/>
              </a:rPr>
              <a:t>A dashboard is basically a brief snapshot of the public CAA at a fixed point in time – like a car dashboard that gives an instant update on many important factors (speed, gas left in the tank, engine temperature, whether the AC is on, etc.). </a:t>
            </a:r>
            <a:r>
              <a:rPr lang="en-US" sz="1100" dirty="0" smtClean="0">
                <a:latin typeface="+mn-lt"/>
              </a:rPr>
              <a:t>A strategic dashboard is similar: it gives important information to decision makers such as executives and boards in a quick-read way.  </a:t>
            </a:r>
          </a:p>
          <a:p>
            <a:pPr defTabSz="948368">
              <a:spcBef>
                <a:spcPts val="0"/>
              </a:spcBef>
              <a:defRPr/>
            </a:pPr>
            <a:endParaRPr lang="en-US" sz="1100" dirty="0" smtClean="0">
              <a:latin typeface="+mn-lt"/>
            </a:endParaRPr>
          </a:p>
          <a:p>
            <a:pPr defTabSz="948368">
              <a:spcBef>
                <a:spcPts val="0"/>
              </a:spcBef>
              <a:defRPr/>
            </a:pPr>
            <a:r>
              <a:rPr lang="en-US" sz="1100" dirty="0" smtClean="0">
                <a:latin typeface="+mn-lt"/>
              </a:rPr>
              <a:t>Dashboards may be solely financial</a:t>
            </a:r>
            <a:r>
              <a:rPr lang="en-US" sz="1100" baseline="0" dirty="0" smtClean="0">
                <a:latin typeface="+mn-lt"/>
              </a:rPr>
              <a:t> or programmatic or a combination of both.  The example on this slide combines both. A dashboard should </a:t>
            </a:r>
            <a:r>
              <a:rPr lang="en-US" altLang="en-US" sz="1100" dirty="0" smtClean="0">
                <a:latin typeface="+mn-lt"/>
              </a:rPr>
              <a:t>be comprehensive, but not so detailed as to hinder high-level, strategic questions. It will summarize</a:t>
            </a:r>
            <a:r>
              <a:rPr lang="en-US" altLang="en-US" sz="1100" baseline="0" dirty="0" smtClean="0">
                <a:latin typeface="+mn-lt"/>
              </a:rPr>
              <a:t> </a:t>
            </a:r>
            <a:r>
              <a:rPr lang="en-US" altLang="en-US" sz="1100" dirty="0" smtClean="0">
                <a:latin typeface="+mn-lt"/>
              </a:rPr>
              <a:t>data from many reports into one. Probably</a:t>
            </a:r>
            <a:r>
              <a:rPr lang="en-US" altLang="en-US" sz="1100" baseline="0" dirty="0" smtClean="0">
                <a:latin typeface="+mn-lt"/>
              </a:rPr>
              <a:t> the trickiest and most time consuming aspect of dashboards is the analysis that goes into determining which metrics will most accurately portray the organization at this point in time. CAAs using dashboards should </a:t>
            </a:r>
            <a:r>
              <a:rPr lang="en-US" altLang="en-US" sz="1100" dirty="0" smtClean="0">
                <a:latin typeface="+mn-lt"/>
              </a:rPr>
              <a:t>have explanations of the metrics, with context where necessary,</a:t>
            </a:r>
            <a:r>
              <a:rPr lang="en-US" altLang="en-US" sz="1100" baseline="0" dirty="0" smtClean="0">
                <a:latin typeface="+mn-lt"/>
              </a:rPr>
              <a:t> and be flexible to the metrics changing and evolving so that they are as reflective as possible of the organization’s critical needs.</a:t>
            </a:r>
            <a:endParaRPr lang="en-US" altLang="en-US" sz="1100" dirty="0" smtClean="0">
              <a:latin typeface="+mn-lt"/>
            </a:endParaRPr>
          </a:p>
        </p:txBody>
      </p:sp>
      <p:sp>
        <p:nvSpPr>
          <p:cNvPr id="56324" name="Slide Number Placeholder 3"/>
          <p:cNvSpPr>
            <a:spLocks noGrp="1"/>
          </p:cNvSpPr>
          <p:nvPr>
            <p:ph type="sldNum" sz="quarter" idx="5"/>
          </p:nvPr>
        </p:nvSpPr>
        <p:spPr>
          <a:noFill/>
        </p:spPr>
        <p:txBody>
          <a:bodyPr/>
          <a:lstStyle/>
          <a:p>
            <a:fld id="{73C3FBAC-EFE5-45BF-B8B8-FE88B88C354D}" type="slidenum">
              <a:rPr lang="en-US" altLang="en-US" smtClean="0"/>
              <a:pPr/>
              <a:t>15</a:t>
            </a:fld>
            <a:endParaRPr lang="en-US" altLang="en-US" smtClean="0"/>
          </a:p>
        </p:txBody>
      </p:sp>
    </p:spTree>
    <p:extLst>
      <p:ext uri="{BB962C8B-B14F-4D97-AF65-F5344CB8AC3E}">
        <p14:creationId xmlns:p14="http://schemas.microsoft.com/office/powerpoint/2010/main" val="358123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mn-lt"/>
              </a:rPr>
              <a:t>Note to Presenter:</a:t>
            </a:r>
            <a:r>
              <a:rPr lang="en-US" sz="1100" dirty="0" smtClean="0">
                <a:latin typeface="+mn-lt"/>
              </a:rPr>
              <a:t> Developing</a:t>
            </a:r>
            <a:r>
              <a:rPr lang="en-US" sz="1100" baseline="0" dirty="0" smtClean="0">
                <a:latin typeface="+mn-lt"/>
              </a:rPr>
              <a:t> a mock agenda could</a:t>
            </a:r>
            <a:r>
              <a:rPr lang="en-US" sz="1100" dirty="0" smtClean="0">
                <a:latin typeface="+mn-lt"/>
              </a:rPr>
              <a:t> </a:t>
            </a:r>
            <a:r>
              <a:rPr lang="en-US" sz="1100" baseline="0" dirty="0" smtClean="0">
                <a:latin typeface="+mn-lt"/>
              </a:rPr>
              <a:t>help workshop participants recognize ways in which they may improve their own approach to meeting agendas. This exercise may be done individually or in groups.  Workshop participants should report their results and be encouraged to engage in a discussion about the reasons motivating the designation of items as consent versus strategic.</a:t>
            </a:r>
          </a:p>
        </p:txBody>
      </p:sp>
      <p:sp>
        <p:nvSpPr>
          <p:cNvPr id="4" name="Slide Number Placeholder 3"/>
          <p:cNvSpPr>
            <a:spLocks noGrp="1"/>
          </p:cNvSpPr>
          <p:nvPr>
            <p:ph type="sldNum" sz="quarter" idx="10"/>
          </p:nvPr>
        </p:nvSpPr>
        <p:spPr/>
        <p:txBody>
          <a:bodyPr/>
          <a:lstStyle/>
          <a:p>
            <a:fld id="{F80D25CD-9EE0-4373-9CC2-1D15654FDF97}" type="slidenum">
              <a:rPr lang="en-US" smtClean="0"/>
              <a:pPr/>
              <a:t>16</a:t>
            </a:fld>
            <a:endParaRPr lang="en-US"/>
          </a:p>
        </p:txBody>
      </p:sp>
    </p:spTree>
    <p:extLst>
      <p:ext uri="{BB962C8B-B14F-4D97-AF65-F5344CB8AC3E}">
        <p14:creationId xmlns:p14="http://schemas.microsoft.com/office/powerpoint/2010/main" val="4057630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rgbClr val="1A617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12"/>
          </p:nvPr>
        </p:nvSpPr>
        <p:spPr>
          <a:xfrm>
            <a:off x="8458200" y="6416675"/>
            <a:ext cx="381000" cy="365125"/>
          </a:xfrm>
          <a:prstGeom prst="rect">
            <a:avLst/>
          </a:prstGeom>
          <a:solidFill>
            <a:schemeClr val="bg1"/>
          </a:solidFill>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635714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rgbClr val="FF66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1A6174"/>
              </a:buClr>
              <a:buFont typeface="Wingdings" panose="05000000000000000000" pitchFamily="2" charset="2"/>
              <a:buChar char="§"/>
              <a:defRPr sz="2800" b="1">
                <a:solidFill>
                  <a:srgbClr val="1A6174"/>
                </a:solidFill>
              </a:defRPr>
            </a:lvl1pPr>
            <a:lvl2pPr>
              <a:defRPr sz="2400">
                <a:solidFill>
                  <a:schemeClr val="tx2">
                    <a:lumMod val="75000"/>
                  </a:schemeClr>
                </a:solidFill>
              </a:defRPr>
            </a:lvl2pPr>
            <a:lvl3pPr>
              <a:defRPr sz="2200">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8458200" y="6416675"/>
            <a:ext cx="381000" cy="365125"/>
          </a:xfrm>
          <a:prstGeom prst="rect">
            <a:avLst/>
          </a:prstGeom>
          <a:ln>
            <a:solidFill>
              <a:schemeClr val="bg1"/>
            </a:solidFill>
          </a:ln>
        </p:spPr>
        <p:txBody>
          <a:bodyPr/>
          <a:lstStyle>
            <a:lvl1pPr>
              <a:defRPr sz="1200" b="1">
                <a:solidFill>
                  <a:srgbClr val="1A6174"/>
                </a:solidFill>
                <a:latin typeface="Arial" panose="020B0604020202020204" pitchFamily="34" charset="0"/>
                <a:cs typeface="Arial" panose="020B0604020202020204" pitchFamily="34" charset="0"/>
              </a:defRPr>
            </a:lvl1pPr>
          </a:lstStyle>
          <a:p>
            <a:fld id="{4A66FE31-C09E-42ED-B4D0-F94965E42B7D}" type="slidenum">
              <a:rPr lang="en-US" smtClean="0"/>
              <a:pPr/>
              <a:t>‹#›</a:t>
            </a:fld>
            <a:endParaRPr lang="en-US" dirty="0"/>
          </a:p>
        </p:txBody>
      </p:sp>
      <p:cxnSp>
        <p:nvCxnSpPr>
          <p:cNvPr id="8" name="Straight Connector 7"/>
          <p:cNvCxnSpPr/>
          <p:nvPr userDrawn="1"/>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0582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04522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50398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433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226619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a:ln>
            <a:solidFill>
              <a:schemeClr val="bg1"/>
            </a:solidFill>
          </a:ln>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373013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53578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92132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95284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A66FE31-C09E-42ED-B4D0-F94965E42B7D}" type="slidenum">
              <a:rPr lang="en-US" smtClean="0"/>
              <a:pPr/>
              <a:t>‹#›</a:t>
            </a:fld>
            <a:endParaRPr lang="en-US" dirty="0"/>
          </a:p>
        </p:txBody>
      </p:sp>
    </p:spTree>
    <p:extLst>
      <p:ext uri="{BB962C8B-B14F-4D97-AF65-F5344CB8AC3E}">
        <p14:creationId xmlns:p14="http://schemas.microsoft.com/office/powerpoint/2010/main" val="15371172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p:nvCxnSpPr>
        <p:spPr>
          <a:xfrm>
            <a:off x="0" y="6248400"/>
            <a:ext cx="9144000" cy="0"/>
          </a:xfrm>
          <a:prstGeom prst="line">
            <a:avLst/>
          </a:prstGeom>
          <a:ln w="19050" cap="flat">
            <a:solidFill>
              <a:srgbClr val="1A6174"/>
            </a:solidFill>
            <a:prstDash val="sysDot"/>
            <a:beve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05800" y="6339840"/>
            <a:ext cx="0" cy="365760"/>
          </a:xfrm>
          <a:prstGeom prst="line">
            <a:avLst/>
          </a:prstGeom>
          <a:ln w="12700">
            <a:solidFill>
              <a:srgbClr val="1A6174"/>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4"/>
          </p:nvPr>
        </p:nvSpPr>
        <p:spPr>
          <a:xfrm>
            <a:off x="8534400" y="6400800"/>
            <a:ext cx="381000" cy="365125"/>
          </a:xfrm>
          <a:prstGeom prst="rect">
            <a:avLst/>
          </a:prstGeom>
          <a:ln>
            <a:solidFill>
              <a:schemeClr val="bg1"/>
            </a:solidFill>
          </a:ln>
        </p:spPr>
        <p:txBody>
          <a:bodyPr/>
          <a:lstStyle>
            <a:lvl1pPr>
              <a:defRPr sz="1200" b="1">
                <a:solidFill>
                  <a:schemeClr val="accent5"/>
                </a:solidFill>
                <a:latin typeface="Arial" panose="020B0604020202020204" pitchFamily="34" charset="0"/>
                <a:cs typeface="Arial" panose="020B0604020202020204" pitchFamily="34" charset="0"/>
              </a:defRPr>
            </a:lvl1pPr>
          </a:lstStyle>
          <a:p>
            <a:pPr fontAlgn="auto">
              <a:spcBef>
                <a:spcPts val="0"/>
              </a:spcBef>
              <a:spcAft>
                <a:spcPts val="0"/>
              </a:spcAft>
            </a:pPr>
            <a:fld id="{4A66FE31-C09E-42ED-B4D0-F94965E42B7D}" type="slidenum">
              <a:rPr lang="en-US" smtClean="0"/>
              <a:pPr fontAlgn="auto">
                <a:spcBef>
                  <a:spcPts val="0"/>
                </a:spcBef>
                <a:spcAft>
                  <a:spcPts val="0"/>
                </a:spcAft>
              </a:pPr>
              <a:t>‹#›</a:t>
            </a:fld>
            <a:endParaRPr lang="en-US" dirty="0"/>
          </a:p>
        </p:txBody>
      </p:sp>
    </p:spTree>
    <p:extLst>
      <p:ext uri="{BB962C8B-B14F-4D97-AF65-F5344CB8AC3E}">
        <p14:creationId xmlns:p14="http://schemas.microsoft.com/office/powerpoint/2010/main" val="185743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accent3"/>
          </a:solidFill>
          <a:latin typeface="+mj-lt"/>
          <a:ea typeface="+mj-ea"/>
          <a:cs typeface="+mj-cs"/>
        </a:defRPr>
      </a:lvl1pPr>
    </p:titleStyle>
    <p:bodyStyle>
      <a:lvl1pPr marL="342900" indent="-342900" algn="l" defTabSz="914400" rtl="0" eaLnBrk="1" latinLnBrk="0" hangingPunct="1">
        <a:spcBef>
          <a:spcPct val="20000"/>
        </a:spcBef>
        <a:buClr>
          <a:srgbClr val="1A6174"/>
        </a:buClr>
        <a:buFont typeface="Arial" panose="020B0604020202020204" pitchFamily="34" charset="0"/>
        <a:buChar char="•"/>
        <a:defRPr sz="3200" kern="1200">
          <a:solidFill>
            <a:srgbClr val="1A6174"/>
          </a:solidFill>
          <a:latin typeface="+mn-lt"/>
          <a:ea typeface="+mn-ea"/>
          <a:cs typeface="+mn-cs"/>
        </a:defRPr>
      </a:lvl1pPr>
      <a:lvl2pPr marL="742950" indent="-285750" algn="l" defTabSz="914400" rtl="0" eaLnBrk="1" latinLnBrk="0" hangingPunct="1">
        <a:spcBef>
          <a:spcPct val="20000"/>
        </a:spcBef>
        <a:buClr>
          <a:schemeClr val="accent5"/>
        </a:buClr>
        <a:buFont typeface="Arial" panose="020B0604020202020204" pitchFamily="34" charset="0"/>
        <a:buChar char="–"/>
        <a:defRPr sz="2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accent5"/>
        </a:buClr>
        <a:buFont typeface="Arial" panose="020B0604020202020204" pitchFamily="34" charset="0"/>
        <a:buChar char="•"/>
        <a:defRPr sz="24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accent5"/>
        </a:buClr>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3.jpeg"/><Relationship Id="rId4" Type="http://schemas.openxmlformats.org/officeDocument/2006/relationships/hyperlink" Target="https://communityactionpartnership.com/publication_toolkit/a-comprehensive-guide-to-community-action-strategic-planning-final-5/" TargetMode="Externa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0.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L:\MARKETING\Images\Stock Photos\By Category\Community\crowd-2045499_1920.jpg"/>
          <p:cNvPicPr>
            <a:picLocks noChangeAspect="1" noChangeArrowheads="1"/>
          </p:cNvPicPr>
          <p:nvPr/>
        </p:nvPicPr>
        <p:blipFill>
          <a:blip r:embed="rId4" cstate="print">
            <a:lum bright="40000" contrast="30000"/>
          </a:blip>
          <a:srcRect t="35697"/>
          <a:stretch>
            <a:fillRect/>
          </a:stretch>
        </p:blipFill>
        <p:spPr bwMode="auto">
          <a:xfrm>
            <a:off x="0" y="2175028"/>
            <a:ext cx="9144000" cy="3920972"/>
          </a:xfrm>
          <a:prstGeom prst="rect">
            <a:avLst/>
          </a:prstGeom>
          <a:noFill/>
        </p:spPr>
      </p:pic>
      <p:sp>
        <p:nvSpPr>
          <p:cNvPr id="10" name="Rectangle 9"/>
          <p:cNvSpPr/>
          <p:nvPr/>
        </p:nvSpPr>
        <p:spPr>
          <a:xfrm>
            <a:off x="-12193" y="4343400"/>
            <a:ext cx="9156193" cy="1569661"/>
          </a:xfrm>
          <a:prstGeom prst="rect">
            <a:avLst/>
          </a:prstGeom>
          <a:solidFill>
            <a:srgbClr val="2FAAC7">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2050" name="Rectangle 2"/>
          <p:cNvSpPr>
            <a:spLocks noGrp="1" noChangeArrowheads="1"/>
          </p:cNvSpPr>
          <p:nvPr>
            <p:ph type="ctrTitle"/>
          </p:nvPr>
        </p:nvSpPr>
        <p:spPr>
          <a:xfrm>
            <a:off x="228600" y="1066800"/>
            <a:ext cx="8763000" cy="990600"/>
          </a:xfrm>
        </p:spPr>
        <p:txBody>
          <a:bodyPr>
            <a:noAutofit/>
          </a:bodyPr>
          <a:lstStyle/>
          <a:p>
            <a:pPr>
              <a:lnSpc>
                <a:spcPct val="90000"/>
              </a:lnSpc>
            </a:pPr>
            <a:r>
              <a:rPr lang="en-US" b="0" dirty="0">
                <a:solidFill>
                  <a:schemeClr val="accent1"/>
                </a:solidFill>
              </a:rPr>
              <a:t/>
            </a:r>
            <a:br>
              <a:rPr lang="en-US" b="0" dirty="0">
                <a:solidFill>
                  <a:schemeClr val="accent1"/>
                </a:solidFill>
              </a:rPr>
            </a:br>
            <a:r>
              <a:rPr lang="en-US" b="0" dirty="0" smtClean="0">
                <a:solidFill>
                  <a:schemeClr val="accent1"/>
                </a:solidFill>
              </a:rPr>
              <a:t/>
            </a:r>
            <a:br>
              <a:rPr lang="en-US" b="0" dirty="0" smtClean="0">
                <a:solidFill>
                  <a:schemeClr val="accent1"/>
                </a:solidFill>
              </a:rPr>
            </a:br>
            <a:r>
              <a:rPr lang="en-US" dirty="0" smtClean="0">
                <a:solidFill>
                  <a:srgbClr val="FF6600"/>
                </a:solidFill>
              </a:rPr>
              <a:t>Board Roles &amp; Responsibilities: </a:t>
            </a:r>
            <a:br>
              <a:rPr lang="en-US" dirty="0" smtClean="0">
                <a:solidFill>
                  <a:srgbClr val="FF6600"/>
                </a:solidFill>
              </a:rPr>
            </a:br>
            <a:r>
              <a:rPr lang="en-US" sz="3000" dirty="0" smtClean="0">
                <a:solidFill>
                  <a:srgbClr val="1A6174"/>
                </a:solidFill>
              </a:rPr>
              <a:t>Public Community Action Agencies</a:t>
            </a:r>
            <a:r>
              <a:rPr lang="en-US" dirty="0" smtClean="0">
                <a:solidFill>
                  <a:schemeClr val="accent3"/>
                </a:solidFill>
              </a:rPr>
              <a:t/>
            </a:r>
            <a:br>
              <a:rPr lang="en-US" dirty="0" smtClean="0">
                <a:solidFill>
                  <a:schemeClr val="accent3"/>
                </a:solidFill>
              </a:rPr>
            </a:br>
            <a:r>
              <a:rPr lang="en-US" b="0" dirty="0">
                <a:solidFill>
                  <a:schemeClr val="accent1"/>
                </a:solidFill>
              </a:rPr>
              <a:t/>
            </a:r>
            <a:br>
              <a:rPr lang="en-US" b="0" dirty="0">
                <a:solidFill>
                  <a:schemeClr val="accent1"/>
                </a:solidFill>
              </a:rPr>
            </a:br>
            <a:endParaRPr lang="en-US" b="0" dirty="0">
              <a:solidFill>
                <a:schemeClr val="accent1"/>
              </a:solidFill>
            </a:endParaRPr>
          </a:p>
        </p:txBody>
      </p:sp>
      <p:sp>
        <p:nvSpPr>
          <p:cNvPr id="5" name="Rectangle 4"/>
          <p:cNvSpPr/>
          <p:nvPr/>
        </p:nvSpPr>
        <p:spPr>
          <a:xfrm>
            <a:off x="0" y="0"/>
            <a:ext cx="9144000" cy="838200"/>
          </a:xfrm>
          <a:prstGeom prst="rect">
            <a:avLst/>
          </a:prstGeom>
          <a:solidFill>
            <a:srgbClr val="2FAA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74536" y="0"/>
            <a:ext cx="838200" cy="838200"/>
          </a:xfrm>
          <a:prstGeom prst="ellipse">
            <a:avLst/>
          </a:prstGeom>
          <a:solidFill>
            <a:srgbClr val="E2F030"/>
          </a:solidFill>
          <a:ln>
            <a:solidFill>
              <a:srgbClr val="E2F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434072" y="0"/>
            <a:ext cx="838200" cy="8382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293608" y="0"/>
            <a:ext cx="838200" cy="838200"/>
          </a:xfrm>
          <a:prstGeom prst="ellipse">
            <a:avLst/>
          </a:prstGeom>
          <a:solidFill>
            <a:srgbClr val="FF7D25"/>
          </a:solidFill>
          <a:ln>
            <a:solidFill>
              <a:srgbClr val="FF7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28600" y="4724400"/>
            <a:ext cx="4419600" cy="800219"/>
          </a:xfrm>
          <a:prstGeom prst="rect">
            <a:avLst/>
          </a:prstGeom>
        </p:spPr>
        <p:txBody>
          <a:bodyPr wrap="square">
            <a:spAutoFit/>
          </a:bodyPr>
          <a:lstStyle/>
          <a:p>
            <a:pPr lvl="0"/>
            <a:r>
              <a:rPr lang="en-US" sz="2400" b="1" dirty="0" smtClean="0">
                <a:solidFill>
                  <a:srgbClr val="FF7D25"/>
                </a:solidFill>
                <a:latin typeface="Corbel"/>
              </a:rPr>
              <a:t>[Training]</a:t>
            </a:r>
          </a:p>
          <a:p>
            <a:pPr lvl="0"/>
            <a:r>
              <a:rPr lang="en-US" sz="2200" b="1" dirty="0" smtClean="0">
                <a:solidFill>
                  <a:schemeClr val="bg1"/>
                </a:solidFill>
                <a:latin typeface="+mj-lt"/>
              </a:rPr>
              <a:t>[Date]</a:t>
            </a:r>
          </a:p>
        </p:txBody>
      </p:sp>
      <p:sp>
        <p:nvSpPr>
          <p:cNvPr id="12" name="TextBox 11"/>
          <p:cNvSpPr txBox="1"/>
          <p:nvPr/>
        </p:nvSpPr>
        <p:spPr>
          <a:xfrm>
            <a:off x="6324600" y="4572000"/>
            <a:ext cx="2667000" cy="1077218"/>
          </a:xfrm>
          <a:prstGeom prst="rect">
            <a:avLst/>
          </a:prstGeom>
          <a:noFill/>
        </p:spPr>
        <p:txBody>
          <a:bodyPr wrap="square" rtlCol="0">
            <a:spAutoFit/>
          </a:bodyPr>
          <a:lstStyle/>
          <a:p>
            <a:pPr algn="r"/>
            <a:r>
              <a:rPr lang="en-US" sz="1600" b="1" dirty="0" smtClean="0">
                <a:solidFill>
                  <a:srgbClr val="FFFF00"/>
                </a:solidFill>
                <a:latin typeface="+mj-lt"/>
              </a:rPr>
              <a:t>PRESENTED BY:</a:t>
            </a:r>
          </a:p>
          <a:p>
            <a:pPr algn="r"/>
            <a:r>
              <a:rPr lang="en-US" sz="1600" b="1" dirty="0" smtClean="0">
                <a:solidFill>
                  <a:schemeClr val="bg1"/>
                </a:solidFill>
                <a:latin typeface="+mj-lt"/>
              </a:rPr>
              <a:t>[Trainer Name]</a:t>
            </a:r>
          </a:p>
          <a:p>
            <a:pPr algn="r"/>
            <a:r>
              <a:rPr lang="en-US" sz="1600" b="1" u="sng" dirty="0" smtClean="0">
                <a:solidFill>
                  <a:schemeClr val="bg1"/>
                </a:solidFill>
                <a:latin typeface="+mj-lt"/>
              </a:rPr>
              <a:t>[Trainer Website or Email] </a:t>
            </a:r>
            <a:endParaRPr lang="en-US" sz="1600" b="1" u="sng" dirty="0" smtClean="0">
              <a:solidFill>
                <a:schemeClr val="bg2">
                  <a:lumMod val="90000"/>
                </a:schemeClr>
              </a:solidFill>
              <a:latin typeface="+mj-lt"/>
            </a:endParaRPr>
          </a:p>
          <a:p>
            <a:pPr algn="r"/>
            <a:r>
              <a:rPr lang="en-US" sz="1600" dirty="0" smtClean="0">
                <a:solidFill>
                  <a:srgbClr val="FFFF00"/>
                </a:solidFill>
                <a:latin typeface="+mj-lt"/>
              </a:rPr>
              <a:t>[Trainer Phone Number]</a:t>
            </a:r>
          </a:p>
        </p:txBody>
      </p:sp>
      <p:sp>
        <p:nvSpPr>
          <p:cNvPr id="18" name="TextBox 17"/>
          <p:cNvSpPr txBox="1"/>
          <p:nvPr/>
        </p:nvSpPr>
        <p:spPr>
          <a:xfrm>
            <a:off x="228600" y="6324600"/>
            <a:ext cx="1612364" cy="369332"/>
          </a:xfrm>
          <a:prstGeom prst="rect">
            <a:avLst/>
          </a:prstGeom>
          <a:noFill/>
        </p:spPr>
        <p:txBody>
          <a:bodyPr wrap="none" rtlCol="0">
            <a:spAutoFit/>
          </a:bodyPr>
          <a:lstStyle/>
          <a:p>
            <a:r>
              <a:rPr lang="en-US" dirty="0" smtClean="0">
                <a:solidFill>
                  <a:srgbClr val="1A6174"/>
                </a:solidFill>
              </a:rPr>
              <a:t>[Trainer Logo]</a:t>
            </a:r>
            <a:endParaRPr lang="en-US" dirty="0">
              <a:solidFill>
                <a:srgbClr val="1A6174"/>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181600"/>
          </a:xfrm>
        </p:spPr>
        <p:txBody>
          <a:bodyPr>
            <a:normAutofit/>
          </a:bodyPr>
          <a:lstStyle/>
          <a:p>
            <a:pPr marL="0" indent="0" algn="ctr">
              <a:buNone/>
            </a:pPr>
            <a:r>
              <a:rPr lang="en-US" sz="2400" i="1" dirty="0" smtClean="0">
                <a:solidFill>
                  <a:srgbClr val="1A6174"/>
                </a:solidFill>
              </a:rPr>
              <a:t>This training material was created in collaboration with Community Action Program Legal Services, Inc. (CAPLAW) and the Community Action Partnership (Partnership). The publication was created by National Association of Community Action Agencies - Community Action Partnership in the performance of the U.S. Department of Human Services, Administration for Children and Families, Office of Community Services Grant Number 90ET0465.  Any opinion, findings, and conclusions, or recommendations expressed in this material are those of the authors and do not necessarily reflect the views of the U.S. Department of Health and Human Services, Administration for Children and Families.</a:t>
            </a:r>
            <a:endParaRPr lang="en-US" sz="2400" i="1" dirty="0">
              <a:solidFill>
                <a:srgbClr val="1A6174"/>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2</a:t>
            </a:fld>
            <a:endParaRPr lang="en-US" dirty="0"/>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66" y="2331204"/>
            <a:ext cx="7696200" cy="2209800"/>
          </a:xfrm>
        </p:spPr>
        <p:txBody>
          <a:bodyPr>
            <a:normAutofit/>
          </a:bodyPr>
          <a:lstStyle/>
          <a:p>
            <a:r>
              <a:rPr lang="en-US" dirty="0" smtClean="0"/>
              <a:t>Key Responsibilities of the Tripartite Board</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3</a:t>
            </a:fld>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Key Board Responsibilities</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4</a:t>
            </a:fld>
            <a:endParaRPr lang="en-US" dirty="0"/>
          </a:p>
        </p:txBody>
      </p:sp>
      <p:sp>
        <p:nvSpPr>
          <p:cNvPr id="5" name="Freeform 4"/>
          <p:cNvSpPr/>
          <p:nvPr/>
        </p:nvSpPr>
        <p:spPr>
          <a:xfrm>
            <a:off x="573088"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5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Mission</a:t>
            </a:r>
            <a:endParaRPr lang="en-US" sz="2400" kern="1200" dirty="0"/>
          </a:p>
        </p:txBody>
      </p:sp>
      <p:sp>
        <p:nvSpPr>
          <p:cNvPr id="6" name="Freeform 5"/>
          <p:cNvSpPr/>
          <p:nvPr/>
        </p:nvSpPr>
        <p:spPr>
          <a:xfrm>
            <a:off x="3375819"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400" b="1" dirty="0" smtClean="0"/>
              <a:t>P</a:t>
            </a:r>
            <a:r>
              <a:rPr lang="en-US" sz="2400" b="1" kern="1200" dirty="0" smtClean="0"/>
              <a:t>lanning</a:t>
            </a:r>
            <a:endParaRPr lang="en-US" sz="2400" b="1" kern="1200" dirty="0"/>
          </a:p>
        </p:txBody>
      </p:sp>
      <p:sp>
        <p:nvSpPr>
          <p:cNvPr id="7" name="Freeform 6"/>
          <p:cNvSpPr/>
          <p:nvPr/>
        </p:nvSpPr>
        <p:spPr>
          <a:xfrm>
            <a:off x="6178550" y="2206228"/>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rgbClr val="93D050"/>
          </a:solidFill>
        </p:spPr>
        <p:style>
          <a:lnRef idx="2">
            <a:schemeClr val="lt1">
              <a:hueOff val="0"/>
              <a:satOff val="0"/>
              <a:lumOff val="0"/>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Engagement</a:t>
            </a:r>
            <a:endParaRPr lang="en-US" sz="2400" kern="1200" dirty="0"/>
          </a:p>
        </p:txBody>
      </p:sp>
      <p:sp>
        <p:nvSpPr>
          <p:cNvPr id="8" name="Freeform 7"/>
          <p:cNvSpPr/>
          <p:nvPr/>
        </p:nvSpPr>
        <p:spPr>
          <a:xfrm>
            <a:off x="573088"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en-US" sz="2400" b="1" dirty="0" smtClean="0"/>
              <a:t>Maintain and Grow Funds</a:t>
            </a:r>
            <a:endParaRPr lang="en-US" sz="2400" dirty="0" smtClean="0"/>
          </a:p>
        </p:txBody>
      </p:sp>
      <p:sp>
        <p:nvSpPr>
          <p:cNvPr id="9" name="Freeform 8"/>
          <p:cNvSpPr/>
          <p:nvPr/>
        </p:nvSpPr>
        <p:spPr>
          <a:xfrm>
            <a:off x="3375819"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en-US" sz="2400" b="1" dirty="0" smtClean="0"/>
              <a:t>Performance</a:t>
            </a:r>
            <a:endParaRPr lang="en-US" sz="2400" b="1" kern="1200" dirty="0"/>
          </a:p>
        </p:txBody>
      </p:sp>
      <p:sp>
        <p:nvSpPr>
          <p:cNvPr id="10" name="Freeform 9"/>
          <p:cNvSpPr/>
          <p:nvPr/>
        </p:nvSpPr>
        <p:spPr>
          <a:xfrm>
            <a:off x="6178550" y="3989784"/>
            <a:ext cx="2547937" cy="1528762"/>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Accountability</a:t>
            </a:r>
            <a:endParaRPr lang="en-US" sz="2400" b="1" kern="1200" dirty="0"/>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9800"/>
            <a:ext cx="3444125" cy="2133600"/>
          </a:xfrm>
        </p:spPr>
        <p:txBody>
          <a:bodyPr>
            <a:normAutofit fontScale="90000"/>
          </a:bodyPr>
          <a:lstStyle/>
          <a:p>
            <a:r>
              <a:rPr lang="en-US" dirty="0" smtClean="0"/>
              <a:t>Public CAA Case Study:</a:t>
            </a:r>
            <a:br>
              <a:rPr lang="en-US" dirty="0" smtClean="0"/>
            </a:br>
            <a:r>
              <a:rPr lang="en-US" dirty="0" smtClean="0">
                <a:solidFill>
                  <a:schemeClr val="tx1"/>
                </a:solidFill>
              </a:rPr>
              <a:t>Power of a Tripartite Board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4A66FE31-C09E-42ED-B4D0-F94965E42B7D}" type="slidenum">
              <a:rPr lang="en-US" smtClean="0"/>
              <a:pPr/>
              <a:t>5</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 r="945" b="4343"/>
          <a:stretch/>
        </p:blipFill>
        <p:spPr>
          <a:xfrm>
            <a:off x="3817019" y="320675"/>
            <a:ext cx="5004347"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4654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Board Responsibility </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6</a:t>
            </a:fld>
            <a:endParaRPr lang="en-US" dirty="0"/>
          </a:p>
        </p:txBody>
      </p:sp>
      <p:sp>
        <p:nvSpPr>
          <p:cNvPr id="5" name="Freeform 4"/>
          <p:cNvSpPr/>
          <p:nvPr/>
        </p:nvSpPr>
        <p:spPr>
          <a:xfrm>
            <a:off x="1295400" y="1676400"/>
            <a:ext cx="6705600" cy="4114800"/>
          </a:xfrm>
          <a:custGeom>
            <a:avLst/>
            <a:gdLst>
              <a:gd name="connsiteX0" fmla="*/ 0 w 2547937"/>
              <a:gd name="connsiteY0" fmla="*/ 0 h 1528762"/>
              <a:gd name="connsiteX1" fmla="*/ 2547937 w 2547937"/>
              <a:gd name="connsiteY1" fmla="*/ 0 h 1528762"/>
              <a:gd name="connsiteX2" fmla="*/ 2547937 w 2547937"/>
              <a:gd name="connsiteY2" fmla="*/ 1528762 h 1528762"/>
              <a:gd name="connsiteX3" fmla="*/ 0 w 2547937"/>
              <a:gd name="connsiteY3" fmla="*/ 1528762 h 1528762"/>
              <a:gd name="connsiteX4" fmla="*/ 0 w 2547937"/>
              <a:gd name="connsiteY4" fmla="*/ 0 h 15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937" h="1528762">
                <a:moveTo>
                  <a:pt x="0" y="0"/>
                </a:moveTo>
                <a:lnTo>
                  <a:pt x="2547937" y="0"/>
                </a:lnTo>
                <a:lnTo>
                  <a:pt x="2547937" y="1528762"/>
                </a:lnTo>
                <a:lnTo>
                  <a:pt x="0" y="1528762"/>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4000" b="1" dirty="0" smtClean="0"/>
              <a:t>P</a:t>
            </a:r>
            <a:r>
              <a:rPr lang="en-US" sz="4000" b="1" kern="1200" dirty="0" smtClean="0"/>
              <a:t>lanning</a:t>
            </a:r>
            <a:endParaRPr lang="en-US" sz="4000" b="1" kern="1200" dirty="0"/>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Exercise</a:t>
            </a:r>
            <a:endParaRPr lang="en-US" dirty="0"/>
          </a:p>
        </p:txBody>
      </p:sp>
      <p:sp>
        <p:nvSpPr>
          <p:cNvPr id="3" name="Content Placeholder 2"/>
          <p:cNvSpPr>
            <a:spLocks noGrp="1"/>
          </p:cNvSpPr>
          <p:nvPr>
            <p:ph idx="1"/>
          </p:nvPr>
        </p:nvSpPr>
        <p:spPr>
          <a:xfrm>
            <a:off x="457200" y="1524000"/>
            <a:ext cx="8229600" cy="4602163"/>
          </a:xfrm>
        </p:spPr>
        <p:txBody>
          <a:bodyPr/>
          <a:lstStyle/>
          <a:p>
            <a:pPr>
              <a:spcBef>
                <a:spcPts val="800"/>
              </a:spcBef>
              <a:spcAft>
                <a:spcPts val="800"/>
              </a:spcAft>
            </a:pPr>
            <a:r>
              <a:rPr lang="en-US" dirty="0" smtClean="0"/>
              <a:t>Name at least one of each of the following in relation to your CAA:</a:t>
            </a:r>
          </a:p>
          <a:p>
            <a:pPr lvl="1">
              <a:spcBef>
                <a:spcPts val="800"/>
              </a:spcBef>
              <a:spcAft>
                <a:spcPts val="800"/>
              </a:spcAft>
            </a:pPr>
            <a:r>
              <a:rPr lang="en-US" sz="3600" b="1" dirty="0" smtClean="0"/>
              <a:t>S</a:t>
            </a:r>
            <a:r>
              <a:rPr lang="en-US" sz="2600" dirty="0" smtClean="0"/>
              <a:t>trength</a:t>
            </a:r>
          </a:p>
          <a:p>
            <a:pPr lvl="1">
              <a:spcBef>
                <a:spcPts val="800"/>
              </a:spcBef>
              <a:spcAft>
                <a:spcPts val="800"/>
              </a:spcAft>
            </a:pPr>
            <a:r>
              <a:rPr lang="en-US" sz="3600" b="1" dirty="0" smtClean="0"/>
              <a:t>W</a:t>
            </a:r>
            <a:r>
              <a:rPr lang="en-US" sz="2600" dirty="0" smtClean="0"/>
              <a:t>eakness</a:t>
            </a:r>
          </a:p>
          <a:p>
            <a:pPr lvl="1">
              <a:spcBef>
                <a:spcPts val="800"/>
              </a:spcBef>
              <a:spcAft>
                <a:spcPts val="800"/>
              </a:spcAft>
            </a:pPr>
            <a:r>
              <a:rPr lang="en-US" sz="3600" b="1" dirty="0" smtClean="0"/>
              <a:t>O</a:t>
            </a:r>
            <a:r>
              <a:rPr lang="en-US" sz="2600" dirty="0" smtClean="0"/>
              <a:t>pportunity</a:t>
            </a:r>
          </a:p>
          <a:p>
            <a:pPr lvl="1">
              <a:spcBef>
                <a:spcPts val="800"/>
              </a:spcBef>
              <a:spcAft>
                <a:spcPts val="800"/>
              </a:spcAft>
            </a:pPr>
            <a:r>
              <a:rPr lang="en-US" sz="3600" b="1" dirty="0" smtClean="0"/>
              <a:t>T</a:t>
            </a:r>
            <a:r>
              <a:rPr lang="en-US" sz="2600" dirty="0" smtClean="0"/>
              <a:t>hreat</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Under CSBG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5610365"/>
              </p:ext>
            </p:extLst>
          </p:nvPr>
        </p:nvGraphicFramePr>
        <p:xfrm>
          <a:off x="457200" y="1676400"/>
          <a:ext cx="84582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4A66FE31-C09E-42ED-B4D0-F94965E42B7D}" type="slidenum">
              <a:rPr lang="en-US" smtClean="0"/>
              <a:pPr/>
              <a:t>8</a:t>
            </a:fld>
            <a:endParaRPr lang="en-US" dirty="0"/>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Development of Strategic Plan</a:t>
            </a:r>
            <a:endParaRPr lang="en-US" dirty="0"/>
          </a:p>
        </p:txBody>
      </p:sp>
      <p:sp>
        <p:nvSpPr>
          <p:cNvPr id="3" name="Content Placeholder 2"/>
          <p:cNvSpPr>
            <a:spLocks noGrp="1"/>
          </p:cNvSpPr>
          <p:nvPr>
            <p:ph idx="1"/>
          </p:nvPr>
        </p:nvSpPr>
        <p:spPr>
          <a:xfrm>
            <a:off x="4876800" y="2057401"/>
            <a:ext cx="3810000" cy="2819400"/>
          </a:xfrm>
        </p:spPr>
        <p:txBody>
          <a:bodyPr>
            <a:normAutofit/>
          </a:bodyPr>
          <a:lstStyle/>
          <a:p>
            <a:pPr marL="0" indent="0">
              <a:buNone/>
            </a:pPr>
            <a:r>
              <a:rPr lang="en-US" sz="2400" dirty="0" smtClean="0"/>
              <a:t>Community Action Partnership &amp; </a:t>
            </a:r>
            <a:r>
              <a:rPr lang="en-US" sz="2400" dirty="0" err="1" smtClean="0"/>
              <a:t>CalCAPA</a:t>
            </a:r>
            <a:r>
              <a:rPr lang="en-US" sz="2400" dirty="0" smtClean="0"/>
              <a:t> resource available at: </a:t>
            </a:r>
            <a:r>
              <a:rPr lang="en-US" sz="2000" dirty="0" smtClean="0">
                <a:hlinkClick r:id="rId4"/>
              </a:rPr>
              <a:t>https://communityactionpartnership.com/publication_toolkit/a-comprehensive-guide-to-community-action-strategic-planning-final-5/</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9</a:t>
            </a:fld>
            <a:endParaRPr lang="en-US" dirty="0"/>
          </a:p>
        </p:txBody>
      </p:sp>
      <p:pic>
        <p:nvPicPr>
          <p:cNvPr id="5" name="Picture 4" descr="Strategic Plan Guide.JPG"/>
          <p:cNvPicPr>
            <a:picLocks noChangeAspect="1"/>
          </p:cNvPicPr>
          <p:nvPr/>
        </p:nvPicPr>
        <p:blipFill>
          <a:blip r:embed="rId5" cstate="print"/>
          <a:srcRect b="1423"/>
          <a:stretch>
            <a:fillRect/>
          </a:stretch>
        </p:blipFill>
        <p:spPr>
          <a:xfrm>
            <a:off x="609600" y="1295400"/>
            <a:ext cx="4038600" cy="5192486"/>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4"/>
          <p:cNvGraphicFramePr>
            <a:graphicFrameLocks noGrp="1"/>
          </p:cNvGraphicFramePr>
          <p:nvPr>
            <p:ph idx="1"/>
            <p:extLst>
              <p:ext uri="{D42A27DB-BD31-4B8C-83A1-F6EECF244321}">
                <p14:modId xmlns:p14="http://schemas.microsoft.com/office/powerpoint/2010/main" val="2117565840"/>
              </p:ext>
            </p:extLst>
          </p:nvPr>
        </p:nvGraphicFramePr>
        <p:xfrm>
          <a:off x="381000" y="1447800"/>
          <a:ext cx="8534400" cy="4953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a:xfrm>
            <a:off x="8382000" y="6416675"/>
            <a:ext cx="381000" cy="365125"/>
          </a:xfrm>
        </p:spPr>
        <p:txBody>
          <a:bodyPr/>
          <a:lstStyle/>
          <a:p>
            <a:fld id="{4A66FE31-C09E-42ED-B4D0-F94965E42B7D}" type="slidenum">
              <a:rPr lang="en-US" smtClean="0"/>
              <a:pPr/>
              <a:t>10</a:t>
            </a:fld>
            <a:endParaRPr lang="en-US" dirty="0"/>
          </a:p>
        </p:txBody>
      </p:sp>
      <p:sp>
        <p:nvSpPr>
          <p:cNvPr id="6" name="Title 1"/>
          <p:cNvSpPr>
            <a:spLocks noGrp="1"/>
          </p:cNvSpPr>
          <p:nvPr>
            <p:ph type="title"/>
          </p:nvPr>
        </p:nvSpPr>
        <p:spPr>
          <a:xfrm>
            <a:off x="457200" y="274638"/>
            <a:ext cx="8229600" cy="1143000"/>
          </a:xfrm>
        </p:spPr>
        <p:txBody>
          <a:bodyPr>
            <a:normAutofit/>
          </a:bodyPr>
          <a:lstStyle/>
          <a:p>
            <a:pPr>
              <a:lnSpc>
                <a:spcPct val="90000"/>
              </a:lnSpc>
            </a:pPr>
            <a:r>
              <a:rPr lang="en-US" dirty="0" smtClean="0"/>
              <a:t>CSBG Organizational Standards</a:t>
            </a:r>
            <a:br>
              <a:rPr lang="en-US" dirty="0" smtClean="0"/>
            </a:br>
            <a:r>
              <a:rPr lang="en-US" sz="2900" dirty="0" smtClean="0">
                <a:solidFill>
                  <a:schemeClr val="accent1"/>
                </a:solidFill>
              </a:rPr>
              <a:t>Planning</a:t>
            </a:r>
            <a:endParaRPr lang="en-US" sz="2900" dirty="0">
              <a:solidFill>
                <a:schemeClr val="accent1"/>
              </a:solidFill>
            </a:endParaRPr>
          </a:p>
        </p:txBody>
      </p:sp>
    </p:spTree>
    <p:custDataLst>
      <p:tags r:id="rId1"/>
    </p:custDataLst>
    <p:extLst>
      <p:ext uri="{BB962C8B-B14F-4D97-AF65-F5344CB8AC3E}">
        <p14:creationId xmlns:p14="http://schemas.microsoft.com/office/powerpoint/2010/main" val="333633275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 Planning</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Approaches to help the tripartite board meet its planning and strategy development obligations:</a:t>
            </a:r>
          </a:p>
          <a:p>
            <a:pPr lvl="1">
              <a:spcBef>
                <a:spcPts val="800"/>
              </a:spcBef>
              <a:spcAft>
                <a:spcPts val="800"/>
              </a:spcAft>
            </a:pPr>
            <a:r>
              <a:rPr lang="en-US" sz="2600" dirty="0" smtClean="0"/>
              <a:t>Form a planning/strategy committee</a:t>
            </a:r>
          </a:p>
          <a:p>
            <a:pPr lvl="1">
              <a:spcBef>
                <a:spcPts val="800"/>
              </a:spcBef>
              <a:spcAft>
                <a:spcPts val="800"/>
              </a:spcAft>
            </a:pPr>
            <a:r>
              <a:rPr lang="en-US" sz="2600" dirty="0" smtClean="0"/>
              <a:t>Uses the strategic plan to frame board discussions</a:t>
            </a:r>
          </a:p>
          <a:p>
            <a:pPr lvl="1">
              <a:spcBef>
                <a:spcPts val="800"/>
              </a:spcBef>
              <a:spcAft>
                <a:spcPts val="800"/>
              </a:spcAft>
            </a:pPr>
            <a:r>
              <a:rPr lang="en-US" sz="2600" dirty="0" smtClean="0"/>
              <a:t>Use a strategic agenda</a:t>
            </a:r>
          </a:p>
          <a:p>
            <a:pPr lvl="1">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11</a:t>
            </a:fld>
            <a:endParaRPr lang="en-US" dirty="0"/>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76200"/>
            <a:ext cx="8229600" cy="1143000"/>
          </a:xfrm>
        </p:spPr>
        <p:txBody>
          <a:bodyPr>
            <a:normAutofit/>
          </a:bodyPr>
          <a:lstStyle/>
          <a:p>
            <a:pPr algn="ctr"/>
            <a:r>
              <a:rPr lang="en-US" altLang="en-US" dirty="0" smtClean="0"/>
              <a:t>Strategic Agendas</a:t>
            </a:r>
          </a:p>
        </p:txBody>
      </p:sp>
      <p:sp>
        <p:nvSpPr>
          <p:cNvPr id="39939" name="Content Placeholder 2"/>
          <p:cNvSpPr>
            <a:spLocks noGrp="1"/>
          </p:cNvSpPr>
          <p:nvPr>
            <p:ph idx="1"/>
          </p:nvPr>
        </p:nvSpPr>
        <p:spPr>
          <a:xfrm>
            <a:off x="457200" y="1219200"/>
            <a:ext cx="8382000" cy="5105400"/>
          </a:xfrm>
        </p:spPr>
        <p:txBody>
          <a:bodyPr>
            <a:normAutofit/>
          </a:bodyPr>
          <a:lstStyle/>
          <a:p>
            <a:pPr>
              <a:spcBef>
                <a:spcPts val="800"/>
              </a:spcBef>
              <a:spcAft>
                <a:spcPts val="800"/>
              </a:spcAft>
            </a:pPr>
            <a:r>
              <a:rPr lang="en-US" altLang="en-US" dirty="0" smtClean="0"/>
              <a:t>Strike a balance between “routine” agenda items (e.g., contract approvals etc.) and strategy discussions</a:t>
            </a:r>
          </a:p>
          <a:p>
            <a:pPr>
              <a:spcBef>
                <a:spcPts val="800"/>
              </a:spcBef>
              <a:spcAft>
                <a:spcPts val="800"/>
              </a:spcAft>
            </a:pPr>
            <a:r>
              <a:rPr lang="en-US" altLang="en-US" sz="2800" dirty="0" smtClean="0"/>
              <a:t>How will </a:t>
            </a:r>
            <a:r>
              <a:rPr lang="en-US" altLang="en-US" sz="2800" b="1" dirty="0" smtClean="0"/>
              <a:t>agenda items and information </a:t>
            </a:r>
            <a:r>
              <a:rPr lang="en-US" altLang="en-US" sz="2800" dirty="0" smtClean="0"/>
              <a:t>provided to board members help tripartite board:</a:t>
            </a:r>
          </a:p>
          <a:p>
            <a:pPr lvl="1">
              <a:spcBef>
                <a:spcPts val="800"/>
              </a:spcBef>
              <a:spcAft>
                <a:spcPts val="800"/>
              </a:spcAft>
              <a:buClr>
                <a:srgbClr val="1A6174"/>
              </a:buClr>
            </a:pPr>
            <a:r>
              <a:rPr lang="en-US" altLang="en-US" sz="2400" dirty="0" smtClean="0"/>
              <a:t>Connect with the </a:t>
            </a:r>
            <a:r>
              <a:rPr lang="en-US" altLang="en-US" dirty="0" smtClean="0"/>
              <a:t>CAA</a:t>
            </a:r>
            <a:r>
              <a:rPr lang="en-US" altLang="en-US" sz="2400" dirty="0" smtClean="0"/>
              <a:t>’s mission</a:t>
            </a:r>
          </a:p>
          <a:p>
            <a:pPr lvl="1">
              <a:spcBef>
                <a:spcPts val="800"/>
              </a:spcBef>
              <a:spcAft>
                <a:spcPts val="800"/>
              </a:spcAft>
              <a:buClr>
                <a:srgbClr val="1A6174"/>
              </a:buClr>
            </a:pPr>
            <a:r>
              <a:rPr lang="en-US" altLang="en-US" sz="2400" dirty="0" smtClean="0"/>
              <a:t>Enhance board functioning</a:t>
            </a:r>
          </a:p>
          <a:p>
            <a:pPr lvl="1">
              <a:spcBef>
                <a:spcPts val="800"/>
              </a:spcBef>
              <a:spcAft>
                <a:spcPts val="800"/>
              </a:spcAft>
              <a:buClr>
                <a:srgbClr val="1A6174"/>
              </a:buClr>
            </a:pPr>
            <a:r>
              <a:rPr lang="en-US" altLang="en-US" sz="2400" dirty="0" smtClean="0"/>
              <a:t>Provide oversight</a:t>
            </a:r>
          </a:p>
          <a:p>
            <a:pPr lvl="1">
              <a:spcBef>
                <a:spcPts val="800"/>
              </a:spcBef>
              <a:spcAft>
                <a:spcPts val="800"/>
              </a:spcAft>
              <a:buClr>
                <a:srgbClr val="1A6174"/>
              </a:buClr>
            </a:pPr>
            <a:r>
              <a:rPr lang="en-US" altLang="en-US" sz="2400" dirty="0" smtClean="0"/>
              <a:t>Identify and make decisions on key issues</a:t>
            </a:r>
          </a:p>
          <a:p>
            <a:pPr>
              <a:spcBef>
                <a:spcPts val="800"/>
              </a:spcBef>
              <a:spcAft>
                <a:spcPts val="800"/>
              </a:spcAft>
              <a:buNone/>
            </a:pPr>
            <a:endParaRPr lang="en-US" altLang="en-US" sz="2800" b="1" dirty="0" smtClean="0"/>
          </a:p>
        </p:txBody>
      </p:sp>
    </p:spTree>
    <p:custDataLst>
      <p:tags r:id="rId1"/>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Agendas</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Used for routine, procedural, informational, and self-explanatory non-controversial items</a:t>
            </a:r>
          </a:p>
          <a:p>
            <a:pPr>
              <a:spcBef>
                <a:spcPts val="800"/>
              </a:spcBef>
              <a:spcAft>
                <a:spcPts val="800"/>
              </a:spcAft>
            </a:pPr>
            <a:r>
              <a:rPr lang="en-US" dirty="0" smtClean="0"/>
              <a:t>Helps streamline meetings</a:t>
            </a:r>
          </a:p>
          <a:p>
            <a:pPr>
              <a:spcBef>
                <a:spcPts val="800"/>
              </a:spcBef>
              <a:spcAft>
                <a:spcPts val="800"/>
              </a:spcAft>
            </a:pPr>
            <a:r>
              <a:rPr lang="en-US" dirty="0" smtClean="0"/>
              <a:t>If using, </a:t>
            </a:r>
            <a:r>
              <a:rPr lang="en-US" dirty="0"/>
              <a:t>b</a:t>
            </a:r>
            <a:r>
              <a:rPr lang="en-US" dirty="0" smtClean="0"/>
              <a:t>e sure to educate board members on:</a:t>
            </a:r>
          </a:p>
          <a:p>
            <a:pPr lvl="1">
              <a:spcBef>
                <a:spcPts val="800"/>
              </a:spcBef>
              <a:spcAft>
                <a:spcPts val="800"/>
              </a:spcAft>
              <a:buClr>
                <a:srgbClr val="1A6174"/>
              </a:buClr>
            </a:pPr>
            <a:r>
              <a:rPr lang="en-US" dirty="0" smtClean="0"/>
              <a:t>Purpose , i.e., not used to force through decisions</a:t>
            </a:r>
          </a:p>
          <a:p>
            <a:pPr lvl="1">
              <a:spcBef>
                <a:spcPts val="800"/>
              </a:spcBef>
              <a:spcAft>
                <a:spcPts val="800"/>
              </a:spcAft>
              <a:buClr>
                <a:srgbClr val="1A6174"/>
              </a:buClr>
            </a:pPr>
            <a:r>
              <a:rPr lang="en-US" dirty="0" smtClean="0"/>
              <a:t>Process, i.e., allows for removal of item upon request</a:t>
            </a: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13</a:t>
            </a:fld>
            <a:endParaRPr lang="en-US" dirty="0"/>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rategic Agenda screen shot.JPG"/>
          <p:cNvPicPr>
            <a:picLocks noGrp="1" noChangeAspect="1"/>
          </p:cNvPicPr>
          <p:nvPr>
            <p:ph idx="1"/>
          </p:nvPr>
        </p:nvPicPr>
        <p:blipFill>
          <a:blip r:embed="rId4" cstate="print"/>
          <a:srcRect l="3529" t="3490" r="3529" b="3844"/>
          <a:stretch>
            <a:fillRect/>
          </a:stretch>
        </p:blipFill>
        <p:spPr>
          <a:xfrm>
            <a:off x="1066800" y="0"/>
            <a:ext cx="6629400" cy="6685346"/>
          </a:xfrm>
          <a:prstGeom prst="rect">
            <a:avLst/>
          </a:prstGeom>
          <a:ln>
            <a:noFill/>
          </a:ln>
          <a:effectLst>
            <a:outerShdw blurRad="292100" dist="139700" dir="2700000" algn="tl" rotWithShape="0">
              <a:srgbClr val="333333">
                <a:alpha val="65000"/>
              </a:srgbClr>
            </a:outerShdw>
          </a:effectLst>
        </p:spPr>
      </p:pic>
      <p:sp>
        <p:nvSpPr>
          <p:cNvPr id="3"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14</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2400" y="5943600"/>
            <a:ext cx="8763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52400" y="5867400"/>
            <a:ext cx="60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4" name="Chart 13"/>
          <p:cNvGraphicFramePr/>
          <p:nvPr/>
        </p:nvGraphicFramePr>
        <p:xfrm>
          <a:off x="5257800" y="4114800"/>
          <a:ext cx="3886200" cy="25050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extLst>
              <p:ext uri="{D42A27DB-BD31-4B8C-83A1-F6EECF244321}">
                <p14:modId xmlns:p14="http://schemas.microsoft.com/office/powerpoint/2010/main" val="3240986114"/>
              </p:ext>
            </p:extLst>
          </p:nvPr>
        </p:nvGraphicFramePr>
        <p:xfrm>
          <a:off x="4648200" y="838200"/>
          <a:ext cx="4495800" cy="3555546"/>
        </p:xfrm>
        <a:graphic>
          <a:graphicData uri="http://schemas.openxmlformats.org/drawingml/2006/chart">
            <c:chart xmlns:c="http://schemas.openxmlformats.org/drawingml/2006/chart" xmlns:r="http://schemas.openxmlformats.org/officeDocument/2006/relationships" r:id="rId5"/>
          </a:graphicData>
        </a:graphic>
      </p:graphicFrame>
      <p:sp>
        <p:nvSpPr>
          <p:cNvPr id="40967" name="Title 1"/>
          <p:cNvSpPr>
            <a:spLocks noGrp="1"/>
          </p:cNvSpPr>
          <p:nvPr>
            <p:ph type="title"/>
          </p:nvPr>
        </p:nvSpPr>
        <p:spPr>
          <a:xfrm>
            <a:off x="457200" y="0"/>
            <a:ext cx="8229600" cy="884238"/>
          </a:xfrm>
        </p:spPr>
        <p:txBody>
          <a:bodyPr/>
          <a:lstStyle/>
          <a:p>
            <a:pPr algn="ctr"/>
            <a:r>
              <a:rPr lang="en-US" altLang="en-US" dirty="0" smtClean="0"/>
              <a:t>Strategic Dashboard</a:t>
            </a:r>
          </a:p>
        </p:txBody>
      </p:sp>
      <p:graphicFrame>
        <p:nvGraphicFramePr>
          <p:cNvPr id="16" name="Table 15"/>
          <p:cNvGraphicFramePr>
            <a:graphicFrameLocks noGrp="1"/>
          </p:cNvGraphicFramePr>
          <p:nvPr/>
        </p:nvGraphicFramePr>
        <p:xfrm>
          <a:off x="76201" y="914401"/>
          <a:ext cx="5181599" cy="5759283"/>
        </p:xfrm>
        <a:graphic>
          <a:graphicData uri="http://schemas.openxmlformats.org/drawingml/2006/table">
            <a:tbl>
              <a:tblPr>
                <a:tableStyleId>{2D5ABB26-0587-4C30-8999-92F81FD0307C}</a:tableStyleId>
              </a:tblPr>
              <a:tblGrid>
                <a:gridCol w="259080"/>
                <a:gridCol w="2034239"/>
                <a:gridCol w="722070"/>
                <a:gridCol w="722070"/>
                <a:gridCol w="722070"/>
                <a:gridCol w="722070"/>
              </a:tblGrid>
              <a:tr h="353419">
                <a:tc gridSpan="6">
                  <a:txBody>
                    <a:bodyPr/>
                    <a:lstStyle/>
                    <a:p>
                      <a:pPr algn="ctr" fontAlgn="ctr"/>
                      <a:r>
                        <a:rPr lang="en-US" sz="1800" b="1" u="none" strike="noStrike" dirty="0">
                          <a:latin typeface="Frutiger LT 57 Cn" pitchFamily="34" charset="0"/>
                        </a:rPr>
                        <a:t>Financial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l"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Last </a:t>
                      </a:r>
                      <a:r>
                        <a:rPr lang="en-US" sz="1000" b="1" u="none" strike="noStrike" dirty="0" smtClean="0">
                          <a:solidFill>
                            <a:schemeClr val="bg1"/>
                          </a:solidFill>
                          <a:latin typeface="Frutiger LT 57 Cn" pitchFamily="34" charset="0"/>
                        </a:rPr>
                        <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082BE"/>
                    </a:solidFill>
                  </a:tcPr>
                </a:tc>
              </a:tr>
              <a:tr h="353419">
                <a:tc rowSpan="4">
                  <a:txBody>
                    <a:bodyPr/>
                    <a:lstStyle/>
                    <a:p>
                      <a:pPr algn="ctr" fontAlgn="ctr"/>
                      <a:r>
                        <a:rPr lang="en-US" sz="1000" b="1" u="none" strike="noStrike" dirty="0">
                          <a:latin typeface="Frutiger LT 57 Cn" pitchFamily="34" charset="0"/>
                        </a:rPr>
                        <a:t>Income Statement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Surplus</a:t>
                      </a:r>
                      <a:r>
                        <a:rPr lang="en-US" sz="1000" u="none" strike="noStrike" dirty="0" smtClean="0">
                          <a:solidFill>
                            <a:schemeClr val="tx1"/>
                          </a:solidFill>
                          <a:latin typeface="Frutiger LT 57 Cn" pitchFamily="34" charset="0"/>
                        </a:rPr>
                        <a:t>/(deficit) </a:t>
                      </a:r>
                      <a:r>
                        <a:rPr lang="en-US" sz="1000" u="none" strike="noStrike" dirty="0">
                          <a:solidFill>
                            <a:schemeClr val="tx1"/>
                          </a:solidFill>
                          <a:latin typeface="Frutiger LT 57 Cn" pitchFamily="34" charset="0"/>
                        </a:rPr>
                        <a:t>YTD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$390,842</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smtClean="0">
                          <a:latin typeface="Frutiger LT 57 Cn" pitchFamily="34" charset="0"/>
                        </a:rPr>
                        <a:t>$340,908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a:t>
                      </a:r>
                      <a:r>
                        <a:rPr lang="en-US" sz="1000" u="none" strike="noStrike" dirty="0" smtClean="0">
                          <a:latin typeface="Frutiger LT 57 Cn" pitchFamily="34" charset="0"/>
                        </a:rPr>
                        <a:t>570,240</a:t>
                      </a:r>
                      <a:r>
                        <a:rPr lang="en-US" sz="1000" u="none" strike="noStrike" dirty="0">
                          <a:latin typeface="Frutiger LT 57 Cn" pitchFamily="34" charset="0"/>
                        </a:rPr>
                        <a:t>)</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smtClean="0">
                          <a:solidFill>
                            <a:schemeClr val="tx1"/>
                          </a:solidFill>
                          <a:latin typeface="Frutiger LT 57 Cn" pitchFamily="34" charset="0"/>
                        </a:rPr>
                        <a:t>Surplus/(deficit)</a:t>
                      </a:r>
                      <a:r>
                        <a:rPr lang="en-US" sz="1000" u="none" strike="noStrike" baseline="0" dirty="0" smtClean="0">
                          <a:solidFill>
                            <a:schemeClr val="tx1"/>
                          </a:solidFill>
                          <a:latin typeface="Frutiger LT 57 Cn" pitchFamily="34" charset="0"/>
                        </a:rPr>
                        <a:t> </a:t>
                      </a:r>
                      <a:r>
                        <a:rPr lang="en-US" sz="1000" u="none" strike="noStrike" dirty="0" smtClean="0">
                          <a:solidFill>
                            <a:schemeClr val="tx1"/>
                          </a:solidFill>
                          <a:latin typeface="Frutiger LT 57 Cn" pitchFamily="34" charset="0"/>
                        </a:rPr>
                        <a:t>year-end forecast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smtClean="0">
                          <a:latin typeface="Frutiger LT 57 Cn" pitchFamily="34" charset="0"/>
                        </a:rPr>
                        <a:t>$270,000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$30,937</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smtClean="0">
                          <a:latin typeface="Frutiger LT 57 Cn" pitchFamily="34" charset="0"/>
                        </a:rPr>
                        <a:t>$250,987</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($570,240)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Earned income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11.5%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10.3%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11.8%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13.0%</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New grants success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35.0%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33.0%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50.0%</a:t>
                      </a:r>
                      <a:endParaRPr lang="en-US" sz="1000" b="0" i="0" u="none" strike="noStrike" dirty="0">
                        <a:latin typeface="Frutiger LT 57 Cn" pitchFamily="34" charset="0"/>
                      </a:endParaRPr>
                    </a:p>
                  </a:txBody>
                  <a:tcPr marL="7255" marR="7255" marT="7255" marB="0" anchor="ctr"/>
                </a:tc>
              </a:tr>
              <a:tr h="353419">
                <a:tc rowSpan="4">
                  <a:txBody>
                    <a:bodyPr/>
                    <a:lstStyle/>
                    <a:p>
                      <a:pPr algn="ctr" fontAlgn="ctr"/>
                      <a:r>
                        <a:rPr lang="en-US" sz="1000" b="1" u="none" strike="noStrike" dirty="0">
                          <a:latin typeface="Frutiger LT 57 Cn" pitchFamily="34" charset="0"/>
                        </a:rPr>
                        <a:t>Balance Sheet</a:t>
                      </a:r>
                      <a:endParaRPr lang="en-US" sz="1000" b="1" i="0" u="none" strike="noStrike" dirty="0">
                        <a:latin typeface="Frutiger LT 57 Cn" pitchFamily="34" charset="0"/>
                      </a:endParaRPr>
                    </a:p>
                  </a:txBody>
                  <a:tcPr marL="7255" marR="7255" marT="7255" marB="0" vert="vert270" anchor="ctr"/>
                </a:tc>
                <a:tc>
                  <a:txBody>
                    <a:bodyPr/>
                    <a:lstStyle/>
                    <a:p>
                      <a:pPr algn="ctr" fontAlgn="ctr"/>
                      <a:r>
                        <a:rPr lang="en-US" sz="1000" u="none" strike="noStrike" dirty="0">
                          <a:solidFill>
                            <a:schemeClr val="tx1"/>
                          </a:solidFill>
                          <a:latin typeface="Frutiger LT 57 Cn" pitchFamily="34" charset="0"/>
                        </a:rPr>
                        <a:t>Days cash on hand (unrestricted)</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45</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latin typeface="Frutiger LT 57 Cn" pitchFamily="34" charset="0"/>
                        </a:rPr>
                        <a:t>43</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51</a:t>
                      </a:r>
                      <a:endParaRPr lang="en-US" sz="1000" b="0" i="0" u="none" strike="noStrike" dirty="0">
                        <a:latin typeface="Frutiger LT 57 Cn" pitchFamily="34" charset="0"/>
                      </a:endParaRPr>
                    </a:p>
                  </a:txBody>
                  <a:tcPr marL="7255" marR="7255" marT="7255" marB="0" anchor="ctr"/>
                </a:tc>
              </a:tr>
              <a:tr h="52218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Reserve funds balance (1 </a:t>
                      </a:r>
                      <a:r>
                        <a:rPr lang="en-US" sz="1000" u="none" strike="noStrike" dirty="0" smtClean="0">
                          <a:solidFill>
                            <a:schemeClr val="tx1"/>
                          </a:solidFill>
                          <a:latin typeface="Frutiger LT 57 Cn" pitchFamily="34" charset="0"/>
                        </a:rPr>
                        <a:t>month </a:t>
                      </a:r>
                      <a:r>
                        <a:rPr lang="en-US" sz="1000" u="none" strike="noStrike" dirty="0">
                          <a:solidFill>
                            <a:schemeClr val="tx1"/>
                          </a:solidFill>
                          <a:latin typeface="Frutiger LT 57 Cn" pitchFamily="34" charset="0"/>
                        </a:rPr>
                        <a:t>payroll)</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$200,000 </a:t>
                      </a:r>
                      <a:endParaRPr lang="en-US" sz="1000" b="0" i="0" u="none" strike="noStrike" dirty="0">
                        <a:solidFill>
                          <a:schemeClr val="tx1"/>
                        </a:solidFill>
                        <a:latin typeface="Frutiger LT 57 Cn" pitchFamily="34" charset="0"/>
                      </a:endParaRPr>
                    </a:p>
                  </a:txBody>
                  <a:tcPr marL="7255" marR="7255" marT="7255" marB="0" anchor="ctr">
                    <a:solidFill>
                      <a:schemeClr val="bg2">
                        <a:lumMod val="75000"/>
                      </a:schemeClr>
                    </a:solidFill>
                  </a:tcPr>
                </a:tc>
                <a:tc>
                  <a:txBody>
                    <a:bodyPr/>
                    <a:lstStyle/>
                    <a:p>
                      <a:pPr algn="ctr" fontAlgn="ctr"/>
                      <a:r>
                        <a:rPr lang="en-US" sz="1000" u="none" strike="noStrike" dirty="0">
                          <a:latin typeface="Frutiger LT 57 Cn" pitchFamily="34" charset="0"/>
                        </a:rPr>
                        <a:t>$150,000 </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$250,000 </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Current ratio</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 to 1</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5.8</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4.2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6.2</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AR aged over 90 days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15.0%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22.3%</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a:latin typeface="Frutiger LT 57 Cn" pitchFamily="34" charset="0"/>
                        </a:rPr>
                        <a:t>23.5%</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20.0%</a:t>
                      </a:r>
                      <a:endParaRPr lang="en-US" sz="1000" b="0" i="0" u="none" strike="noStrike" dirty="0">
                        <a:latin typeface="Frutiger LT 57 Cn" pitchFamily="34" charset="0"/>
                      </a:endParaRPr>
                    </a:p>
                  </a:txBody>
                  <a:tcPr marL="7255" marR="7255" marT="7255" marB="0" anchor="ctr"/>
                </a:tc>
              </a:tr>
              <a:tr h="289228">
                <a:tc>
                  <a:txBody>
                    <a:bodyPr/>
                    <a:lstStyle/>
                    <a:p>
                      <a:pPr algn="l" fontAlgn="ctr"/>
                      <a:endParaRPr lang="en-US" sz="800" b="0" i="0" u="none" strike="noStrike">
                        <a:latin typeface="Frutiger LT 57 Cn" pitchFamily="34" charset="0"/>
                      </a:endParaRPr>
                    </a:p>
                  </a:txBody>
                  <a:tcPr marL="7255" marR="7255" marT="7255" marB="0" anchor="ctr"/>
                </a:tc>
                <a:tc>
                  <a:txBody>
                    <a:bodyPr/>
                    <a:lstStyle/>
                    <a:p>
                      <a:endParaRPr lang="en-US" dirty="0">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c>
                  <a:txBody>
                    <a:bodyPr/>
                    <a:lstStyle/>
                    <a:p>
                      <a:pPr algn="l" fontAlgn="ctr"/>
                      <a:endParaRPr lang="en-US" sz="800" b="0" i="0" u="none" strike="noStrike">
                        <a:latin typeface="Frutiger LT 57 Cn" pitchFamily="34" charset="0"/>
                      </a:endParaRPr>
                    </a:p>
                  </a:txBody>
                  <a:tcPr marL="7255" marR="7255" marT="7255" marB="0" anchor="ctr"/>
                </a:tc>
              </a:tr>
              <a:tr h="353419">
                <a:tc gridSpan="6">
                  <a:txBody>
                    <a:bodyPr/>
                    <a:lstStyle/>
                    <a:p>
                      <a:pPr algn="ctr" fontAlgn="ctr"/>
                      <a:r>
                        <a:rPr lang="en-US" sz="1800" b="1" u="none" strike="noStrike" dirty="0">
                          <a:latin typeface="Frutiger LT 57 Cn" pitchFamily="34" charset="0"/>
                        </a:rPr>
                        <a:t>Program Indicators</a:t>
                      </a:r>
                      <a:endParaRPr lang="en-US" sz="1800" b="1" i="0" u="none" strike="noStrike" dirty="0">
                        <a:latin typeface="Frutiger LT 57 Cn" pitchFamily="34" charset="0"/>
                      </a:endParaRPr>
                    </a:p>
                  </a:txBody>
                  <a:tcPr marL="7255" marR="7255" marT="725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419">
                <a:tc>
                  <a:txBody>
                    <a:bodyPr/>
                    <a:lstStyle/>
                    <a:p>
                      <a:pPr algn="l" fontAlgn="ctr"/>
                      <a:r>
                        <a:rPr lang="en-US" sz="800" u="none" strike="noStrike">
                          <a:latin typeface="Frutiger LT 57 Cn" pitchFamily="34" charset="0"/>
                        </a:rPr>
                        <a:t> </a:t>
                      </a:r>
                      <a:endParaRPr lang="en-US" sz="8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bg1"/>
                          </a:solidFill>
                          <a:latin typeface="Frutiger LT 57 Cn" pitchFamily="34" charset="0"/>
                        </a:rPr>
                        <a:t> </a:t>
                      </a:r>
                      <a:endParaRPr lang="en-US" sz="1000" b="0" i="0" u="none" strike="noStrike" dirty="0">
                        <a:solidFill>
                          <a:schemeClr val="bg1"/>
                        </a:solidFill>
                        <a:latin typeface="Frutiger LT 57 Cn" pitchFamily="34" charset="0"/>
                      </a:endParaRPr>
                    </a:p>
                  </a:txBody>
                  <a:tcPr marL="7255" marR="7255" marT="7255" marB="0" anchor="ctr">
                    <a:solidFill>
                      <a:srgbClr val="A082BE"/>
                    </a:solidFill>
                  </a:tcPr>
                </a:tc>
                <a:tc>
                  <a:txBody>
                    <a:bodyPr/>
                    <a:lstStyle/>
                    <a:p>
                      <a:pPr algn="ctr" fontAlgn="ctr"/>
                      <a:r>
                        <a:rPr lang="en-US" sz="1000" b="1" u="none" strike="noStrike" dirty="0">
                          <a:solidFill>
                            <a:schemeClr val="bg1"/>
                          </a:solidFill>
                          <a:latin typeface="Frutiger LT 57 Cn" pitchFamily="34" charset="0"/>
                        </a:rPr>
                        <a:t>Target</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This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a:solidFill>
                            <a:schemeClr val="bg1"/>
                          </a:solidFill>
                          <a:latin typeface="Frutiger LT 57 Cn" pitchFamily="34" charset="0"/>
                        </a:rPr>
                        <a:t>Last month</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c>
                  <a:txBody>
                    <a:bodyPr/>
                    <a:lstStyle/>
                    <a:p>
                      <a:pPr algn="ctr" fontAlgn="ctr"/>
                      <a:r>
                        <a:rPr lang="en-US" sz="1000" b="1" u="none" strike="noStrike" dirty="0" smtClean="0">
                          <a:solidFill>
                            <a:schemeClr val="bg1"/>
                          </a:solidFill>
                          <a:latin typeface="Frutiger LT 57 Cn" pitchFamily="34" charset="0"/>
                        </a:rPr>
                        <a:t>Last</a:t>
                      </a:r>
                      <a:br>
                        <a:rPr lang="en-US" sz="1000" b="1" u="none" strike="noStrike" dirty="0" smtClean="0">
                          <a:solidFill>
                            <a:schemeClr val="bg1"/>
                          </a:solidFill>
                          <a:latin typeface="Frutiger LT 57 Cn" pitchFamily="34" charset="0"/>
                        </a:rPr>
                      </a:br>
                      <a:r>
                        <a:rPr lang="en-US" sz="1000" b="1" u="none" strike="noStrike" dirty="0" smtClean="0">
                          <a:solidFill>
                            <a:schemeClr val="bg1"/>
                          </a:solidFill>
                          <a:latin typeface="Frutiger LT 57 Cn" pitchFamily="34" charset="0"/>
                        </a:rPr>
                        <a:t>year </a:t>
                      </a:r>
                      <a:r>
                        <a:rPr lang="en-US" sz="1000" b="1" u="none" strike="noStrike" dirty="0">
                          <a:solidFill>
                            <a:schemeClr val="bg1"/>
                          </a:solidFill>
                          <a:latin typeface="Frutiger LT 57 Cn" pitchFamily="34" charset="0"/>
                        </a:rPr>
                        <a:t>end</a:t>
                      </a:r>
                      <a:endParaRPr lang="en-US" sz="1000" b="1" i="0" u="none" strike="noStrike" dirty="0">
                        <a:solidFill>
                          <a:schemeClr val="bg1"/>
                        </a:solidFill>
                        <a:latin typeface="Frutiger LT 57 Cn" pitchFamily="34" charset="0"/>
                      </a:endParaRPr>
                    </a:p>
                  </a:txBody>
                  <a:tcPr marL="7255" marR="7255" marT="7255" marB="0" anchor="ctr">
                    <a:solidFill>
                      <a:srgbClr val="A588C2"/>
                    </a:solidFill>
                  </a:tcPr>
                </a:tc>
              </a:tr>
              <a:tr h="353419">
                <a:tc rowSpan="3">
                  <a:txBody>
                    <a:bodyPr/>
                    <a:lstStyle/>
                    <a:p>
                      <a:pPr algn="ctr" fontAlgn="ctr"/>
                      <a:r>
                        <a:rPr lang="en-US" sz="800" u="none" strike="noStrike" dirty="0">
                          <a:latin typeface="Frutiger LT 57 Cn" pitchFamily="34" charset="0"/>
                        </a:rPr>
                        <a:t> </a:t>
                      </a:r>
                      <a:endParaRPr lang="en-US" sz="8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solidFill>
                            <a:schemeClr val="tx1"/>
                          </a:solidFill>
                          <a:latin typeface="Frutiger LT 57 Cn" pitchFamily="34" charset="0"/>
                        </a:rPr>
                        <a:t>Weatherization</a:t>
                      </a:r>
                      <a:r>
                        <a:rPr lang="en-US" sz="1000" b="0" i="0" u="none" strike="noStrike" baseline="0" dirty="0" smtClean="0">
                          <a:solidFill>
                            <a:schemeClr val="tx1"/>
                          </a:solidFill>
                          <a:latin typeface="Frutiger LT 57 Cn" pitchFamily="34" charset="0"/>
                        </a:rPr>
                        <a:t> Contracts (monthly goal)</a:t>
                      </a:r>
                    </a:p>
                  </a:txBody>
                  <a:tcPr marL="7255" marR="7255" marT="7255" marB="0" anchor="ctr">
                    <a:solidFill>
                      <a:schemeClr val="bg1">
                        <a:lumMod val="85000"/>
                      </a:schemeClr>
                    </a:solidFill>
                  </a:tcPr>
                </a:tc>
                <a:tc>
                  <a:txBody>
                    <a:bodyPr/>
                    <a:lstStyle/>
                    <a:p>
                      <a:pPr algn="ctr" fontAlgn="ctr"/>
                      <a:r>
                        <a:rPr lang="en-US" sz="1000" u="none" strike="noStrike" dirty="0">
                          <a:latin typeface="Frutiger LT 57 Cn" pitchFamily="34" charset="0"/>
                        </a:rPr>
                        <a:t>20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21</a:t>
                      </a:r>
                      <a:endParaRPr lang="en-US" sz="1000" b="0" i="0" u="none" strike="noStrike" dirty="0">
                        <a:latin typeface="Frutiger LT 57 Cn" pitchFamily="34" charset="0"/>
                      </a:endParaRPr>
                    </a:p>
                  </a:txBody>
                  <a:tcPr marL="7255" marR="7255" marT="7255" marB="0" anchor="ctr">
                    <a:solidFill>
                      <a:srgbClr val="92D050"/>
                    </a:solidFill>
                  </a:tcPr>
                </a:tc>
                <a:tc>
                  <a:txBody>
                    <a:bodyPr/>
                    <a:lstStyle/>
                    <a:p>
                      <a:pPr algn="ctr" fontAlgn="ctr"/>
                      <a:r>
                        <a:rPr lang="en-US" sz="1000" u="none" strike="noStrike" dirty="0">
                          <a:latin typeface="Frutiger LT 57 Cn" pitchFamily="34" charset="0"/>
                        </a:rPr>
                        <a:t>22</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a:latin typeface="Frutiger LT 57 Cn" pitchFamily="34" charset="0"/>
                        </a:rPr>
                        <a:t>15</a:t>
                      </a:r>
                      <a:endParaRPr lang="en-US" sz="1000" b="0" i="0" u="none" strike="noStrike">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b="0" i="0" u="none" strike="noStrike" dirty="0" smtClean="0">
                          <a:solidFill>
                            <a:schemeClr val="tx1"/>
                          </a:solidFill>
                          <a:latin typeface="Frutiger LT 57 Cn" pitchFamily="34" charset="0"/>
                        </a:rPr>
                        <a:t>Head</a:t>
                      </a:r>
                      <a:r>
                        <a:rPr lang="en-US" sz="1000" b="0" i="0" u="none" strike="noStrike" baseline="0" dirty="0" smtClean="0">
                          <a:solidFill>
                            <a:schemeClr val="tx1"/>
                          </a:solidFill>
                          <a:latin typeface="Frutiger LT 57 Cn" pitchFamily="34" charset="0"/>
                        </a:rPr>
                        <a:t> Start enrollment</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b="0" i="0" u="none" strike="noStrike" dirty="0" smtClean="0">
                          <a:latin typeface="Frutiger LT 57 Cn" pitchFamily="34" charset="0"/>
                        </a:rPr>
                        <a:t>100</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smtClean="0">
                          <a:solidFill>
                            <a:schemeClr val="tx1"/>
                          </a:solidFill>
                          <a:latin typeface="Frutiger LT 57 Cn" pitchFamily="34" charset="0"/>
                        </a:rPr>
                        <a:t>60</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b="0" i="0" u="none" strike="noStrike" dirty="0" smtClean="0">
                          <a:latin typeface="Frutiger LT 57 Cn" pitchFamily="34" charset="0"/>
                        </a:rPr>
                        <a:t>58</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b="0" i="0" u="none" strike="noStrike" dirty="0" smtClean="0">
                          <a:latin typeface="Frutiger LT 57 Cn" pitchFamily="34" charset="0"/>
                        </a:rPr>
                        <a:t>109</a:t>
                      </a:r>
                      <a:endParaRPr lang="en-US" sz="1000" b="0" i="0" u="none" strike="noStrike" dirty="0">
                        <a:latin typeface="Frutiger LT 57 Cn" pitchFamily="34" charset="0"/>
                      </a:endParaRPr>
                    </a:p>
                  </a:txBody>
                  <a:tcPr marL="7255" marR="7255" marT="7255" marB="0" anchor="ctr"/>
                </a:tc>
              </a:tr>
              <a:tr h="353419">
                <a:tc vMerge="1">
                  <a:txBody>
                    <a:bodyPr/>
                    <a:lstStyle/>
                    <a:p>
                      <a:endParaRPr lang="en-US"/>
                    </a:p>
                  </a:txBody>
                  <a:tcPr/>
                </a:tc>
                <a:tc>
                  <a:txBody>
                    <a:bodyPr/>
                    <a:lstStyle/>
                    <a:p>
                      <a:pPr algn="ctr" fontAlgn="ctr"/>
                      <a:r>
                        <a:rPr lang="en-US" sz="1000" u="none" strike="noStrike" dirty="0">
                          <a:solidFill>
                            <a:schemeClr val="tx1"/>
                          </a:solidFill>
                          <a:latin typeface="Frutiger LT 57 Cn" pitchFamily="34" charset="0"/>
                        </a:rPr>
                        <a:t>Monthly job placements</a:t>
                      </a:r>
                      <a:endParaRPr lang="en-US" sz="1000" b="0" i="0" u="none" strike="noStrike" dirty="0">
                        <a:solidFill>
                          <a:schemeClr val="tx1"/>
                        </a:solidFill>
                        <a:latin typeface="Frutiger LT 57 Cn" pitchFamily="34" charset="0"/>
                      </a:endParaRPr>
                    </a:p>
                  </a:txBody>
                  <a:tcPr marL="7255" marR="7255" marT="7255" marB="0" anchor="ctr">
                    <a:solidFill>
                      <a:schemeClr val="bg1">
                        <a:lumMod val="85000"/>
                      </a:schemeClr>
                    </a:solidFill>
                  </a:tcPr>
                </a:tc>
                <a:tc>
                  <a:txBody>
                    <a:bodyPr/>
                    <a:lstStyle/>
                    <a:p>
                      <a:pPr algn="ctr" fontAlgn="ctr"/>
                      <a:r>
                        <a:rPr lang="en-US" sz="1000" u="none" strike="noStrike">
                          <a:latin typeface="Frutiger LT 57 Cn" pitchFamily="34" charset="0"/>
                        </a:rPr>
                        <a:t>30</a:t>
                      </a:r>
                      <a:endParaRPr lang="en-US" sz="1000" b="0" i="0" u="none" strike="noStrike">
                        <a:latin typeface="Frutiger LT 57 Cn" pitchFamily="34" charset="0"/>
                      </a:endParaRPr>
                    </a:p>
                  </a:txBody>
                  <a:tcPr marL="7255" marR="7255" marT="7255" marB="0" anchor="ctr"/>
                </a:tc>
                <a:tc>
                  <a:txBody>
                    <a:bodyPr/>
                    <a:lstStyle/>
                    <a:p>
                      <a:pPr algn="ctr" fontAlgn="ctr"/>
                      <a:r>
                        <a:rPr lang="en-US" sz="1000" u="none" strike="noStrike" dirty="0">
                          <a:solidFill>
                            <a:schemeClr val="tx1"/>
                          </a:solidFill>
                          <a:latin typeface="Frutiger LT 57 Cn" pitchFamily="34" charset="0"/>
                        </a:rPr>
                        <a:t>11</a:t>
                      </a:r>
                      <a:endParaRPr lang="en-US" sz="1000" b="0" i="0" u="none" strike="noStrike" dirty="0">
                        <a:solidFill>
                          <a:schemeClr val="tx1"/>
                        </a:solidFill>
                        <a:latin typeface="Frutiger LT 57 Cn" pitchFamily="34" charset="0"/>
                      </a:endParaRPr>
                    </a:p>
                  </a:txBody>
                  <a:tcPr marL="7255" marR="7255" marT="7255" marB="0" anchor="ctr">
                    <a:solidFill>
                      <a:srgbClr val="FF9933"/>
                    </a:solidFill>
                  </a:tcPr>
                </a:tc>
                <a:tc>
                  <a:txBody>
                    <a:bodyPr/>
                    <a:lstStyle/>
                    <a:p>
                      <a:pPr algn="ctr" fontAlgn="ctr"/>
                      <a:r>
                        <a:rPr lang="en-US" sz="1000" u="none" strike="noStrike" dirty="0">
                          <a:latin typeface="Frutiger LT 57 Cn" pitchFamily="34" charset="0"/>
                        </a:rPr>
                        <a:t>14</a:t>
                      </a:r>
                      <a:endParaRPr lang="en-US" sz="1000" b="0" i="0" u="none" strike="noStrike" dirty="0">
                        <a:latin typeface="Frutiger LT 57 Cn" pitchFamily="34" charset="0"/>
                      </a:endParaRPr>
                    </a:p>
                  </a:txBody>
                  <a:tcPr marL="7255" marR="7255" marT="7255" marB="0" anchor="ctr"/>
                </a:tc>
                <a:tc>
                  <a:txBody>
                    <a:bodyPr/>
                    <a:lstStyle/>
                    <a:p>
                      <a:pPr algn="ctr" fontAlgn="ctr"/>
                      <a:r>
                        <a:rPr lang="en-US" sz="1000" u="none" strike="noStrike" dirty="0">
                          <a:latin typeface="Frutiger LT 57 Cn" pitchFamily="34" charset="0"/>
                        </a:rPr>
                        <a:t>32</a:t>
                      </a:r>
                      <a:endParaRPr lang="en-US" sz="1000" b="0" i="0" u="none" strike="noStrike" dirty="0">
                        <a:latin typeface="Frutiger LT 57 Cn" pitchFamily="34" charset="0"/>
                      </a:endParaRPr>
                    </a:p>
                  </a:txBody>
                  <a:tcPr marL="7255" marR="7255" marT="7255" marB="0" anchor="ctr"/>
                </a:tc>
              </a:tr>
            </a:tbl>
          </a:graphicData>
        </a:graphic>
      </p:graphicFrame>
      <p:sp>
        <p:nvSpPr>
          <p:cNvPr id="9" name="Slide Number Placeholder 3"/>
          <p:cNvSpPr>
            <a:spLocks noGrp="1"/>
          </p:cNvSpPr>
          <p:nvPr>
            <p:ph type="sldNum" sz="quarter" idx="12"/>
          </p:nvPr>
        </p:nvSpPr>
        <p:spPr>
          <a:xfrm>
            <a:off x="8458200" y="6416675"/>
            <a:ext cx="381000" cy="365125"/>
          </a:xfrm>
        </p:spPr>
        <p:txBody>
          <a:bodyPr/>
          <a:lstStyle/>
          <a:p>
            <a:fld id="{4A66FE31-C09E-42ED-B4D0-F94965E42B7D}" type="slidenum">
              <a:rPr lang="en-US" smtClean="0"/>
              <a:pPr/>
              <a:t>15</a:t>
            </a:fld>
            <a:endParaRPr lang="en-US" dirty="0"/>
          </a:p>
        </p:txBody>
      </p:sp>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Exercise</a:t>
            </a:r>
            <a:endParaRPr lang="en-US" dirty="0"/>
          </a:p>
        </p:txBody>
      </p:sp>
      <p:sp>
        <p:nvSpPr>
          <p:cNvPr id="3" name="Content Placeholder 2"/>
          <p:cNvSpPr>
            <a:spLocks noGrp="1"/>
          </p:cNvSpPr>
          <p:nvPr>
            <p:ph idx="1"/>
          </p:nvPr>
        </p:nvSpPr>
        <p:spPr/>
        <p:txBody>
          <a:bodyPr/>
          <a:lstStyle/>
          <a:p>
            <a:pPr>
              <a:spcBef>
                <a:spcPts val="800"/>
              </a:spcBef>
              <a:spcAft>
                <a:spcPts val="800"/>
              </a:spcAft>
            </a:pPr>
            <a:r>
              <a:rPr lang="en-US" dirty="0" smtClean="0"/>
              <a:t>Describe your CAA’s current board meeting agenda</a:t>
            </a:r>
          </a:p>
          <a:p>
            <a:pPr>
              <a:spcBef>
                <a:spcPts val="800"/>
              </a:spcBef>
              <a:spcAft>
                <a:spcPts val="800"/>
              </a:spcAft>
            </a:pPr>
            <a:r>
              <a:rPr lang="en-US" dirty="0" smtClean="0"/>
              <a:t>List what items on the agenda may be suitable for a consent agenda</a:t>
            </a:r>
          </a:p>
          <a:p>
            <a:pPr>
              <a:spcBef>
                <a:spcPts val="800"/>
              </a:spcBef>
              <a:spcAft>
                <a:spcPts val="800"/>
              </a:spcAft>
            </a:pPr>
            <a:r>
              <a:rPr lang="en-US" dirty="0" smtClean="0"/>
              <a:t>List the items that require the board to think strategically</a:t>
            </a:r>
          </a:p>
          <a:p>
            <a:pPr>
              <a:spcBef>
                <a:spcPts val="800"/>
              </a:spcBef>
              <a:spcAft>
                <a:spcPts val="800"/>
              </a:spcAft>
            </a:pPr>
            <a:endParaRPr lang="en-US" dirty="0"/>
          </a:p>
        </p:txBody>
      </p:sp>
      <p:sp>
        <p:nvSpPr>
          <p:cNvPr id="4" name="Slide Number Placeholder 3"/>
          <p:cNvSpPr>
            <a:spLocks noGrp="1"/>
          </p:cNvSpPr>
          <p:nvPr>
            <p:ph type="sldNum" sz="quarter" idx="12"/>
          </p:nvPr>
        </p:nvSpPr>
        <p:spPr/>
        <p:txBody>
          <a:bodyPr/>
          <a:lstStyle/>
          <a:p>
            <a:fld id="{4A66FE31-C09E-42ED-B4D0-F94965E42B7D}" type="slidenum">
              <a:rPr lang="en-US" smtClean="0"/>
              <a:pPr/>
              <a:t>16</a:t>
            </a:fld>
            <a:endParaRPr lang="en-US"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1">
      <a:dk1>
        <a:srgbClr val="21798F"/>
      </a:dk1>
      <a:lt1>
        <a:sysClr val="window" lastClr="FFFFFF"/>
      </a:lt1>
      <a:dk2>
        <a:srgbClr val="464646"/>
      </a:dk2>
      <a:lt2>
        <a:srgbClr val="DEF5FA"/>
      </a:lt2>
      <a:accent1>
        <a:srgbClr val="2DA2BF"/>
      </a:accent1>
      <a:accent2>
        <a:srgbClr val="EB641B"/>
      </a:accent2>
      <a:accent3>
        <a:srgbClr val="474B78"/>
      </a:accent3>
      <a:accent4>
        <a:srgbClr val="69D54B"/>
      </a:accent4>
      <a:accent5>
        <a:srgbClr val="474B78"/>
      </a:accent5>
      <a:accent6>
        <a:srgbClr val="7D3C4A"/>
      </a:accent6>
      <a:hlink>
        <a:srgbClr val="2DA2BF"/>
      </a:hlink>
      <a:folHlink>
        <a:srgbClr val="2DA2B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ange NAF Theme">
    <a:dk1>
      <a:srgbClr val="232F84"/>
    </a:dk1>
    <a:lt1>
      <a:srgbClr val="FFF4DE"/>
    </a:lt1>
    <a:dk2>
      <a:srgbClr val="232F84"/>
    </a:dk2>
    <a:lt2>
      <a:srgbClr val="FFF4DE"/>
    </a:lt2>
    <a:accent1>
      <a:srgbClr val="F47B20"/>
    </a:accent1>
    <a:accent2>
      <a:srgbClr val="00704A"/>
    </a:accent2>
    <a:accent3>
      <a:srgbClr val="FFFFFF"/>
    </a:accent3>
    <a:accent4>
      <a:srgbClr val="FFF4DE"/>
    </a:accent4>
    <a:accent5>
      <a:srgbClr val="232F84"/>
    </a:accent5>
    <a:accent6>
      <a:srgbClr val="F47B20"/>
    </a:accent6>
    <a:hlink>
      <a:srgbClr val="00704A"/>
    </a:hlink>
    <a:folHlink>
      <a:srgbClr val="0070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100362</TotalTime>
  <Words>3409</Words>
  <Application>Microsoft Office PowerPoint</Application>
  <PresentationFormat>On-screen Show (4:3)</PresentationFormat>
  <Paragraphs>243</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Corbel</vt:lpstr>
      <vt:lpstr>Courier New</vt:lpstr>
      <vt:lpstr>Frutiger LT 57 Cn</vt:lpstr>
      <vt:lpstr>Wingdings</vt:lpstr>
      <vt:lpstr>1_Office Theme</vt:lpstr>
      <vt:lpstr>  Board Roles &amp; Responsibilities:  Public Community Action Agencies  </vt:lpstr>
      <vt:lpstr>PowerPoint Presentation</vt:lpstr>
      <vt:lpstr>Key Responsibilities of the Tripartite Board</vt:lpstr>
      <vt:lpstr>Key Board Responsibilities</vt:lpstr>
      <vt:lpstr>Public CAA Case Study: Power of a Tripartite Board</vt:lpstr>
      <vt:lpstr>Key Board Responsibility </vt:lpstr>
      <vt:lpstr>Planning Exercise</vt:lpstr>
      <vt:lpstr>Planning Under CSBG</vt:lpstr>
      <vt:lpstr>Development of Strategic Plan</vt:lpstr>
      <vt:lpstr>CSBG Organizational Standards Planning</vt:lpstr>
      <vt:lpstr>Engage in Planning</vt:lpstr>
      <vt:lpstr>Strategic Agendas</vt:lpstr>
      <vt:lpstr>Consent Agendas</vt:lpstr>
      <vt:lpstr>PowerPoint Presentation</vt:lpstr>
      <vt:lpstr>Strategic Dashboard</vt:lpstr>
      <vt:lpstr>Agenda Exercise</vt:lpstr>
    </vt:vector>
  </TitlesOfParts>
  <Company>ABCD,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Conference</dc:title>
  <dc:creator>Administrator</dc:creator>
  <cp:lastModifiedBy>Veronica Zhang</cp:lastModifiedBy>
  <cp:revision>7463</cp:revision>
  <dcterms:created xsi:type="dcterms:W3CDTF">2009-09-10T14:42:41Z</dcterms:created>
  <dcterms:modified xsi:type="dcterms:W3CDTF">2019-09-26T14:28:04Z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866CF50C-CA57-47CE-8DD9-255AE65B776A</vt:lpwstr>
  </property>
  <property fmtid="{D5CDD505-2E9C-101B-9397-08002B2CF9AE}" pid="3" name="ArticulatePath">
    <vt:lpwstr>Tripartite Board Roles and Responsbilities_Public CAAs (9.23.19)</vt:lpwstr>
  </property>
</Properties>
</file>