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0.xml" ContentType="application/vnd.openxmlformats-officedocument.presentationml.tags+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1.xml" ContentType="application/vnd.openxmlformats-officedocument.presentationml.tags+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6.xml" ContentType="application/vnd.openxmlformats-officedocument.presentationml.tags+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handoutMasterIdLst>
    <p:handoutMasterId r:id="rId25"/>
  </p:handoutMasterIdLst>
  <p:sldIdLst>
    <p:sldId id="256" r:id="rId2"/>
    <p:sldId id="554" r:id="rId3"/>
    <p:sldId id="287" r:id="rId4"/>
    <p:sldId id="288" r:id="rId5"/>
    <p:sldId id="571" r:id="rId6"/>
    <p:sldId id="304" r:id="rId7"/>
    <p:sldId id="347" r:id="rId8"/>
    <p:sldId id="346" r:id="rId9"/>
    <p:sldId id="404" r:id="rId10"/>
    <p:sldId id="385" r:id="rId11"/>
    <p:sldId id="383" r:id="rId12"/>
    <p:sldId id="395" r:id="rId13"/>
    <p:sldId id="396" r:id="rId14"/>
    <p:sldId id="397" r:id="rId15"/>
    <p:sldId id="372" r:id="rId16"/>
    <p:sldId id="373" r:id="rId17"/>
    <p:sldId id="559" r:id="rId18"/>
    <p:sldId id="410" r:id="rId19"/>
    <p:sldId id="566" r:id="rId20"/>
    <p:sldId id="567" r:id="rId21"/>
    <p:sldId id="402" r:id="rId22"/>
    <p:sldId id="322" r:id="rId23"/>
  </p:sldIdLst>
  <p:sldSz cx="9144000" cy="6858000" type="screen4x3"/>
  <p:notesSz cx="7010400" cy="9296400"/>
  <p:custDataLst>
    <p:tags r:id="rId26"/>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24849D"/>
    <a:srgbClr val="2FAAC7"/>
    <a:srgbClr val="585673"/>
    <a:srgbClr val="1A6174"/>
    <a:srgbClr val="FFFB65"/>
    <a:srgbClr val="FF7D25"/>
    <a:srgbClr val="93D050"/>
    <a:srgbClr val="FFFA00"/>
    <a:srgbClr val="FFFF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781" autoAdjust="0"/>
    <p:restoredTop sz="62816" autoAdjust="0"/>
  </p:normalViewPr>
  <p:slideViewPr>
    <p:cSldViewPr>
      <p:cViewPr varScale="1">
        <p:scale>
          <a:sx n="76" d="100"/>
          <a:sy n="76" d="100"/>
        </p:scale>
        <p:origin x="225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91" d="100"/>
          <a:sy n="91" d="100"/>
        </p:scale>
        <p:origin x="3708"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1396F7-C3CB-4847-A4D9-7661AED21237}" type="doc">
      <dgm:prSet loTypeId="urn:microsoft.com/office/officeart/2005/8/layout/equation2" loCatId="process" qsTypeId="urn:microsoft.com/office/officeart/2005/8/quickstyle/simple1" qsCatId="simple" csTypeId="urn:microsoft.com/office/officeart/2005/8/colors/colorful1#2" csCatId="colorful" phldr="1"/>
      <dgm:spPr/>
    </dgm:pt>
    <dgm:pt modelId="{3F088DA5-0825-4733-B733-D6D919BF6AF4}">
      <dgm:prSet phldrT="[Text]" custT="1"/>
      <dgm:spPr>
        <a:solidFill>
          <a:schemeClr val="bg2">
            <a:lumMod val="50000"/>
          </a:schemeClr>
        </a:solidFill>
      </dgm:spPr>
      <dgm:t>
        <a:bodyPr/>
        <a:lstStyle/>
        <a:p>
          <a:r>
            <a:rPr lang="en-US" sz="3000" b="1" dirty="0" smtClean="0"/>
            <a:t>With Board/ Local Governing Officials/CAA</a:t>
          </a:r>
          <a:endParaRPr lang="en-US" sz="3000" b="1" dirty="0"/>
        </a:p>
      </dgm:t>
    </dgm:pt>
    <dgm:pt modelId="{EEEC16E9-86D9-41F7-BAEA-BF063642D022}" type="parTrans" cxnId="{03CC845A-E0A7-4A02-9372-5238D1AD1CB2}">
      <dgm:prSet/>
      <dgm:spPr/>
      <dgm:t>
        <a:bodyPr/>
        <a:lstStyle/>
        <a:p>
          <a:endParaRPr lang="en-US"/>
        </a:p>
      </dgm:t>
    </dgm:pt>
    <dgm:pt modelId="{F9B8DB03-88C8-494E-BAF5-203B0A60F153}" type="sibTrans" cxnId="{03CC845A-E0A7-4A02-9372-5238D1AD1CB2}">
      <dgm:prSet/>
      <dgm:spPr>
        <a:solidFill>
          <a:schemeClr val="bg2">
            <a:lumMod val="50000"/>
          </a:schemeClr>
        </a:solidFill>
      </dgm:spPr>
      <dgm:t>
        <a:bodyPr/>
        <a:lstStyle/>
        <a:p>
          <a:endParaRPr lang="en-US"/>
        </a:p>
      </dgm:t>
    </dgm:pt>
    <dgm:pt modelId="{7D8A77C3-28AE-4EFD-BF16-61EF8D4D8A1C}">
      <dgm:prSet phldrT="[Text]" custT="1"/>
      <dgm:spPr/>
      <dgm:t>
        <a:bodyPr/>
        <a:lstStyle/>
        <a:p>
          <a:r>
            <a:rPr lang="en-US" sz="3000" b="1" dirty="0" smtClean="0"/>
            <a:t>With Stakeholders/ Community</a:t>
          </a:r>
          <a:endParaRPr lang="en-US" sz="3000" b="1" dirty="0"/>
        </a:p>
      </dgm:t>
    </dgm:pt>
    <dgm:pt modelId="{E97647E3-CB03-4E40-BB40-19ED5CE44451}" type="parTrans" cxnId="{C74046FE-60D6-4AFC-B038-D83FFF10FD9F}">
      <dgm:prSet/>
      <dgm:spPr/>
      <dgm:t>
        <a:bodyPr/>
        <a:lstStyle/>
        <a:p>
          <a:endParaRPr lang="en-US"/>
        </a:p>
      </dgm:t>
    </dgm:pt>
    <dgm:pt modelId="{107AA516-F0EF-43D0-A714-4B724CD6E73A}" type="sibTrans" cxnId="{C74046FE-60D6-4AFC-B038-D83FFF10FD9F}">
      <dgm:prSet/>
      <dgm:spPr>
        <a:solidFill>
          <a:schemeClr val="accent4"/>
        </a:solidFill>
      </dgm:spPr>
      <dgm:t>
        <a:bodyPr/>
        <a:lstStyle/>
        <a:p>
          <a:endParaRPr lang="en-US"/>
        </a:p>
      </dgm:t>
    </dgm:pt>
    <dgm:pt modelId="{69715824-DA6D-47AD-8099-85BA077DEFD2}">
      <dgm:prSet phldrT="[Text]" custT="1"/>
      <dgm:spPr/>
      <dgm:t>
        <a:bodyPr/>
        <a:lstStyle/>
        <a:p>
          <a:r>
            <a:rPr lang="en-US" sz="3000" b="1" dirty="0" smtClean="0"/>
            <a:t>Engagement</a:t>
          </a:r>
          <a:endParaRPr lang="en-US" sz="3000" b="1" dirty="0"/>
        </a:p>
      </dgm:t>
    </dgm:pt>
    <dgm:pt modelId="{644FCDFC-8036-4E65-B3DD-3CA0EE49F90A}" type="parTrans" cxnId="{E72140BD-27C6-47A6-ADD8-F21A5BADBBB3}">
      <dgm:prSet/>
      <dgm:spPr/>
      <dgm:t>
        <a:bodyPr/>
        <a:lstStyle/>
        <a:p>
          <a:endParaRPr lang="en-US"/>
        </a:p>
      </dgm:t>
    </dgm:pt>
    <dgm:pt modelId="{3FDB1385-8BF9-456F-A1D1-DB7B3C0A5AFF}" type="sibTrans" cxnId="{E72140BD-27C6-47A6-ADD8-F21A5BADBBB3}">
      <dgm:prSet/>
      <dgm:spPr/>
      <dgm:t>
        <a:bodyPr/>
        <a:lstStyle/>
        <a:p>
          <a:endParaRPr lang="en-US"/>
        </a:p>
      </dgm:t>
    </dgm:pt>
    <dgm:pt modelId="{6471789E-AF23-4668-B459-A4B51269F41E}" type="pres">
      <dgm:prSet presAssocID="{C41396F7-C3CB-4847-A4D9-7661AED21237}" presName="Name0" presStyleCnt="0">
        <dgm:presLayoutVars>
          <dgm:dir/>
          <dgm:resizeHandles val="exact"/>
        </dgm:presLayoutVars>
      </dgm:prSet>
      <dgm:spPr/>
    </dgm:pt>
    <dgm:pt modelId="{819009BB-639E-43AA-BFBE-3DD4AE5725FC}" type="pres">
      <dgm:prSet presAssocID="{C41396F7-C3CB-4847-A4D9-7661AED21237}" presName="vNodes" presStyleCnt="0"/>
      <dgm:spPr/>
    </dgm:pt>
    <dgm:pt modelId="{07B1D26A-B3D7-4A28-A2F8-D6172CABC445}" type="pres">
      <dgm:prSet presAssocID="{3F088DA5-0825-4733-B733-D6D919BF6AF4}" presName="node" presStyleLbl="node1" presStyleIdx="0" presStyleCnt="3" custScaleX="297763" custScaleY="135982">
        <dgm:presLayoutVars>
          <dgm:bulletEnabled val="1"/>
        </dgm:presLayoutVars>
      </dgm:prSet>
      <dgm:spPr/>
      <dgm:t>
        <a:bodyPr/>
        <a:lstStyle/>
        <a:p>
          <a:endParaRPr lang="en-US"/>
        </a:p>
      </dgm:t>
    </dgm:pt>
    <dgm:pt modelId="{436DFD9D-CA02-4F9E-8730-2CFF16A47024}" type="pres">
      <dgm:prSet presAssocID="{F9B8DB03-88C8-494E-BAF5-203B0A60F153}" presName="spacerT" presStyleCnt="0"/>
      <dgm:spPr/>
    </dgm:pt>
    <dgm:pt modelId="{CCB04BC8-0295-4992-8033-18A7DE62B5DD}" type="pres">
      <dgm:prSet presAssocID="{F9B8DB03-88C8-494E-BAF5-203B0A60F153}" presName="sibTrans" presStyleLbl="sibTrans2D1" presStyleIdx="0" presStyleCnt="2"/>
      <dgm:spPr/>
      <dgm:t>
        <a:bodyPr/>
        <a:lstStyle/>
        <a:p>
          <a:endParaRPr lang="en-US"/>
        </a:p>
      </dgm:t>
    </dgm:pt>
    <dgm:pt modelId="{A0B4C0FB-EE6C-4C48-A64A-C5162838A89E}" type="pres">
      <dgm:prSet presAssocID="{F9B8DB03-88C8-494E-BAF5-203B0A60F153}" presName="spacerB" presStyleCnt="0"/>
      <dgm:spPr/>
    </dgm:pt>
    <dgm:pt modelId="{D5791D51-D348-48DF-BAA5-0495CCBAC430}" type="pres">
      <dgm:prSet presAssocID="{7D8A77C3-28AE-4EFD-BF16-61EF8D4D8A1C}" presName="node" presStyleLbl="node1" presStyleIdx="1" presStyleCnt="3" custScaleX="259025" custScaleY="138535">
        <dgm:presLayoutVars>
          <dgm:bulletEnabled val="1"/>
        </dgm:presLayoutVars>
      </dgm:prSet>
      <dgm:spPr/>
      <dgm:t>
        <a:bodyPr/>
        <a:lstStyle/>
        <a:p>
          <a:endParaRPr lang="en-US"/>
        </a:p>
      </dgm:t>
    </dgm:pt>
    <dgm:pt modelId="{DEEC28AB-ED63-48B5-835E-7E5F4AB39EC9}" type="pres">
      <dgm:prSet presAssocID="{C41396F7-C3CB-4847-A4D9-7661AED21237}" presName="sibTransLast" presStyleLbl="sibTrans2D1" presStyleIdx="1" presStyleCnt="2" custLinFactX="-58840" custLinFactNeighborX="-100000" custLinFactNeighborY="1713"/>
      <dgm:spPr/>
      <dgm:t>
        <a:bodyPr/>
        <a:lstStyle/>
        <a:p>
          <a:endParaRPr lang="en-US"/>
        </a:p>
      </dgm:t>
    </dgm:pt>
    <dgm:pt modelId="{D41848E4-5FD3-42A9-9E0A-010687CB7D13}" type="pres">
      <dgm:prSet presAssocID="{C41396F7-C3CB-4847-A4D9-7661AED21237}" presName="connectorText" presStyleLbl="sibTrans2D1" presStyleIdx="1" presStyleCnt="2"/>
      <dgm:spPr/>
      <dgm:t>
        <a:bodyPr/>
        <a:lstStyle/>
        <a:p>
          <a:endParaRPr lang="en-US"/>
        </a:p>
      </dgm:t>
    </dgm:pt>
    <dgm:pt modelId="{928B36C5-A753-467C-9346-FE012BF5EA81}" type="pres">
      <dgm:prSet presAssocID="{C41396F7-C3CB-4847-A4D9-7661AED21237}" presName="lastNode" presStyleLbl="node1" presStyleIdx="2" presStyleCnt="3" custScaleX="119218" custScaleY="63812">
        <dgm:presLayoutVars>
          <dgm:bulletEnabled val="1"/>
        </dgm:presLayoutVars>
      </dgm:prSet>
      <dgm:spPr/>
      <dgm:t>
        <a:bodyPr/>
        <a:lstStyle/>
        <a:p>
          <a:endParaRPr lang="en-US"/>
        </a:p>
      </dgm:t>
    </dgm:pt>
  </dgm:ptLst>
  <dgm:cxnLst>
    <dgm:cxn modelId="{C74046FE-60D6-4AFC-B038-D83FFF10FD9F}" srcId="{C41396F7-C3CB-4847-A4D9-7661AED21237}" destId="{7D8A77C3-28AE-4EFD-BF16-61EF8D4D8A1C}" srcOrd="1" destOrd="0" parTransId="{E97647E3-CB03-4E40-BB40-19ED5CE44451}" sibTransId="{107AA516-F0EF-43D0-A714-4B724CD6E73A}"/>
    <dgm:cxn modelId="{6966B9A7-2142-4742-8433-1E682CCC629C}" type="presOf" srcId="{C41396F7-C3CB-4847-A4D9-7661AED21237}" destId="{6471789E-AF23-4668-B459-A4B51269F41E}" srcOrd="0" destOrd="0" presId="urn:microsoft.com/office/officeart/2005/8/layout/equation2"/>
    <dgm:cxn modelId="{E72140BD-27C6-47A6-ADD8-F21A5BADBBB3}" srcId="{C41396F7-C3CB-4847-A4D9-7661AED21237}" destId="{69715824-DA6D-47AD-8099-85BA077DEFD2}" srcOrd="2" destOrd="0" parTransId="{644FCDFC-8036-4E65-B3DD-3CA0EE49F90A}" sibTransId="{3FDB1385-8BF9-456F-A1D1-DB7B3C0A5AFF}"/>
    <dgm:cxn modelId="{03CC845A-E0A7-4A02-9372-5238D1AD1CB2}" srcId="{C41396F7-C3CB-4847-A4D9-7661AED21237}" destId="{3F088DA5-0825-4733-B733-D6D919BF6AF4}" srcOrd="0" destOrd="0" parTransId="{EEEC16E9-86D9-41F7-BAEA-BF063642D022}" sibTransId="{F9B8DB03-88C8-494E-BAF5-203B0A60F153}"/>
    <dgm:cxn modelId="{2E885D2A-E9BF-4ADD-A0EF-A67BEB5D7020}" type="presOf" srcId="{3F088DA5-0825-4733-B733-D6D919BF6AF4}" destId="{07B1D26A-B3D7-4A28-A2F8-D6172CABC445}" srcOrd="0" destOrd="0" presId="urn:microsoft.com/office/officeart/2005/8/layout/equation2"/>
    <dgm:cxn modelId="{6B0ADD22-DA93-4624-AD18-0B2320147676}" type="presOf" srcId="{F9B8DB03-88C8-494E-BAF5-203B0A60F153}" destId="{CCB04BC8-0295-4992-8033-18A7DE62B5DD}" srcOrd="0" destOrd="0" presId="urn:microsoft.com/office/officeart/2005/8/layout/equation2"/>
    <dgm:cxn modelId="{A98AC143-A9A8-4F00-B11B-B5378BA713EB}" type="presOf" srcId="{7D8A77C3-28AE-4EFD-BF16-61EF8D4D8A1C}" destId="{D5791D51-D348-48DF-BAA5-0495CCBAC430}" srcOrd="0" destOrd="0" presId="urn:microsoft.com/office/officeart/2005/8/layout/equation2"/>
    <dgm:cxn modelId="{E6E283C6-F01D-435F-8C36-D9E06978E0E4}" type="presOf" srcId="{107AA516-F0EF-43D0-A714-4B724CD6E73A}" destId="{DEEC28AB-ED63-48B5-835E-7E5F4AB39EC9}" srcOrd="0" destOrd="0" presId="urn:microsoft.com/office/officeart/2005/8/layout/equation2"/>
    <dgm:cxn modelId="{1CA2EC83-FF5F-461A-BEBF-E61D554BAF25}" type="presOf" srcId="{107AA516-F0EF-43D0-A714-4B724CD6E73A}" destId="{D41848E4-5FD3-42A9-9E0A-010687CB7D13}" srcOrd="1" destOrd="0" presId="urn:microsoft.com/office/officeart/2005/8/layout/equation2"/>
    <dgm:cxn modelId="{4EE1E9D6-E48C-4718-A40E-2B7C5C47F73C}" type="presOf" srcId="{69715824-DA6D-47AD-8099-85BA077DEFD2}" destId="{928B36C5-A753-467C-9346-FE012BF5EA81}" srcOrd="0" destOrd="0" presId="urn:microsoft.com/office/officeart/2005/8/layout/equation2"/>
    <dgm:cxn modelId="{C2B3E77E-00B3-434A-A77E-FD392259F465}" type="presParOf" srcId="{6471789E-AF23-4668-B459-A4B51269F41E}" destId="{819009BB-639E-43AA-BFBE-3DD4AE5725FC}" srcOrd="0" destOrd="0" presId="urn:microsoft.com/office/officeart/2005/8/layout/equation2"/>
    <dgm:cxn modelId="{B3B5ECB1-0E2F-4C04-AB94-7EA937CE62DE}" type="presParOf" srcId="{819009BB-639E-43AA-BFBE-3DD4AE5725FC}" destId="{07B1D26A-B3D7-4A28-A2F8-D6172CABC445}" srcOrd="0" destOrd="0" presId="urn:microsoft.com/office/officeart/2005/8/layout/equation2"/>
    <dgm:cxn modelId="{DF1F7AA1-C859-4499-8572-A2E47ADCB2FB}" type="presParOf" srcId="{819009BB-639E-43AA-BFBE-3DD4AE5725FC}" destId="{436DFD9D-CA02-4F9E-8730-2CFF16A47024}" srcOrd="1" destOrd="0" presId="urn:microsoft.com/office/officeart/2005/8/layout/equation2"/>
    <dgm:cxn modelId="{B13E0C1D-6811-4B6F-93BE-2961CA39EFA3}" type="presParOf" srcId="{819009BB-639E-43AA-BFBE-3DD4AE5725FC}" destId="{CCB04BC8-0295-4992-8033-18A7DE62B5DD}" srcOrd="2" destOrd="0" presId="urn:microsoft.com/office/officeart/2005/8/layout/equation2"/>
    <dgm:cxn modelId="{D33C7447-0463-47BC-B18C-E2B3627DC340}" type="presParOf" srcId="{819009BB-639E-43AA-BFBE-3DD4AE5725FC}" destId="{A0B4C0FB-EE6C-4C48-A64A-C5162838A89E}" srcOrd="3" destOrd="0" presId="urn:microsoft.com/office/officeart/2005/8/layout/equation2"/>
    <dgm:cxn modelId="{3C03E7D3-3D40-41BC-BBA4-7028D3CAA046}" type="presParOf" srcId="{819009BB-639E-43AA-BFBE-3DD4AE5725FC}" destId="{D5791D51-D348-48DF-BAA5-0495CCBAC430}" srcOrd="4" destOrd="0" presId="urn:microsoft.com/office/officeart/2005/8/layout/equation2"/>
    <dgm:cxn modelId="{C13FE1C6-F898-4E12-88CB-CC4E4641F3F8}" type="presParOf" srcId="{6471789E-AF23-4668-B459-A4B51269F41E}" destId="{DEEC28AB-ED63-48B5-835E-7E5F4AB39EC9}" srcOrd="1" destOrd="0" presId="urn:microsoft.com/office/officeart/2005/8/layout/equation2"/>
    <dgm:cxn modelId="{2DFD6A1D-B3B1-41B4-AEAB-71DCA3BEE3C3}" type="presParOf" srcId="{DEEC28AB-ED63-48B5-835E-7E5F4AB39EC9}" destId="{D41848E4-5FD3-42A9-9E0A-010687CB7D13}" srcOrd="0" destOrd="0" presId="urn:microsoft.com/office/officeart/2005/8/layout/equation2"/>
    <dgm:cxn modelId="{27CB9491-C462-4DDF-BB4E-4C574B3144BC}" type="presParOf" srcId="{6471789E-AF23-4668-B459-A4B51269F41E}" destId="{928B36C5-A753-467C-9346-FE012BF5EA81}" srcOrd="2" destOrd="0" presId="urn:microsoft.com/office/officeart/2005/8/layout/equati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602847-AF89-4AD6-9377-AEF4D07443A3}" type="doc">
      <dgm:prSet loTypeId="urn:microsoft.com/office/officeart/2005/8/layout/arrow2" loCatId="process" qsTypeId="urn:microsoft.com/office/officeart/2005/8/quickstyle/simple1" qsCatId="simple" csTypeId="urn:microsoft.com/office/officeart/2005/8/colors/accent1_2" csCatId="accent1" phldr="1"/>
      <dgm:spPr/>
    </dgm:pt>
    <dgm:pt modelId="{7D351FA5-635B-4159-929F-D731B8908801}">
      <dgm:prSet phldrT="[Text]" custT="1"/>
      <dgm:spPr/>
      <dgm:t>
        <a:bodyPr/>
        <a:lstStyle/>
        <a:p>
          <a:r>
            <a:rPr lang="en-US" sz="2000" b="1" dirty="0" smtClean="0"/>
            <a:t>Strategically Recruiting </a:t>
          </a:r>
          <a:endParaRPr lang="en-US" sz="2000" b="1" dirty="0"/>
        </a:p>
      </dgm:t>
    </dgm:pt>
    <dgm:pt modelId="{E7E39F22-E6EC-4687-8372-76B161AF85EA}" type="parTrans" cxnId="{2F21398E-5BC2-4CE0-8939-891E6A42D5EA}">
      <dgm:prSet/>
      <dgm:spPr/>
      <dgm:t>
        <a:bodyPr/>
        <a:lstStyle/>
        <a:p>
          <a:endParaRPr lang="en-US"/>
        </a:p>
      </dgm:t>
    </dgm:pt>
    <dgm:pt modelId="{133149AC-B436-4B7E-8CC9-6E4295708F81}" type="sibTrans" cxnId="{2F21398E-5BC2-4CE0-8939-891E6A42D5EA}">
      <dgm:prSet/>
      <dgm:spPr/>
      <dgm:t>
        <a:bodyPr/>
        <a:lstStyle/>
        <a:p>
          <a:endParaRPr lang="en-US"/>
        </a:p>
      </dgm:t>
    </dgm:pt>
    <dgm:pt modelId="{D2A07444-26C3-475E-8C40-56D37459F335}">
      <dgm:prSet phldrT="[Text]" custT="1"/>
      <dgm:spPr/>
      <dgm:t>
        <a:bodyPr/>
        <a:lstStyle/>
        <a:p>
          <a:r>
            <a:rPr lang="en-US" sz="2000" b="1" dirty="0" smtClean="0"/>
            <a:t>Regularly Orienting &amp; Training</a:t>
          </a:r>
          <a:endParaRPr lang="en-US" sz="2000" b="1" dirty="0"/>
        </a:p>
      </dgm:t>
    </dgm:pt>
    <dgm:pt modelId="{1BE30815-4F26-4FFC-B897-40D16064ECF5}" type="parTrans" cxnId="{17EC9C91-D588-4DB6-9598-87148EF2E412}">
      <dgm:prSet/>
      <dgm:spPr/>
      <dgm:t>
        <a:bodyPr/>
        <a:lstStyle/>
        <a:p>
          <a:endParaRPr lang="en-US"/>
        </a:p>
      </dgm:t>
    </dgm:pt>
    <dgm:pt modelId="{CC723B00-CD91-4C74-B642-B59962F9BB09}" type="sibTrans" cxnId="{17EC9C91-D588-4DB6-9598-87148EF2E412}">
      <dgm:prSet/>
      <dgm:spPr/>
      <dgm:t>
        <a:bodyPr/>
        <a:lstStyle/>
        <a:p>
          <a:endParaRPr lang="en-US"/>
        </a:p>
      </dgm:t>
    </dgm:pt>
    <dgm:pt modelId="{7C43FF9D-A3FF-40F6-8540-125AEB729678}">
      <dgm:prSet phldrT="[Text]" custT="1"/>
      <dgm:spPr/>
      <dgm:t>
        <a:bodyPr/>
        <a:lstStyle/>
        <a:p>
          <a:r>
            <a:rPr lang="en-US" sz="2000" b="1" dirty="0" smtClean="0"/>
            <a:t>Building Relationships</a:t>
          </a:r>
          <a:endParaRPr lang="en-US" sz="2000" b="1" dirty="0"/>
        </a:p>
      </dgm:t>
    </dgm:pt>
    <dgm:pt modelId="{EE009115-3571-4370-A2CB-524E56DD92E9}" type="parTrans" cxnId="{8D87961A-5311-4CEC-834B-9C879C0FBD78}">
      <dgm:prSet/>
      <dgm:spPr/>
      <dgm:t>
        <a:bodyPr/>
        <a:lstStyle/>
        <a:p>
          <a:endParaRPr lang="en-US"/>
        </a:p>
      </dgm:t>
    </dgm:pt>
    <dgm:pt modelId="{1C97D6CE-0DE2-4CE9-9AEE-56AE498A8297}" type="sibTrans" cxnId="{8D87961A-5311-4CEC-834B-9C879C0FBD78}">
      <dgm:prSet/>
      <dgm:spPr/>
      <dgm:t>
        <a:bodyPr/>
        <a:lstStyle/>
        <a:p>
          <a:endParaRPr lang="en-US"/>
        </a:p>
      </dgm:t>
    </dgm:pt>
    <dgm:pt modelId="{F2D1814D-9638-495A-B246-277E3B736F91}">
      <dgm:prSet phldrT="[Text]" custT="1"/>
      <dgm:spPr/>
      <dgm:t>
        <a:bodyPr/>
        <a:lstStyle/>
        <a:p>
          <a:r>
            <a:rPr lang="en-US" sz="2000" b="1" dirty="0" smtClean="0"/>
            <a:t>Conducting Assessments</a:t>
          </a:r>
          <a:endParaRPr lang="en-US" sz="2000" b="1" dirty="0"/>
        </a:p>
      </dgm:t>
    </dgm:pt>
    <dgm:pt modelId="{7A70D668-D7D9-484A-807E-6C83CF5084C7}" type="parTrans" cxnId="{8057179E-7A1D-400B-8BC0-E62B93BDBF35}">
      <dgm:prSet/>
      <dgm:spPr/>
      <dgm:t>
        <a:bodyPr/>
        <a:lstStyle/>
        <a:p>
          <a:endParaRPr lang="en-US"/>
        </a:p>
      </dgm:t>
    </dgm:pt>
    <dgm:pt modelId="{F740784E-CAFC-4C92-A01A-AB1C238F92BB}" type="sibTrans" cxnId="{8057179E-7A1D-400B-8BC0-E62B93BDBF35}">
      <dgm:prSet/>
      <dgm:spPr/>
      <dgm:t>
        <a:bodyPr/>
        <a:lstStyle/>
        <a:p>
          <a:endParaRPr lang="en-US"/>
        </a:p>
      </dgm:t>
    </dgm:pt>
    <dgm:pt modelId="{4F5AFE37-5BF3-47BE-AC60-70C351F71738}">
      <dgm:prSet phldrT="[Text]" custT="1"/>
      <dgm:spPr/>
      <dgm:t>
        <a:bodyPr/>
        <a:lstStyle/>
        <a:p>
          <a:r>
            <a:rPr lang="en-US" sz="2000" b="1" dirty="0" smtClean="0"/>
            <a:t>Connecting with Community</a:t>
          </a:r>
          <a:endParaRPr lang="en-US" sz="2000" b="1" dirty="0"/>
        </a:p>
      </dgm:t>
    </dgm:pt>
    <dgm:pt modelId="{9CF415A5-F3EC-4B9F-A168-521A58F47CD8}" type="parTrans" cxnId="{E9AD156A-7078-4966-B203-3A7F1563276B}">
      <dgm:prSet/>
      <dgm:spPr/>
      <dgm:t>
        <a:bodyPr/>
        <a:lstStyle/>
        <a:p>
          <a:endParaRPr lang="en-US"/>
        </a:p>
      </dgm:t>
    </dgm:pt>
    <dgm:pt modelId="{5A87A7A1-F5C0-42BD-B791-620C55D1CADA}" type="sibTrans" cxnId="{E9AD156A-7078-4966-B203-3A7F1563276B}">
      <dgm:prSet/>
      <dgm:spPr/>
      <dgm:t>
        <a:bodyPr/>
        <a:lstStyle/>
        <a:p>
          <a:endParaRPr lang="en-US"/>
        </a:p>
      </dgm:t>
    </dgm:pt>
    <dgm:pt modelId="{495E4980-97C7-4BB4-B92D-9A2A98B84CEC}" type="pres">
      <dgm:prSet presAssocID="{E9602847-AF89-4AD6-9377-AEF4D07443A3}" presName="arrowDiagram" presStyleCnt="0">
        <dgm:presLayoutVars>
          <dgm:chMax val="5"/>
          <dgm:dir/>
          <dgm:resizeHandles val="exact"/>
        </dgm:presLayoutVars>
      </dgm:prSet>
      <dgm:spPr/>
    </dgm:pt>
    <dgm:pt modelId="{3E72C691-DAEB-48DF-9570-1DBC549899CC}" type="pres">
      <dgm:prSet presAssocID="{E9602847-AF89-4AD6-9377-AEF4D07443A3}" presName="arrow" presStyleLbl="bgShp" presStyleIdx="0" presStyleCnt="1"/>
      <dgm:spPr/>
    </dgm:pt>
    <dgm:pt modelId="{2CF3F68C-9204-4993-8D6D-2508B0810BF5}" type="pres">
      <dgm:prSet presAssocID="{E9602847-AF89-4AD6-9377-AEF4D07443A3}" presName="arrowDiagram5" presStyleCnt="0"/>
      <dgm:spPr/>
    </dgm:pt>
    <dgm:pt modelId="{9BFD8D4C-0354-46E1-BD91-5AE4EA5F64A9}" type="pres">
      <dgm:prSet presAssocID="{7D351FA5-635B-4159-929F-D731B8908801}" presName="bullet5a" presStyleLbl="node1" presStyleIdx="0" presStyleCnt="5"/>
      <dgm:spPr/>
    </dgm:pt>
    <dgm:pt modelId="{1E9A567A-B96E-40B3-8E8E-0E183F570960}" type="pres">
      <dgm:prSet presAssocID="{7D351FA5-635B-4159-929F-D731B8908801}" presName="textBox5a" presStyleLbl="revTx" presStyleIdx="0" presStyleCnt="5" custScaleX="154849" custScaleY="89854" custLinFactNeighborX="7830" custLinFactNeighborY="3447">
        <dgm:presLayoutVars>
          <dgm:bulletEnabled val="1"/>
        </dgm:presLayoutVars>
      </dgm:prSet>
      <dgm:spPr/>
      <dgm:t>
        <a:bodyPr/>
        <a:lstStyle/>
        <a:p>
          <a:endParaRPr lang="en-US"/>
        </a:p>
      </dgm:t>
    </dgm:pt>
    <dgm:pt modelId="{3DB9725E-5F3D-4DA3-8089-61FC3335AF73}" type="pres">
      <dgm:prSet presAssocID="{D2A07444-26C3-475E-8C40-56D37459F335}" presName="bullet5b" presStyleLbl="node1" presStyleIdx="1" presStyleCnt="5"/>
      <dgm:spPr/>
    </dgm:pt>
    <dgm:pt modelId="{792570C1-BD13-4BF3-8167-A0EE105BBF1D}" type="pres">
      <dgm:prSet presAssocID="{D2A07444-26C3-475E-8C40-56D37459F335}" presName="textBox5b" presStyleLbl="revTx" presStyleIdx="1" presStyleCnt="5" custScaleX="123049" custScaleY="92699">
        <dgm:presLayoutVars>
          <dgm:bulletEnabled val="1"/>
        </dgm:presLayoutVars>
      </dgm:prSet>
      <dgm:spPr/>
      <dgm:t>
        <a:bodyPr/>
        <a:lstStyle/>
        <a:p>
          <a:endParaRPr lang="en-US"/>
        </a:p>
      </dgm:t>
    </dgm:pt>
    <dgm:pt modelId="{0058D96F-C64E-4058-BB24-E8C27EB9C3DF}" type="pres">
      <dgm:prSet presAssocID="{7C43FF9D-A3FF-40F6-8540-125AEB729678}" presName="bullet5c" presStyleLbl="node1" presStyleIdx="2" presStyleCnt="5"/>
      <dgm:spPr/>
    </dgm:pt>
    <dgm:pt modelId="{4CCC7E0C-B38E-4E19-AB63-9C363CA1A3D3}" type="pres">
      <dgm:prSet presAssocID="{7C43FF9D-A3FF-40F6-8540-125AEB729678}" presName="textBox5c" presStyleLbl="revTx" presStyleIdx="2" presStyleCnt="5" custScaleX="111148" custScaleY="85844" custLinFactNeighborX="-8791">
        <dgm:presLayoutVars>
          <dgm:bulletEnabled val="1"/>
        </dgm:presLayoutVars>
      </dgm:prSet>
      <dgm:spPr/>
      <dgm:t>
        <a:bodyPr/>
        <a:lstStyle/>
        <a:p>
          <a:endParaRPr lang="en-US"/>
        </a:p>
      </dgm:t>
    </dgm:pt>
    <dgm:pt modelId="{093419EA-BF6F-4A6F-8B0A-205FFD32A204}" type="pres">
      <dgm:prSet presAssocID="{F2D1814D-9638-495A-B246-277E3B736F91}" presName="bullet5d" presStyleLbl="node1" presStyleIdx="3" presStyleCnt="5"/>
      <dgm:spPr/>
    </dgm:pt>
    <dgm:pt modelId="{F575EE0B-E1F0-492E-BCA0-1CDCF0BDB0A2}" type="pres">
      <dgm:prSet presAssocID="{F2D1814D-9638-495A-B246-277E3B736F91}" presName="textBox5d" presStyleLbl="revTx" presStyleIdx="3" presStyleCnt="5" custScaleX="135538" custScaleY="86844">
        <dgm:presLayoutVars>
          <dgm:bulletEnabled val="1"/>
        </dgm:presLayoutVars>
      </dgm:prSet>
      <dgm:spPr/>
      <dgm:t>
        <a:bodyPr/>
        <a:lstStyle/>
        <a:p>
          <a:endParaRPr lang="en-US"/>
        </a:p>
      </dgm:t>
    </dgm:pt>
    <dgm:pt modelId="{8B00ADBF-E117-4BE0-A5F3-78CF0715CDDC}" type="pres">
      <dgm:prSet presAssocID="{4F5AFE37-5BF3-47BE-AC60-70C351F71738}" presName="bullet5e" presStyleLbl="node1" presStyleIdx="4" presStyleCnt="5"/>
      <dgm:spPr/>
    </dgm:pt>
    <dgm:pt modelId="{3D98F263-931A-4404-8A4C-9840299BB057}" type="pres">
      <dgm:prSet presAssocID="{4F5AFE37-5BF3-47BE-AC60-70C351F71738}" presName="textBox5e" presStyleLbl="revTx" presStyleIdx="4" presStyleCnt="5" custScaleX="154849" custScaleY="86192">
        <dgm:presLayoutVars>
          <dgm:bulletEnabled val="1"/>
        </dgm:presLayoutVars>
      </dgm:prSet>
      <dgm:spPr/>
      <dgm:t>
        <a:bodyPr/>
        <a:lstStyle/>
        <a:p>
          <a:endParaRPr lang="en-US"/>
        </a:p>
      </dgm:t>
    </dgm:pt>
  </dgm:ptLst>
  <dgm:cxnLst>
    <dgm:cxn modelId="{E5D339FA-7A0E-40BE-B914-ACD67D0091A1}" type="presOf" srcId="{7C43FF9D-A3FF-40F6-8540-125AEB729678}" destId="{4CCC7E0C-B38E-4E19-AB63-9C363CA1A3D3}" srcOrd="0" destOrd="0" presId="urn:microsoft.com/office/officeart/2005/8/layout/arrow2"/>
    <dgm:cxn modelId="{E9AD156A-7078-4966-B203-3A7F1563276B}" srcId="{E9602847-AF89-4AD6-9377-AEF4D07443A3}" destId="{4F5AFE37-5BF3-47BE-AC60-70C351F71738}" srcOrd="4" destOrd="0" parTransId="{9CF415A5-F3EC-4B9F-A168-521A58F47CD8}" sibTransId="{5A87A7A1-F5C0-42BD-B791-620C55D1CADA}"/>
    <dgm:cxn modelId="{867BA039-B693-4567-AD34-69EE8E4060ED}" type="presOf" srcId="{E9602847-AF89-4AD6-9377-AEF4D07443A3}" destId="{495E4980-97C7-4BB4-B92D-9A2A98B84CEC}" srcOrd="0" destOrd="0" presId="urn:microsoft.com/office/officeart/2005/8/layout/arrow2"/>
    <dgm:cxn modelId="{D53B55CF-3F86-4156-8012-8FCAD870D88A}" type="presOf" srcId="{F2D1814D-9638-495A-B246-277E3B736F91}" destId="{F575EE0B-E1F0-492E-BCA0-1CDCF0BDB0A2}" srcOrd="0" destOrd="0" presId="urn:microsoft.com/office/officeart/2005/8/layout/arrow2"/>
    <dgm:cxn modelId="{A4553F62-EB1A-4715-83D3-1AFA7262C599}" type="presOf" srcId="{D2A07444-26C3-475E-8C40-56D37459F335}" destId="{792570C1-BD13-4BF3-8167-A0EE105BBF1D}" srcOrd="0" destOrd="0" presId="urn:microsoft.com/office/officeart/2005/8/layout/arrow2"/>
    <dgm:cxn modelId="{8CE3A511-374E-49FA-981B-6EB3247F885C}" type="presOf" srcId="{4F5AFE37-5BF3-47BE-AC60-70C351F71738}" destId="{3D98F263-931A-4404-8A4C-9840299BB057}" srcOrd="0" destOrd="0" presId="urn:microsoft.com/office/officeart/2005/8/layout/arrow2"/>
    <dgm:cxn modelId="{17EC9C91-D588-4DB6-9598-87148EF2E412}" srcId="{E9602847-AF89-4AD6-9377-AEF4D07443A3}" destId="{D2A07444-26C3-475E-8C40-56D37459F335}" srcOrd="1" destOrd="0" parTransId="{1BE30815-4F26-4FFC-B897-40D16064ECF5}" sibTransId="{CC723B00-CD91-4C74-B642-B59962F9BB09}"/>
    <dgm:cxn modelId="{8057179E-7A1D-400B-8BC0-E62B93BDBF35}" srcId="{E9602847-AF89-4AD6-9377-AEF4D07443A3}" destId="{F2D1814D-9638-495A-B246-277E3B736F91}" srcOrd="3" destOrd="0" parTransId="{7A70D668-D7D9-484A-807E-6C83CF5084C7}" sibTransId="{F740784E-CAFC-4C92-A01A-AB1C238F92BB}"/>
    <dgm:cxn modelId="{1F1E5422-1EF3-4F86-BD81-3FE1FE74D0FB}" type="presOf" srcId="{7D351FA5-635B-4159-929F-D731B8908801}" destId="{1E9A567A-B96E-40B3-8E8E-0E183F570960}" srcOrd="0" destOrd="0" presId="urn:microsoft.com/office/officeart/2005/8/layout/arrow2"/>
    <dgm:cxn modelId="{8D87961A-5311-4CEC-834B-9C879C0FBD78}" srcId="{E9602847-AF89-4AD6-9377-AEF4D07443A3}" destId="{7C43FF9D-A3FF-40F6-8540-125AEB729678}" srcOrd="2" destOrd="0" parTransId="{EE009115-3571-4370-A2CB-524E56DD92E9}" sibTransId="{1C97D6CE-0DE2-4CE9-9AEE-56AE498A8297}"/>
    <dgm:cxn modelId="{2F21398E-5BC2-4CE0-8939-891E6A42D5EA}" srcId="{E9602847-AF89-4AD6-9377-AEF4D07443A3}" destId="{7D351FA5-635B-4159-929F-D731B8908801}" srcOrd="0" destOrd="0" parTransId="{E7E39F22-E6EC-4687-8372-76B161AF85EA}" sibTransId="{133149AC-B436-4B7E-8CC9-6E4295708F81}"/>
    <dgm:cxn modelId="{1F19B76A-8994-4186-B879-7F135D0D2DC3}" type="presParOf" srcId="{495E4980-97C7-4BB4-B92D-9A2A98B84CEC}" destId="{3E72C691-DAEB-48DF-9570-1DBC549899CC}" srcOrd="0" destOrd="0" presId="urn:microsoft.com/office/officeart/2005/8/layout/arrow2"/>
    <dgm:cxn modelId="{00973DAD-929C-49E9-8958-79F5D13DF05C}" type="presParOf" srcId="{495E4980-97C7-4BB4-B92D-9A2A98B84CEC}" destId="{2CF3F68C-9204-4993-8D6D-2508B0810BF5}" srcOrd="1" destOrd="0" presId="urn:microsoft.com/office/officeart/2005/8/layout/arrow2"/>
    <dgm:cxn modelId="{6D4D1541-2376-4EA8-940A-076E3F34B138}" type="presParOf" srcId="{2CF3F68C-9204-4993-8D6D-2508B0810BF5}" destId="{9BFD8D4C-0354-46E1-BD91-5AE4EA5F64A9}" srcOrd="0" destOrd="0" presId="urn:microsoft.com/office/officeart/2005/8/layout/arrow2"/>
    <dgm:cxn modelId="{1EAEFBC4-AD45-4C22-BB37-D55E91E57809}" type="presParOf" srcId="{2CF3F68C-9204-4993-8D6D-2508B0810BF5}" destId="{1E9A567A-B96E-40B3-8E8E-0E183F570960}" srcOrd="1" destOrd="0" presId="urn:microsoft.com/office/officeart/2005/8/layout/arrow2"/>
    <dgm:cxn modelId="{3D9712D8-6638-497A-9AFD-501339E1DECC}" type="presParOf" srcId="{2CF3F68C-9204-4993-8D6D-2508B0810BF5}" destId="{3DB9725E-5F3D-4DA3-8089-61FC3335AF73}" srcOrd="2" destOrd="0" presId="urn:microsoft.com/office/officeart/2005/8/layout/arrow2"/>
    <dgm:cxn modelId="{4DC1ADA4-37F6-4C74-BBDA-FABBD155585B}" type="presParOf" srcId="{2CF3F68C-9204-4993-8D6D-2508B0810BF5}" destId="{792570C1-BD13-4BF3-8167-A0EE105BBF1D}" srcOrd="3" destOrd="0" presId="urn:microsoft.com/office/officeart/2005/8/layout/arrow2"/>
    <dgm:cxn modelId="{DD60D40D-B1FD-47E5-8786-2819B7CA3D4F}" type="presParOf" srcId="{2CF3F68C-9204-4993-8D6D-2508B0810BF5}" destId="{0058D96F-C64E-4058-BB24-E8C27EB9C3DF}" srcOrd="4" destOrd="0" presId="urn:microsoft.com/office/officeart/2005/8/layout/arrow2"/>
    <dgm:cxn modelId="{B8089177-4411-4612-8119-7583B8EFEF8D}" type="presParOf" srcId="{2CF3F68C-9204-4993-8D6D-2508B0810BF5}" destId="{4CCC7E0C-B38E-4E19-AB63-9C363CA1A3D3}" srcOrd="5" destOrd="0" presId="urn:microsoft.com/office/officeart/2005/8/layout/arrow2"/>
    <dgm:cxn modelId="{44CA269C-E303-4E65-A4C4-056A59C9FBFE}" type="presParOf" srcId="{2CF3F68C-9204-4993-8D6D-2508B0810BF5}" destId="{093419EA-BF6F-4A6F-8B0A-205FFD32A204}" srcOrd="6" destOrd="0" presId="urn:microsoft.com/office/officeart/2005/8/layout/arrow2"/>
    <dgm:cxn modelId="{5E10D6D8-691B-4597-A4B5-251BED4D42AC}" type="presParOf" srcId="{2CF3F68C-9204-4993-8D6D-2508B0810BF5}" destId="{F575EE0B-E1F0-492E-BCA0-1CDCF0BDB0A2}" srcOrd="7" destOrd="0" presId="urn:microsoft.com/office/officeart/2005/8/layout/arrow2"/>
    <dgm:cxn modelId="{54ABF142-0A13-4CB4-8B2C-095071F1B96F}" type="presParOf" srcId="{2CF3F68C-9204-4993-8D6D-2508B0810BF5}" destId="{8B00ADBF-E117-4BE0-A5F3-78CF0715CDDC}" srcOrd="8" destOrd="0" presId="urn:microsoft.com/office/officeart/2005/8/layout/arrow2"/>
    <dgm:cxn modelId="{C4D26F5B-F844-45D4-A5D7-AADE45088929}" type="presParOf" srcId="{2CF3F68C-9204-4993-8D6D-2508B0810BF5}" destId="{3D98F263-931A-4404-8A4C-9840299BB057}" srcOrd="9"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876B1F6-567D-47E2-B28B-185B7A8F0613}" type="doc">
      <dgm:prSet loTypeId="urn:microsoft.com/office/officeart/2005/8/layout/process4" loCatId="process" qsTypeId="urn:microsoft.com/office/officeart/2005/8/quickstyle/simple1" qsCatId="simple" csTypeId="urn:microsoft.com/office/officeart/2005/8/colors/accent4_3" csCatId="accent4" phldr="1"/>
      <dgm:spPr/>
      <dgm:t>
        <a:bodyPr/>
        <a:lstStyle/>
        <a:p>
          <a:endParaRPr lang="en-US"/>
        </a:p>
      </dgm:t>
    </dgm:pt>
    <dgm:pt modelId="{419D2FB1-705C-45BC-B24E-98F4BE0CE63F}">
      <dgm:prSet custT="1"/>
      <dgm:spPr/>
      <dgm:t>
        <a:bodyPr/>
        <a:lstStyle/>
        <a:p>
          <a:pPr rtl="0"/>
          <a:r>
            <a:rPr lang="en-US" sz="3200" b="1" dirty="0" smtClean="0"/>
            <a:t>Use board committee</a:t>
          </a:r>
          <a:endParaRPr lang="en-US" sz="3200" b="1" dirty="0"/>
        </a:p>
      </dgm:t>
    </dgm:pt>
    <dgm:pt modelId="{2E848496-9076-4FB7-B070-A2738F6863C9}" type="parTrans" cxnId="{E4C95D38-1C71-4D84-9775-DBBB4D3F56CF}">
      <dgm:prSet/>
      <dgm:spPr/>
      <dgm:t>
        <a:bodyPr/>
        <a:lstStyle/>
        <a:p>
          <a:endParaRPr lang="en-US"/>
        </a:p>
      </dgm:t>
    </dgm:pt>
    <dgm:pt modelId="{4FADF160-2385-454B-A40A-38EF77A53131}" type="sibTrans" cxnId="{E4C95D38-1C71-4D84-9775-DBBB4D3F56CF}">
      <dgm:prSet/>
      <dgm:spPr/>
      <dgm:t>
        <a:bodyPr/>
        <a:lstStyle/>
        <a:p>
          <a:endParaRPr lang="en-US"/>
        </a:p>
      </dgm:t>
    </dgm:pt>
    <dgm:pt modelId="{6AE10E92-F084-4451-91D8-E9DBE89630A0}">
      <dgm:prSet custT="1"/>
      <dgm:spPr/>
      <dgm:t>
        <a:bodyPr/>
        <a:lstStyle/>
        <a:p>
          <a:pPr rtl="0"/>
          <a:r>
            <a:rPr lang="en-US" sz="3200" b="1" smtClean="0"/>
            <a:t>Recruit smartly &amp; strategically</a:t>
          </a:r>
          <a:endParaRPr lang="en-US" sz="3200" b="1" dirty="0"/>
        </a:p>
      </dgm:t>
    </dgm:pt>
    <dgm:pt modelId="{02FD30D4-1660-40F2-A981-D040904388E4}" type="parTrans" cxnId="{FC5879D6-36C0-469C-9F38-B39071778688}">
      <dgm:prSet/>
      <dgm:spPr/>
      <dgm:t>
        <a:bodyPr/>
        <a:lstStyle/>
        <a:p>
          <a:endParaRPr lang="en-US"/>
        </a:p>
      </dgm:t>
    </dgm:pt>
    <dgm:pt modelId="{89CE7D57-856A-47EF-93E8-95F822CA9770}" type="sibTrans" cxnId="{FC5879D6-36C0-469C-9F38-B39071778688}">
      <dgm:prSet/>
      <dgm:spPr/>
      <dgm:t>
        <a:bodyPr/>
        <a:lstStyle/>
        <a:p>
          <a:endParaRPr lang="en-US"/>
        </a:p>
      </dgm:t>
    </dgm:pt>
    <dgm:pt modelId="{EE4F8467-A362-46B5-98D9-C7FCDA5243F9}">
      <dgm:prSet custT="1"/>
      <dgm:spPr/>
      <dgm:t>
        <a:bodyPr/>
        <a:lstStyle/>
        <a:p>
          <a:pPr rtl="0"/>
          <a:r>
            <a:rPr lang="en-US" sz="3200" b="1" smtClean="0"/>
            <a:t>Require applications</a:t>
          </a:r>
          <a:endParaRPr lang="en-US" sz="3200" b="1" dirty="0"/>
        </a:p>
      </dgm:t>
    </dgm:pt>
    <dgm:pt modelId="{F7B270CE-12EA-48B1-BF19-0A5D0B007C77}" type="parTrans" cxnId="{387EB167-CE23-4949-9464-594F732E69B6}">
      <dgm:prSet/>
      <dgm:spPr/>
      <dgm:t>
        <a:bodyPr/>
        <a:lstStyle/>
        <a:p>
          <a:endParaRPr lang="en-US"/>
        </a:p>
      </dgm:t>
    </dgm:pt>
    <dgm:pt modelId="{49A478DB-0530-4E42-BB7A-8F955BCECBCC}" type="sibTrans" cxnId="{387EB167-CE23-4949-9464-594F732E69B6}">
      <dgm:prSet/>
      <dgm:spPr/>
      <dgm:t>
        <a:bodyPr/>
        <a:lstStyle/>
        <a:p>
          <a:endParaRPr lang="en-US"/>
        </a:p>
      </dgm:t>
    </dgm:pt>
    <dgm:pt modelId="{A522635C-B8AA-4800-94E0-49F07F483D9C}">
      <dgm:prSet custT="1"/>
      <dgm:spPr/>
      <dgm:t>
        <a:bodyPr/>
        <a:lstStyle/>
        <a:p>
          <a:pPr rtl="0"/>
          <a:r>
            <a:rPr lang="en-US" sz="3200" b="1" smtClean="0"/>
            <a:t>Follow selection procedures</a:t>
          </a:r>
          <a:endParaRPr lang="en-US" sz="3200" b="1" dirty="0"/>
        </a:p>
      </dgm:t>
    </dgm:pt>
    <dgm:pt modelId="{DC58099C-90BE-4F39-892F-23A3C168C73E}" type="parTrans" cxnId="{D4920433-1F6C-4E56-9283-C5A28118F7B7}">
      <dgm:prSet/>
      <dgm:spPr/>
      <dgm:t>
        <a:bodyPr/>
        <a:lstStyle/>
        <a:p>
          <a:endParaRPr lang="en-US"/>
        </a:p>
      </dgm:t>
    </dgm:pt>
    <dgm:pt modelId="{6805CA2D-F7BB-45A2-883B-F4C1BC3A8D99}" type="sibTrans" cxnId="{D4920433-1F6C-4E56-9283-C5A28118F7B7}">
      <dgm:prSet/>
      <dgm:spPr/>
      <dgm:t>
        <a:bodyPr/>
        <a:lstStyle/>
        <a:p>
          <a:endParaRPr lang="en-US"/>
        </a:p>
      </dgm:t>
    </dgm:pt>
    <dgm:pt modelId="{E7B11E33-22B4-48DD-A33E-4401608905AE}" type="pres">
      <dgm:prSet presAssocID="{B876B1F6-567D-47E2-B28B-185B7A8F0613}" presName="Name0" presStyleCnt="0">
        <dgm:presLayoutVars>
          <dgm:dir/>
          <dgm:animLvl val="lvl"/>
          <dgm:resizeHandles val="exact"/>
        </dgm:presLayoutVars>
      </dgm:prSet>
      <dgm:spPr/>
      <dgm:t>
        <a:bodyPr/>
        <a:lstStyle/>
        <a:p>
          <a:endParaRPr lang="en-US"/>
        </a:p>
      </dgm:t>
    </dgm:pt>
    <dgm:pt modelId="{DCC22D4F-F5FC-45DD-81E7-0E46186992A4}" type="pres">
      <dgm:prSet presAssocID="{A522635C-B8AA-4800-94E0-49F07F483D9C}" presName="boxAndChildren" presStyleCnt="0"/>
      <dgm:spPr/>
      <dgm:t>
        <a:bodyPr/>
        <a:lstStyle/>
        <a:p>
          <a:endParaRPr lang="en-US"/>
        </a:p>
      </dgm:t>
    </dgm:pt>
    <dgm:pt modelId="{3ADACF5B-41D2-413C-A4C1-D9A40D3A19F4}" type="pres">
      <dgm:prSet presAssocID="{A522635C-B8AA-4800-94E0-49F07F483D9C}" presName="parentTextBox" presStyleLbl="node1" presStyleIdx="0" presStyleCnt="4"/>
      <dgm:spPr/>
      <dgm:t>
        <a:bodyPr/>
        <a:lstStyle/>
        <a:p>
          <a:endParaRPr lang="en-US"/>
        </a:p>
      </dgm:t>
    </dgm:pt>
    <dgm:pt modelId="{A06C1358-300A-4BDD-B7A9-25171531622B}" type="pres">
      <dgm:prSet presAssocID="{49A478DB-0530-4E42-BB7A-8F955BCECBCC}" presName="sp" presStyleCnt="0"/>
      <dgm:spPr/>
      <dgm:t>
        <a:bodyPr/>
        <a:lstStyle/>
        <a:p>
          <a:endParaRPr lang="en-US"/>
        </a:p>
      </dgm:t>
    </dgm:pt>
    <dgm:pt modelId="{68518BB4-C34F-49AB-82ED-7CA60C6023BB}" type="pres">
      <dgm:prSet presAssocID="{EE4F8467-A362-46B5-98D9-C7FCDA5243F9}" presName="arrowAndChildren" presStyleCnt="0"/>
      <dgm:spPr/>
      <dgm:t>
        <a:bodyPr/>
        <a:lstStyle/>
        <a:p>
          <a:endParaRPr lang="en-US"/>
        </a:p>
      </dgm:t>
    </dgm:pt>
    <dgm:pt modelId="{514C51C6-658E-4A0E-9187-CC651031B8F2}" type="pres">
      <dgm:prSet presAssocID="{EE4F8467-A362-46B5-98D9-C7FCDA5243F9}" presName="parentTextArrow" presStyleLbl="node1" presStyleIdx="1" presStyleCnt="4"/>
      <dgm:spPr/>
      <dgm:t>
        <a:bodyPr/>
        <a:lstStyle/>
        <a:p>
          <a:endParaRPr lang="en-US"/>
        </a:p>
      </dgm:t>
    </dgm:pt>
    <dgm:pt modelId="{566D63C1-C68F-4E08-B332-D29C3BDFD0B1}" type="pres">
      <dgm:prSet presAssocID="{89CE7D57-856A-47EF-93E8-95F822CA9770}" presName="sp" presStyleCnt="0"/>
      <dgm:spPr/>
      <dgm:t>
        <a:bodyPr/>
        <a:lstStyle/>
        <a:p>
          <a:endParaRPr lang="en-US"/>
        </a:p>
      </dgm:t>
    </dgm:pt>
    <dgm:pt modelId="{FA8EC8B5-8698-45EC-9B4E-6BDD2483DBA9}" type="pres">
      <dgm:prSet presAssocID="{6AE10E92-F084-4451-91D8-E9DBE89630A0}" presName="arrowAndChildren" presStyleCnt="0"/>
      <dgm:spPr/>
      <dgm:t>
        <a:bodyPr/>
        <a:lstStyle/>
        <a:p>
          <a:endParaRPr lang="en-US"/>
        </a:p>
      </dgm:t>
    </dgm:pt>
    <dgm:pt modelId="{10F7A1DE-5F31-498D-A935-3A53D9A9C88D}" type="pres">
      <dgm:prSet presAssocID="{6AE10E92-F084-4451-91D8-E9DBE89630A0}" presName="parentTextArrow" presStyleLbl="node1" presStyleIdx="2" presStyleCnt="4"/>
      <dgm:spPr/>
      <dgm:t>
        <a:bodyPr/>
        <a:lstStyle/>
        <a:p>
          <a:endParaRPr lang="en-US"/>
        </a:p>
      </dgm:t>
    </dgm:pt>
    <dgm:pt modelId="{ECA7732B-A268-49F3-8B26-5E45EC6BED7E}" type="pres">
      <dgm:prSet presAssocID="{4FADF160-2385-454B-A40A-38EF77A53131}" presName="sp" presStyleCnt="0"/>
      <dgm:spPr/>
      <dgm:t>
        <a:bodyPr/>
        <a:lstStyle/>
        <a:p>
          <a:endParaRPr lang="en-US"/>
        </a:p>
      </dgm:t>
    </dgm:pt>
    <dgm:pt modelId="{0991E5DE-F947-404A-BD73-4B3C20A508F8}" type="pres">
      <dgm:prSet presAssocID="{419D2FB1-705C-45BC-B24E-98F4BE0CE63F}" presName="arrowAndChildren" presStyleCnt="0"/>
      <dgm:spPr/>
      <dgm:t>
        <a:bodyPr/>
        <a:lstStyle/>
        <a:p>
          <a:endParaRPr lang="en-US"/>
        </a:p>
      </dgm:t>
    </dgm:pt>
    <dgm:pt modelId="{689250E2-BF0A-43EB-8AAA-E47153519915}" type="pres">
      <dgm:prSet presAssocID="{419D2FB1-705C-45BC-B24E-98F4BE0CE63F}" presName="parentTextArrow" presStyleLbl="node1" presStyleIdx="3" presStyleCnt="4" custLinFactNeighborX="-12423" custLinFactNeighborY="-123"/>
      <dgm:spPr/>
      <dgm:t>
        <a:bodyPr/>
        <a:lstStyle/>
        <a:p>
          <a:endParaRPr lang="en-US"/>
        </a:p>
      </dgm:t>
    </dgm:pt>
  </dgm:ptLst>
  <dgm:cxnLst>
    <dgm:cxn modelId="{480FF190-34AE-4F8C-8C7A-E123D76E473B}" type="presOf" srcId="{B876B1F6-567D-47E2-B28B-185B7A8F0613}" destId="{E7B11E33-22B4-48DD-A33E-4401608905AE}" srcOrd="0" destOrd="0" presId="urn:microsoft.com/office/officeart/2005/8/layout/process4"/>
    <dgm:cxn modelId="{D4920433-1F6C-4E56-9283-C5A28118F7B7}" srcId="{B876B1F6-567D-47E2-B28B-185B7A8F0613}" destId="{A522635C-B8AA-4800-94E0-49F07F483D9C}" srcOrd="3" destOrd="0" parTransId="{DC58099C-90BE-4F39-892F-23A3C168C73E}" sibTransId="{6805CA2D-F7BB-45A2-883B-F4C1BC3A8D99}"/>
    <dgm:cxn modelId="{E4C95D38-1C71-4D84-9775-DBBB4D3F56CF}" srcId="{B876B1F6-567D-47E2-B28B-185B7A8F0613}" destId="{419D2FB1-705C-45BC-B24E-98F4BE0CE63F}" srcOrd="0" destOrd="0" parTransId="{2E848496-9076-4FB7-B070-A2738F6863C9}" sibTransId="{4FADF160-2385-454B-A40A-38EF77A53131}"/>
    <dgm:cxn modelId="{AFB4CC19-3809-4792-BE4E-DCBA2C03D8F8}" type="presOf" srcId="{EE4F8467-A362-46B5-98D9-C7FCDA5243F9}" destId="{514C51C6-658E-4A0E-9187-CC651031B8F2}" srcOrd="0" destOrd="0" presId="urn:microsoft.com/office/officeart/2005/8/layout/process4"/>
    <dgm:cxn modelId="{B20EE0F1-C9F4-4BCD-BFE5-E25B8FD28E51}" type="presOf" srcId="{A522635C-B8AA-4800-94E0-49F07F483D9C}" destId="{3ADACF5B-41D2-413C-A4C1-D9A40D3A19F4}" srcOrd="0" destOrd="0" presId="urn:microsoft.com/office/officeart/2005/8/layout/process4"/>
    <dgm:cxn modelId="{387EB167-CE23-4949-9464-594F732E69B6}" srcId="{B876B1F6-567D-47E2-B28B-185B7A8F0613}" destId="{EE4F8467-A362-46B5-98D9-C7FCDA5243F9}" srcOrd="2" destOrd="0" parTransId="{F7B270CE-12EA-48B1-BF19-0A5D0B007C77}" sibTransId="{49A478DB-0530-4E42-BB7A-8F955BCECBCC}"/>
    <dgm:cxn modelId="{9413EE8E-3D40-4799-A2DD-1C0BD2C089E9}" type="presOf" srcId="{419D2FB1-705C-45BC-B24E-98F4BE0CE63F}" destId="{689250E2-BF0A-43EB-8AAA-E47153519915}" srcOrd="0" destOrd="0" presId="urn:microsoft.com/office/officeart/2005/8/layout/process4"/>
    <dgm:cxn modelId="{FC5879D6-36C0-469C-9F38-B39071778688}" srcId="{B876B1F6-567D-47E2-B28B-185B7A8F0613}" destId="{6AE10E92-F084-4451-91D8-E9DBE89630A0}" srcOrd="1" destOrd="0" parTransId="{02FD30D4-1660-40F2-A981-D040904388E4}" sibTransId="{89CE7D57-856A-47EF-93E8-95F822CA9770}"/>
    <dgm:cxn modelId="{282BF61E-8C9C-4441-9C80-FCB438D1CB02}" type="presOf" srcId="{6AE10E92-F084-4451-91D8-E9DBE89630A0}" destId="{10F7A1DE-5F31-498D-A935-3A53D9A9C88D}" srcOrd="0" destOrd="0" presId="urn:microsoft.com/office/officeart/2005/8/layout/process4"/>
    <dgm:cxn modelId="{9DF83C4C-DF0D-4113-8B2A-F952102255A6}" type="presParOf" srcId="{E7B11E33-22B4-48DD-A33E-4401608905AE}" destId="{DCC22D4F-F5FC-45DD-81E7-0E46186992A4}" srcOrd="0" destOrd="0" presId="urn:microsoft.com/office/officeart/2005/8/layout/process4"/>
    <dgm:cxn modelId="{411D2A39-C36F-40BF-B4EE-27E92A872329}" type="presParOf" srcId="{DCC22D4F-F5FC-45DD-81E7-0E46186992A4}" destId="{3ADACF5B-41D2-413C-A4C1-D9A40D3A19F4}" srcOrd="0" destOrd="0" presId="urn:microsoft.com/office/officeart/2005/8/layout/process4"/>
    <dgm:cxn modelId="{F7E44A7A-F61C-4CA1-84D0-16D5E7A23535}" type="presParOf" srcId="{E7B11E33-22B4-48DD-A33E-4401608905AE}" destId="{A06C1358-300A-4BDD-B7A9-25171531622B}" srcOrd="1" destOrd="0" presId="urn:microsoft.com/office/officeart/2005/8/layout/process4"/>
    <dgm:cxn modelId="{0DA58067-AB3A-463A-8379-8B01AD9D93FD}" type="presParOf" srcId="{E7B11E33-22B4-48DD-A33E-4401608905AE}" destId="{68518BB4-C34F-49AB-82ED-7CA60C6023BB}" srcOrd="2" destOrd="0" presId="urn:microsoft.com/office/officeart/2005/8/layout/process4"/>
    <dgm:cxn modelId="{A1A6842B-D923-430B-AA6B-6014347DB43F}" type="presParOf" srcId="{68518BB4-C34F-49AB-82ED-7CA60C6023BB}" destId="{514C51C6-658E-4A0E-9187-CC651031B8F2}" srcOrd="0" destOrd="0" presId="urn:microsoft.com/office/officeart/2005/8/layout/process4"/>
    <dgm:cxn modelId="{A652DAAA-B024-47DD-8B80-302722DCEB14}" type="presParOf" srcId="{E7B11E33-22B4-48DD-A33E-4401608905AE}" destId="{566D63C1-C68F-4E08-B332-D29C3BDFD0B1}" srcOrd="3" destOrd="0" presId="urn:microsoft.com/office/officeart/2005/8/layout/process4"/>
    <dgm:cxn modelId="{5D65BF76-BB26-415B-B87D-21015BBBE515}" type="presParOf" srcId="{E7B11E33-22B4-48DD-A33E-4401608905AE}" destId="{FA8EC8B5-8698-45EC-9B4E-6BDD2483DBA9}" srcOrd="4" destOrd="0" presId="urn:microsoft.com/office/officeart/2005/8/layout/process4"/>
    <dgm:cxn modelId="{3B19CB6F-22CC-49E6-97CF-41A56A28DD95}" type="presParOf" srcId="{FA8EC8B5-8698-45EC-9B4E-6BDD2483DBA9}" destId="{10F7A1DE-5F31-498D-A935-3A53D9A9C88D}" srcOrd="0" destOrd="0" presId="urn:microsoft.com/office/officeart/2005/8/layout/process4"/>
    <dgm:cxn modelId="{0AB783BC-1B49-40CB-992E-E49B66490D2B}" type="presParOf" srcId="{E7B11E33-22B4-48DD-A33E-4401608905AE}" destId="{ECA7732B-A268-49F3-8B26-5E45EC6BED7E}" srcOrd="5" destOrd="0" presId="urn:microsoft.com/office/officeart/2005/8/layout/process4"/>
    <dgm:cxn modelId="{5006272B-B14F-41CD-A3E0-403385B436E1}" type="presParOf" srcId="{E7B11E33-22B4-48DD-A33E-4401608905AE}" destId="{0991E5DE-F947-404A-BD73-4B3C20A508F8}" srcOrd="6" destOrd="0" presId="urn:microsoft.com/office/officeart/2005/8/layout/process4"/>
    <dgm:cxn modelId="{8A0D9B7A-4D81-4598-BCF2-37907F4FFF30}" type="presParOf" srcId="{0991E5DE-F947-404A-BD73-4B3C20A508F8}" destId="{689250E2-BF0A-43EB-8AAA-E47153519915}"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1C0141C-DDAC-49A0-8908-BBFE8780953C}"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43D7C478-5497-49B9-A973-0BFBBB44824C}">
      <dgm:prSet custT="1"/>
      <dgm:spPr/>
      <dgm:t>
        <a:bodyPr/>
        <a:lstStyle/>
        <a:p>
          <a:pPr rtl="0"/>
          <a:r>
            <a:rPr lang="en-US" sz="2600" b="1" dirty="0" smtClean="0"/>
            <a:t>CSBG Org. Standard 5.7</a:t>
          </a:r>
          <a:endParaRPr lang="en-US" sz="2600" dirty="0"/>
        </a:p>
      </dgm:t>
    </dgm:pt>
    <dgm:pt modelId="{5A398D91-181B-468C-B679-7B01DF354E47}" type="parTrans" cxnId="{E685BE33-FE99-4920-84CE-0D6A93169852}">
      <dgm:prSet/>
      <dgm:spPr/>
      <dgm:t>
        <a:bodyPr/>
        <a:lstStyle/>
        <a:p>
          <a:endParaRPr lang="en-US"/>
        </a:p>
      </dgm:t>
    </dgm:pt>
    <dgm:pt modelId="{0B4EE528-B1A4-4292-85EA-386DD3C69707}" type="sibTrans" cxnId="{E685BE33-FE99-4920-84CE-0D6A93169852}">
      <dgm:prSet/>
      <dgm:spPr/>
      <dgm:t>
        <a:bodyPr/>
        <a:lstStyle/>
        <a:p>
          <a:endParaRPr lang="en-US"/>
        </a:p>
      </dgm:t>
    </dgm:pt>
    <dgm:pt modelId="{060AB81C-5421-4B53-B0C5-BE334BD90894}">
      <dgm:prSet custT="1"/>
      <dgm:spPr/>
      <dgm:t>
        <a:bodyPr/>
        <a:lstStyle/>
        <a:p>
          <a:pPr rtl="0"/>
          <a:r>
            <a:rPr lang="en-US" sz="2400" dirty="0" smtClean="0">
              <a:solidFill>
                <a:schemeClr val="tx2"/>
              </a:solidFill>
            </a:rPr>
            <a:t>The department has a process to provide a structured orientation for tripartite board/advisory body members within 6 months of being seated.</a:t>
          </a:r>
          <a:endParaRPr lang="en-US" sz="2400" dirty="0">
            <a:solidFill>
              <a:schemeClr val="tx2"/>
            </a:solidFill>
          </a:endParaRPr>
        </a:p>
      </dgm:t>
    </dgm:pt>
    <dgm:pt modelId="{6BA0D90E-82E0-4C4C-91E0-31E243BDFC72}" type="parTrans" cxnId="{B447A579-9172-4F87-8A40-A40DD055854F}">
      <dgm:prSet/>
      <dgm:spPr/>
      <dgm:t>
        <a:bodyPr/>
        <a:lstStyle/>
        <a:p>
          <a:endParaRPr lang="en-US"/>
        </a:p>
      </dgm:t>
    </dgm:pt>
    <dgm:pt modelId="{7CB7E8ED-06A6-47C5-A552-1B3A87DFFDD7}" type="sibTrans" cxnId="{B447A579-9172-4F87-8A40-A40DD055854F}">
      <dgm:prSet/>
      <dgm:spPr/>
      <dgm:t>
        <a:bodyPr/>
        <a:lstStyle/>
        <a:p>
          <a:endParaRPr lang="en-US"/>
        </a:p>
      </dgm:t>
    </dgm:pt>
    <dgm:pt modelId="{7D887BFD-A2C8-4185-B59B-834ACBEC05FE}">
      <dgm:prSet custT="1"/>
      <dgm:spPr/>
      <dgm:t>
        <a:bodyPr/>
        <a:lstStyle/>
        <a:p>
          <a:r>
            <a:rPr lang="en-US" sz="2600" b="1" dirty="0" smtClean="0"/>
            <a:t>CSBG Org. Standard 5.8</a:t>
          </a:r>
          <a:endParaRPr lang="en-US" sz="2600" dirty="0"/>
        </a:p>
      </dgm:t>
    </dgm:pt>
    <dgm:pt modelId="{4488840C-6594-4EE3-993E-E6046141DC37}" type="parTrans" cxnId="{FAB25AD3-5509-4F60-BF04-A9BF6F4C318A}">
      <dgm:prSet/>
      <dgm:spPr/>
      <dgm:t>
        <a:bodyPr/>
        <a:lstStyle/>
        <a:p>
          <a:endParaRPr lang="en-US"/>
        </a:p>
      </dgm:t>
    </dgm:pt>
    <dgm:pt modelId="{4A0D88E0-96B8-47DF-BD8B-0107AB746E78}" type="sibTrans" cxnId="{FAB25AD3-5509-4F60-BF04-A9BF6F4C318A}">
      <dgm:prSet/>
      <dgm:spPr/>
      <dgm:t>
        <a:bodyPr/>
        <a:lstStyle/>
        <a:p>
          <a:endParaRPr lang="en-US"/>
        </a:p>
      </dgm:t>
    </dgm:pt>
    <dgm:pt modelId="{AD37EAE1-0F4B-426D-9828-B58805BE7467}">
      <dgm:prSet custT="1"/>
      <dgm:spPr/>
      <dgm:t>
        <a:bodyPr/>
        <a:lstStyle/>
        <a:p>
          <a:r>
            <a:rPr lang="en-US" sz="2400" dirty="0" smtClean="0">
              <a:solidFill>
                <a:schemeClr val="tx2"/>
              </a:solidFill>
            </a:rPr>
            <a:t>Tripartite board/advisory body members have been provided with training on their duties and responsibilities within the past 2 years</a:t>
          </a:r>
          <a:r>
            <a:rPr lang="en-US" sz="2400" dirty="0" smtClean="0"/>
            <a:t>.</a:t>
          </a:r>
          <a:endParaRPr lang="en-US" sz="2400" dirty="0"/>
        </a:p>
      </dgm:t>
    </dgm:pt>
    <dgm:pt modelId="{4B47DA45-7887-4FEE-8B8B-FC1E666702B0}" type="parTrans" cxnId="{1188D946-5E0D-48E6-9896-8FD92A845957}">
      <dgm:prSet/>
      <dgm:spPr/>
      <dgm:t>
        <a:bodyPr/>
        <a:lstStyle/>
        <a:p>
          <a:endParaRPr lang="en-US"/>
        </a:p>
      </dgm:t>
    </dgm:pt>
    <dgm:pt modelId="{28B12AA8-09D9-4A29-8436-BC1B48A9076F}" type="sibTrans" cxnId="{1188D946-5E0D-48E6-9896-8FD92A845957}">
      <dgm:prSet/>
      <dgm:spPr/>
      <dgm:t>
        <a:bodyPr/>
        <a:lstStyle/>
        <a:p>
          <a:endParaRPr lang="en-US"/>
        </a:p>
      </dgm:t>
    </dgm:pt>
    <dgm:pt modelId="{7BB6339D-6D20-415D-AEC4-84929A11953F}" type="pres">
      <dgm:prSet presAssocID="{D1C0141C-DDAC-49A0-8908-BBFE8780953C}" presName="linear" presStyleCnt="0">
        <dgm:presLayoutVars>
          <dgm:dir/>
          <dgm:animLvl val="lvl"/>
          <dgm:resizeHandles val="exact"/>
        </dgm:presLayoutVars>
      </dgm:prSet>
      <dgm:spPr/>
      <dgm:t>
        <a:bodyPr/>
        <a:lstStyle/>
        <a:p>
          <a:endParaRPr lang="en-US"/>
        </a:p>
      </dgm:t>
    </dgm:pt>
    <dgm:pt modelId="{256C42CA-0670-4FA0-8835-64139C630D71}" type="pres">
      <dgm:prSet presAssocID="{43D7C478-5497-49B9-A973-0BFBBB44824C}" presName="parentLin" presStyleCnt="0"/>
      <dgm:spPr/>
      <dgm:t>
        <a:bodyPr/>
        <a:lstStyle/>
        <a:p>
          <a:endParaRPr lang="en-US"/>
        </a:p>
      </dgm:t>
    </dgm:pt>
    <dgm:pt modelId="{F3EC6D97-D965-45FF-A6C9-B8102D5A4710}" type="pres">
      <dgm:prSet presAssocID="{43D7C478-5497-49B9-A973-0BFBBB44824C}" presName="parentLeftMargin" presStyleLbl="node1" presStyleIdx="0" presStyleCnt="2"/>
      <dgm:spPr/>
      <dgm:t>
        <a:bodyPr/>
        <a:lstStyle/>
        <a:p>
          <a:endParaRPr lang="en-US"/>
        </a:p>
      </dgm:t>
    </dgm:pt>
    <dgm:pt modelId="{9D1B1098-CB5D-4C0B-BC2C-731B03DB61D8}" type="pres">
      <dgm:prSet presAssocID="{43D7C478-5497-49B9-A973-0BFBBB44824C}" presName="parentText" presStyleLbl="node1" presStyleIdx="0" presStyleCnt="2" custScaleY="65067">
        <dgm:presLayoutVars>
          <dgm:chMax val="0"/>
          <dgm:bulletEnabled val="1"/>
        </dgm:presLayoutVars>
      </dgm:prSet>
      <dgm:spPr/>
      <dgm:t>
        <a:bodyPr/>
        <a:lstStyle/>
        <a:p>
          <a:endParaRPr lang="en-US"/>
        </a:p>
      </dgm:t>
    </dgm:pt>
    <dgm:pt modelId="{E27F10E1-7911-42C2-99DD-2D1FF63DDA09}" type="pres">
      <dgm:prSet presAssocID="{43D7C478-5497-49B9-A973-0BFBBB44824C}" presName="negativeSpace" presStyleCnt="0"/>
      <dgm:spPr/>
      <dgm:t>
        <a:bodyPr/>
        <a:lstStyle/>
        <a:p>
          <a:endParaRPr lang="en-US"/>
        </a:p>
      </dgm:t>
    </dgm:pt>
    <dgm:pt modelId="{D8977CAF-A5AB-4442-90CF-82F91A23825C}" type="pres">
      <dgm:prSet presAssocID="{43D7C478-5497-49B9-A973-0BFBBB44824C}" presName="childText" presStyleLbl="conFgAcc1" presStyleIdx="0" presStyleCnt="2" custScaleX="99848">
        <dgm:presLayoutVars>
          <dgm:bulletEnabled val="1"/>
        </dgm:presLayoutVars>
      </dgm:prSet>
      <dgm:spPr/>
      <dgm:t>
        <a:bodyPr/>
        <a:lstStyle/>
        <a:p>
          <a:endParaRPr lang="en-US"/>
        </a:p>
      </dgm:t>
    </dgm:pt>
    <dgm:pt modelId="{EA2519D7-0C9C-4D61-9B59-28DF7071B446}" type="pres">
      <dgm:prSet presAssocID="{0B4EE528-B1A4-4292-85EA-386DD3C69707}" presName="spaceBetweenRectangles" presStyleCnt="0"/>
      <dgm:spPr/>
      <dgm:t>
        <a:bodyPr/>
        <a:lstStyle/>
        <a:p>
          <a:endParaRPr lang="en-US"/>
        </a:p>
      </dgm:t>
    </dgm:pt>
    <dgm:pt modelId="{86DFDA76-6B0D-4564-A836-E242B5801C2B}" type="pres">
      <dgm:prSet presAssocID="{7D887BFD-A2C8-4185-B59B-834ACBEC05FE}" presName="parentLin" presStyleCnt="0"/>
      <dgm:spPr/>
      <dgm:t>
        <a:bodyPr/>
        <a:lstStyle/>
        <a:p>
          <a:endParaRPr lang="en-US"/>
        </a:p>
      </dgm:t>
    </dgm:pt>
    <dgm:pt modelId="{6FEEF74A-0E5A-4298-B711-B69B5C374918}" type="pres">
      <dgm:prSet presAssocID="{7D887BFD-A2C8-4185-B59B-834ACBEC05FE}" presName="parentLeftMargin" presStyleLbl="node1" presStyleIdx="0" presStyleCnt="2"/>
      <dgm:spPr/>
      <dgm:t>
        <a:bodyPr/>
        <a:lstStyle/>
        <a:p>
          <a:endParaRPr lang="en-US"/>
        </a:p>
      </dgm:t>
    </dgm:pt>
    <dgm:pt modelId="{018E66CB-8E6E-41D4-AA60-8F662A80E1D6}" type="pres">
      <dgm:prSet presAssocID="{7D887BFD-A2C8-4185-B59B-834ACBEC05FE}" presName="parentText" presStyleLbl="node1" presStyleIdx="1" presStyleCnt="2" custScaleY="65965">
        <dgm:presLayoutVars>
          <dgm:chMax val="0"/>
          <dgm:bulletEnabled val="1"/>
        </dgm:presLayoutVars>
      </dgm:prSet>
      <dgm:spPr/>
      <dgm:t>
        <a:bodyPr/>
        <a:lstStyle/>
        <a:p>
          <a:endParaRPr lang="en-US"/>
        </a:p>
      </dgm:t>
    </dgm:pt>
    <dgm:pt modelId="{8C69A6A4-B230-466E-B1BF-CB5AFD8F3227}" type="pres">
      <dgm:prSet presAssocID="{7D887BFD-A2C8-4185-B59B-834ACBEC05FE}" presName="negativeSpace" presStyleCnt="0"/>
      <dgm:spPr/>
      <dgm:t>
        <a:bodyPr/>
        <a:lstStyle/>
        <a:p>
          <a:endParaRPr lang="en-US"/>
        </a:p>
      </dgm:t>
    </dgm:pt>
    <dgm:pt modelId="{D85302E0-AC37-477E-8139-FFD71ED1C215}" type="pres">
      <dgm:prSet presAssocID="{7D887BFD-A2C8-4185-B59B-834ACBEC05FE}" presName="childText" presStyleLbl="conFgAcc1" presStyleIdx="1" presStyleCnt="2" custScaleX="99848">
        <dgm:presLayoutVars>
          <dgm:bulletEnabled val="1"/>
        </dgm:presLayoutVars>
      </dgm:prSet>
      <dgm:spPr/>
      <dgm:t>
        <a:bodyPr/>
        <a:lstStyle/>
        <a:p>
          <a:endParaRPr lang="en-US"/>
        </a:p>
      </dgm:t>
    </dgm:pt>
  </dgm:ptLst>
  <dgm:cxnLst>
    <dgm:cxn modelId="{1188D946-5E0D-48E6-9896-8FD92A845957}" srcId="{7D887BFD-A2C8-4185-B59B-834ACBEC05FE}" destId="{AD37EAE1-0F4B-426D-9828-B58805BE7467}" srcOrd="0" destOrd="0" parTransId="{4B47DA45-7887-4FEE-8B8B-FC1E666702B0}" sibTransId="{28B12AA8-09D9-4A29-8436-BC1B48A9076F}"/>
    <dgm:cxn modelId="{A6F532EB-6608-4680-9628-71B50F5AC720}" type="presOf" srcId="{AD37EAE1-0F4B-426D-9828-B58805BE7467}" destId="{D85302E0-AC37-477E-8139-FFD71ED1C215}" srcOrd="0" destOrd="0" presId="urn:microsoft.com/office/officeart/2005/8/layout/list1"/>
    <dgm:cxn modelId="{6975085E-C5E3-4DDA-94AC-998B02F30B77}" type="presOf" srcId="{7D887BFD-A2C8-4185-B59B-834ACBEC05FE}" destId="{018E66CB-8E6E-41D4-AA60-8F662A80E1D6}" srcOrd="1" destOrd="0" presId="urn:microsoft.com/office/officeart/2005/8/layout/list1"/>
    <dgm:cxn modelId="{B447A579-9172-4F87-8A40-A40DD055854F}" srcId="{43D7C478-5497-49B9-A973-0BFBBB44824C}" destId="{060AB81C-5421-4B53-B0C5-BE334BD90894}" srcOrd="0" destOrd="0" parTransId="{6BA0D90E-82E0-4C4C-91E0-31E243BDFC72}" sibTransId="{7CB7E8ED-06A6-47C5-A552-1B3A87DFFDD7}"/>
    <dgm:cxn modelId="{C3199AED-4583-459E-87E8-3407B7D1D40F}" type="presOf" srcId="{43D7C478-5497-49B9-A973-0BFBBB44824C}" destId="{9D1B1098-CB5D-4C0B-BC2C-731B03DB61D8}" srcOrd="1" destOrd="0" presId="urn:microsoft.com/office/officeart/2005/8/layout/list1"/>
    <dgm:cxn modelId="{D9D01C76-A1F8-479D-9FDE-AEEFAC40EC42}" type="presOf" srcId="{43D7C478-5497-49B9-A973-0BFBBB44824C}" destId="{F3EC6D97-D965-45FF-A6C9-B8102D5A4710}" srcOrd="0" destOrd="0" presId="urn:microsoft.com/office/officeart/2005/8/layout/list1"/>
    <dgm:cxn modelId="{DF0EA240-D16A-4DBC-8DE9-84C8620D43DC}" type="presOf" srcId="{7D887BFD-A2C8-4185-B59B-834ACBEC05FE}" destId="{6FEEF74A-0E5A-4298-B711-B69B5C374918}" srcOrd="0" destOrd="0" presId="urn:microsoft.com/office/officeart/2005/8/layout/list1"/>
    <dgm:cxn modelId="{FAB25AD3-5509-4F60-BF04-A9BF6F4C318A}" srcId="{D1C0141C-DDAC-49A0-8908-BBFE8780953C}" destId="{7D887BFD-A2C8-4185-B59B-834ACBEC05FE}" srcOrd="1" destOrd="0" parTransId="{4488840C-6594-4EE3-993E-E6046141DC37}" sibTransId="{4A0D88E0-96B8-47DF-BD8B-0107AB746E78}"/>
    <dgm:cxn modelId="{27E7A0AB-3742-49CF-B0A3-0C4D325890A7}" type="presOf" srcId="{D1C0141C-DDAC-49A0-8908-BBFE8780953C}" destId="{7BB6339D-6D20-415D-AEC4-84929A11953F}" srcOrd="0" destOrd="0" presId="urn:microsoft.com/office/officeart/2005/8/layout/list1"/>
    <dgm:cxn modelId="{547D335E-4E5C-4EB4-AFC6-11205FBE6A46}" type="presOf" srcId="{060AB81C-5421-4B53-B0C5-BE334BD90894}" destId="{D8977CAF-A5AB-4442-90CF-82F91A23825C}" srcOrd="0" destOrd="0" presId="urn:microsoft.com/office/officeart/2005/8/layout/list1"/>
    <dgm:cxn modelId="{E685BE33-FE99-4920-84CE-0D6A93169852}" srcId="{D1C0141C-DDAC-49A0-8908-BBFE8780953C}" destId="{43D7C478-5497-49B9-A973-0BFBBB44824C}" srcOrd="0" destOrd="0" parTransId="{5A398D91-181B-468C-B679-7B01DF354E47}" sibTransId="{0B4EE528-B1A4-4292-85EA-386DD3C69707}"/>
    <dgm:cxn modelId="{1A691FF4-73B2-437C-AA5D-58A99949FB81}" type="presParOf" srcId="{7BB6339D-6D20-415D-AEC4-84929A11953F}" destId="{256C42CA-0670-4FA0-8835-64139C630D71}" srcOrd="0" destOrd="0" presId="urn:microsoft.com/office/officeart/2005/8/layout/list1"/>
    <dgm:cxn modelId="{4794B95A-13D0-4AB8-AA2A-73005C0008FE}" type="presParOf" srcId="{256C42CA-0670-4FA0-8835-64139C630D71}" destId="{F3EC6D97-D965-45FF-A6C9-B8102D5A4710}" srcOrd="0" destOrd="0" presId="urn:microsoft.com/office/officeart/2005/8/layout/list1"/>
    <dgm:cxn modelId="{D0DE7DF1-3B91-47CD-BBB3-7C1187A08834}" type="presParOf" srcId="{256C42CA-0670-4FA0-8835-64139C630D71}" destId="{9D1B1098-CB5D-4C0B-BC2C-731B03DB61D8}" srcOrd="1" destOrd="0" presId="urn:microsoft.com/office/officeart/2005/8/layout/list1"/>
    <dgm:cxn modelId="{BF7E5441-345C-4391-B01F-952D14B81703}" type="presParOf" srcId="{7BB6339D-6D20-415D-AEC4-84929A11953F}" destId="{E27F10E1-7911-42C2-99DD-2D1FF63DDA09}" srcOrd="1" destOrd="0" presId="urn:microsoft.com/office/officeart/2005/8/layout/list1"/>
    <dgm:cxn modelId="{F6F70218-9090-4E05-833C-4F28DAFF88D7}" type="presParOf" srcId="{7BB6339D-6D20-415D-AEC4-84929A11953F}" destId="{D8977CAF-A5AB-4442-90CF-82F91A23825C}" srcOrd="2" destOrd="0" presId="urn:microsoft.com/office/officeart/2005/8/layout/list1"/>
    <dgm:cxn modelId="{3687EA12-E0C8-4839-8DF6-D0C3BEF3253D}" type="presParOf" srcId="{7BB6339D-6D20-415D-AEC4-84929A11953F}" destId="{EA2519D7-0C9C-4D61-9B59-28DF7071B446}" srcOrd="3" destOrd="0" presId="urn:microsoft.com/office/officeart/2005/8/layout/list1"/>
    <dgm:cxn modelId="{A8F6354C-CA6F-4D19-B142-2B286398020C}" type="presParOf" srcId="{7BB6339D-6D20-415D-AEC4-84929A11953F}" destId="{86DFDA76-6B0D-4564-A836-E242B5801C2B}" srcOrd="4" destOrd="0" presId="urn:microsoft.com/office/officeart/2005/8/layout/list1"/>
    <dgm:cxn modelId="{815ED794-A352-4350-83BF-6F2986DC5C16}" type="presParOf" srcId="{86DFDA76-6B0D-4564-A836-E242B5801C2B}" destId="{6FEEF74A-0E5A-4298-B711-B69B5C374918}" srcOrd="0" destOrd="0" presId="urn:microsoft.com/office/officeart/2005/8/layout/list1"/>
    <dgm:cxn modelId="{ABC8E6AE-FA6D-4EFE-AFC6-6698E5516ACA}" type="presParOf" srcId="{86DFDA76-6B0D-4564-A836-E242B5801C2B}" destId="{018E66CB-8E6E-41D4-AA60-8F662A80E1D6}" srcOrd="1" destOrd="0" presId="urn:microsoft.com/office/officeart/2005/8/layout/list1"/>
    <dgm:cxn modelId="{771702F1-BCD1-4FD9-BF3E-7790479D9BD2}" type="presParOf" srcId="{7BB6339D-6D20-415D-AEC4-84929A11953F}" destId="{8C69A6A4-B230-466E-B1BF-CB5AFD8F3227}" srcOrd="5" destOrd="0" presId="urn:microsoft.com/office/officeart/2005/8/layout/list1"/>
    <dgm:cxn modelId="{E5CCB032-C4AD-4C44-8031-D91E5D5B9096}" type="presParOf" srcId="{7BB6339D-6D20-415D-AEC4-84929A11953F}" destId="{D85302E0-AC37-477E-8139-FFD71ED1C215}"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5EC8CEC-B5DE-44F4-B379-A181995604DD}" type="doc">
      <dgm:prSet loTypeId="urn:microsoft.com/office/officeart/2005/8/layout/lProcess1" loCatId="process" qsTypeId="urn:microsoft.com/office/officeart/2005/8/quickstyle/simple1" qsCatId="simple" csTypeId="urn:microsoft.com/office/officeart/2005/8/colors/colorful4" csCatId="colorful" phldr="1"/>
      <dgm:spPr/>
      <dgm:t>
        <a:bodyPr/>
        <a:lstStyle/>
        <a:p>
          <a:endParaRPr lang="en-US"/>
        </a:p>
      </dgm:t>
    </dgm:pt>
    <dgm:pt modelId="{6925CA6B-A6F0-4343-82F9-C3D50C0B650F}">
      <dgm:prSet phldrT="[Text]" custT="1"/>
      <dgm:spPr>
        <a:solidFill>
          <a:schemeClr val="accent1"/>
        </a:solidFill>
        <a:ln>
          <a:solidFill>
            <a:schemeClr val="accent1">
              <a:lumMod val="75000"/>
            </a:schemeClr>
          </a:solidFill>
        </a:ln>
      </dgm:spPr>
      <dgm:t>
        <a:bodyPr/>
        <a:lstStyle/>
        <a:p>
          <a:r>
            <a:rPr lang="en-US" sz="2800" b="1" dirty="0" smtClean="0"/>
            <a:t>Establish expectations</a:t>
          </a:r>
          <a:endParaRPr lang="en-US" sz="2800" b="1" dirty="0"/>
        </a:p>
      </dgm:t>
    </dgm:pt>
    <dgm:pt modelId="{BC701B0A-4092-4D63-BC78-C81F04C19744}" type="parTrans" cxnId="{596DF519-5AD6-436C-8840-861569F28BDC}">
      <dgm:prSet/>
      <dgm:spPr/>
      <dgm:t>
        <a:bodyPr/>
        <a:lstStyle/>
        <a:p>
          <a:endParaRPr lang="en-US"/>
        </a:p>
      </dgm:t>
    </dgm:pt>
    <dgm:pt modelId="{34D1A552-4CF3-4908-B62E-8A57123C4CE3}" type="sibTrans" cxnId="{596DF519-5AD6-436C-8840-861569F28BDC}">
      <dgm:prSet/>
      <dgm:spPr/>
      <dgm:t>
        <a:bodyPr/>
        <a:lstStyle/>
        <a:p>
          <a:endParaRPr lang="en-US"/>
        </a:p>
      </dgm:t>
    </dgm:pt>
    <dgm:pt modelId="{38BCD42F-5DBB-41BB-B6CE-6372393F6317}">
      <dgm:prSet phldrT="[Text]" custT="1"/>
      <dgm:spPr>
        <a:solidFill>
          <a:schemeClr val="accent1">
            <a:lumMod val="20000"/>
            <a:lumOff val="80000"/>
          </a:schemeClr>
        </a:solidFill>
      </dgm:spPr>
      <dgm:t>
        <a:bodyPr/>
        <a:lstStyle/>
        <a:p>
          <a:r>
            <a:rPr lang="en-US" sz="2300" dirty="0" smtClean="0"/>
            <a:t>Frequency of check-ins</a:t>
          </a:r>
          <a:endParaRPr lang="en-US" sz="2300" dirty="0"/>
        </a:p>
      </dgm:t>
    </dgm:pt>
    <dgm:pt modelId="{9408F7A2-77AE-4694-8FF8-1EEE61656117}" type="parTrans" cxnId="{D8C15446-2C4D-4387-86E5-3B0298D8C592}">
      <dgm:prSet/>
      <dgm:spPr/>
      <dgm:t>
        <a:bodyPr/>
        <a:lstStyle/>
        <a:p>
          <a:endParaRPr lang="en-US"/>
        </a:p>
      </dgm:t>
    </dgm:pt>
    <dgm:pt modelId="{09661EDE-3064-49CF-83D5-A408D52C086A}" type="sibTrans" cxnId="{D8C15446-2C4D-4387-86E5-3B0298D8C592}">
      <dgm:prSet/>
      <dgm:spPr/>
      <dgm:t>
        <a:bodyPr/>
        <a:lstStyle/>
        <a:p>
          <a:endParaRPr lang="en-US"/>
        </a:p>
      </dgm:t>
    </dgm:pt>
    <dgm:pt modelId="{90BB2484-5619-4875-AD3D-C37A4AF80FD3}">
      <dgm:prSet phldrT="[Text]" custT="1"/>
      <dgm:spPr>
        <a:solidFill>
          <a:schemeClr val="accent1">
            <a:lumMod val="20000"/>
            <a:lumOff val="80000"/>
          </a:schemeClr>
        </a:solidFill>
      </dgm:spPr>
      <dgm:t>
        <a:bodyPr/>
        <a:lstStyle/>
        <a:p>
          <a:r>
            <a:rPr lang="en-US" sz="2300" dirty="0" smtClean="0"/>
            <a:t>Priorities</a:t>
          </a:r>
          <a:endParaRPr lang="en-US" sz="2300" dirty="0"/>
        </a:p>
      </dgm:t>
    </dgm:pt>
    <dgm:pt modelId="{9BC02545-7E2B-4E95-A20C-D07E7DA2C4F3}" type="parTrans" cxnId="{96DBE789-8CE1-495D-B08E-4D482F5BBA18}">
      <dgm:prSet/>
      <dgm:spPr/>
      <dgm:t>
        <a:bodyPr/>
        <a:lstStyle/>
        <a:p>
          <a:endParaRPr lang="en-US"/>
        </a:p>
      </dgm:t>
    </dgm:pt>
    <dgm:pt modelId="{B6A0216E-BC8C-4F6A-9FA8-15681A999C1D}" type="sibTrans" cxnId="{96DBE789-8CE1-495D-B08E-4D482F5BBA18}">
      <dgm:prSet/>
      <dgm:spPr/>
      <dgm:t>
        <a:bodyPr/>
        <a:lstStyle/>
        <a:p>
          <a:endParaRPr lang="en-US"/>
        </a:p>
      </dgm:t>
    </dgm:pt>
    <dgm:pt modelId="{6167D6FD-1F62-4C09-8224-2A118A172802}">
      <dgm:prSet phldrT="[Text]" custT="1"/>
      <dgm:spPr>
        <a:solidFill>
          <a:schemeClr val="accent5">
            <a:lumMod val="60000"/>
            <a:lumOff val="40000"/>
          </a:schemeClr>
        </a:solidFill>
        <a:ln>
          <a:solidFill>
            <a:schemeClr val="accent5">
              <a:lumMod val="75000"/>
            </a:schemeClr>
          </a:solidFill>
        </a:ln>
      </dgm:spPr>
      <dgm:t>
        <a:bodyPr/>
        <a:lstStyle/>
        <a:p>
          <a:r>
            <a:rPr lang="en-US" sz="2800" b="1" dirty="0" smtClean="0"/>
            <a:t>Keep communication lines open</a:t>
          </a:r>
          <a:endParaRPr lang="en-US" sz="2800" b="1" dirty="0"/>
        </a:p>
      </dgm:t>
    </dgm:pt>
    <dgm:pt modelId="{8783BBB5-7530-49D4-A739-64EE64995FBC}" type="parTrans" cxnId="{E60AA48F-750C-467F-B378-86470C5DE2FF}">
      <dgm:prSet/>
      <dgm:spPr/>
      <dgm:t>
        <a:bodyPr/>
        <a:lstStyle/>
        <a:p>
          <a:endParaRPr lang="en-US"/>
        </a:p>
      </dgm:t>
    </dgm:pt>
    <dgm:pt modelId="{B8D8BECD-5655-4F87-A571-CB2F5232D182}" type="sibTrans" cxnId="{E60AA48F-750C-467F-B378-86470C5DE2FF}">
      <dgm:prSet/>
      <dgm:spPr/>
      <dgm:t>
        <a:bodyPr/>
        <a:lstStyle/>
        <a:p>
          <a:endParaRPr lang="en-US"/>
        </a:p>
      </dgm:t>
    </dgm:pt>
    <dgm:pt modelId="{E60D65C0-3E08-47D5-8A5C-A776B6D0FBC6}">
      <dgm:prSet phldrT="[Text]" custT="1"/>
      <dgm:spPr>
        <a:solidFill>
          <a:schemeClr val="accent5">
            <a:lumMod val="20000"/>
            <a:lumOff val="80000"/>
          </a:schemeClr>
        </a:solidFill>
      </dgm:spPr>
      <dgm:t>
        <a:bodyPr/>
        <a:lstStyle/>
        <a:p>
          <a:r>
            <a:rPr lang="en-US" sz="2300" dirty="0" smtClean="0"/>
            <a:t>Regular communication</a:t>
          </a:r>
          <a:endParaRPr lang="en-US" sz="2300" dirty="0"/>
        </a:p>
      </dgm:t>
    </dgm:pt>
    <dgm:pt modelId="{5C303002-9D5E-4B19-9358-44F607981CFA}" type="parTrans" cxnId="{DF16FB75-C0BD-46E0-B56A-870CD4A77303}">
      <dgm:prSet/>
      <dgm:spPr/>
      <dgm:t>
        <a:bodyPr/>
        <a:lstStyle/>
        <a:p>
          <a:endParaRPr lang="en-US"/>
        </a:p>
      </dgm:t>
    </dgm:pt>
    <dgm:pt modelId="{E3646A7A-F523-4740-AA41-F57F626B2D14}" type="sibTrans" cxnId="{DF16FB75-C0BD-46E0-B56A-870CD4A77303}">
      <dgm:prSet/>
      <dgm:spPr/>
      <dgm:t>
        <a:bodyPr/>
        <a:lstStyle/>
        <a:p>
          <a:endParaRPr lang="en-US"/>
        </a:p>
      </dgm:t>
    </dgm:pt>
    <dgm:pt modelId="{B7618BDF-8722-4B84-BF9A-0A5F14062396}">
      <dgm:prSet phldrT="[Text]" custT="1"/>
      <dgm:spPr>
        <a:solidFill>
          <a:schemeClr val="accent5">
            <a:lumMod val="20000"/>
            <a:lumOff val="80000"/>
          </a:schemeClr>
        </a:solidFill>
      </dgm:spPr>
      <dgm:t>
        <a:bodyPr/>
        <a:lstStyle/>
        <a:p>
          <a:r>
            <a:rPr lang="en-US" sz="2300" dirty="0" smtClean="0"/>
            <a:t>Identify and work to resolve differences in non-defensive ways</a:t>
          </a:r>
          <a:endParaRPr lang="en-US" sz="2300" dirty="0"/>
        </a:p>
      </dgm:t>
    </dgm:pt>
    <dgm:pt modelId="{54FF4909-812C-44AC-81A0-B698EF5687B2}" type="parTrans" cxnId="{729C58F3-2CBF-488D-8553-090091BD12E3}">
      <dgm:prSet/>
      <dgm:spPr/>
      <dgm:t>
        <a:bodyPr/>
        <a:lstStyle/>
        <a:p>
          <a:endParaRPr lang="en-US"/>
        </a:p>
      </dgm:t>
    </dgm:pt>
    <dgm:pt modelId="{89F76B9C-A65C-4C47-97E2-2464C36233D7}" type="sibTrans" cxnId="{729C58F3-2CBF-488D-8553-090091BD12E3}">
      <dgm:prSet/>
      <dgm:spPr/>
      <dgm:t>
        <a:bodyPr/>
        <a:lstStyle/>
        <a:p>
          <a:endParaRPr lang="en-US"/>
        </a:p>
      </dgm:t>
    </dgm:pt>
    <dgm:pt modelId="{B19850E7-ACEE-4318-85CD-E6416CE65B8A}">
      <dgm:prSet phldrT="[Text]" custT="1"/>
      <dgm:spPr>
        <a:solidFill>
          <a:schemeClr val="accent1">
            <a:lumMod val="20000"/>
            <a:lumOff val="80000"/>
          </a:schemeClr>
        </a:solidFill>
      </dgm:spPr>
      <dgm:t>
        <a:bodyPr/>
        <a:lstStyle/>
        <a:p>
          <a:r>
            <a:rPr lang="en-US" sz="2300" dirty="0" smtClean="0"/>
            <a:t>Issues to communicate</a:t>
          </a:r>
          <a:endParaRPr lang="en-US" sz="2300" dirty="0"/>
        </a:p>
      </dgm:t>
    </dgm:pt>
    <dgm:pt modelId="{B8458CC0-664C-475D-AE10-8E685CAFA6A5}" type="parTrans" cxnId="{7376B5DC-2433-40DF-A978-C6906B91F0E0}">
      <dgm:prSet/>
      <dgm:spPr/>
      <dgm:t>
        <a:bodyPr/>
        <a:lstStyle/>
        <a:p>
          <a:endParaRPr lang="en-US"/>
        </a:p>
      </dgm:t>
    </dgm:pt>
    <dgm:pt modelId="{0692CAB4-1442-480B-AA03-2BF5950DD4A3}" type="sibTrans" cxnId="{7376B5DC-2433-40DF-A978-C6906B91F0E0}">
      <dgm:prSet/>
      <dgm:spPr/>
      <dgm:t>
        <a:bodyPr/>
        <a:lstStyle/>
        <a:p>
          <a:endParaRPr lang="en-US"/>
        </a:p>
      </dgm:t>
    </dgm:pt>
    <dgm:pt modelId="{3285E71D-B372-4A08-82EA-D972D4440AFF}">
      <dgm:prSet phldrT="[Text]" custT="1"/>
      <dgm:spPr>
        <a:solidFill>
          <a:schemeClr val="accent1">
            <a:lumMod val="20000"/>
            <a:lumOff val="80000"/>
          </a:schemeClr>
        </a:solidFill>
      </dgm:spPr>
      <dgm:t>
        <a:bodyPr/>
        <a:lstStyle/>
        <a:p>
          <a:r>
            <a:rPr lang="en-US" sz="2300" dirty="0" smtClean="0"/>
            <a:t>Communications style</a:t>
          </a:r>
          <a:endParaRPr lang="en-US" sz="2300" dirty="0"/>
        </a:p>
      </dgm:t>
    </dgm:pt>
    <dgm:pt modelId="{98C52DC6-E05A-447F-A15A-E23A058F2389}" type="parTrans" cxnId="{404E66C1-17E5-407C-9F12-9C207AC60C86}">
      <dgm:prSet/>
      <dgm:spPr/>
      <dgm:t>
        <a:bodyPr/>
        <a:lstStyle/>
        <a:p>
          <a:endParaRPr lang="en-US"/>
        </a:p>
      </dgm:t>
    </dgm:pt>
    <dgm:pt modelId="{9D6FD518-E875-41AE-994B-72E8B9CAF6EE}" type="sibTrans" cxnId="{404E66C1-17E5-407C-9F12-9C207AC60C86}">
      <dgm:prSet/>
      <dgm:spPr/>
      <dgm:t>
        <a:bodyPr/>
        <a:lstStyle/>
        <a:p>
          <a:endParaRPr lang="en-US"/>
        </a:p>
      </dgm:t>
    </dgm:pt>
    <dgm:pt modelId="{9533401F-1B98-4757-B739-A20E6A51950A}">
      <dgm:prSet phldrT="[Text]" custT="1"/>
      <dgm:spPr>
        <a:solidFill>
          <a:schemeClr val="accent1">
            <a:lumMod val="20000"/>
            <a:lumOff val="80000"/>
          </a:schemeClr>
        </a:solidFill>
      </dgm:spPr>
      <dgm:t>
        <a:bodyPr/>
        <a:lstStyle/>
        <a:p>
          <a:r>
            <a:rPr lang="en-US" sz="2300" dirty="0" smtClean="0"/>
            <a:t>Sounding board/feedback</a:t>
          </a:r>
          <a:endParaRPr lang="en-US" sz="2300" dirty="0"/>
        </a:p>
      </dgm:t>
    </dgm:pt>
    <dgm:pt modelId="{0B45BE23-F935-430C-8CB0-1DF5BD22D094}" type="parTrans" cxnId="{7026EE1C-C187-4867-9701-391A202C30DA}">
      <dgm:prSet/>
      <dgm:spPr/>
      <dgm:t>
        <a:bodyPr/>
        <a:lstStyle/>
        <a:p>
          <a:endParaRPr lang="en-US"/>
        </a:p>
      </dgm:t>
    </dgm:pt>
    <dgm:pt modelId="{4A34F215-254D-4C38-8C24-D6C5E2A3536E}" type="sibTrans" cxnId="{7026EE1C-C187-4867-9701-391A202C30DA}">
      <dgm:prSet/>
      <dgm:spPr/>
      <dgm:t>
        <a:bodyPr/>
        <a:lstStyle/>
        <a:p>
          <a:endParaRPr lang="en-US"/>
        </a:p>
      </dgm:t>
    </dgm:pt>
    <dgm:pt modelId="{FC0757A4-8BDF-4CBD-922B-7CA50105298A}">
      <dgm:prSet phldrT="[Text]" custT="1"/>
      <dgm:spPr>
        <a:solidFill>
          <a:schemeClr val="accent1">
            <a:lumMod val="20000"/>
            <a:lumOff val="80000"/>
          </a:schemeClr>
        </a:solidFill>
      </dgm:spPr>
      <dgm:t>
        <a:bodyPr/>
        <a:lstStyle/>
        <a:p>
          <a:r>
            <a:rPr lang="en-US" sz="2300" dirty="0" smtClean="0"/>
            <a:t>Ways to support each other</a:t>
          </a:r>
          <a:endParaRPr lang="en-US" sz="2300" dirty="0"/>
        </a:p>
      </dgm:t>
    </dgm:pt>
    <dgm:pt modelId="{2AB3C37C-82A7-4DBE-B35D-C721AC8AC451}" type="parTrans" cxnId="{BFCCA4B1-EB98-46D0-B0FE-8EE04AB629E3}">
      <dgm:prSet/>
      <dgm:spPr/>
      <dgm:t>
        <a:bodyPr/>
        <a:lstStyle/>
        <a:p>
          <a:endParaRPr lang="en-US"/>
        </a:p>
      </dgm:t>
    </dgm:pt>
    <dgm:pt modelId="{B8D22F75-F8D2-41AD-8F9F-494E2E39BB50}" type="sibTrans" cxnId="{BFCCA4B1-EB98-46D0-B0FE-8EE04AB629E3}">
      <dgm:prSet/>
      <dgm:spPr/>
      <dgm:t>
        <a:bodyPr/>
        <a:lstStyle/>
        <a:p>
          <a:endParaRPr lang="en-US"/>
        </a:p>
      </dgm:t>
    </dgm:pt>
    <dgm:pt modelId="{36CF8FDA-5E99-4103-B390-3F83C8A695A1}" type="pres">
      <dgm:prSet presAssocID="{A5EC8CEC-B5DE-44F4-B379-A181995604DD}" presName="Name0" presStyleCnt="0">
        <dgm:presLayoutVars>
          <dgm:dir/>
          <dgm:animLvl val="lvl"/>
          <dgm:resizeHandles val="exact"/>
        </dgm:presLayoutVars>
      </dgm:prSet>
      <dgm:spPr/>
      <dgm:t>
        <a:bodyPr/>
        <a:lstStyle/>
        <a:p>
          <a:endParaRPr lang="en-US"/>
        </a:p>
      </dgm:t>
    </dgm:pt>
    <dgm:pt modelId="{787FB0B5-16B0-4245-9A50-85C3229B4A15}" type="pres">
      <dgm:prSet presAssocID="{6925CA6B-A6F0-4343-82F9-C3D50C0B650F}" presName="vertFlow" presStyleCnt="0"/>
      <dgm:spPr/>
    </dgm:pt>
    <dgm:pt modelId="{B7F6631C-D53D-4064-8128-D7FFA6BF0104}" type="pres">
      <dgm:prSet presAssocID="{6925CA6B-A6F0-4343-82F9-C3D50C0B650F}" presName="header" presStyleLbl="node1" presStyleIdx="0" presStyleCnt="2" custScaleX="177214" custLinFactNeighborX="-543" custLinFactNeighborY="-317"/>
      <dgm:spPr/>
      <dgm:t>
        <a:bodyPr/>
        <a:lstStyle/>
        <a:p>
          <a:endParaRPr lang="en-US"/>
        </a:p>
      </dgm:t>
    </dgm:pt>
    <dgm:pt modelId="{CDA71A88-457F-44FB-B0FB-DD92DF140370}" type="pres">
      <dgm:prSet presAssocID="{9408F7A2-77AE-4694-8FF8-1EEE61656117}" presName="parTrans" presStyleLbl="sibTrans2D1" presStyleIdx="0" presStyleCnt="8"/>
      <dgm:spPr/>
      <dgm:t>
        <a:bodyPr/>
        <a:lstStyle/>
        <a:p>
          <a:endParaRPr lang="en-US"/>
        </a:p>
      </dgm:t>
    </dgm:pt>
    <dgm:pt modelId="{B90CE985-49E0-4455-9E7A-315CEB6BA2B6}" type="pres">
      <dgm:prSet presAssocID="{38BCD42F-5DBB-41BB-B6CE-6372393F6317}" presName="child" presStyleLbl="alignAccFollowNode1" presStyleIdx="0" presStyleCnt="8" custScaleX="177214" custLinFactNeighborX="-543" custLinFactNeighborY="-317">
        <dgm:presLayoutVars>
          <dgm:chMax val="0"/>
          <dgm:bulletEnabled val="1"/>
        </dgm:presLayoutVars>
      </dgm:prSet>
      <dgm:spPr/>
      <dgm:t>
        <a:bodyPr/>
        <a:lstStyle/>
        <a:p>
          <a:endParaRPr lang="en-US"/>
        </a:p>
      </dgm:t>
    </dgm:pt>
    <dgm:pt modelId="{460DC77E-FC4D-4FB5-8A8D-C603786F1DE3}" type="pres">
      <dgm:prSet presAssocID="{09661EDE-3064-49CF-83D5-A408D52C086A}" presName="sibTrans" presStyleLbl="sibTrans2D1" presStyleIdx="1" presStyleCnt="8"/>
      <dgm:spPr/>
      <dgm:t>
        <a:bodyPr/>
        <a:lstStyle/>
        <a:p>
          <a:endParaRPr lang="en-US"/>
        </a:p>
      </dgm:t>
    </dgm:pt>
    <dgm:pt modelId="{D9431A44-A96E-4C63-BFDD-6B61090C91E4}" type="pres">
      <dgm:prSet presAssocID="{90BB2484-5619-4875-AD3D-C37A4AF80FD3}" presName="child" presStyleLbl="alignAccFollowNode1" presStyleIdx="1" presStyleCnt="8" custScaleX="177214" custLinFactNeighborX="-543" custLinFactNeighborY="-317">
        <dgm:presLayoutVars>
          <dgm:chMax val="0"/>
          <dgm:bulletEnabled val="1"/>
        </dgm:presLayoutVars>
      </dgm:prSet>
      <dgm:spPr/>
      <dgm:t>
        <a:bodyPr/>
        <a:lstStyle/>
        <a:p>
          <a:endParaRPr lang="en-US"/>
        </a:p>
      </dgm:t>
    </dgm:pt>
    <dgm:pt modelId="{BEB1A532-14B5-4CCA-B027-036488184102}" type="pres">
      <dgm:prSet presAssocID="{B6A0216E-BC8C-4F6A-9FA8-15681A999C1D}" presName="sibTrans" presStyleLbl="sibTrans2D1" presStyleIdx="2" presStyleCnt="8"/>
      <dgm:spPr/>
      <dgm:t>
        <a:bodyPr/>
        <a:lstStyle/>
        <a:p>
          <a:endParaRPr lang="en-US"/>
        </a:p>
      </dgm:t>
    </dgm:pt>
    <dgm:pt modelId="{EF76DCD5-5F27-402B-BD94-4A2BDCEE7C17}" type="pres">
      <dgm:prSet presAssocID="{B19850E7-ACEE-4318-85CD-E6416CE65B8A}" presName="child" presStyleLbl="alignAccFollowNode1" presStyleIdx="2" presStyleCnt="8" custScaleX="177214" custLinFactNeighborX="-543" custLinFactNeighborY="-317">
        <dgm:presLayoutVars>
          <dgm:chMax val="0"/>
          <dgm:bulletEnabled val="1"/>
        </dgm:presLayoutVars>
      </dgm:prSet>
      <dgm:spPr/>
      <dgm:t>
        <a:bodyPr/>
        <a:lstStyle/>
        <a:p>
          <a:endParaRPr lang="en-US"/>
        </a:p>
      </dgm:t>
    </dgm:pt>
    <dgm:pt modelId="{9C79D9B2-D444-4319-8448-97B2B6DCD50E}" type="pres">
      <dgm:prSet presAssocID="{0692CAB4-1442-480B-AA03-2BF5950DD4A3}" presName="sibTrans" presStyleLbl="sibTrans2D1" presStyleIdx="3" presStyleCnt="8"/>
      <dgm:spPr/>
      <dgm:t>
        <a:bodyPr/>
        <a:lstStyle/>
        <a:p>
          <a:endParaRPr lang="en-US"/>
        </a:p>
      </dgm:t>
    </dgm:pt>
    <dgm:pt modelId="{07B2A52C-D47A-4996-B97F-A3D82D0B47CA}" type="pres">
      <dgm:prSet presAssocID="{3285E71D-B372-4A08-82EA-D972D4440AFF}" presName="child" presStyleLbl="alignAccFollowNode1" presStyleIdx="3" presStyleCnt="8" custScaleX="177214">
        <dgm:presLayoutVars>
          <dgm:chMax val="0"/>
          <dgm:bulletEnabled val="1"/>
        </dgm:presLayoutVars>
      </dgm:prSet>
      <dgm:spPr/>
      <dgm:t>
        <a:bodyPr/>
        <a:lstStyle/>
        <a:p>
          <a:endParaRPr lang="en-US"/>
        </a:p>
      </dgm:t>
    </dgm:pt>
    <dgm:pt modelId="{79895535-2350-4CB1-9268-85E14F4A0FD5}" type="pres">
      <dgm:prSet presAssocID="{9D6FD518-E875-41AE-994B-72E8B9CAF6EE}" presName="sibTrans" presStyleLbl="sibTrans2D1" presStyleIdx="4" presStyleCnt="8"/>
      <dgm:spPr/>
      <dgm:t>
        <a:bodyPr/>
        <a:lstStyle/>
        <a:p>
          <a:endParaRPr lang="en-US"/>
        </a:p>
      </dgm:t>
    </dgm:pt>
    <dgm:pt modelId="{BEFD1554-EFBC-498C-B7CB-D98803D1DAAF}" type="pres">
      <dgm:prSet presAssocID="{9533401F-1B98-4757-B739-A20E6A51950A}" presName="child" presStyleLbl="alignAccFollowNode1" presStyleIdx="4" presStyleCnt="8" custScaleX="177214">
        <dgm:presLayoutVars>
          <dgm:chMax val="0"/>
          <dgm:bulletEnabled val="1"/>
        </dgm:presLayoutVars>
      </dgm:prSet>
      <dgm:spPr/>
      <dgm:t>
        <a:bodyPr/>
        <a:lstStyle/>
        <a:p>
          <a:endParaRPr lang="en-US"/>
        </a:p>
      </dgm:t>
    </dgm:pt>
    <dgm:pt modelId="{AFF74B83-8EAD-4563-B99A-4C622DDABEE2}" type="pres">
      <dgm:prSet presAssocID="{4A34F215-254D-4C38-8C24-D6C5E2A3536E}" presName="sibTrans" presStyleLbl="sibTrans2D1" presStyleIdx="5" presStyleCnt="8"/>
      <dgm:spPr/>
      <dgm:t>
        <a:bodyPr/>
        <a:lstStyle/>
        <a:p>
          <a:endParaRPr lang="en-US"/>
        </a:p>
      </dgm:t>
    </dgm:pt>
    <dgm:pt modelId="{0D739011-4481-4B36-9E70-6B5D2F29AEA3}" type="pres">
      <dgm:prSet presAssocID="{FC0757A4-8BDF-4CBD-922B-7CA50105298A}" presName="child" presStyleLbl="alignAccFollowNode1" presStyleIdx="5" presStyleCnt="8" custScaleX="177214">
        <dgm:presLayoutVars>
          <dgm:chMax val="0"/>
          <dgm:bulletEnabled val="1"/>
        </dgm:presLayoutVars>
      </dgm:prSet>
      <dgm:spPr/>
      <dgm:t>
        <a:bodyPr/>
        <a:lstStyle/>
        <a:p>
          <a:endParaRPr lang="en-US"/>
        </a:p>
      </dgm:t>
    </dgm:pt>
    <dgm:pt modelId="{58ED61D5-B4CD-4BB3-8449-891CFA50F2B0}" type="pres">
      <dgm:prSet presAssocID="{6925CA6B-A6F0-4343-82F9-C3D50C0B650F}" presName="hSp" presStyleCnt="0"/>
      <dgm:spPr/>
    </dgm:pt>
    <dgm:pt modelId="{7DCC5157-8EAD-4CCE-82FF-AE03FADFC17F}" type="pres">
      <dgm:prSet presAssocID="{6167D6FD-1F62-4C09-8224-2A118A172802}" presName="vertFlow" presStyleCnt="0"/>
      <dgm:spPr/>
    </dgm:pt>
    <dgm:pt modelId="{430DFE04-F96D-4D84-945F-B2AFD611207C}" type="pres">
      <dgm:prSet presAssocID="{6167D6FD-1F62-4C09-8224-2A118A172802}" presName="header" presStyleLbl="node1" presStyleIdx="1" presStyleCnt="2" custScaleX="177214" custScaleY="181123" custLinFactNeighborX="-543" custLinFactNeighborY="-317"/>
      <dgm:spPr/>
      <dgm:t>
        <a:bodyPr/>
        <a:lstStyle/>
        <a:p>
          <a:endParaRPr lang="en-US"/>
        </a:p>
      </dgm:t>
    </dgm:pt>
    <dgm:pt modelId="{714ADDCA-BB4B-47D6-BC48-95CA042E0554}" type="pres">
      <dgm:prSet presAssocID="{5C303002-9D5E-4B19-9358-44F607981CFA}" presName="parTrans" presStyleLbl="sibTrans2D1" presStyleIdx="6" presStyleCnt="8"/>
      <dgm:spPr/>
      <dgm:t>
        <a:bodyPr/>
        <a:lstStyle/>
        <a:p>
          <a:endParaRPr lang="en-US"/>
        </a:p>
      </dgm:t>
    </dgm:pt>
    <dgm:pt modelId="{86626983-3D80-4B64-8121-EB4C915B4317}" type="pres">
      <dgm:prSet presAssocID="{E60D65C0-3E08-47D5-8A5C-A776B6D0FBC6}" presName="child" presStyleLbl="alignAccFollowNode1" presStyleIdx="6" presStyleCnt="8" custScaleX="177214" custLinFactNeighborX="-543" custLinFactNeighborY="-317">
        <dgm:presLayoutVars>
          <dgm:chMax val="0"/>
          <dgm:bulletEnabled val="1"/>
        </dgm:presLayoutVars>
      </dgm:prSet>
      <dgm:spPr/>
      <dgm:t>
        <a:bodyPr/>
        <a:lstStyle/>
        <a:p>
          <a:endParaRPr lang="en-US"/>
        </a:p>
      </dgm:t>
    </dgm:pt>
    <dgm:pt modelId="{CFBD7324-F744-4D58-9800-F75ED7A5E487}" type="pres">
      <dgm:prSet presAssocID="{E3646A7A-F523-4740-AA41-F57F626B2D14}" presName="sibTrans" presStyleLbl="sibTrans2D1" presStyleIdx="7" presStyleCnt="8"/>
      <dgm:spPr/>
      <dgm:t>
        <a:bodyPr/>
        <a:lstStyle/>
        <a:p>
          <a:endParaRPr lang="en-US"/>
        </a:p>
      </dgm:t>
    </dgm:pt>
    <dgm:pt modelId="{3AFD738A-CAAB-4271-9218-928A10C20202}" type="pres">
      <dgm:prSet presAssocID="{B7618BDF-8722-4B84-BF9A-0A5F14062396}" presName="child" presStyleLbl="alignAccFollowNode1" presStyleIdx="7" presStyleCnt="8" custScaleX="177214" custScaleY="232002" custLinFactNeighborX="-543" custLinFactNeighborY="-317">
        <dgm:presLayoutVars>
          <dgm:chMax val="0"/>
          <dgm:bulletEnabled val="1"/>
        </dgm:presLayoutVars>
      </dgm:prSet>
      <dgm:spPr/>
      <dgm:t>
        <a:bodyPr/>
        <a:lstStyle/>
        <a:p>
          <a:endParaRPr lang="en-US"/>
        </a:p>
      </dgm:t>
    </dgm:pt>
  </dgm:ptLst>
  <dgm:cxnLst>
    <dgm:cxn modelId="{C026F47E-DB06-4822-AD9F-E10D6DC93650}" type="presOf" srcId="{90BB2484-5619-4875-AD3D-C37A4AF80FD3}" destId="{D9431A44-A96E-4C63-BFDD-6B61090C91E4}" srcOrd="0" destOrd="0" presId="urn:microsoft.com/office/officeart/2005/8/layout/lProcess1"/>
    <dgm:cxn modelId="{596DF519-5AD6-436C-8840-861569F28BDC}" srcId="{A5EC8CEC-B5DE-44F4-B379-A181995604DD}" destId="{6925CA6B-A6F0-4343-82F9-C3D50C0B650F}" srcOrd="0" destOrd="0" parTransId="{BC701B0A-4092-4D63-BC78-C81F04C19744}" sibTransId="{34D1A552-4CF3-4908-B62E-8A57123C4CE3}"/>
    <dgm:cxn modelId="{5FAE94AF-6A06-4341-A032-3E9D40EF5CF5}" type="presOf" srcId="{B7618BDF-8722-4B84-BF9A-0A5F14062396}" destId="{3AFD738A-CAAB-4271-9218-928A10C20202}" srcOrd="0" destOrd="0" presId="urn:microsoft.com/office/officeart/2005/8/layout/lProcess1"/>
    <dgm:cxn modelId="{86EF9B73-C6AD-4FBA-9205-8C5A8BF197C0}" type="presOf" srcId="{E60D65C0-3E08-47D5-8A5C-A776B6D0FBC6}" destId="{86626983-3D80-4B64-8121-EB4C915B4317}" srcOrd="0" destOrd="0" presId="urn:microsoft.com/office/officeart/2005/8/layout/lProcess1"/>
    <dgm:cxn modelId="{404E66C1-17E5-407C-9F12-9C207AC60C86}" srcId="{6925CA6B-A6F0-4343-82F9-C3D50C0B650F}" destId="{3285E71D-B372-4A08-82EA-D972D4440AFF}" srcOrd="3" destOrd="0" parTransId="{98C52DC6-E05A-447F-A15A-E23A058F2389}" sibTransId="{9D6FD518-E875-41AE-994B-72E8B9CAF6EE}"/>
    <dgm:cxn modelId="{09660565-1902-4577-AF74-C2D92BC71412}" type="presOf" srcId="{9533401F-1B98-4757-B739-A20E6A51950A}" destId="{BEFD1554-EFBC-498C-B7CB-D98803D1DAAF}" srcOrd="0" destOrd="0" presId="urn:microsoft.com/office/officeart/2005/8/layout/lProcess1"/>
    <dgm:cxn modelId="{15F86560-18E6-4862-8149-B60212D16779}" type="presOf" srcId="{6925CA6B-A6F0-4343-82F9-C3D50C0B650F}" destId="{B7F6631C-D53D-4064-8128-D7FFA6BF0104}" srcOrd="0" destOrd="0" presId="urn:microsoft.com/office/officeart/2005/8/layout/lProcess1"/>
    <dgm:cxn modelId="{14BAB01D-DB32-419E-8641-EC13FFEC9048}" type="presOf" srcId="{B6A0216E-BC8C-4F6A-9FA8-15681A999C1D}" destId="{BEB1A532-14B5-4CCA-B027-036488184102}" srcOrd="0" destOrd="0" presId="urn:microsoft.com/office/officeart/2005/8/layout/lProcess1"/>
    <dgm:cxn modelId="{E79915EF-C7CE-4F30-8C46-62CF6BC1F46C}" type="presOf" srcId="{38BCD42F-5DBB-41BB-B6CE-6372393F6317}" destId="{B90CE985-49E0-4455-9E7A-315CEB6BA2B6}" srcOrd="0" destOrd="0" presId="urn:microsoft.com/office/officeart/2005/8/layout/lProcess1"/>
    <dgm:cxn modelId="{57D9EF16-AD9F-4EC9-BF5B-779A56419B9C}" type="presOf" srcId="{09661EDE-3064-49CF-83D5-A408D52C086A}" destId="{460DC77E-FC4D-4FB5-8A8D-C603786F1DE3}" srcOrd="0" destOrd="0" presId="urn:microsoft.com/office/officeart/2005/8/layout/lProcess1"/>
    <dgm:cxn modelId="{88C033A0-CEB7-443B-B0E8-254C22FA1A6B}" type="presOf" srcId="{0692CAB4-1442-480B-AA03-2BF5950DD4A3}" destId="{9C79D9B2-D444-4319-8448-97B2B6DCD50E}" srcOrd="0" destOrd="0" presId="urn:microsoft.com/office/officeart/2005/8/layout/lProcess1"/>
    <dgm:cxn modelId="{50213C18-C968-41BA-8F33-6649D8C146B6}" type="presOf" srcId="{B19850E7-ACEE-4318-85CD-E6416CE65B8A}" destId="{EF76DCD5-5F27-402B-BD94-4A2BDCEE7C17}" srcOrd="0" destOrd="0" presId="urn:microsoft.com/office/officeart/2005/8/layout/lProcess1"/>
    <dgm:cxn modelId="{729C58F3-2CBF-488D-8553-090091BD12E3}" srcId="{6167D6FD-1F62-4C09-8224-2A118A172802}" destId="{B7618BDF-8722-4B84-BF9A-0A5F14062396}" srcOrd="1" destOrd="0" parTransId="{54FF4909-812C-44AC-81A0-B698EF5687B2}" sibTransId="{89F76B9C-A65C-4C47-97E2-2464C36233D7}"/>
    <dgm:cxn modelId="{D2B08CBE-B25E-4A46-AE82-000D85C9B79D}" type="presOf" srcId="{3285E71D-B372-4A08-82EA-D972D4440AFF}" destId="{07B2A52C-D47A-4996-B97F-A3D82D0B47CA}" srcOrd="0" destOrd="0" presId="urn:microsoft.com/office/officeart/2005/8/layout/lProcess1"/>
    <dgm:cxn modelId="{BFCCA4B1-EB98-46D0-B0FE-8EE04AB629E3}" srcId="{6925CA6B-A6F0-4343-82F9-C3D50C0B650F}" destId="{FC0757A4-8BDF-4CBD-922B-7CA50105298A}" srcOrd="5" destOrd="0" parTransId="{2AB3C37C-82A7-4DBE-B35D-C721AC8AC451}" sibTransId="{B8D22F75-F8D2-41AD-8F9F-494E2E39BB50}"/>
    <dgm:cxn modelId="{D8C15446-2C4D-4387-86E5-3B0298D8C592}" srcId="{6925CA6B-A6F0-4343-82F9-C3D50C0B650F}" destId="{38BCD42F-5DBB-41BB-B6CE-6372393F6317}" srcOrd="0" destOrd="0" parTransId="{9408F7A2-77AE-4694-8FF8-1EEE61656117}" sibTransId="{09661EDE-3064-49CF-83D5-A408D52C086A}"/>
    <dgm:cxn modelId="{87CA82D3-D3CE-44E6-B099-7849C258E2D7}" type="presOf" srcId="{9408F7A2-77AE-4694-8FF8-1EEE61656117}" destId="{CDA71A88-457F-44FB-B0FB-DD92DF140370}" srcOrd="0" destOrd="0" presId="urn:microsoft.com/office/officeart/2005/8/layout/lProcess1"/>
    <dgm:cxn modelId="{55D9C956-0CC3-4C82-A4DD-838EC26613B9}" type="presOf" srcId="{5C303002-9D5E-4B19-9358-44F607981CFA}" destId="{714ADDCA-BB4B-47D6-BC48-95CA042E0554}" srcOrd="0" destOrd="0" presId="urn:microsoft.com/office/officeart/2005/8/layout/lProcess1"/>
    <dgm:cxn modelId="{6CBA0BC7-726E-4A25-8E07-385F88C9C322}" type="presOf" srcId="{9D6FD518-E875-41AE-994B-72E8B9CAF6EE}" destId="{79895535-2350-4CB1-9268-85E14F4A0FD5}" srcOrd="0" destOrd="0" presId="urn:microsoft.com/office/officeart/2005/8/layout/lProcess1"/>
    <dgm:cxn modelId="{96DBE789-8CE1-495D-B08E-4D482F5BBA18}" srcId="{6925CA6B-A6F0-4343-82F9-C3D50C0B650F}" destId="{90BB2484-5619-4875-AD3D-C37A4AF80FD3}" srcOrd="1" destOrd="0" parTransId="{9BC02545-7E2B-4E95-A20C-D07E7DA2C4F3}" sibTransId="{B6A0216E-BC8C-4F6A-9FA8-15681A999C1D}"/>
    <dgm:cxn modelId="{7026EE1C-C187-4867-9701-391A202C30DA}" srcId="{6925CA6B-A6F0-4343-82F9-C3D50C0B650F}" destId="{9533401F-1B98-4757-B739-A20E6A51950A}" srcOrd="4" destOrd="0" parTransId="{0B45BE23-F935-430C-8CB0-1DF5BD22D094}" sibTransId="{4A34F215-254D-4C38-8C24-D6C5E2A3536E}"/>
    <dgm:cxn modelId="{7376B5DC-2433-40DF-A978-C6906B91F0E0}" srcId="{6925CA6B-A6F0-4343-82F9-C3D50C0B650F}" destId="{B19850E7-ACEE-4318-85CD-E6416CE65B8A}" srcOrd="2" destOrd="0" parTransId="{B8458CC0-664C-475D-AE10-8E685CAFA6A5}" sibTransId="{0692CAB4-1442-480B-AA03-2BF5950DD4A3}"/>
    <dgm:cxn modelId="{E60AA48F-750C-467F-B378-86470C5DE2FF}" srcId="{A5EC8CEC-B5DE-44F4-B379-A181995604DD}" destId="{6167D6FD-1F62-4C09-8224-2A118A172802}" srcOrd="1" destOrd="0" parTransId="{8783BBB5-7530-49D4-A739-64EE64995FBC}" sibTransId="{B8D8BECD-5655-4F87-A571-CB2F5232D182}"/>
    <dgm:cxn modelId="{278FFF61-03D1-4FA1-8675-77D353258825}" type="presOf" srcId="{E3646A7A-F523-4740-AA41-F57F626B2D14}" destId="{CFBD7324-F744-4D58-9800-F75ED7A5E487}" srcOrd="0" destOrd="0" presId="urn:microsoft.com/office/officeart/2005/8/layout/lProcess1"/>
    <dgm:cxn modelId="{DF16FB75-C0BD-46E0-B56A-870CD4A77303}" srcId="{6167D6FD-1F62-4C09-8224-2A118A172802}" destId="{E60D65C0-3E08-47D5-8A5C-A776B6D0FBC6}" srcOrd="0" destOrd="0" parTransId="{5C303002-9D5E-4B19-9358-44F607981CFA}" sibTransId="{E3646A7A-F523-4740-AA41-F57F626B2D14}"/>
    <dgm:cxn modelId="{60891967-1DFD-4BB4-A002-3761152C3339}" type="presOf" srcId="{4A34F215-254D-4C38-8C24-D6C5E2A3536E}" destId="{AFF74B83-8EAD-4563-B99A-4C622DDABEE2}" srcOrd="0" destOrd="0" presId="urn:microsoft.com/office/officeart/2005/8/layout/lProcess1"/>
    <dgm:cxn modelId="{ED580024-1C24-4C4F-87B3-79E50252D80B}" type="presOf" srcId="{A5EC8CEC-B5DE-44F4-B379-A181995604DD}" destId="{36CF8FDA-5E99-4103-B390-3F83C8A695A1}" srcOrd="0" destOrd="0" presId="urn:microsoft.com/office/officeart/2005/8/layout/lProcess1"/>
    <dgm:cxn modelId="{6682F725-049B-465A-BE7E-6C1F26243D43}" type="presOf" srcId="{6167D6FD-1F62-4C09-8224-2A118A172802}" destId="{430DFE04-F96D-4D84-945F-B2AFD611207C}" srcOrd="0" destOrd="0" presId="urn:microsoft.com/office/officeart/2005/8/layout/lProcess1"/>
    <dgm:cxn modelId="{D6257460-8C94-42A2-AFA5-1371EFBA3ECC}" type="presOf" srcId="{FC0757A4-8BDF-4CBD-922B-7CA50105298A}" destId="{0D739011-4481-4B36-9E70-6B5D2F29AEA3}" srcOrd="0" destOrd="0" presId="urn:microsoft.com/office/officeart/2005/8/layout/lProcess1"/>
    <dgm:cxn modelId="{07B936BC-5CE5-478F-B450-8926AE3188B1}" type="presParOf" srcId="{36CF8FDA-5E99-4103-B390-3F83C8A695A1}" destId="{787FB0B5-16B0-4245-9A50-85C3229B4A15}" srcOrd="0" destOrd="0" presId="urn:microsoft.com/office/officeart/2005/8/layout/lProcess1"/>
    <dgm:cxn modelId="{3E473A5F-AC80-447A-B213-9DAD165A0891}" type="presParOf" srcId="{787FB0B5-16B0-4245-9A50-85C3229B4A15}" destId="{B7F6631C-D53D-4064-8128-D7FFA6BF0104}" srcOrd="0" destOrd="0" presId="urn:microsoft.com/office/officeart/2005/8/layout/lProcess1"/>
    <dgm:cxn modelId="{C3E648AA-EBBA-4900-966D-B0487C98C09F}" type="presParOf" srcId="{787FB0B5-16B0-4245-9A50-85C3229B4A15}" destId="{CDA71A88-457F-44FB-B0FB-DD92DF140370}" srcOrd="1" destOrd="0" presId="urn:microsoft.com/office/officeart/2005/8/layout/lProcess1"/>
    <dgm:cxn modelId="{62AA3797-906B-40DC-A7E8-52A3EA51A1F1}" type="presParOf" srcId="{787FB0B5-16B0-4245-9A50-85C3229B4A15}" destId="{B90CE985-49E0-4455-9E7A-315CEB6BA2B6}" srcOrd="2" destOrd="0" presId="urn:microsoft.com/office/officeart/2005/8/layout/lProcess1"/>
    <dgm:cxn modelId="{CD5F9D89-5622-4324-BF2A-CF8865770B6F}" type="presParOf" srcId="{787FB0B5-16B0-4245-9A50-85C3229B4A15}" destId="{460DC77E-FC4D-4FB5-8A8D-C603786F1DE3}" srcOrd="3" destOrd="0" presId="urn:microsoft.com/office/officeart/2005/8/layout/lProcess1"/>
    <dgm:cxn modelId="{340E43DE-AE1F-4602-B8A3-9A342F2768B5}" type="presParOf" srcId="{787FB0B5-16B0-4245-9A50-85C3229B4A15}" destId="{D9431A44-A96E-4C63-BFDD-6B61090C91E4}" srcOrd="4" destOrd="0" presId="urn:microsoft.com/office/officeart/2005/8/layout/lProcess1"/>
    <dgm:cxn modelId="{ABDE6793-6966-4D4A-A100-20E6B5A9EEFE}" type="presParOf" srcId="{787FB0B5-16B0-4245-9A50-85C3229B4A15}" destId="{BEB1A532-14B5-4CCA-B027-036488184102}" srcOrd="5" destOrd="0" presId="urn:microsoft.com/office/officeart/2005/8/layout/lProcess1"/>
    <dgm:cxn modelId="{3C681EB6-4051-498E-982F-5D99E33DFBCC}" type="presParOf" srcId="{787FB0B5-16B0-4245-9A50-85C3229B4A15}" destId="{EF76DCD5-5F27-402B-BD94-4A2BDCEE7C17}" srcOrd="6" destOrd="0" presId="urn:microsoft.com/office/officeart/2005/8/layout/lProcess1"/>
    <dgm:cxn modelId="{944CC3AF-5D75-406D-AF68-5892DEAAA802}" type="presParOf" srcId="{787FB0B5-16B0-4245-9A50-85C3229B4A15}" destId="{9C79D9B2-D444-4319-8448-97B2B6DCD50E}" srcOrd="7" destOrd="0" presId="urn:microsoft.com/office/officeart/2005/8/layout/lProcess1"/>
    <dgm:cxn modelId="{FD2B0BA4-91CC-4BC7-87A4-6410A31F3E3D}" type="presParOf" srcId="{787FB0B5-16B0-4245-9A50-85C3229B4A15}" destId="{07B2A52C-D47A-4996-B97F-A3D82D0B47CA}" srcOrd="8" destOrd="0" presId="urn:microsoft.com/office/officeart/2005/8/layout/lProcess1"/>
    <dgm:cxn modelId="{A1755AF5-8927-4698-9EE9-0443E4F44775}" type="presParOf" srcId="{787FB0B5-16B0-4245-9A50-85C3229B4A15}" destId="{79895535-2350-4CB1-9268-85E14F4A0FD5}" srcOrd="9" destOrd="0" presId="urn:microsoft.com/office/officeart/2005/8/layout/lProcess1"/>
    <dgm:cxn modelId="{481DDB69-3580-42E3-85B9-FAC10D68E6D7}" type="presParOf" srcId="{787FB0B5-16B0-4245-9A50-85C3229B4A15}" destId="{BEFD1554-EFBC-498C-B7CB-D98803D1DAAF}" srcOrd="10" destOrd="0" presId="urn:microsoft.com/office/officeart/2005/8/layout/lProcess1"/>
    <dgm:cxn modelId="{1A7E8860-97F4-4714-93E0-21C346AF028C}" type="presParOf" srcId="{787FB0B5-16B0-4245-9A50-85C3229B4A15}" destId="{AFF74B83-8EAD-4563-B99A-4C622DDABEE2}" srcOrd="11" destOrd="0" presId="urn:microsoft.com/office/officeart/2005/8/layout/lProcess1"/>
    <dgm:cxn modelId="{22CE5A42-B1FE-4BC0-A599-D0042A52C928}" type="presParOf" srcId="{787FB0B5-16B0-4245-9A50-85C3229B4A15}" destId="{0D739011-4481-4B36-9E70-6B5D2F29AEA3}" srcOrd="12" destOrd="0" presId="urn:microsoft.com/office/officeart/2005/8/layout/lProcess1"/>
    <dgm:cxn modelId="{00015A86-9F35-441D-8273-C08935BB9F08}" type="presParOf" srcId="{36CF8FDA-5E99-4103-B390-3F83C8A695A1}" destId="{58ED61D5-B4CD-4BB3-8449-891CFA50F2B0}" srcOrd="1" destOrd="0" presId="urn:microsoft.com/office/officeart/2005/8/layout/lProcess1"/>
    <dgm:cxn modelId="{D881B597-BC9A-4CD2-99B3-783AB2279534}" type="presParOf" srcId="{36CF8FDA-5E99-4103-B390-3F83C8A695A1}" destId="{7DCC5157-8EAD-4CCE-82FF-AE03FADFC17F}" srcOrd="2" destOrd="0" presId="urn:microsoft.com/office/officeart/2005/8/layout/lProcess1"/>
    <dgm:cxn modelId="{1FA52F7C-9712-4CC2-9195-980652C24CC1}" type="presParOf" srcId="{7DCC5157-8EAD-4CCE-82FF-AE03FADFC17F}" destId="{430DFE04-F96D-4D84-945F-B2AFD611207C}" srcOrd="0" destOrd="0" presId="urn:microsoft.com/office/officeart/2005/8/layout/lProcess1"/>
    <dgm:cxn modelId="{6158D475-A66E-433E-9F36-2D9FB267076E}" type="presParOf" srcId="{7DCC5157-8EAD-4CCE-82FF-AE03FADFC17F}" destId="{714ADDCA-BB4B-47D6-BC48-95CA042E0554}" srcOrd="1" destOrd="0" presId="urn:microsoft.com/office/officeart/2005/8/layout/lProcess1"/>
    <dgm:cxn modelId="{F2410808-3BD1-47C7-90F6-AE6CBA103A03}" type="presParOf" srcId="{7DCC5157-8EAD-4CCE-82FF-AE03FADFC17F}" destId="{86626983-3D80-4B64-8121-EB4C915B4317}" srcOrd="2" destOrd="0" presId="urn:microsoft.com/office/officeart/2005/8/layout/lProcess1"/>
    <dgm:cxn modelId="{5F003D9A-A0F0-43D0-B917-AC11FA96A7F1}" type="presParOf" srcId="{7DCC5157-8EAD-4CCE-82FF-AE03FADFC17F}" destId="{CFBD7324-F744-4D58-9800-F75ED7A5E487}" srcOrd="3" destOrd="0" presId="urn:microsoft.com/office/officeart/2005/8/layout/lProcess1"/>
    <dgm:cxn modelId="{E6E29118-AB5C-439E-842D-FC6BE22AD72C}" type="presParOf" srcId="{7DCC5157-8EAD-4CCE-82FF-AE03FADFC17F}" destId="{3AFD738A-CAAB-4271-9218-928A10C20202}" srcOrd="4" destOrd="0" presId="urn:microsoft.com/office/officeart/2005/8/layout/l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F58880E-6383-4A59-9ADF-7507EEA3DD1A}"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107451C8-9AEC-467E-A31E-B889346FB56D}">
      <dgm:prSet custT="1"/>
      <dgm:spPr/>
      <dgm:t>
        <a:bodyPr/>
        <a:lstStyle/>
        <a:p>
          <a:pPr rtl="0"/>
          <a:r>
            <a:rPr lang="en-US" sz="2200" b="1" dirty="0" smtClean="0"/>
            <a:t>CSBG Org. Standard 1.1</a:t>
          </a:r>
          <a:endParaRPr lang="en-US" sz="2200" dirty="0"/>
        </a:p>
      </dgm:t>
    </dgm:pt>
    <dgm:pt modelId="{5260A91B-BEFA-4512-8A66-1B9A86F38501}" type="parTrans" cxnId="{28D3BE4B-22F3-4B01-8344-DC56BAC9908B}">
      <dgm:prSet/>
      <dgm:spPr/>
      <dgm:t>
        <a:bodyPr/>
        <a:lstStyle/>
        <a:p>
          <a:endParaRPr lang="en-US" sz="2000"/>
        </a:p>
      </dgm:t>
    </dgm:pt>
    <dgm:pt modelId="{B6EEA52D-A05D-4152-9131-8EC689699EC9}" type="sibTrans" cxnId="{28D3BE4B-22F3-4B01-8344-DC56BAC9908B}">
      <dgm:prSet/>
      <dgm:spPr/>
      <dgm:t>
        <a:bodyPr/>
        <a:lstStyle/>
        <a:p>
          <a:endParaRPr lang="en-US" sz="2000"/>
        </a:p>
      </dgm:t>
    </dgm:pt>
    <dgm:pt modelId="{13B78349-C2F1-447A-8114-934502C1308A}">
      <dgm:prSet custT="1"/>
      <dgm:spPr/>
      <dgm:t>
        <a:bodyPr/>
        <a:lstStyle/>
        <a:p>
          <a:pPr rtl="0"/>
          <a:r>
            <a:rPr lang="en-US" sz="2200" b="1" dirty="0" smtClean="0"/>
            <a:t>CSBG Org. Standard 2.1</a:t>
          </a:r>
          <a:endParaRPr lang="en-US" sz="2200" dirty="0"/>
        </a:p>
      </dgm:t>
    </dgm:pt>
    <dgm:pt modelId="{62305B56-97D9-4EC8-9620-E032E1F15CC4}" type="parTrans" cxnId="{4BF0358E-EE07-40D6-8CEB-ED3402E2B8A5}">
      <dgm:prSet/>
      <dgm:spPr/>
      <dgm:t>
        <a:bodyPr/>
        <a:lstStyle/>
        <a:p>
          <a:endParaRPr lang="en-US" sz="2000"/>
        </a:p>
      </dgm:t>
    </dgm:pt>
    <dgm:pt modelId="{D7B32294-1370-4D8A-9FE2-E2BEAA87473E}" type="sibTrans" cxnId="{4BF0358E-EE07-40D6-8CEB-ED3402E2B8A5}">
      <dgm:prSet/>
      <dgm:spPr/>
      <dgm:t>
        <a:bodyPr/>
        <a:lstStyle/>
        <a:p>
          <a:endParaRPr lang="en-US" sz="2000"/>
        </a:p>
      </dgm:t>
    </dgm:pt>
    <dgm:pt modelId="{897492DF-A697-47E6-9868-5C19DBF5E6EF}">
      <dgm:prSet custT="1"/>
      <dgm:spPr/>
      <dgm:t>
        <a:bodyPr/>
        <a:lstStyle/>
        <a:p>
          <a:pPr rtl="0"/>
          <a:r>
            <a:rPr lang="en-US" sz="2200" b="1" smtClean="0"/>
            <a:t>CSBG Org. Standard </a:t>
          </a:r>
          <a:r>
            <a:rPr lang="en-US" sz="2200" b="1" dirty="0" smtClean="0"/>
            <a:t>2.3</a:t>
          </a:r>
          <a:endParaRPr lang="en-US" sz="2200" dirty="0"/>
        </a:p>
      </dgm:t>
    </dgm:pt>
    <dgm:pt modelId="{B633C01B-FF0F-46D7-B917-CB0A3CAC774D}" type="parTrans" cxnId="{CEBA6BE2-BEE3-4FD7-BF0B-B3B950923B4B}">
      <dgm:prSet/>
      <dgm:spPr/>
      <dgm:t>
        <a:bodyPr/>
        <a:lstStyle/>
        <a:p>
          <a:endParaRPr lang="en-US" sz="2000"/>
        </a:p>
      </dgm:t>
    </dgm:pt>
    <dgm:pt modelId="{E052E800-EDF6-44AA-BFF6-8831F90CC15D}" type="sibTrans" cxnId="{CEBA6BE2-BEE3-4FD7-BF0B-B3B950923B4B}">
      <dgm:prSet/>
      <dgm:spPr/>
      <dgm:t>
        <a:bodyPr/>
        <a:lstStyle/>
        <a:p>
          <a:endParaRPr lang="en-US" sz="2000"/>
        </a:p>
      </dgm:t>
    </dgm:pt>
    <dgm:pt modelId="{2F9939A6-1E31-4E84-ADEB-70BF1B227B20}">
      <dgm:prSet custT="1"/>
      <dgm:spPr/>
      <dgm:t>
        <a:bodyPr/>
        <a:lstStyle/>
        <a:p>
          <a:r>
            <a:rPr lang="en-US" sz="2000" dirty="0" smtClean="0">
              <a:solidFill>
                <a:schemeClr val="tx2"/>
              </a:solidFill>
            </a:rPr>
            <a:t>The department demonstrates low-income individuals’ participation in its activities</a:t>
          </a:r>
          <a:r>
            <a:rPr lang="en-US" sz="2000" dirty="0" smtClean="0"/>
            <a:t>.</a:t>
          </a:r>
          <a:endParaRPr lang="en-US" sz="2000" dirty="0"/>
        </a:p>
      </dgm:t>
    </dgm:pt>
    <dgm:pt modelId="{6F60F9C2-664E-4D61-A707-476161A099F9}" type="parTrans" cxnId="{ABFE51ED-1A79-47F2-882C-77FDFB1A6525}">
      <dgm:prSet/>
      <dgm:spPr/>
      <dgm:t>
        <a:bodyPr/>
        <a:lstStyle/>
        <a:p>
          <a:endParaRPr lang="en-US" sz="2000"/>
        </a:p>
      </dgm:t>
    </dgm:pt>
    <dgm:pt modelId="{6FCFFA23-EB19-4252-80CF-70C83BBCEE1B}" type="sibTrans" cxnId="{ABFE51ED-1A79-47F2-882C-77FDFB1A6525}">
      <dgm:prSet/>
      <dgm:spPr/>
      <dgm:t>
        <a:bodyPr/>
        <a:lstStyle/>
        <a:p>
          <a:endParaRPr lang="en-US" sz="2000"/>
        </a:p>
      </dgm:t>
    </dgm:pt>
    <dgm:pt modelId="{76C4BDC1-DAB5-42A4-B1B1-F64670989A01}">
      <dgm:prSet custT="1"/>
      <dgm:spPr/>
      <dgm:t>
        <a:bodyPr/>
        <a:lstStyle/>
        <a:p>
          <a:r>
            <a:rPr lang="en-US" sz="2000" dirty="0" smtClean="0">
              <a:solidFill>
                <a:schemeClr val="tx2"/>
              </a:solidFill>
            </a:rPr>
            <a:t>The department has documented or demonstrated partnerships across the community, for specifically identified purposes; partnerships include other anti-poverty organizations in the area.</a:t>
          </a:r>
          <a:endParaRPr lang="en-US" sz="2000" dirty="0">
            <a:solidFill>
              <a:schemeClr val="tx2"/>
            </a:solidFill>
          </a:endParaRPr>
        </a:p>
      </dgm:t>
    </dgm:pt>
    <dgm:pt modelId="{4D2125BE-A47C-4C8F-A821-7D563C05B8B3}" type="parTrans" cxnId="{0BFBD05A-CEA0-4B75-A776-134DAA039A13}">
      <dgm:prSet/>
      <dgm:spPr/>
      <dgm:t>
        <a:bodyPr/>
        <a:lstStyle/>
        <a:p>
          <a:endParaRPr lang="en-US" sz="2000"/>
        </a:p>
      </dgm:t>
    </dgm:pt>
    <dgm:pt modelId="{78BE49BA-6E5A-468D-9601-5227FBBFBAB5}" type="sibTrans" cxnId="{0BFBD05A-CEA0-4B75-A776-134DAA039A13}">
      <dgm:prSet/>
      <dgm:spPr/>
      <dgm:t>
        <a:bodyPr/>
        <a:lstStyle/>
        <a:p>
          <a:endParaRPr lang="en-US" sz="2000"/>
        </a:p>
      </dgm:t>
    </dgm:pt>
    <dgm:pt modelId="{B65CD8AD-14E5-4E42-8814-F29A1C1A38EA}">
      <dgm:prSet custT="1"/>
      <dgm:spPr/>
      <dgm:t>
        <a:bodyPr/>
        <a:lstStyle/>
        <a:p>
          <a:r>
            <a:rPr lang="en-US" sz="2000" dirty="0" smtClean="0">
              <a:solidFill>
                <a:schemeClr val="tx2"/>
              </a:solidFill>
            </a:rPr>
            <a:t>The department communicates its activities and its results to the community</a:t>
          </a:r>
          <a:r>
            <a:rPr lang="en-US" sz="2000" dirty="0" smtClean="0"/>
            <a:t>.</a:t>
          </a:r>
          <a:endParaRPr lang="en-US" sz="2000" dirty="0"/>
        </a:p>
      </dgm:t>
    </dgm:pt>
    <dgm:pt modelId="{4FEAC6FA-ADB6-4D56-9C64-AC8393BB6B46}" type="parTrans" cxnId="{C81164C6-6D9B-4B5B-AA66-A9AB7472964C}">
      <dgm:prSet/>
      <dgm:spPr/>
      <dgm:t>
        <a:bodyPr/>
        <a:lstStyle/>
        <a:p>
          <a:endParaRPr lang="en-US" sz="2000"/>
        </a:p>
      </dgm:t>
    </dgm:pt>
    <dgm:pt modelId="{9BA563EB-C6BF-4FD7-B7A9-A64A44F7078C}" type="sibTrans" cxnId="{C81164C6-6D9B-4B5B-AA66-A9AB7472964C}">
      <dgm:prSet/>
      <dgm:spPr/>
      <dgm:t>
        <a:bodyPr/>
        <a:lstStyle/>
        <a:p>
          <a:endParaRPr lang="en-US" sz="2000"/>
        </a:p>
      </dgm:t>
    </dgm:pt>
    <dgm:pt modelId="{C8EA437C-EA46-4B74-8561-6B2E1BBD93F9}" type="pres">
      <dgm:prSet presAssocID="{4F58880E-6383-4A59-9ADF-7507EEA3DD1A}" presName="linear" presStyleCnt="0">
        <dgm:presLayoutVars>
          <dgm:dir/>
          <dgm:animLvl val="lvl"/>
          <dgm:resizeHandles val="exact"/>
        </dgm:presLayoutVars>
      </dgm:prSet>
      <dgm:spPr/>
      <dgm:t>
        <a:bodyPr/>
        <a:lstStyle/>
        <a:p>
          <a:endParaRPr lang="en-US"/>
        </a:p>
      </dgm:t>
    </dgm:pt>
    <dgm:pt modelId="{72F828F2-7550-4C68-9704-89885AB96E65}" type="pres">
      <dgm:prSet presAssocID="{107451C8-9AEC-467E-A31E-B889346FB56D}" presName="parentLin" presStyleCnt="0"/>
      <dgm:spPr/>
    </dgm:pt>
    <dgm:pt modelId="{ED473FC5-A787-48B8-8BC1-4B1CEEFEEC8A}" type="pres">
      <dgm:prSet presAssocID="{107451C8-9AEC-467E-A31E-B889346FB56D}" presName="parentLeftMargin" presStyleLbl="node1" presStyleIdx="0" presStyleCnt="3"/>
      <dgm:spPr/>
      <dgm:t>
        <a:bodyPr/>
        <a:lstStyle/>
        <a:p>
          <a:endParaRPr lang="en-US"/>
        </a:p>
      </dgm:t>
    </dgm:pt>
    <dgm:pt modelId="{808B1B5D-7943-47C9-92FC-3ADA90C7EAE4}" type="pres">
      <dgm:prSet presAssocID="{107451C8-9AEC-467E-A31E-B889346FB56D}" presName="parentText" presStyleLbl="node1" presStyleIdx="0" presStyleCnt="3">
        <dgm:presLayoutVars>
          <dgm:chMax val="0"/>
          <dgm:bulletEnabled val="1"/>
        </dgm:presLayoutVars>
      </dgm:prSet>
      <dgm:spPr/>
      <dgm:t>
        <a:bodyPr/>
        <a:lstStyle/>
        <a:p>
          <a:endParaRPr lang="en-US"/>
        </a:p>
      </dgm:t>
    </dgm:pt>
    <dgm:pt modelId="{AD52D6A0-376A-46F0-A218-BE25B2A11AD5}" type="pres">
      <dgm:prSet presAssocID="{107451C8-9AEC-467E-A31E-B889346FB56D}" presName="negativeSpace" presStyleCnt="0"/>
      <dgm:spPr/>
    </dgm:pt>
    <dgm:pt modelId="{442CD143-ED92-45D2-BA15-7B33A70F032A}" type="pres">
      <dgm:prSet presAssocID="{107451C8-9AEC-467E-A31E-B889346FB56D}" presName="childText" presStyleLbl="conFgAcc1" presStyleIdx="0" presStyleCnt="3" custLinFactNeighborY="53407">
        <dgm:presLayoutVars>
          <dgm:bulletEnabled val="1"/>
        </dgm:presLayoutVars>
      </dgm:prSet>
      <dgm:spPr/>
      <dgm:t>
        <a:bodyPr/>
        <a:lstStyle/>
        <a:p>
          <a:endParaRPr lang="en-US"/>
        </a:p>
      </dgm:t>
    </dgm:pt>
    <dgm:pt modelId="{8F557C5F-A091-4D7A-85F9-F55B1F15C7F3}" type="pres">
      <dgm:prSet presAssocID="{B6EEA52D-A05D-4152-9131-8EC689699EC9}" presName="spaceBetweenRectangles" presStyleCnt="0"/>
      <dgm:spPr/>
    </dgm:pt>
    <dgm:pt modelId="{BEB8C625-C266-4C79-AED4-115E6E912E3E}" type="pres">
      <dgm:prSet presAssocID="{13B78349-C2F1-447A-8114-934502C1308A}" presName="parentLin" presStyleCnt="0"/>
      <dgm:spPr/>
    </dgm:pt>
    <dgm:pt modelId="{709AB3A3-F67D-4D0F-811C-B2CC2FDA4964}" type="pres">
      <dgm:prSet presAssocID="{13B78349-C2F1-447A-8114-934502C1308A}" presName="parentLeftMargin" presStyleLbl="node1" presStyleIdx="0" presStyleCnt="3"/>
      <dgm:spPr/>
      <dgm:t>
        <a:bodyPr/>
        <a:lstStyle/>
        <a:p>
          <a:endParaRPr lang="en-US"/>
        </a:p>
      </dgm:t>
    </dgm:pt>
    <dgm:pt modelId="{5C5CC640-481E-441C-BDDB-34689D534CBB}" type="pres">
      <dgm:prSet presAssocID="{13B78349-C2F1-447A-8114-934502C1308A}" presName="parentText" presStyleLbl="node1" presStyleIdx="1" presStyleCnt="3">
        <dgm:presLayoutVars>
          <dgm:chMax val="0"/>
          <dgm:bulletEnabled val="1"/>
        </dgm:presLayoutVars>
      </dgm:prSet>
      <dgm:spPr/>
      <dgm:t>
        <a:bodyPr/>
        <a:lstStyle/>
        <a:p>
          <a:endParaRPr lang="en-US"/>
        </a:p>
      </dgm:t>
    </dgm:pt>
    <dgm:pt modelId="{112A6CB2-F271-400B-8306-39DAEC97F148}" type="pres">
      <dgm:prSet presAssocID="{13B78349-C2F1-447A-8114-934502C1308A}" presName="negativeSpace" presStyleCnt="0"/>
      <dgm:spPr/>
    </dgm:pt>
    <dgm:pt modelId="{460785C9-8017-4302-AB44-56C177796A68}" type="pres">
      <dgm:prSet presAssocID="{13B78349-C2F1-447A-8114-934502C1308A}" presName="childText" presStyleLbl="conFgAcc1" presStyleIdx="1" presStyleCnt="3">
        <dgm:presLayoutVars>
          <dgm:bulletEnabled val="1"/>
        </dgm:presLayoutVars>
      </dgm:prSet>
      <dgm:spPr/>
      <dgm:t>
        <a:bodyPr/>
        <a:lstStyle/>
        <a:p>
          <a:endParaRPr lang="en-US"/>
        </a:p>
      </dgm:t>
    </dgm:pt>
    <dgm:pt modelId="{D9005506-C617-4F9B-8EC3-0F6EAB251A84}" type="pres">
      <dgm:prSet presAssocID="{D7B32294-1370-4D8A-9FE2-E2BEAA87473E}" presName="spaceBetweenRectangles" presStyleCnt="0"/>
      <dgm:spPr/>
    </dgm:pt>
    <dgm:pt modelId="{E1DF3607-7E48-461A-97C9-2885B27F2737}" type="pres">
      <dgm:prSet presAssocID="{897492DF-A697-47E6-9868-5C19DBF5E6EF}" presName="parentLin" presStyleCnt="0"/>
      <dgm:spPr/>
    </dgm:pt>
    <dgm:pt modelId="{83E59C00-317D-4822-90BB-60960DFEAC6B}" type="pres">
      <dgm:prSet presAssocID="{897492DF-A697-47E6-9868-5C19DBF5E6EF}" presName="parentLeftMargin" presStyleLbl="node1" presStyleIdx="1" presStyleCnt="3"/>
      <dgm:spPr/>
      <dgm:t>
        <a:bodyPr/>
        <a:lstStyle/>
        <a:p>
          <a:endParaRPr lang="en-US"/>
        </a:p>
      </dgm:t>
    </dgm:pt>
    <dgm:pt modelId="{C4C6F657-6DE3-446B-AB3B-92FC014F6558}" type="pres">
      <dgm:prSet presAssocID="{897492DF-A697-47E6-9868-5C19DBF5E6EF}" presName="parentText" presStyleLbl="node1" presStyleIdx="2" presStyleCnt="3">
        <dgm:presLayoutVars>
          <dgm:chMax val="0"/>
          <dgm:bulletEnabled val="1"/>
        </dgm:presLayoutVars>
      </dgm:prSet>
      <dgm:spPr/>
      <dgm:t>
        <a:bodyPr/>
        <a:lstStyle/>
        <a:p>
          <a:endParaRPr lang="en-US"/>
        </a:p>
      </dgm:t>
    </dgm:pt>
    <dgm:pt modelId="{7D814328-3B1A-46F1-9E79-4AE2A0B24B24}" type="pres">
      <dgm:prSet presAssocID="{897492DF-A697-47E6-9868-5C19DBF5E6EF}" presName="negativeSpace" presStyleCnt="0"/>
      <dgm:spPr/>
    </dgm:pt>
    <dgm:pt modelId="{89B7F0EC-1893-4AC8-8D07-59F7F9600487}" type="pres">
      <dgm:prSet presAssocID="{897492DF-A697-47E6-9868-5C19DBF5E6EF}" presName="childText" presStyleLbl="conFgAcc1" presStyleIdx="2" presStyleCnt="3">
        <dgm:presLayoutVars>
          <dgm:bulletEnabled val="1"/>
        </dgm:presLayoutVars>
      </dgm:prSet>
      <dgm:spPr/>
      <dgm:t>
        <a:bodyPr/>
        <a:lstStyle/>
        <a:p>
          <a:endParaRPr lang="en-US"/>
        </a:p>
      </dgm:t>
    </dgm:pt>
  </dgm:ptLst>
  <dgm:cxnLst>
    <dgm:cxn modelId="{E28D0C6D-6B7C-403B-81E4-1A936AD087BC}" type="presOf" srcId="{76C4BDC1-DAB5-42A4-B1B1-F64670989A01}" destId="{460785C9-8017-4302-AB44-56C177796A68}" srcOrd="0" destOrd="0" presId="urn:microsoft.com/office/officeart/2005/8/layout/list1"/>
    <dgm:cxn modelId="{28D3BE4B-22F3-4B01-8344-DC56BAC9908B}" srcId="{4F58880E-6383-4A59-9ADF-7507EEA3DD1A}" destId="{107451C8-9AEC-467E-A31E-B889346FB56D}" srcOrd="0" destOrd="0" parTransId="{5260A91B-BEFA-4512-8A66-1B9A86F38501}" sibTransId="{B6EEA52D-A05D-4152-9131-8EC689699EC9}"/>
    <dgm:cxn modelId="{71C96FF4-C1EC-47D7-9D2F-B4B07D53659E}" type="presOf" srcId="{897492DF-A697-47E6-9868-5C19DBF5E6EF}" destId="{83E59C00-317D-4822-90BB-60960DFEAC6B}" srcOrd="0" destOrd="0" presId="urn:microsoft.com/office/officeart/2005/8/layout/list1"/>
    <dgm:cxn modelId="{4BF0358E-EE07-40D6-8CEB-ED3402E2B8A5}" srcId="{4F58880E-6383-4A59-9ADF-7507EEA3DD1A}" destId="{13B78349-C2F1-447A-8114-934502C1308A}" srcOrd="1" destOrd="0" parTransId="{62305B56-97D9-4EC8-9620-E032E1F15CC4}" sibTransId="{D7B32294-1370-4D8A-9FE2-E2BEAA87473E}"/>
    <dgm:cxn modelId="{CEBA6BE2-BEE3-4FD7-BF0B-B3B950923B4B}" srcId="{4F58880E-6383-4A59-9ADF-7507EEA3DD1A}" destId="{897492DF-A697-47E6-9868-5C19DBF5E6EF}" srcOrd="2" destOrd="0" parTransId="{B633C01B-FF0F-46D7-B917-CB0A3CAC774D}" sibTransId="{E052E800-EDF6-44AA-BFF6-8831F90CC15D}"/>
    <dgm:cxn modelId="{9E62CFE0-B478-46C1-A097-1E50A5D5ACBA}" type="presOf" srcId="{4F58880E-6383-4A59-9ADF-7507EEA3DD1A}" destId="{C8EA437C-EA46-4B74-8561-6B2E1BBD93F9}" srcOrd="0" destOrd="0" presId="urn:microsoft.com/office/officeart/2005/8/layout/list1"/>
    <dgm:cxn modelId="{C81164C6-6D9B-4B5B-AA66-A9AB7472964C}" srcId="{897492DF-A697-47E6-9868-5C19DBF5E6EF}" destId="{B65CD8AD-14E5-4E42-8814-F29A1C1A38EA}" srcOrd="0" destOrd="0" parTransId="{4FEAC6FA-ADB6-4D56-9C64-AC8393BB6B46}" sibTransId="{9BA563EB-C6BF-4FD7-B7A9-A64A44F7078C}"/>
    <dgm:cxn modelId="{AB6A8F2A-A686-4996-A71D-63F2C711C77F}" type="presOf" srcId="{897492DF-A697-47E6-9868-5C19DBF5E6EF}" destId="{C4C6F657-6DE3-446B-AB3B-92FC014F6558}" srcOrd="1" destOrd="0" presId="urn:microsoft.com/office/officeart/2005/8/layout/list1"/>
    <dgm:cxn modelId="{C9C4F0F8-BA58-4159-AC62-6272AEC8979C}" type="presOf" srcId="{107451C8-9AEC-467E-A31E-B889346FB56D}" destId="{808B1B5D-7943-47C9-92FC-3ADA90C7EAE4}" srcOrd="1" destOrd="0" presId="urn:microsoft.com/office/officeart/2005/8/layout/list1"/>
    <dgm:cxn modelId="{ABFE51ED-1A79-47F2-882C-77FDFB1A6525}" srcId="{107451C8-9AEC-467E-A31E-B889346FB56D}" destId="{2F9939A6-1E31-4E84-ADEB-70BF1B227B20}" srcOrd="0" destOrd="0" parTransId="{6F60F9C2-664E-4D61-A707-476161A099F9}" sibTransId="{6FCFFA23-EB19-4252-80CF-70C83BBCEE1B}"/>
    <dgm:cxn modelId="{91F7E6E4-10E9-455A-AA0A-77B4673DDE51}" type="presOf" srcId="{B65CD8AD-14E5-4E42-8814-F29A1C1A38EA}" destId="{89B7F0EC-1893-4AC8-8D07-59F7F9600487}" srcOrd="0" destOrd="0" presId="urn:microsoft.com/office/officeart/2005/8/layout/list1"/>
    <dgm:cxn modelId="{42FBC549-F11D-468C-BFE6-DB4D002D4C78}" type="presOf" srcId="{13B78349-C2F1-447A-8114-934502C1308A}" destId="{709AB3A3-F67D-4D0F-811C-B2CC2FDA4964}" srcOrd="0" destOrd="0" presId="urn:microsoft.com/office/officeart/2005/8/layout/list1"/>
    <dgm:cxn modelId="{4BCB7E18-0D9A-4B11-B7E8-8505EA0DCA4A}" type="presOf" srcId="{107451C8-9AEC-467E-A31E-B889346FB56D}" destId="{ED473FC5-A787-48B8-8BC1-4B1CEEFEEC8A}" srcOrd="0" destOrd="0" presId="urn:microsoft.com/office/officeart/2005/8/layout/list1"/>
    <dgm:cxn modelId="{091223E4-55D6-40F8-8D78-9F0CAE1E929D}" type="presOf" srcId="{2F9939A6-1E31-4E84-ADEB-70BF1B227B20}" destId="{442CD143-ED92-45D2-BA15-7B33A70F032A}" srcOrd="0" destOrd="0" presId="urn:microsoft.com/office/officeart/2005/8/layout/list1"/>
    <dgm:cxn modelId="{0BFBD05A-CEA0-4B75-A776-134DAA039A13}" srcId="{13B78349-C2F1-447A-8114-934502C1308A}" destId="{76C4BDC1-DAB5-42A4-B1B1-F64670989A01}" srcOrd="0" destOrd="0" parTransId="{4D2125BE-A47C-4C8F-A821-7D563C05B8B3}" sibTransId="{78BE49BA-6E5A-468D-9601-5227FBBFBAB5}"/>
    <dgm:cxn modelId="{765A5492-A041-42BC-ACAD-D11D8D7F0CAB}" type="presOf" srcId="{13B78349-C2F1-447A-8114-934502C1308A}" destId="{5C5CC640-481E-441C-BDDB-34689D534CBB}" srcOrd="1" destOrd="0" presId="urn:microsoft.com/office/officeart/2005/8/layout/list1"/>
    <dgm:cxn modelId="{3BDEC367-0957-4499-B3A6-F2A1D6D4E53D}" type="presParOf" srcId="{C8EA437C-EA46-4B74-8561-6B2E1BBD93F9}" destId="{72F828F2-7550-4C68-9704-89885AB96E65}" srcOrd="0" destOrd="0" presId="urn:microsoft.com/office/officeart/2005/8/layout/list1"/>
    <dgm:cxn modelId="{6C314087-EB06-4557-90FF-1999659CCD56}" type="presParOf" srcId="{72F828F2-7550-4C68-9704-89885AB96E65}" destId="{ED473FC5-A787-48B8-8BC1-4B1CEEFEEC8A}" srcOrd="0" destOrd="0" presId="urn:microsoft.com/office/officeart/2005/8/layout/list1"/>
    <dgm:cxn modelId="{DBD7B7B7-D331-441B-BC0B-A4BD0D6C6C1B}" type="presParOf" srcId="{72F828F2-7550-4C68-9704-89885AB96E65}" destId="{808B1B5D-7943-47C9-92FC-3ADA90C7EAE4}" srcOrd="1" destOrd="0" presId="urn:microsoft.com/office/officeart/2005/8/layout/list1"/>
    <dgm:cxn modelId="{1ED6D790-CFA0-4D1C-B94B-671106FFE195}" type="presParOf" srcId="{C8EA437C-EA46-4B74-8561-6B2E1BBD93F9}" destId="{AD52D6A0-376A-46F0-A218-BE25B2A11AD5}" srcOrd="1" destOrd="0" presId="urn:microsoft.com/office/officeart/2005/8/layout/list1"/>
    <dgm:cxn modelId="{DCA13836-39F3-4EE6-97D8-8FF4A3CA2D7D}" type="presParOf" srcId="{C8EA437C-EA46-4B74-8561-6B2E1BBD93F9}" destId="{442CD143-ED92-45D2-BA15-7B33A70F032A}" srcOrd="2" destOrd="0" presId="urn:microsoft.com/office/officeart/2005/8/layout/list1"/>
    <dgm:cxn modelId="{DEE2F5C5-C720-4528-98B7-5E6238222884}" type="presParOf" srcId="{C8EA437C-EA46-4B74-8561-6B2E1BBD93F9}" destId="{8F557C5F-A091-4D7A-85F9-F55B1F15C7F3}" srcOrd="3" destOrd="0" presId="urn:microsoft.com/office/officeart/2005/8/layout/list1"/>
    <dgm:cxn modelId="{82704535-12DA-4F1D-89F7-D0CE949529C2}" type="presParOf" srcId="{C8EA437C-EA46-4B74-8561-6B2E1BBD93F9}" destId="{BEB8C625-C266-4C79-AED4-115E6E912E3E}" srcOrd="4" destOrd="0" presId="urn:microsoft.com/office/officeart/2005/8/layout/list1"/>
    <dgm:cxn modelId="{F8AB6F15-4054-42CB-925A-5D647063326C}" type="presParOf" srcId="{BEB8C625-C266-4C79-AED4-115E6E912E3E}" destId="{709AB3A3-F67D-4D0F-811C-B2CC2FDA4964}" srcOrd="0" destOrd="0" presId="urn:microsoft.com/office/officeart/2005/8/layout/list1"/>
    <dgm:cxn modelId="{FEA32741-D555-47AE-B81F-DF72A474CA55}" type="presParOf" srcId="{BEB8C625-C266-4C79-AED4-115E6E912E3E}" destId="{5C5CC640-481E-441C-BDDB-34689D534CBB}" srcOrd="1" destOrd="0" presId="urn:microsoft.com/office/officeart/2005/8/layout/list1"/>
    <dgm:cxn modelId="{8B585963-1DF7-42F4-8E45-2775F75A26D2}" type="presParOf" srcId="{C8EA437C-EA46-4B74-8561-6B2E1BBD93F9}" destId="{112A6CB2-F271-400B-8306-39DAEC97F148}" srcOrd="5" destOrd="0" presId="urn:microsoft.com/office/officeart/2005/8/layout/list1"/>
    <dgm:cxn modelId="{B28B26EC-5571-48CE-AE55-1D7386E5F3D1}" type="presParOf" srcId="{C8EA437C-EA46-4B74-8561-6B2E1BBD93F9}" destId="{460785C9-8017-4302-AB44-56C177796A68}" srcOrd="6" destOrd="0" presId="urn:microsoft.com/office/officeart/2005/8/layout/list1"/>
    <dgm:cxn modelId="{07043F67-CCEC-4A0C-A321-A8FAF939DBB4}" type="presParOf" srcId="{C8EA437C-EA46-4B74-8561-6B2E1BBD93F9}" destId="{D9005506-C617-4F9B-8EC3-0F6EAB251A84}" srcOrd="7" destOrd="0" presId="urn:microsoft.com/office/officeart/2005/8/layout/list1"/>
    <dgm:cxn modelId="{7E3971B8-3A1D-40F5-99F5-86F0358CB7DE}" type="presParOf" srcId="{C8EA437C-EA46-4B74-8561-6B2E1BBD93F9}" destId="{E1DF3607-7E48-461A-97C9-2885B27F2737}" srcOrd="8" destOrd="0" presId="urn:microsoft.com/office/officeart/2005/8/layout/list1"/>
    <dgm:cxn modelId="{E9760144-55FE-4963-A7B1-11B57F64468F}" type="presParOf" srcId="{E1DF3607-7E48-461A-97C9-2885B27F2737}" destId="{83E59C00-317D-4822-90BB-60960DFEAC6B}" srcOrd="0" destOrd="0" presId="urn:microsoft.com/office/officeart/2005/8/layout/list1"/>
    <dgm:cxn modelId="{7183CF61-EF44-463D-BA35-4389B6B2A651}" type="presParOf" srcId="{E1DF3607-7E48-461A-97C9-2885B27F2737}" destId="{C4C6F657-6DE3-446B-AB3B-92FC014F6558}" srcOrd="1" destOrd="0" presId="urn:microsoft.com/office/officeart/2005/8/layout/list1"/>
    <dgm:cxn modelId="{6EB550FB-5517-4F3E-B308-085EBEC48D56}" type="presParOf" srcId="{C8EA437C-EA46-4B74-8561-6B2E1BBD93F9}" destId="{7D814328-3B1A-46F1-9E79-4AE2A0B24B24}" srcOrd="9" destOrd="0" presId="urn:microsoft.com/office/officeart/2005/8/layout/list1"/>
    <dgm:cxn modelId="{4AE5A910-D198-4DE1-B5F9-F77A35C53BC4}" type="presParOf" srcId="{C8EA437C-EA46-4B74-8561-6B2E1BBD93F9}" destId="{89B7F0EC-1893-4AC8-8D07-59F7F9600487}"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2CD143-ED92-45D2-BA15-7B33A70F032A}">
      <dsp:nvSpPr>
        <dsp:cNvPr id="0" name=""/>
        <dsp:cNvSpPr/>
      </dsp:nvSpPr>
      <dsp:spPr>
        <a:xfrm>
          <a:off x="0" y="300963"/>
          <a:ext cx="8229600" cy="10584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333248"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solidFill>
                <a:schemeClr val="tx2"/>
              </a:solidFill>
            </a:rPr>
            <a:t>The department demonstrates low-income individuals’ participation in its activities</a:t>
          </a:r>
          <a:r>
            <a:rPr lang="en-US" sz="2000" kern="1200" dirty="0" smtClean="0"/>
            <a:t>.</a:t>
          </a:r>
          <a:endParaRPr lang="en-US" sz="2000" kern="1200" dirty="0"/>
        </a:p>
      </dsp:txBody>
      <dsp:txXfrm>
        <a:off x="0" y="300963"/>
        <a:ext cx="8229600" cy="1058400"/>
      </dsp:txXfrm>
    </dsp:sp>
    <dsp:sp modelId="{808B1B5D-7943-47C9-92FC-3ADA90C7EAE4}">
      <dsp:nvSpPr>
        <dsp:cNvPr id="0" name=""/>
        <dsp:cNvSpPr/>
      </dsp:nvSpPr>
      <dsp:spPr>
        <a:xfrm>
          <a:off x="411480" y="18659"/>
          <a:ext cx="5760720" cy="47232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977900" rtl="0">
            <a:lnSpc>
              <a:spcPct val="90000"/>
            </a:lnSpc>
            <a:spcBef>
              <a:spcPct val="0"/>
            </a:spcBef>
            <a:spcAft>
              <a:spcPct val="35000"/>
            </a:spcAft>
          </a:pPr>
          <a:r>
            <a:rPr lang="en-US" sz="2200" b="1" kern="1200" dirty="0" smtClean="0"/>
            <a:t>CSBG Org. Standard 1.1</a:t>
          </a:r>
          <a:endParaRPr lang="en-US" sz="2200" kern="1200" dirty="0"/>
        </a:p>
      </dsp:txBody>
      <dsp:txXfrm>
        <a:off x="434537" y="41716"/>
        <a:ext cx="5714606" cy="426206"/>
      </dsp:txXfrm>
    </dsp:sp>
    <dsp:sp modelId="{460785C9-8017-4302-AB44-56C177796A68}">
      <dsp:nvSpPr>
        <dsp:cNvPr id="0" name=""/>
        <dsp:cNvSpPr/>
      </dsp:nvSpPr>
      <dsp:spPr>
        <a:xfrm>
          <a:off x="0" y="1635780"/>
          <a:ext cx="8229600" cy="1612800"/>
        </a:xfrm>
        <a:prstGeom prst="rect">
          <a:avLst/>
        </a:prstGeom>
        <a:solidFill>
          <a:schemeClr val="lt1">
            <a:alpha val="90000"/>
            <a:hueOff val="0"/>
            <a:satOff val="0"/>
            <a:lumOff val="0"/>
            <a:alphaOff val="0"/>
          </a:schemeClr>
        </a:solidFill>
        <a:ln w="25400" cap="flat" cmpd="sng" algn="ctr">
          <a:solidFill>
            <a:schemeClr val="accent4">
              <a:hueOff val="3844350"/>
              <a:satOff val="-18254"/>
              <a:lumOff val="-951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333248"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solidFill>
                <a:schemeClr val="tx2"/>
              </a:solidFill>
            </a:rPr>
            <a:t>The department has documented or demonstrated partnerships across the community, for specifically identified purposes; partnerships include other anti-poverty organizations in the area.</a:t>
          </a:r>
          <a:endParaRPr lang="en-US" sz="2000" kern="1200" dirty="0">
            <a:solidFill>
              <a:schemeClr val="tx2"/>
            </a:solidFill>
          </a:endParaRPr>
        </a:p>
      </dsp:txBody>
      <dsp:txXfrm>
        <a:off x="0" y="1635780"/>
        <a:ext cx="8229600" cy="1612800"/>
      </dsp:txXfrm>
    </dsp:sp>
    <dsp:sp modelId="{5C5CC640-481E-441C-BDDB-34689D534CBB}">
      <dsp:nvSpPr>
        <dsp:cNvPr id="0" name=""/>
        <dsp:cNvSpPr/>
      </dsp:nvSpPr>
      <dsp:spPr>
        <a:xfrm>
          <a:off x="411480" y="1399619"/>
          <a:ext cx="5760720" cy="472320"/>
        </a:xfrm>
        <a:prstGeom prst="roundRect">
          <a:avLst/>
        </a:prstGeom>
        <a:solidFill>
          <a:schemeClr val="accent4">
            <a:hueOff val="3844350"/>
            <a:satOff val="-18254"/>
            <a:lumOff val="-951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977900" rtl="0">
            <a:lnSpc>
              <a:spcPct val="90000"/>
            </a:lnSpc>
            <a:spcBef>
              <a:spcPct val="0"/>
            </a:spcBef>
            <a:spcAft>
              <a:spcPct val="35000"/>
            </a:spcAft>
          </a:pPr>
          <a:r>
            <a:rPr lang="en-US" sz="2200" b="1" kern="1200" dirty="0" smtClean="0"/>
            <a:t>CSBG Org. Standard 2.1</a:t>
          </a:r>
          <a:endParaRPr lang="en-US" sz="2200" kern="1200" dirty="0"/>
        </a:p>
      </dsp:txBody>
      <dsp:txXfrm>
        <a:off x="434537" y="1422676"/>
        <a:ext cx="5714606" cy="426206"/>
      </dsp:txXfrm>
    </dsp:sp>
    <dsp:sp modelId="{89B7F0EC-1893-4AC8-8D07-59F7F9600487}">
      <dsp:nvSpPr>
        <dsp:cNvPr id="0" name=""/>
        <dsp:cNvSpPr/>
      </dsp:nvSpPr>
      <dsp:spPr>
        <a:xfrm>
          <a:off x="0" y="3571140"/>
          <a:ext cx="8229600" cy="1058400"/>
        </a:xfrm>
        <a:prstGeom prst="rect">
          <a:avLst/>
        </a:prstGeom>
        <a:solidFill>
          <a:schemeClr val="lt1">
            <a:alpha val="90000"/>
            <a:hueOff val="0"/>
            <a:satOff val="0"/>
            <a:lumOff val="0"/>
            <a:alphaOff val="0"/>
          </a:schemeClr>
        </a:solidFill>
        <a:ln w="25400" cap="flat" cmpd="sng" algn="ctr">
          <a:solidFill>
            <a:schemeClr val="accent4">
              <a:hueOff val="7688700"/>
              <a:satOff val="-36508"/>
              <a:lumOff val="-1902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333248"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solidFill>
                <a:schemeClr val="tx2"/>
              </a:solidFill>
            </a:rPr>
            <a:t>The department communicates its activities and its results to the community</a:t>
          </a:r>
          <a:r>
            <a:rPr lang="en-US" sz="2000" kern="1200" dirty="0" smtClean="0"/>
            <a:t>.</a:t>
          </a:r>
          <a:endParaRPr lang="en-US" sz="2000" kern="1200" dirty="0"/>
        </a:p>
      </dsp:txBody>
      <dsp:txXfrm>
        <a:off x="0" y="3571140"/>
        <a:ext cx="8229600" cy="1058400"/>
      </dsp:txXfrm>
    </dsp:sp>
    <dsp:sp modelId="{C4C6F657-6DE3-446B-AB3B-92FC014F6558}">
      <dsp:nvSpPr>
        <dsp:cNvPr id="0" name=""/>
        <dsp:cNvSpPr/>
      </dsp:nvSpPr>
      <dsp:spPr>
        <a:xfrm>
          <a:off x="411480" y="3334980"/>
          <a:ext cx="5760720" cy="472320"/>
        </a:xfrm>
        <a:prstGeom prst="roundRect">
          <a:avLst/>
        </a:prstGeom>
        <a:solidFill>
          <a:schemeClr val="accent4">
            <a:hueOff val="7688700"/>
            <a:satOff val="-36508"/>
            <a:lumOff val="-1902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977900" rtl="0">
            <a:lnSpc>
              <a:spcPct val="90000"/>
            </a:lnSpc>
            <a:spcBef>
              <a:spcPct val="0"/>
            </a:spcBef>
            <a:spcAft>
              <a:spcPct val="35000"/>
            </a:spcAft>
          </a:pPr>
          <a:r>
            <a:rPr lang="en-US" sz="2200" b="1" kern="1200" smtClean="0"/>
            <a:t>CSBG Org. Standard </a:t>
          </a:r>
          <a:r>
            <a:rPr lang="en-US" sz="2200" b="1" kern="1200" dirty="0" smtClean="0"/>
            <a:t>2.3</a:t>
          </a:r>
          <a:endParaRPr lang="en-US" sz="2200" kern="1200" dirty="0"/>
        </a:p>
      </dsp:txBody>
      <dsp:txXfrm>
        <a:off x="434537" y="3358037"/>
        <a:ext cx="5714606" cy="426206"/>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p14="http://schemas.microsoft.com/office/powerpoint/2010/main"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000">
                <a:latin typeface="+mn-lt"/>
              </a:defRPr>
            </a:lvl1pPr>
          </a:lstStyle>
          <a:p>
            <a:fld id="{F80D25CD-9EE0-4373-9CC2-1D15654FDF97}" type="slidenum">
              <a:rPr lang="en-US" smtClean="0"/>
              <a:pPr/>
              <a:t>‹#›</a:t>
            </a:fld>
            <a:endParaRPr lang="en-US"/>
          </a:p>
        </p:txBody>
      </p:sp>
    </p:spTree>
    <p:extLst>
      <p:ext uri="{BB962C8B-B14F-4D97-AF65-F5344CB8AC3E}">
        <p14:creationId xmlns:p14="http://schemas.microsoft.com/office/powerpoint/2010/main"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100" kern="1200">
        <a:solidFill>
          <a:schemeClr val="tx1"/>
        </a:solidFill>
        <a:latin typeface="+mn-lt"/>
        <a:ea typeface="+mn-ea"/>
        <a:cs typeface="+mn-cs"/>
      </a:defRPr>
    </a:lvl1pPr>
    <a:lvl2pPr marL="457200" algn="l" rtl="0" fontAlgn="base">
      <a:spcBef>
        <a:spcPct val="30000"/>
      </a:spcBef>
      <a:spcAft>
        <a:spcPct val="0"/>
      </a:spcAft>
      <a:defRPr sz="1100" kern="1200">
        <a:solidFill>
          <a:schemeClr val="tx1"/>
        </a:solidFill>
        <a:latin typeface="+mn-lt"/>
        <a:ea typeface="+mn-ea"/>
        <a:cs typeface="+mn-cs"/>
      </a:defRPr>
    </a:lvl2pPr>
    <a:lvl3pPr marL="914400" algn="l" rtl="0" fontAlgn="base">
      <a:spcBef>
        <a:spcPct val="30000"/>
      </a:spcBef>
      <a:spcAft>
        <a:spcPct val="0"/>
      </a:spcAft>
      <a:defRPr sz="1100" kern="1200">
        <a:solidFill>
          <a:schemeClr val="tx1"/>
        </a:solidFill>
        <a:latin typeface="+mn-lt"/>
        <a:ea typeface="+mn-ea"/>
        <a:cs typeface="+mn-cs"/>
      </a:defRPr>
    </a:lvl3pPr>
    <a:lvl4pPr marL="1371600" algn="l" rtl="0" fontAlgn="base">
      <a:spcBef>
        <a:spcPct val="30000"/>
      </a:spcBef>
      <a:spcAft>
        <a:spcPct val="0"/>
      </a:spcAft>
      <a:defRPr sz="1100" kern="1200">
        <a:solidFill>
          <a:schemeClr val="tx1"/>
        </a:solidFill>
        <a:latin typeface="+mn-lt"/>
        <a:ea typeface="+mn-ea"/>
        <a:cs typeface="+mn-cs"/>
      </a:defRPr>
    </a:lvl4pPr>
    <a:lvl5pPr marL="1828800" algn="l" rtl="0" fontAlgn="base">
      <a:spcBef>
        <a:spcPct val="30000"/>
      </a:spcBef>
      <a:spcAft>
        <a:spcPct val="0"/>
      </a:spcAft>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381000"/>
            <a:ext cx="4076700" cy="3057525"/>
          </a:xfrm>
        </p:spPr>
      </p:sp>
      <p:sp>
        <p:nvSpPr>
          <p:cNvPr id="3" name="Notes Placeholder 2"/>
          <p:cNvSpPr>
            <a:spLocks noGrp="1"/>
          </p:cNvSpPr>
          <p:nvPr>
            <p:ph type="body" idx="1"/>
          </p:nvPr>
        </p:nvSpPr>
        <p:spPr>
          <a:xfrm>
            <a:off x="304800" y="3657600"/>
            <a:ext cx="6400799" cy="5486400"/>
          </a:xfrm>
        </p:spPr>
        <p:txBody>
          <a:bodyPr>
            <a:noAutofit/>
          </a:bodyPr>
          <a:lstStyle/>
          <a:p>
            <a:pPr marL="0" marR="0" indent="0" algn="l" defTabSz="914400" rtl="0" eaLnBrk="1" fontAlgn="base" latinLnBrk="0" hangingPunct="1">
              <a:lnSpc>
                <a:spcPct val="110000"/>
              </a:lnSpc>
              <a:spcBef>
                <a:spcPts val="0"/>
              </a:spcBef>
              <a:spcAft>
                <a:spcPct val="0"/>
              </a:spcAft>
              <a:buClrTx/>
              <a:buSzTx/>
              <a:buFontTx/>
              <a:buNone/>
              <a:tabLst/>
              <a:defRPr/>
            </a:pPr>
            <a:r>
              <a:rPr lang="en-US" sz="1100" dirty="0" smtClean="0">
                <a:latin typeface="+mn-lt"/>
              </a:rPr>
              <a:t>Serving on the</a:t>
            </a:r>
            <a:r>
              <a:rPr lang="en-US" sz="1100" baseline="0" dirty="0" smtClean="0">
                <a:latin typeface="+mn-lt"/>
              </a:rPr>
              <a:t> tripartite </a:t>
            </a:r>
            <a:r>
              <a:rPr lang="en-US" sz="1100" dirty="0" smtClean="0">
                <a:latin typeface="+mn-lt"/>
              </a:rPr>
              <a:t>board of</a:t>
            </a:r>
            <a:r>
              <a:rPr lang="en-US" sz="1100" baseline="0" dirty="0" smtClean="0">
                <a:latin typeface="+mn-lt"/>
              </a:rPr>
              <a:t> a public community action agency</a:t>
            </a:r>
            <a:r>
              <a:rPr lang="en-US" sz="1100" dirty="0" smtClean="0">
                <a:latin typeface="+mn-lt"/>
              </a:rPr>
              <a:t> (CAA) is both rewarding and challenging.  Even though </a:t>
            </a:r>
            <a:r>
              <a:rPr lang="en-US" sz="1100" baseline="0" dirty="0" smtClean="0">
                <a:latin typeface="+mn-lt"/>
              </a:rPr>
              <a:t>a public CAA can exist in various forms, some of which are established under state and local laws, all public CAAs share the common thread of being controlled and managed by one or more local governments. This structure provides a tripartite board with the unique opportunity to internally influence local government involvement in improving the lives of those in the community who need it most. However, the board must do so within an established framework that adds a layer of operational complexity. </a:t>
            </a:r>
            <a:r>
              <a:rPr lang="en-US" sz="1100" kern="1200" baseline="0" dirty="0" smtClean="0">
                <a:solidFill>
                  <a:schemeClr val="tx1"/>
                </a:solidFill>
                <a:latin typeface="+mn-lt"/>
                <a:ea typeface="+mn-ea"/>
                <a:cs typeface="+mn-cs"/>
              </a:rPr>
              <a:t>Using scenarios and quizzes, t</a:t>
            </a:r>
            <a:r>
              <a:rPr lang="en-US" sz="1100" kern="1200" dirty="0" smtClean="0">
                <a:solidFill>
                  <a:schemeClr val="tx1"/>
                </a:solidFill>
                <a:latin typeface="+mn-lt"/>
                <a:ea typeface="+mn-ea"/>
                <a:cs typeface="+mn-cs"/>
              </a:rPr>
              <a:t>his presentation focuses generally on how the tripartite board of a public CAA</a:t>
            </a:r>
            <a:r>
              <a:rPr lang="en-US" sz="1100" kern="1200" baseline="0" dirty="0" smtClean="0">
                <a:solidFill>
                  <a:schemeClr val="tx1"/>
                </a:solidFill>
                <a:latin typeface="+mn-lt"/>
                <a:ea typeface="+mn-ea"/>
                <a:cs typeface="+mn-cs"/>
              </a:rPr>
              <a:t> fulfills its </a:t>
            </a:r>
            <a:r>
              <a:rPr lang="en-US" sz="1100" kern="1200" dirty="0" smtClean="0">
                <a:solidFill>
                  <a:schemeClr val="tx1"/>
                </a:solidFill>
                <a:latin typeface="+mn-lt"/>
                <a:ea typeface="+mn-ea"/>
                <a:cs typeface="+mn-cs"/>
              </a:rPr>
              <a:t>role and meets</a:t>
            </a:r>
            <a:r>
              <a:rPr lang="en-US" sz="1100" kern="1200" baseline="0" dirty="0" smtClean="0">
                <a:solidFill>
                  <a:schemeClr val="tx1"/>
                </a:solidFill>
                <a:latin typeface="+mn-lt"/>
                <a:ea typeface="+mn-ea"/>
                <a:cs typeface="+mn-cs"/>
              </a:rPr>
              <a:t> its </a:t>
            </a:r>
            <a:r>
              <a:rPr lang="en-US" sz="1100" kern="1200" dirty="0" smtClean="0">
                <a:solidFill>
                  <a:schemeClr val="tx1"/>
                </a:solidFill>
                <a:latin typeface="+mn-lt"/>
                <a:ea typeface="+mn-ea"/>
                <a:cs typeface="+mn-cs"/>
              </a:rPr>
              <a:t>responsibility</a:t>
            </a:r>
            <a:r>
              <a:rPr lang="en-US" sz="1100" kern="1200" baseline="0" dirty="0" smtClean="0">
                <a:solidFill>
                  <a:schemeClr val="tx1"/>
                </a:solidFill>
                <a:latin typeface="+mn-lt"/>
                <a:ea typeface="+mn-ea"/>
                <a:cs typeface="+mn-cs"/>
              </a:rPr>
              <a:t> to be fully engaged in the development, planning, implementation and evaluation of the Community Services Block Grant (CSBG) program.</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z="1000" smtClean="0">
                <a:latin typeface="+mn-lt"/>
              </a:rPr>
              <a:pPr/>
              <a:t>1</a:t>
            </a:fld>
            <a:endParaRPr lang="en-US" sz="1000" dirty="0">
              <a:latin typeface="+mn-lt"/>
            </a:endParaRPr>
          </a:p>
        </p:txBody>
      </p:sp>
    </p:spTree>
    <p:extLst>
      <p:ext uri="{BB962C8B-B14F-4D97-AF65-F5344CB8AC3E}">
        <p14:creationId xmlns:p14="http://schemas.microsoft.com/office/powerpoint/2010/main"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5943599" cy="4182457"/>
          </a:xfrm>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dirty="0"/>
          </a:p>
        </p:txBody>
      </p:sp>
    </p:spTree>
    <p:extLst>
      <p:ext uri="{BB962C8B-B14F-4D97-AF65-F5344CB8AC3E}">
        <p14:creationId xmlns:p14="http://schemas.microsoft.com/office/powerpoint/2010/main" val="3135056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dirty="0" smtClean="0">
                <a:latin typeface="+mn-lt"/>
              </a:rPr>
              <a:t>Unpacking what it means for tripartite board</a:t>
            </a:r>
            <a:r>
              <a:rPr lang="en-US" sz="1100" baseline="0" dirty="0" smtClean="0">
                <a:latin typeface="+mn-lt"/>
              </a:rPr>
              <a:t> members to participate actively in the development, planning, implementation and evaluation of the CSBG program can seem daunting and overwhelming. The following section unpacks a board’s responsibilities by focusing on key responsibilities that encompass many of the actions board members must take to effectively fulfill their duties and obligations.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dirty="0"/>
          </a:p>
        </p:txBody>
      </p:sp>
    </p:spTree>
    <p:extLst>
      <p:ext uri="{BB962C8B-B14F-4D97-AF65-F5344CB8AC3E}">
        <p14:creationId xmlns:p14="http://schemas.microsoft.com/office/powerpoint/2010/main" val="1774380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095999" cy="4182457"/>
          </a:xfrm>
        </p:spPr>
        <p:txBody>
          <a:bodyPr>
            <a:normAutofit/>
          </a:bodyPr>
          <a:lstStyle/>
          <a:p>
            <a:pPr>
              <a:spcBef>
                <a:spcPts val="0"/>
              </a:spcBef>
            </a:pPr>
            <a:r>
              <a:rPr lang="en-US" sz="1100" dirty="0" smtClean="0">
                <a:latin typeface="+mn-lt"/>
              </a:rPr>
              <a:t>CAPLAW has identified 6 hallmarks of an effective tripartite board. </a:t>
            </a:r>
            <a:r>
              <a:rPr lang="en-US" sz="1100" baseline="0" dirty="0" smtClean="0">
                <a:latin typeface="+mn-lt"/>
              </a:rPr>
              <a:t> Engaged boards acting and monitoring in these key areas are likely to be meeting and exceeding the governance requirements applicable to them. As we work through each of the six characteristics we will discuss how they tie in with the tripartite board’s responsibility to participate actively in the development, planning, implementation and evaluation of the CSBG program. We will also show how many of the CSBG Organizational Standards, especially those specific to a board’s responsibilities, are met through fulfilling these key responsibilities.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dirty="0"/>
          </a:p>
        </p:txBody>
      </p:sp>
    </p:spTree>
    <p:extLst>
      <p:ext uri="{BB962C8B-B14F-4D97-AF65-F5344CB8AC3E}">
        <p14:creationId xmlns:p14="http://schemas.microsoft.com/office/powerpoint/2010/main" val="2611207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case study focuses on how the tripartite board of a public CAA fulfills its responsibilities with respect to the CSBG Organizational Standards, which are referenced</a:t>
            </a:r>
            <a:r>
              <a:rPr lang="en-US" baseline="0" dirty="0" smtClean="0"/>
              <a:t> in the discussions of each of the key board responsibilities</a:t>
            </a:r>
            <a:r>
              <a:rPr lang="en-US" dirty="0" smtClean="0"/>
              <a:t>. Because a public CAA and its tripartite board are usually operating under the auspices of an established local government framework, the applicability of the Standards is markedly different from their applicability to a nonprofit CAA. After spending time speaking with representatives of Montgomery County Community Action Agency (MCCAA), a public CAA in Maryland, CAPLAW was impressed by the ways in which its tripartite board helps the CAA achieve compliance with the Standards;</a:t>
            </a:r>
            <a:r>
              <a:rPr lang="en-US" baseline="0" dirty="0" smtClean="0"/>
              <a:t> especially since the tripartite board does not have the authority to take action on behalf of the CAA. Rather the tripartite board submits recommendations to the local governing officials who carefully consider and often accept them.</a:t>
            </a:r>
            <a:endParaRPr lang="en-US" dirty="0"/>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a:p>
        </p:txBody>
      </p:sp>
    </p:spTree>
    <p:extLst>
      <p:ext uri="{BB962C8B-B14F-4D97-AF65-F5344CB8AC3E}">
        <p14:creationId xmlns:p14="http://schemas.microsoft.com/office/powerpoint/2010/main" val="2497003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Being fully engaged means that tripartite board members are not only expected to make well-informed, reasonable decisions but also help the public CAA with its efforts to connect with the community it serves.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a:p>
        </p:txBody>
      </p:sp>
    </p:spTree>
    <p:extLst>
      <p:ext uri="{BB962C8B-B14F-4D97-AF65-F5344CB8AC3E}">
        <p14:creationId xmlns:p14="http://schemas.microsoft.com/office/powerpoint/2010/main" val="471819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Answer</a:t>
            </a:r>
            <a:r>
              <a:rPr lang="en-US" sz="1100" baseline="0" dirty="0" smtClean="0">
                <a:latin typeface="+mn-lt"/>
              </a:rPr>
              <a:t> discussed on next slide.</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a:t>
            </a:fld>
            <a:endParaRPr lang="en-US"/>
          </a:p>
        </p:txBody>
      </p:sp>
    </p:spTree>
    <p:extLst>
      <p:ext uri="{BB962C8B-B14F-4D97-AF65-F5344CB8AC3E}">
        <p14:creationId xmlns:p14="http://schemas.microsoft.com/office/powerpoint/2010/main" val="30445904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You can think of board engagement as internal and external. The CSBG Organizational Standards explicitly require a CAA to engage with certain external stakeholders (e.g., social service providers, faith-based</a:t>
            </a:r>
            <a:r>
              <a:rPr lang="en-US" sz="1100" baseline="0" dirty="0" smtClean="0">
                <a:latin typeface="+mn-lt"/>
              </a:rPr>
              <a:t> organizations</a:t>
            </a:r>
            <a:r>
              <a:rPr lang="en-US" sz="1100" dirty="0" smtClean="0">
                <a:latin typeface="+mn-lt"/>
              </a:rPr>
              <a:t>, etc.). Board members contribute to these efforts through their community connections and willingness to advocate for the CAA and its programs. The CSBG Organizational Standards implicitly require board members to engage internally -- with the board</a:t>
            </a:r>
            <a:r>
              <a:rPr lang="en-US" sz="1100" baseline="0" dirty="0" smtClean="0">
                <a:latin typeface="+mn-lt"/>
              </a:rPr>
              <a:t> (</a:t>
            </a:r>
            <a:r>
              <a:rPr lang="en-US" sz="1100" dirty="0" smtClean="0">
                <a:latin typeface="+mn-lt"/>
              </a:rPr>
              <a:t>for example, by meeting composition requirements) as well as with the organization (for example, by participating in strategic planning efforts).</a:t>
            </a:r>
          </a:p>
          <a:p>
            <a:pPr>
              <a:spcBef>
                <a:spcPts val="0"/>
              </a:spcBef>
            </a:pPr>
            <a:endParaRPr lang="en-US" sz="1100" dirty="0" smtClean="0">
              <a:latin typeface="+mn-lt"/>
            </a:endParaRPr>
          </a:p>
          <a:p>
            <a:pPr>
              <a:spcBef>
                <a:spcPts val="0"/>
              </a:spcBef>
            </a:pPr>
            <a:r>
              <a:rPr lang="en-US" sz="1100" kern="1200" dirty="0" smtClean="0">
                <a:solidFill>
                  <a:schemeClr val="tx1"/>
                </a:solidFill>
                <a:latin typeface="Arial" charset="0"/>
                <a:ea typeface="+mn-ea"/>
                <a:cs typeface="+mn-cs"/>
              </a:rPr>
              <a:t>Jack is arguably not an engaged board member for two reasons. He is only concerned with one aspect of the CAA’s work, its award-wining</a:t>
            </a:r>
            <a:r>
              <a:rPr lang="en-US" sz="1100" kern="1200" baseline="0" dirty="0" smtClean="0">
                <a:solidFill>
                  <a:schemeClr val="tx1"/>
                </a:solidFill>
                <a:latin typeface="Arial" charset="0"/>
                <a:ea typeface="+mn-ea"/>
                <a:cs typeface="+mn-cs"/>
              </a:rPr>
              <a:t> after school</a:t>
            </a:r>
            <a:r>
              <a:rPr lang="en-US" sz="1100" kern="1200" dirty="0" smtClean="0">
                <a:solidFill>
                  <a:schemeClr val="tx1"/>
                </a:solidFill>
                <a:latin typeface="Arial" charset="0"/>
                <a:ea typeface="+mn-ea"/>
                <a:cs typeface="+mn-cs"/>
              </a:rPr>
              <a:t> program. Even though Jack brings a lot of experience to the board with</a:t>
            </a:r>
            <a:r>
              <a:rPr lang="en-US" sz="1100" kern="1200" baseline="0" dirty="0" smtClean="0">
                <a:solidFill>
                  <a:schemeClr val="tx1"/>
                </a:solidFill>
                <a:latin typeface="Arial" charset="0"/>
                <a:ea typeface="+mn-ea"/>
                <a:cs typeface="+mn-cs"/>
              </a:rPr>
              <a:t> respect to the</a:t>
            </a:r>
            <a:r>
              <a:rPr lang="en-US" sz="1100" kern="1200" dirty="0" smtClean="0">
                <a:solidFill>
                  <a:schemeClr val="tx1"/>
                </a:solidFill>
                <a:latin typeface="Arial" charset="0"/>
                <a:ea typeface="+mn-ea"/>
                <a:cs typeface="+mn-cs"/>
              </a:rPr>
              <a:t> after school program, he is essentially absent when it comes to the CAA’s other activities. Second, Jack has no interest in supporting the CAA’s efforts to educate the community about the vital role the</a:t>
            </a:r>
            <a:r>
              <a:rPr lang="en-US" sz="1100" kern="1200" baseline="0" dirty="0" smtClean="0">
                <a:solidFill>
                  <a:schemeClr val="tx1"/>
                </a:solidFill>
                <a:latin typeface="Arial" charset="0"/>
                <a:ea typeface="+mn-ea"/>
                <a:cs typeface="+mn-cs"/>
              </a:rPr>
              <a:t> CAA </a:t>
            </a:r>
            <a:r>
              <a:rPr lang="en-US" sz="1100" kern="1200" dirty="0" smtClean="0">
                <a:solidFill>
                  <a:schemeClr val="tx1"/>
                </a:solidFill>
                <a:latin typeface="Arial" charset="0"/>
                <a:ea typeface="+mn-ea"/>
                <a:cs typeface="+mn-cs"/>
              </a:rPr>
              <a:t>plays through the services it offers. Ultimately, however, it is up to the board to decide if the benefits Jack brings to the table outweigh his lack of engagement</a:t>
            </a:r>
            <a:r>
              <a:rPr lang="en-US" sz="1100" kern="1200" baseline="0" dirty="0" smtClean="0">
                <a:solidFill>
                  <a:schemeClr val="tx1"/>
                </a:solidFill>
                <a:latin typeface="Arial" charset="0"/>
                <a:ea typeface="+mn-ea"/>
                <a:cs typeface="+mn-cs"/>
              </a:rPr>
              <a:t> in certain areas</a:t>
            </a:r>
            <a:r>
              <a:rPr lang="en-US" sz="1100" kern="1200" dirty="0" smtClean="0">
                <a:solidFill>
                  <a:schemeClr val="tx1"/>
                </a:solidFill>
                <a:latin typeface="Arial" charset="0"/>
                <a:ea typeface="+mn-ea"/>
                <a:cs typeface="+mn-cs"/>
              </a:rPr>
              <a:t>.</a:t>
            </a:r>
          </a:p>
          <a:p>
            <a:pPr>
              <a:spcBef>
                <a:spcPts val="0"/>
              </a:spcBef>
            </a:pPr>
            <a:endParaRPr lang="en-US" sz="1100" kern="1200" dirty="0" smtClean="0">
              <a:solidFill>
                <a:schemeClr val="tx1"/>
              </a:solidFill>
              <a:latin typeface="Arial" charset="0"/>
              <a:ea typeface="+mn-ea"/>
              <a:cs typeface="+mn-cs"/>
            </a:endParaRPr>
          </a:p>
          <a:p>
            <a:pPr>
              <a:spcBef>
                <a:spcPts val="0"/>
              </a:spcBef>
            </a:pPr>
            <a:r>
              <a:rPr lang="en-US" sz="1100" kern="1200" dirty="0" smtClean="0">
                <a:solidFill>
                  <a:schemeClr val="tx1"/>
                </a:solidFill>
                <a:latin typeface="Arial" charset="0"/>
                <a:ea typeface="+mn-ea"/>
                <a:cs typeface="+mn-cs"/>
              </a:rPr>
              <a:t>In this section we will talk about ways in which the board can assess the type of board members that will be the best meet the needs of the public CAA and also help board members, like Jack, become more fully engaged.</a:t>
            </a: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a:t>
            </a:fld>
            <a:endParaRPr lang="en-US"/>
          </a:p>
        </p:txBody>
      </p:sp>
    </p:spTree>
    <p:extLst>
      <p:ext uri="{BB962C8B-B14F-4D97-AF65-F5344CB8AC3E}">
        <p14:creationId xmlns:p14="http://schemas.microsoft.com/office/powerpoint/2010/main" val="1468715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Boards can establish and increase both internal and external engagement of individual board members in a number of ways. We will discuss a few of these at a high level, which include:</a:t>
            </a:r>
          </a:p>
          <a:p>
            <a:pPr>
              <a:spcBef>
                <a:spcPts val="0"/>
              </a:spcBef>
            </a:pPr>
            <a:endParaRPr lang="en-US" sz="1100" dirty="0" smtClean="0">
              <a:latin typeface="+mn-lt"/>
            </a:endParaRPr>
          </a:p>
          <a:p>
            <a:pPr marL="115888" indent="-115888">
              <a:spcBef>
                <a:spcPts val="0"/>
              </a:spcBef>
              <a:buFont typeface="Arial" pitchFamily="34" charset="0"/>
              <a:buChar char="•"/>
            </a:pPr>
            <a:r>
              <a:rPr lang="en-US" sz="1100" dirty="0" smtClean="0">
                <a:latin typeface="+mn-lt"/>
              </a:rPr>
              <a:t>how to think strategically about board member recruitment,</a:t>
            </a:r>
          </a:p>
          <a:p>
            <a:pPr marL="115888" indent="-115888">
              <a:spcBef>
                <a:spcPts val="0"/>
              </a:spcBef>
              <a:buFont typeface="Arial" pitchFamily="34" charset="0"/>
              <a:buChar char="•"/>
            </a:pPr>
            <a:r>
              <a:rPr lang="en-US" sz="1100" dirty="0" smtClean="0">
                <a:latin typeface="+mn-lt"/>
              </a:rPr>
              <a:t>the importance of regularly orienting and training board members, </a:t>
            </a:r>
          </a:p>
          <a:p>
            <a:pPr marL="115888" indent="-115888">
              <a:spcBef>
                <a:spcPts val="0"/>
              </a:spcBef>
              <a:buFont typeface="Arial" pitchFamily="34" charset="0"/>
              <a:buChar char="•"/>
            </a:pPr>
            <a:r>
              <a:rPr lang="en-US" sz="1100" dirty="0" smtClean="0">
                <a:latin typeface="+mn-lt"/>
              </a:rPr>
              <a:t>ways to build board member relationships,</a:t>
            </a:r>
          </a:p>
          <a:p>
            <a:pPr marL="115888" indent="-115888">
              <a:spcBef>
                <a:spcPts val="0"/>
              </a:spcBef>
              <a:buFont typeface="Arial" pitchFamily="34" charset="0"/>
              <a:buChar char="•"/>
            </a:pPr>
            <a:r>
              <a:rPr lang="en-US" sz="1100" dirty="0" smtClean="0">
                <a:latin typeface="+mn-lt"/>
              </a:rPr>
              <a:t>the benefits of assessing individual and group perceptions, and </a:t>
            </a:r>
          </a:p>
          <a:p>
            <a:pPr marL="115888" indent="-115888">
              <a:spcBef>
                <a:spcPts val="0"/>
              </a:spcBef>
              <a:buFont typeface="Arial" pitchFamily="34" charset="0"/>
              <a:buChar char="•"/>
            </a:pPr>
            <a:r>
              <a:rPr lang="en-US" sz="1100" dirty="0" smtClean="0">
                <a:latin typeface="+mn-lt"/>
              </a:rPr>
              <a:t>how board members can connect with the community served by the CAA.</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a:t>
            </a:fld>
            <a:endParaRPr lang="en-US"/>
          </a:p>
        </p:txBody>
      </p:sp>
    </p:spTree>
    <p:extLst>
      <p:ext uri="{BB962C8B-B14F-4D97-AF65-F5344CB8AC3E}">
        <p14:creationId xmlns:p14="http://schemas.microsoft.com/office/powerpoint/2010/main" val="6819657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15920" indent="-275353" eaLnBrk="0" hangingPunct="0">
              <a:spcBef>
                <a:spcPct val="30000"/>
              </a:spcBef>
              <a:defRPr sz="1200">
                <a:solidFill>
                  <a:schemeClr val="tx1"/>
                </a:solidFill>
                <a:latin typeface="Arial" charset="0"/>
              </a:defRPr>
            </a:lvl2pPr>
            <a:lvl3pPr marL="1101416" indent="-220284" eaLnBrk="0" hangingPunct="0">
              <a:spcBef>
                <a:spcPct val="30000"/>
              </a:spcBef>
              <a:defRPr sz="1200">
                <a:solidFill>
                  <a:schemeClr val="tx1"/>
                </a:solidFill>
                <a:latin typeface="Arial" charset="0"/>
              </a:defRPr>
            </a:lvl3pPr>
            <a:lvl4pPr marL="1541981" indent="-220284" eaLnBrk="0" hangingPunct="0">
              <a:spcBef>
                <a:spcPct val="30000"/>
              </a:spcBef>
              <a:defRPr sz="1200">
                <a:solidFill>
                  <a:schemeClr val="tx1"/>
                </a:solidFill>
                <a:latin typeface="Arial" charset="0"/>
              </a:defRPr>
            </a:lvl4pPr>
            <a:lvl5pPr marL="1982548" indent="-220284" eaLnBrk="0" hangingPunct="0">
              <a:spcBef>
                <a:spcPct val="30000"/>
              </a:spcBef>
              <a:defRPr sz="1200">
                <a:solidFill>
                  <a:schemeClr val="tx1"/>
                </a:solidFill>
                <a:latin typeface="Arial" charset="0"/>
              </a:defRPr>
            </a:lvl5pPr>
            <a:lvl6pPr marL="2423113" indent="-220284" eaLnBrk="0" fontAlgn="base" hangingPunct="0">
              <a:spcBef>
                <a:spcPct val="30000"/>
              </a:spcBef>
              <a:spcAft>
                <a:spcPct val="0"/>
              </a:spcAft>
              <a:defRPr sz="1200">
                <a:solidFill>
                  <a:schemeClr val="tx1"/>
                </a:solidFill>
                <a:latin typeface="Arial" charset="0"/>
              </a:defRPr>
            </a:lvl6pPr>
            <a:lvl7pPr marL="2863679" indent="-220284" eaLnBrk="0" fontAlgn="base" hangingPunct="0">
              <a:spcBef>
                <a:spcPct val="30000"/>
              </a:spcBef>
              <a:spcAft>
                <a:spcPct val="0"/>
              </a:spcAft>
              <a:defRPr sz="1200">
                <a:solidFill>
                  <a:schemeClr val="tx1"/>
                </a:solidFill>
                <a:latin typeface="Arial" charset="0"/>
              </a:defRPr>
            </a:lvl7pPr>
            <a:lvl8pPr marL="3304243" indent="-220284" eaLnBrk="0" fontAlgn="base" hangingPunct="0">
              <a:spcBef>
                <a:spcPct val="30000"/>
              </a:spcBef>
              <a:spcAft>
                <a:spcPct val="0"/>
              </a:spcAft>
              <a:defRPr sz="1200">
                <a:solidFill>
                  <a:schemeClr val="tx1"/>
                </a:solidFill>
                <a:latin typeface="Arial" charset="0"/>
              </a:defRPr>
            </a:lvl8pPr>
            <a:lvl9pPr marL="3744810" indent="-220284"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4C6F6FF-07BC-49D9-9209-39DD77AA0E5F}" type="slidenum">
              <a:rPr lang="en-US" altLang="en-US" sz="1300"/>
              <a:pPr eaLnBrk="1" hangingPunct="1">
                <a:spcBef>
                  <a:spcPct val="0"/>
                </a:spcBef>
              </a:pPr>
              <a:t>10</a:t>
            </a:fld>
            <a:endParaRPr lang="en-US" altLang="en-US" sz="1300" dirty="0"/>
          </a:p>
        </p:txBody>
      </p:sp>
      <p:sp>
        <p:nvSpPr>
          <p:cNvPr id="97283" name="Rectangle 2"/>
          <p:cNvSpPr>
            <a:spLocks noGrp="1" noRot="1" noChangeAspect="1" noChangeArrowheads="1" noTextEdit="1"/>
          </p:cNvSpPr>
          <p:nvPr>
            <p:ph type="sldImg"/>
          </p:nvPr>
        </p:nvSpPr>
        <p:spPr>
          <a:ln/>
        </p:spPr>
      </p:sp>
      <p:sp>
        <p:nvSpPr>
          <p:cNvPr id="5" name="Notes Placeholder 4"/>
          <p:cNvSpPr>
            <a:spLocks noGrp="1"/>
          </p:cNvSpPr>
          <p:nvPr>
            <p:ph type="body" sz="quarter" idx="10"/>
          </p:nvPr>
        </p:nvSpPr>
        <p:spPr/>
        <p:txBody>
          <a:bodyPr>
            <a:normAutofit/>
          </a:bodyPr>
          <a:lstStyle/>
          <a:p>
            <a:pPr eaLnBrk="1" fontAlgn="auto" hangingPunct="1">
              <a:spcBef>
                <a:spcPts val="0"/>
              </a:spcBef>
              <a:spcAft>
                <a:spcPts val="0"/>
              </a:spcAft>
              <a:defRPr/>
            </a:pPr>
            <a:r>
              <a:rPr lang="en-US" altLang="en-US" sz="1100" dirty="0" smtClean="0">
                <a:solidFill>
                  <a:prstClr val="black"/>
                </a:solidFill>
                <a:latin typeface="+mn-lt"/>
              </a:rPr>
              <a:t>Developing an engaged board that can help the CAA further its mission can seem daunting, especially with the specific composition requirements that apply to tripartite boards. Thinking strategically about recruitment is the key. The following is a process may help with these efforts:</a:t>
            </a:r>
          </a:p>
          <a:p>
            <a:pPr eaLnBrk="1" fontAlgn="auto" hangingPunct="1">
              <a:spcBef>
                <a:spcPts val="0"/>
              </a:spcBef>
              <a:spcAft>
                <a:spcPts val="0"/>
              </a:spcAft>
              <a:defRPr/>
            </a:pPr>
            <a:endParaRPr lang="en-US" altLang="en-US" sz="1100" dirty="0" smtClean="0">
              <a:solidFill>
                <a:prstClr val="black"/>
              </a:solidFill>
              <a:latin typeface="+mn-lt"/>
            </a:endParaRP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Use a committee </a:t>
            </a:r>
            <a:r>
              <a:rPr lang="en-US" altLang="en-US" sz="1100" b="0" dirty="0" smtClean="0">
                <a:solidFill>
                  <a:prstClr val="black"/>
                </a:solidFill>
                <a:latin typeface="+mn-lt"/>
              </a:rPr>
              <a:t>(either governance or board development) to oversee the selection process</a:t>
            </a:r>
            <a:r>
              <a:rPr lang="en-US" altLang="en-US" sz="1100" dirty="0" smtClean="0">
                <a:solidFill>
                  <a:prstClr val="black"/>
                </a:solidFill>
                <a:latin typeface="+mn-lt"/>
              </a:rPr>
              <a:t>. If you don’t have one, create one. </a:t>
            </a: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Recruit board members based on what you need</a:t>
            </a:r>
            <a:r>
              <a:rPr lang="en-US" altLang="en-US" sz="1100" dirty="0" smtClean="0">
                <a:solidFill>
                  <a:prstClr val="black"/>
                </a:solidFill>
                <a:latin typeface="+mn-lt"/>
              </a:rPr>
              <a:t>: financial expertise, community connections, etc. The tripartite structure</a:t>
            </a:r>
            <a:r>
              <a:rPr lang="en-US" altLang="en-US" sz="1100" baseline="0" dirty="0" smtClean="0">
                <a:solidFill>
                  <a:prstClr val="black"/>
                </a:solidFill>
                <a:latin typeface="+mn-lt"/>
              </a:rPr>
              <a:t> offers m</a:t>
            </a:r>
            <a:r>
              <a:rPr lang="en-US" altLang="en-US" sz="1100" dirty="0" smtClean="0">
                <a:solidFill>
                  <a:prstClr val="black"/>
                </a:solidFill>
                <a:latin typeface="+mn-lt"/>
              </a:rPr>
              <a:t>ore flexibility than you may realize. For example, elected public officials often have skills beyond those of just being a politician. Try to tap into those elected public officials or representatives who can meet the needs of the CAA.</a:t>
            </a: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Require applications</a:t>
            </a:r>
            <a:r>
              <a:rPr lang="en-US" altLang="en-US" sz="1100" dirty="0" smtClean="0">
                <a:solidFill>
                  <a:prstClr val="black"/>
                </a:solidFill>
                <a:latin typeface="+mn-lt"/>
              </a:rPr>
              <a:t>. Doing so can help educate interested applicants about what your CAA is looking for and also provide the CAA with the information it needs to select candidates who best fit the organization's current needs.</a:t>
            </a:r>
          </a:p>
          <a:p>
            <a:pPr marL="115888" indent="-115888" eaLnBrk="1" fontAlgn="auto" hangingPunct="1">
              <a:spcBef>
                <a:spcPts val="0"/>
              </a:spcBef>
              <a:spcAft>
                <a:spcPts val="0"/>
              </a:spcAft>
              <a:buFont typeface="Arial" pitchFamily="34" charset="0"/>
              <a:buChar char="•"/>
              <a:defRPr/>
            </a:pPr>
            <a:r>
              <a:rPr lang="en-US" altLang="en-US" sz="1100" b="1" dirty="0" smtClean="0">
                <a:solidFill>
                  <a:prstClr val="black"/>
                </a:solidFill>
                <a:latin typeface="+mn-lt"/>
              </a:rPr>
              <a:t>Follow selection procedures in the CAA’s bylaws or board operational guide</a:t>
            </a:r>
            <a:r>
              <a:rPr lang="en-US" altLang="en-US" sz="1100" dirty="0" smtClean="0">
                <a:solidFill>
                  <a:prstClr val="black"/>
                </a:solidFill>
                <a:latin typeface="+mn-lt"/>
              </a:rPr>
              <a:t>. Many</a:t>
            </a:r>
            <a:r>
              <a:rPr lang="en-US" altLang="en-US" sz="1100" baseline="0" dirty="0" smtClean="0">
                <a:solidFill>
                  <a:prstClr val="black"/>
                </a:solidFill>
                <a:latin typeface="+mn-lt"/>
              </a:rPr>
              <a:t> f</a:t>
            </a:r>
            <a:r>
              <a:rPr lang="en-US" altLang="en-US" sz="1100" dirty="0" smtClean="0">
                <a:solidFill>
                  <a:prstClr val="black"/>
                </a:solidFill>
                <a:latin typeface="+mn-lt"/>
              </a:rPr>
              <a:t>ederal</a:t>
            </a:r>
            <a:r>
              <a:rPr lang="en-US" altLang="en-US" sz="1100" baseline="0" dirty="0" smtClean="0">
                <a:solidFill>
                  <a:prstClr val="black"/>
                </a:solidFill>
                <a:latin typeface="+mn-lt"/>
              </a:rPr>
              <a:t> funding sources, including CSBG, have specific composition requirements for boards of entities that receive their funding. </a:t>
            </a:r>
            <a:r>
              <a:rPr lang="en-US" altLang="en-US" sz="1100" dirty="0" smtClean="0">
                <a:solidFill>
                  <a:prstClr val="black"/>
                </a:solidFill>
                <a:latin typeface="+mn-lt"/>
              </a:rPr>
              <a:t>If procedures are not currently specified in your bylaws or board operational guide, add them or include them in separate governance policies approved by the board. Also, if changes to the procedures are needed to better position your CAA to attract the talent it is seeking, then take the opportunity to</a:t>
            </a:r>
            <a:r>
              <a:rPr lang="en-US" altLang="en-US" sz="1100" baseline="0" dirty="0" smtClean="0">
                <a:solidFill>
                  <a:prstClr val="black"/>
                </a:solidFill>
                <a:latin typeface="+mn-lt"/>
              </a:rPr>
              <a:t> make those changes</a:t>
            </a:r>
            <a:r>
              <a:rPr lang="en-US" altLang="en-US" sz="1100" dirty="0" smtClean="0">
                <a:solidFill>
                  <a:prstClr val="black"/>
                </a:solidFill>
                <a:latin typeface="+mn-lt"/>
              </a:rPr>
              <a:t>.</a:t>
            </a:r>
          </a:p>
          <a:p>
            <a:endParaRPr lang="en-US" sz="1100" dirty="0"/>
          </a:p>
        </p:txBody>
      </p:sp>
    </p:spTree>
    <p:extLst>
      <p:ext uri="{BB962C8B-B14F-4D97-AF65-F5344CB8AC3E}">
        <p14:creationId xmlns:p14="http://schemas.microsoft.com/office/powerpoint/2010/main" val="1240044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A composition or recruitment matrix is one way the</a:t>
            </a:r>
            <a:r>
              <a:rPr lang="en-US" sz="1100" baseline="0" dirty="0" smtClean="0">
                <a:latin typeface="+mn-lt"/>
              </a:rPr>
              <a:t> tripartite board can take a step back and more fully understand who is currently serving on its board and what attributes the board should be seeking in its recruitment efforts. Board matrices can be customized to reflect specific organizational needs and help the board form a more strategic, targeted approach in seeking potential board members. However, it is important that your CAA does not solely rely on a matrix when making final decisions about board candidates. Someone who looks good on paper and checks off all of the boxes may not necessarily be a good fit for the board. In-person meetings often help convey information about potential candidates, such as their passion for your mission or ability to commitment to the organization, that is necessary for developing a successful and engaged board.  </a:t>
            </a:r>
          </a:p>
          <a:p>
            <a:endParaRPr lang="en-US" sz="1100" dirty="0" smtClean="0">
              <a:latin typeface="+mn-lt"/>
            </a:endParaRPr>
          </a:p>
          <a:p>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11</a:t>
            </a:fld>
            <a:endParaRPr lang="en-US" dirty="0"/>
          </a:p>
        </p:txBody>
      </p:sp>
    </p:spTree>
    <p:extLst>
      <p:ext uri="{BB962C8B-B14F-4D97-AF65-F5344CB8AC3E}">
        <p14:creationId xmlns:p14="http://schemas.microsoft.com/office/powerpoint/2010/main" val="35658037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1" dirty="0" smtClean="0">
                <a:latin typeface="+mn-lt"/>
              </a:rPr>
              <a:t>Note to Presenter:</a:t>
            </a:r>
            <a:r>
              <a:rPr lang="en-US" sz="1100" dirty="0" smtClean="0">
                <a:latin typeface="+mn-lt"/>
              </a:rPr>
              <a:t> Workshop participants</a:t>
            </a:r>
            <a:r>
              <a:rPr lang="en-US" sz="1100" baseline="0" dirty="0" smtClean="0">
                <a:latin typeface="+mn-lt"/>
              </a:rPr>
              <a:t> should take a moment either individually or in groups to discuss the topics they think should be covered in board orientations and trainings as well as the most effective methods for conducting such trainings.  Doing so should help participants not only recognize the needs within their own organization, but also the role they individually play in helping all board members receive the information they need to meet their responsibilities.</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12</a:t>
            </a:fld>
            <a:endParaRPr lang="en-US" dirty="0"/>
          </a:p>
        </p:txBody>
      </p:sp>
    </p:spTree>
    <p:extLst>
      <p:ext uri="{BB962C8B-B14F-4D97-AF65-F5344CB8AC3E}">
        <p14:creationId xmlns:p14="http://schemas.microsoft.com/office/powerpoint/2010/main" val="39906952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txBox="1">
            <a:spLocks noGrp="1" noChangeArrowheads="1"/>
          </p:cNvSpPr>
          <p:nvPr/>
        </p:nvSpPr>
        <p:spPr bwMode="auto">
          <a:xfrm>
            <a:off x="3804909" y="8550906"/>
            <a:ext cx="2911872" cy="448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64" tIns="44883" rIns="89764" bIns="44883"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8BA3CFA-8C15-477B-8F76-A12D618A0037}" type="slidenum">
              <a:rPr lang="en-US" altLang="en-US" sz="1300"/>
              <a:pPr algn="r" eaLnBrk="1" hangingPunct="1">
                <a:spcBef>
                  <a:spcPct val="0"/>
                </a:spcBef>
              </a:pPr>
              <a:t>13</a:t>
            </a:fld>
            <a:endParaRPr lang="en-US" altLang="en-US" sz="1300" dirty="0"/>
          </a:p>
        </p:txBody>
      </p:sp>
      <p:sp>
        <p:nvSpPr>
          <p:cNvPr id="149507" name="Rectangle 2"/>
          <p:cNvSpPr>
            <a:spLocks noGrp="1" noRot="1" noChangeAspect="1" noChangeArrowheads="1" noTextEdit="1"/>
          </p:cNvSpPr>
          <p:nvPr>
            <p:ph type="sldImg"/>
          </p:nvPr>
        </p:nvSpPr>
        <p:spPr>
          <a:ln/>
        </p:spPr>
      </p:sp>
      <p:sp>
        <p:nvSpPr>
          <p:cNvPr id="5" name="Notes Placeholder 4"/>
          <p:cNvSpPr>
            <a:spLocks noGrp="1"/>
          </p:cNvSpPr>
          <p:nvPr>
            <p:ph type="body" sz="quarter" idx="10"/>
          </p:nvPr>
        </p:nvSpPr>
        <p:spPr>
          <a:xfrm>
            <a:off x="533401" y="4416099"/>
            <a:ext cx="6096000" cy="4423101"/>
          </a:xfrm>
        </p:spPr>
        <p:txBody>
          <a:bodyPr>
            <a:normAutofit lnSpcReduction="10000"/>
          </a:bodyPr>
          <a:lstStyle/>
          <a:p>
            <a:pPr marL="4763" marR="0" lvl="1" algn="l" defTabSz="914400" rtl="0" eaLnBrk="1" fontAlgn="base" latinLnBrk="0" hangingPunct="1">
              <a:lnSpc>
                <a:spcPct val="100000"/>
              </a:lnSpc>
              <a:spcBef>
                <a:spcPts val="0"/>
              </a:spcBef>
              <a:spcAft>
                <a:spcPts val="0"/>
              </a:spcAft>
              <a:buClrTx/>
              <a:buSzTx/>
              <a:buFontTx/>
              <a:buNone/>
              <a:tabLst/>
              <a:defRPr/>
            </a:pPr>
            <a:r>
              <a:rPr lang="en-US" altLang="en-US" sz="1100" dirty="0" smtClean="0">
                <a:latin typeface="+mn-lt"/>
              </a:rPr>
              <a:t>Tripartite</a:t>
            </a:r>
            <a:r>
              <a:rPr lang="en-US" altLang="en-US" sz="1100" baseline="0" dirty="0" smtClean="0">
                <a:latin typeface="+mn-lt"/>
              </a:rPr>
              <a:t> b</a:t>
            </a:r>
            <a:r>
              <a:rPr lang="en-US" altLang="en-US" sz="1100" dirty="0" smtClean="0">
                <a:latin typeface="+mn-lt"/>
              </a:rPr>
              <a:t>oards</a:t>
            </a:r>
            <a:r>
              <a:rPr lang="en-US" altLang="en-US" sz="1100" baseline="0" dirty="0" smtClean="0">
                <a:latin typeface="+mn-lt"/>
              </a:rPr>
              <a:t> should consider establishing a governance committee to work with the executive director/department head and staff (as designated by the executive director/department head) to develop a comprehensive approach to training and orienting board members. The approach will likely be multifaceted and may include a mentorship program connecting more senior board members with new ones; a training schedule with specified times and days when training will occur throughout the year; and directives around attendance such as requiring all board members to attend some or all of the trainings.  </a:t>
            </a:r>
          </a:p>
          <a:p>
            <a:pPr marL="4763" marR="0" lvl="1" algn="l" defTabSz="914400" rtl="0" eaLnBrk="1" fontAlgn="base" latinLnBrk="0" hangingPunct="1">
              <a:lnSpc>
                <a:spcPct val="100000"/>
              </a:lnSpc>
              <a:spcBef>
                <a:spcPts val="0"/>
              </a:spcBef>
              <a:spcAft>
                <a:spcPts val="0"/>
              </a:spcAft>
              <a:buClrTx/>
              <a:buSzTx/>
              <a:buFontTx/>
              <a:buNone/>
              <a:tabLst/>
              <a:defRPr/>
            </a:pPr>
            <a:endParaRPr lang="en-US" altLang="en-US" sz="1100" baseline="0" dirty="0" smtClean="0">
              <a:latin typeface="+mn-lt"/>
            </a:endParaRPr>
          </a:p>
          <a:p>
            <a:pPr marL="4763" marR="0" lvl="1" algn="l" defTabSz="914400" rtl="0" eaLnBrk="1" fontAlgn="base" latinLnBrk="0" hangingPunct="1">
              <a:lnSpc>
                <a:spcPct val="100000"/>
              </a:lnSpc>
              <a:spcBef>
                <a:spcPts val="0"/>
              </a:spcBef>
              <a:spcAft>
                <a:spcPts val="0"/>
              </a:spcAft>
              <a:buClrTx/>
              <a:buSzTx/>
              <a:buFontTx/>
              <a:buNone/>
              <a:tabLst/>
              <a:defRPr/>
            </a:pPr>
            <a:r>
              <a:rPr lang="en-US" altLang="en-US" sz="1100" baseline="0" dirty="0" smtClean="0">
                <a:latin typeface="+mn-lt"/>
              </a:rPr>
              <a:t>As part of developing a comprehensive approach, the committee should consider topics essential to cover as part of an orientation, versus those that may necessitate more in-depth coverage and are thus better suited for a training.  Some topics will be universal for all CAA boards such as board engagement, while other may be more specific to a particular CAA such as a board’s responsibilities with regards to a particular grant-funded program, like Head Start.  Multiple options exist for how a board may identify the topics for both the orientation and training.  Boards may: (1) survey their members either electronically or at meetings; (2) survey the executive director/department head and executive management who work with the board and its committees; (3) use board assessments that are conducted every two to three years; or (4) conduct meeting evaluations that include questions about board trainings. The same options used to identify topics could also be used to determine the best methods for conveying information. Different methods may be used to convey different types and amounts of information. </a:t>
            </a:r>
          </a:p>
          <a:p>
            <a:pPr marL="4763" marR="0" lvl="1" algn="l" defTabSz="914400" rtl="0" eaLnBrk="1" fontAlgn="base" latinLnBrk="0" hangingPunct="1">
              <a:lnSpc>
                <a:spcPct val="100000"/>
              </a:lnSpc>
              <a:spcBef>
                <a:spcPts val="0"/>
              </a:spcBef>
              <a:spcAft>
                <a:spcPts val="0"/>
              </a:spcAft>
              <a:buClrTx/>
              <a:buSzTx/>
              <a:buFontTx/>
              <a:buNone/>
              <a:tabLst/>
              <a:defRPr/>
            </a:pPr>
            <a:endParaRPr lang="en-US" altLang="en-US" sz="1100" baseline="0" dirty="0" smtClean="0">
              <a:latin typeface="+mn-lt"/>
            </a:endParaRPr>
          </a:p>
          <a:p>
            <a:pPr marL="4763" marR="0" lvl="1" algn="l" defTabSz="914400" rtl="0" eaLnBrk="1" fontAlgn="base" latinLnBrk="0" hangingPunct="1">
              <a:lnSpc>
                <a:spcPct val="100000"/>
              </a:lnSpc>
              <a:spcBef>
                <a:spcPts val="0"/>
              </a:spcBef>
              <a:spcAft>
                <a:spcPts val="0"/>
              </a:spcAft>
              <a:buClrTx/>
              <a:buSzTx/>
              <a:buFontTx/>
              <a:buNone/>
              <a:tabLst/>
              <a:defRPr/>
            </a:pPr>
            <a:r>
              <a:rPr lang="en-US" altLang="en-US" sz="1100" baseline="0" dirty="0" smtClean="0">
                <a:latin typeface="+mn-lt"/>
              </a:rPr>
              <a:t>Sample orientation and training topics topics may include</a:t>
            </a:r>
            <a:r>
              <a:rPr lang="en-US" sz="1100" baseline="0" dirty="0" smtClean="0">
                <a:latin typeface="+mn-lt"/>
              </a:rPr>
              <a:t> mission, history, programs, strategic direction, financial oversight, organizational structure, board composition, board roles and responsibilities, and board operation. Sample methods for convey the information for an orientation and trainings may include webinars, training modules, handbooks, mentoring, conference, retreats, one-on-one meetings, committee participation, on-site tours, staff presentations, and volunteering.</a:t>
            </a:r>
          </a:p>
          <a:p>
            <a:endParaRPr lang="en-US" sz="1100" baseline="0" dirty="0" smtClean="0">
              <a:latin typeface="+mn-lt"/>
            </a:endParaRPr>
          </a:p>
          <a:p>
            <a:endParaRPr lang="en-US" sz="1100" dirty="0">
              <a:latin typeface="+mn-lt"/>
            </a:endParaRPr>
          </a:p>
        </p:txBody>
      </p:sp>
    </p:spTree>
    <p:extLst>
      <p:ext uri="{BB962C8B-B14F-4D97-AF65-F5344CB8AC3E}">
        <p14:creationId xmlns:p14="http://schemas.microsoft.com/office/powerpoint/2010/main" val="4285356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14</a:t>
            </a:fld>
            <a:endParaRPr lang="en-US" dirty="0"/>
          </a:p>
        </p:txBody>
      </p:sp>
      <p:sp>
        <p:nvSpPr>
          <p:cNvPr id="5" name="Notes Placeholder 4"/>
          <p:cNvSpPr>
            <a:spLocks noGrp="1"/>
          </p:cNvSpPr>
          <p:nvPr>
            <p:ph type="body" idx="1"/>
          </p:nvPr>
        </p:nvSpPr>
        <p:spPr>
          <a:xfrm>
            <a:off x="457201" y="4416099"/>
            <a:ext cx="6172200" cy="4182457"/>
          </a:xfrm>
        </p:spPr>
        <p:txBody>
          <a:bodyPr>
            <a:normAutofit/>
          </a:bodyPr>
          <a:lstStyle/>
          <a:p>
            <a:r>
              <a:rPr lang="en-US" sz="1100" dirty="0" smtClean="0">
                <a:latin typeface="+mn-lt"/>
              </a:rPr>
              <a:t>Boards should also </a:t>
            </a:r>
            <a:r>
              <a:rPr lang="en-US" sz="1100" baseline="0" dirty="0" smtClean="0">
                <a:latin typeface="+mn-lt"/>
              </a:rPr>
              <a:t>adopt a comprehensive approach to board orientation and trainings because the CAA will be monitored on these efforts pursuant to the CSBG Organizational Standards.  The Standards specifically require CAAs to provide a structured orientation for governing boards within 6 months of new board members being seated and a training on their duties and responsibilities within the past two years. A board may show compliance with these Standards through a written orientation and training schedule and plan, board minutes reflecting the actual orientation and training and the board members who attended, sign-in sheets for the training and orientation, and a copy of the orientation and training materials.  </a:t>
            </a:r>
            <a:endParaRPr lang="en-US" sz="1100" dirty="0">
              <a:latin typeface="+mn-lt"/>
            </a:endParaRPr>
          </a:p>
        </p:txBody>
      </p:sp>
    </p:spTree>
    <p:extLst>
      <p:ext uri="{BB962C8B-B14F-4D97-AF65-F5344CB8AC3E}">
        <p14:creationId xmlns:p14="http://schemas.microsoft.com/office/powerpoint/2010/main" val="13336340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15</a:t>
            </a:fld>
            <a:endParaRPr lang="en-US" dirty="0"/>
          </a:p>
        </p:txBody>
      </p:sp>
      <p:sp>
        <p:nvSpPr>
          <p:cNvPr id="5" name="Notes Placeholder 4"/>
          <p:cNvSpPr>
            <a:spLocks noGrp="1"/>
          </p:cNvSpPr>
          <p:nvPr>
            <p:ph type="body" sz="quarter" idx="11"/>
          </p:nvPr>
        </p:nvSpPr>
        <p:spPr>
          <a:xfrm>
            <a:off x="533401" y="4416099"/>
            <a:ext cx="6096000" cy="4182457"/>
          </a:xfrm>
        </p:spPr>
        <p:txBody>
          <a:bodyPr>
            <a:normAutofit/>
          </a:bodyPr>
          <a:lstStyle/>
          <a:p>
            <a:pPr>
              <a:spcBef>
                <a:spcPts val="0"/>
              </a:spcBef>
            </a:pPr>
            <a:r>
              <a:rPr lang="en-US" sz="1100" dirty="0" smtClean="0">
                <a:latin typeface="+mn-lt"/>
              </a:rPr>
              <a:t>Another way to cultivate</a:t>
            </a:r>
            <a:r>
              <a:rPr lang="en-US" sz="1100" baseline="0" dirty="0" smtClean="0">
                <a:latin typeface="+mn-lt"/>
              </a:rPr>
              <a:t> an engaged board is for the executive director/department head and board chair to develop a strong working relationship. The board chair is elected by the board to represent the individual board members and act as a conduit between the full board and the executive director/department head. The board chair presides over meetings, works with the executive director/department head to plan agendas, acts as the spokesperson for the board, and serves as a sounding board for the executive director/department head. Often times, the board gets the information it needs from the organization through the board chair, who communicates these needs to the executive director/department head. Thus, it is important that the executive director/department head and board chair are clear as to what they expect to receive and provide to each other.  </a:t>
            </a:r>
          </a:p>
          <a:p>
            <a:pPr>
              <a:spcBef>
                <a:spcPts val="0"/>
              </a:spcBef>
            </a:pPr>
            <a:endParaRPr lang="en-US" sz="1100" baseline="0" dirty="0" smtClean="0">
              <a:latin typeface="+mn-lt"/>
            </a:endParaRPr>
          </a:p>
          <a:p>
            <a:pPr>
              <a:spcBef>
                <a:spcPts val="0"/>
              </a:spcBef>
            </a:pPr>
            <a:r>
              <a:rPr lang="en-US" sz="1100" baseline="0" dirty="0" smtClean="0">
                <a:latin typeface="+mn-lt"/>
              </a:rPr>
              <a:t>Executive directors/department heads and board chairs should consider frequent check-ins where they can discuss issues and set priorities. They should educate each other regarding their preferred methods of communication, including the best way to serve as a sounding board and provide feedback. They should also discuss what type of support each is expecting and needs to fulfill the many responsibilities that each is tasked with. Keeping communications lines open and recognizing that differences will arise, while working collegially to resolve those differences, will likely result in the full board and the executive director/department head leading the public CAA in a well-informed and effective way.   </a:t>
            </a:r>
          </a:p>
        </p:txBody>
      </p:sp>
    </p:spTree>
    <p:extLst>
      <p:ext uri="{BB962C8B-B14F-4D97-AF65-F5344CB8AC3E}">
        <p14:creationId xmlns:p14="http://schemas.microsoft.com/office/powerpoint/2010/main" val="2720004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248399" cy="4182457"/>
          </a:xfrm>
        </p:spPr>
        <p:txBody>
          <a:bodyPr>
            <a:noAutofit/>
          </a:bodyPr>
          <a:lstStyle/>
          <a:p>
            <a:pPr>
              <a:spcBef>
                <a:spcPts val="0"/>
              </a:spcBef>
            </a:pPr>
            <a:r>
              <a:rPr lang="en-US" sz="1100" dirty="0" smtClean="0">
                <a:latin typeface="+mn-lt"/>
              </a:rPr>
              <a:t>While a strong working</a:t>
            </a:r>
            <a:r>
              <a:rPr lang="en-US" sz="1100" baseline="0" dirty="0" smtClean="0">
                <a:latin typeface="+mn-lt"/>
              </a:rPr>
              <a:t> relationship between the board chair and the executive director/department head is necessary for a board to successfully function, there are also actions that the full board, in connection with the executive director/department head, can take to further deepen board member engagement.  The executive director/department head, the board chair or governance committee chair or members should consider establishing one-on-one meetings with individual board members. These meetings could find out, </a:t>
            </a:r>
            <a:r>
              <a:rPr lang="en-US" sz="1100" dirty="0" smtClean="0">
                <a:latin typeface="+mn-lt"/>
              </a:rPr>
              <a:t>among other things:</a:t>
            </a:r>
          </a:p>
          <a:p>
            <a:pPr>
              <a:spcBef>
                <a:spcPts val="0"/>
              </a:spcBef>
            </a:pPr>
            <a:endParaRPr lang="en-US" sz="1100" dirty="0" smtClean="0">
              <a:latin typeface="+mn-lt"/>
            </a:endParaRPr>
          </a:p>
          <a:p>
            <a:pPr marL="115888" indent="-115888">
              <a:spcBef>
                <a:spcPts val="0"/>
              </a:spcBef>
              <a:buFont typeface="Arial" pitchFamily="34" charset="0"/>
              <a:buChar char="•"/>
            </a:pPr>
            <a:r>
              <a:rPr lang="en-US" sz="1100" dirty="0" smtClean="0">
                <a:latin typeface="+mn-lt"/>
              </a:rPr>
              <a:t>What motivates each to serve on the board?</a:t>
            </a:r>
          </a:p>
          <a:p>
            <a:pPr marL="115888" indent="-115888">
              <a:spcBef>
                <a:spcPts val="0"/>
              </a:spcBef>
              <a:buFont typeface="Arial" pitchFamily="34" charset="0"/>
              <a:buChar char="•"/>
            </a:pPr>
            <a:r>
              <a:rPr lang="en-US" sz="1100" dirty="0" smtClean="0">
                <a:latin typeface="+mn-lt"/>
              </a:rPr>
              <a:t>How do they connect with the organization’s mission?</a:t>
            </a:r>
          </a:p>
          <a:p>
            <a:pPr marL="115888" indent="-115888">
              <a:spcBef>
                <a:spcPts val="0"/>
              </a:spcBef>
              <a:buFont typeface="Arial" pitchFamily="34" charset="0"/>
              <a:buChar char="•"/>
            </a:pPr>
            <a:r>
              <a:rPr lang="en-US" sz="1100" dirty="0" smtClean="0">
                <a:latin typeface="+mn-lt"/>
              </a:rPr>
              <a:t>What do they hope to gain from board service?</a:t>
            </a:r>
          </a:p>
          <a:p>
            <a:pPr marL="115888" indent="-115888">
              <a:spcBef>
                <a:spcPts val="0"/>
              </a:spcBef>
              <a:buFont typeface="Arial" pitchFamily="34" charset="0"/>
              <a:buChar char="•"/>
            </a:pPr>
            <a:r>
              <a:rPr lang="en-US" sz="1100" dirty="0" smtClean="0">
                <a:latin typeface="+mn-lt"/>
              </a:rPr>
              <a:t>What can they contribute?</a:t>
            </a:r>
          </a:p>
          <a:p>
            <a:pPr marL="115888" indent="-115888">
              <a:spcBef>
                <a:spcPts val="0"/>
              </a:spcBef>
              <a:buFont typeface="Arial" pitchFamily="34" charset="0"/>
              <a:buChar char="•"/>
            </a:pPr>
            <a:r>
              <a:rPr lang="en-US" sz="1100" dirty="0" smtClean="0">
                <a:latin typeface="+mn-lt"/>
              </a:rPr>
              <a:t>What skills/knowledge do they need or want to develop to become a more effective board member?</a:t>
            </a:r>
          </a:p>
          <a:p>
            <a:pPr marL="115888" indent="-115888">
              <a:spcBef>
                <a:spcPts val="0"/>
              </a:spcBef>
              <a:buFont typeface="Arial" pitchFamily="34" charset="0"/>
              <a:buChar char="•"/>
            </a:pPr>
            <a:r>
              <a:rPr lang="en-US" sz="1100" dirty="0" smtClean="0">
                <a:latin typeface="+mn-lt"/>
              </a:rPr>
              <a:t>What could make their experience more satisfying?</a:t>
            </a:r>
          </a:p>
          <a:p>
            <a:pPr>
              <a:spcBef>
                <a:spcPts val="0"/>
              </a:spcBef>
            </a:pPr>
            <a:endParaRPr lang="en-US" sz="1100" dirty="0" smtClean="0">
              <a:latin typeface="+mn-lt"/>
            </a:endParaRPr>
          </a:p>
          <a:p>
            <a:pPr>
              <a:spcBef>
                <a:spcPts val="0"/>
              </a:spcBef>
            </a:pPr>
            <a:r>
              <a:rPr lang="en-US" sz="1100" baseline="0" dirty="0" smtClean="0">
                <a:latin typeface="+mn-lt"/>
              </a:rPr>
              <a:t>Also, periodically checking in with board members between meetings to see what support they may need or address concerns they may have helps to boost a board member’s interest and engagement. Educating board members about opportunities that align with their skills or can help them develop new skills will help them feel that they are contributing to the public CAA as well as growing from the experience of serving as a CAA board member. </a:t>
            </a:r>
            <a:r>
              <a:rPr lang="en-US" sz="1100" dirty="0" smtClean="0">
                <a:latin typeface="+mn-lt"/>
              </a:rPr>
              <a:t>Helping board members get to know each other either</a:t>
            </a:r>
            <a:r>
              <a:rPr lang="en-US" sz="1100" baseline="0" dirty="0" smtClean="0">
                <a:latin typeface="+mn-lt"/>
              </a:rPr>
              <a:t> by assigning new board members mentors and or inviting board members throughout the year to introduce themselves and tell their stories is another way to help board members feel invested in the board and the work they are tasked with. Another way to promote engagement is to assign specific tasks to board members, ask them to serve on committees, and conclude meetings with actions items that individual board members can take ownership of.</a:t>
            </a:r>
          </a:p>
          <a:p>
            <a:pPr>
              <a:spcBef>
                <a:spcPts val="0"/>
              </a:spcBef>
            </a:pP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16</a:t>
            </a:fld>
            <a:endParaRPr lang="en-US" dirty="0"/>
          </a:p>
        </p:txBody>
      </p:sp>
    </p:spTree>
    <p:extLst>
      <p:ext uri="{BB962C8B-B14F-4D97-AF65-F5344CB8AC3E}">
        <p14:creationId xmlns:p14="http://schemas.microsoft.com/office/powerpoint/2010/main" val="1092479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248399" cy="4182457"/>
          </a:xfrm>
        </p:spPr>
        <p:txBody>
          <a:bodyPr>
            <a:noAutofit/>
          </a:bodyPr>
          <a:lstStyle/>
          <a:p>
            <a:pPr>
              <a:spcBef>
                <a:spcPts val="0"/>
              </a:spcBef>
            </a:pPr>
            <a:r>
              <a:rPr lang="en-US" sz="1100" dirty="0" smtClean="0">
                <a:latin typeface="+mn-lt"/>
              </a:rPr>
              <a:t>Local</a:t>
            </a:r>
            <a:r>
              <a:rPr lang="en-US" sz="1100" baseline="0" dirty="0" smtClean="0">
                <a:latin typeface="+mn-lt"/>
              </a:rPr>
              <a:t> governing officials and tripartite board members must work collaboratively for the public CAA to successfully further its mission and maintain its CSBG funding. It is thus essential that these two bodies regularly communicate with one another and are generally aligned in their efforts to oversee and support the CAA. Multiple ways exist for a tripartite board to develop and nurture its relationship with local governing officials. A few options include:</a:t>
            </a:r>
          </a:p>
          <a:p>
            <a:pPr>
              <a:spcBef>
                <a:spcPts val="0"/>
              </a:spcBef>
            </a:pPr>
            <a:endParaRPr lang="en-US" sz="1100" baseline="0" dirty="0" smtClean="0">
              <a:latin typeface="+mn-lt"/>
            </a:endParaRPr>
          </a:p>
          <a:p>
            <a:pPr marL="171450" indent="-171450">
              <a:spcBef>
                <a:spcPts val="0"/>
              </a:spcBef>
              <a:buFont typeface="Arial" panose="020B0604020202020204" pitchFamily="34" charset="0"/>
              <a:buChar char="•"/>
            </a:pPr>
            <a:r>
              <a:rPr lang="en-US" sz="1100" baseline="0" dirty="0" smtClean="0">
                <a:latin typeface="+mn-lt"/>
              </a:rPr>
              <a:t>Setting regular meetings with governing officials. These meetings will likely involve a board committee and the tripartite board may decide to establish a standing committee that is solely focused on the tripartite board’s relationship with the local governing officials.</a:t>
            </a:r>
          </a:p>
          <a:p>
            <a:pPr marL="171450" indent="-171450">
              <a:spcBef>
                <a:spcPts val="0"/>
              </a:spcBef>
              <a:buFont typeface="Arial" panose="020B0604020202020204" pitchFamily="34" charset="0"/>
              <a:buChar char="•"/>
            </a:pPr>
            <a:r>
              <a:rPr lang="en-US" sz="1100" baseline="0" dirty="0" smtClean="0">
                <a:latin typeface="+mn-lt"/>
              </a:rPr>
              <a:t>Providing governing officials with regular updates. The tripartite board should review the local governing officials’ annual meeting calendar, identify meetings that seem best suited for tripartite board updates and proactively request to be added as an agenda item for those meetings. </a:t>
            </a:r>
          </a:p>
          <a:p>
            <a:pPr marL="171450" indent="-171450">
              <a:spcBef>
                <a:spcPts val="0"/>
              </a:spcBef>
              <a:buFont typeface="Arial" panose="020B0604020202020204" pitchFamily="34" charset="0"/>
              <a:buChar char="•"/>
            </a:pPr>
            <a:r>
              <a:rPr lang="en-US" sz="1100" baseline="0" dirty="0" smtClean="0">
                <a:latin typeface="+mn-lt"/>
              </a:rPr>
              <a:t>Identifying members of both bodies to serve as liaisons at the meetings of each. The tripartite board may consider creating an officer position whose responsibilities focus on ensuring that the two bodies are communicating and providing each other with the information needed for each to meet its responsibilities.</a:t>
            </a:r>
          </a:p>
          <a:p>
            <a:pPr marL="171450" indent="-171450">
              <a:spcBef>
                <a:spcPts val="0"/>
              </a:spcBef>
              <a:buFont typeface="Arial" panose="020B0604020202020204" pitchFamily="34" charset="0"/>
              <a:buChar char="•"/>
            </a:pPr>
            <a:r>
              <a:rPr lang="en-US" sz="1100" baseline="0" dirty="0" smtClean="0">
                <a:latin typeface="+mn-lt"/>
              </a:rPr>
              <a:t>Involving local governing officials in board orientations and training. The tripartite board may also determine that conducting orientations and trainings specifically for local governing officials is an easier and more effective way to encourage and ensure participation by local governing officials.  Such trainings and orientations may also occur as part of the local governing officials’ meetings. </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17</a:t>
            </a:fld>
            <a:endParaRPr lang="en-US" dirty="0"/>
          </a:p>
        </p:txBody>
      </p:sp>
    </p:spTree>
    <p:extLst>
      <p:ext uri="{BB962C8B-B14F-4D97-AF65-F5344CB8AC3E}">
        <p14:creationId xmlns:p14="http://schemas.microsoft.com/office/powerpoint/2010/main" val="10924795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18</a:t>
            </a:fld>
            <a:endParaRPr lang="en-US" dirty="0"/>
          </a:p>
        </p:txBody>
      </p:sp>
      <p:sp>
        <p:nvSpPr>
          <p:cNvPr id="5" name="Notes Placeholder 4"/>
          <p:cNvSpPr>
            <a:spLocks noGrp="1"/>
          </p:cNvSpPr>
          <p:nvPr>
            <p:ph type="body" sz="quarter" idx="11"/>
          </p:nvPr>
        </p:nvSpPr>
        <p:spPr>
          <a:xfrm>
            <a:off x="609600" y="4343400"/>
            <a:ext cx="5943599" cy="4651373"/>
          </a:xfrm>
        </p:spPr>
        <p:txBody>
          <a:bodyPr>
            <a:normAutofit/>
          </a:bodyPr>
          <a:lstStyle/>
          <a:p>
            <a:pPr marL="0" marR="0" lvl="0" indent="0" algn="l" defTabSz="914400" rtl="0" eaLnBrk="1" fontAlgn="base" latinLnBrk="0" hangingPunct="1">
              <a:spcBef>
                <a:spcPts val="0"/>
              </a:spcBef>
              <a:spcAft>
                <a:spcPct val="0"/>
              </a:spcAft>
              <a:buClrTx/>
              <a:buSzTx/>
              <a:buFontTx/>
              <a:buNone/>
              <a:tabLst/>
              <a:defRPr/>
            </a:pPr>
            <a:r>
              <a:rPr lang="en-US" sz="1100" kern="1200" dirty="0" smtClean="0">
                <a:solidFill>
                  <a:schemeClr val="tx1"/>
                </a:solidFill>
                <a:latin typeface="+mj-lt"/>
                <a:ea typeface="+mn-ea"/>
                <a:cs typeface="+mn-cs"/>
              </a:rPr>
              <a:t>Conducting</a:t>
            </a:r>
            <a:r>
              <a:rPr lang="en-US" sz="1100" kern="1200" baseline="0" dirty="0" smtClean="0">
                <a:solidFill>
                  <a:schemeClr val="tx1"/>
                </a:solidFill>
                <a:latin typeface="+mj-lt"/>
                <a:ea typeface="+mn-ea"/>
                <a:cs typeface="+mn-cs"/>
              </a:rPr>
              <a:t> assessments that involve either the board members assessing the full board or their individual participation on the board is an opportunity for tripartite board members reflect on both their individual and shared responsibilities. Assessments are a </a:t>
            </a:r>
            <a:r>
              <a:rPr lang="en-US" sz="1100" kern="1200" dirty="0" smtClean="0">
                <a:solidFill>
                  <a:schemeClr val="tx1"/>
                </a:solidFill>
                <a:latin typeface="+mj-lt"/>
                <a:ea typeface="+mn-ea"/>
                <a:cs typeface="+mn-cs"/>
              </a:rPr>
              <a:t>vital governance tool</a:t>
            </a:r>
            <a:r>
              <a:rPr lang="en-US" sz="1100" kern="1200" baseline="0" dirty="0" smtClean="0">
                <a:solidFill>
                  <a:schemeClr val="tx1"/>
                </a:solidFill>
                <a:latin typeface="+mj-lt"/>
                <a:ea typeface="+mn-ea"/>
                <a:cs typeface="+mn-cs"/>
              </a:rPr>
              <a:t> that </a:t>
            </a:r>
            <a:r>
              <a:rPr lang="en-US" sz="1100" kern="1200" dirty="0" smtClean="0">
                <a:solidFill>
                  <a:schemeClr val="tx1"/>
                </a:solidFill>
                <a:latin typeface="+mj-lt"/>
                <a:ea typeface="+mn-ea"/>
                <a:cs typeface="+mn-cs"/>
              </a:rPr>
              <a:t>gives the board an opportunity to step back from its everyday business and address larger, more fundamental issues. Assessments can shake boards out of micromanaging the organization’s work and redirect their focus to governance issues. It can lead to a more engaged board—and a higher performing one. A</a:t>
            </a:r>
            <a:r>
              <a:rPr lang="en-US" sz="1100" kern="1200" baseline="0" dirty="0" smtClean="0">
                <a:solidFill>
                  <a:schemeClr val="tx1"/>
                </a:solidFill>
                <a:latin typeface="+mj-lt"/>
                <a:ea typeface="+mn-ea"/>
                <a:cs typeface="+mn-cs"/>
              </a:rPr>
              <a:t>ssessments help board members identify varying perceptions, clarify and manage expectations and set priorities and goals. The result of a successful assessment could be to inspire the board to work more cohesively as a team to strengthen the organization.</a:t>
            </a:r>
          </a:p>
          <a:p>
            <a:pPr lvl="0">
              <a:spcBef>
                <a:spcPts val="0"/>
              </a:spcBef>
            </a:pPr>
            <a:endParaRPr lang="en-US" sz="1100" dirty="0" smtClean="0">
              <a:solidFill>
                <a:srgbClr val="000000"/>
              </a:solidFill>
              <a:latin typeface="+mj-lt"/>
            </a:endParaRPr>
          </a:p>
          <a:p>
            <a:pPr lvl="0">
              <a:spcBef>
                <a:spcPts val="0"/>
              </a:spcBef>
            </a:pPr>
            <a:r>
              <a:rPr lang="en-US" sz="1100" dirty="0" smtClean="0">
                <a:solidFill>
                  <a:srgbClr val="000000"/>
                </a:solidFill>
                <a:latin typeface="+mj-lt"/>
              </a:rPr>
              <a:t>On</a:t>
            </a:r>
            <a:r>
              <a:rPr lang="en-US" sz="1100" baseline="0" dirty="0" smtClean="0">
                <a:solidFill>
                  <a:srgbClr val="000000"/>
                </a:solidFill>
                <a:latin typeface="+mj-lt"/>
              </a:rPr>
              <a:t> this slide</a:t>
            </a:r>
            <a:r>
              <a:rPr lang="en-US" sz="1100" dirty="0" smtClean="0">
                <a:solidFill>
                  <a:srgbClr val="000000"/>
                </a:solidFill>
                <a:latin typeface="+mj-lt"/>
              </a:rPr>
              <a:t> is an excerpt</a:t>
            </a:r>
            <a:r>
              <a:rPr lang="en-US" sz="1100" baseline="0" dirty="0" smtClean="0">
                <a:solidFill>
                  <a:srgbClr val="000000"/>
                </a:solidFill>
                <a:latin typeface="+mj-lt"/>
              </a:rPr>
              <a:t> from an assessment tool that was specifically created for CAAs by the </a:t>
            </a:r>
            <a:r>
              <a:rPr lang="en-US" sz="1100" dirty="0" smtClean="0">
                <a:solidFill>
                  <a:srgbClr val="000000"/>
                </a:solidFill>
                <a:latin typeface="+mj-lt"/>
              </a:rPr>
              <a:t>Indiana Community Action Association.  As you can see from this brief snippet, the assessment is basically giving</a:t>
            </a:r>
            <a:r>
              <a:rPr lang="en-US" sz="1100" baseline="0" dirty="0" smtClean="0">
                <a:solidFill>
                  <a:srgbClr val="000000"/>
                </a:solidFill>
                <a:latin typeface="+mj-lt"/>
              </a:rPr>
              <a:t> the board and individual board members a chance to ask how they are doing.  An assessment isn’t an opportunity to create another to-do list but is a chance for the board to fine-tune the way it operates in a targeted, effective way.  An assessment should be viewed as an ongoing journey that leads to a </a:t>
            </a:r>
            <a:r>
              <a:rPr lang="en-US" sz="1100" dirty="0" smtClean="0">
                <a:solidFill>
                  <a:srgbClr val="000000"/>
                </a:solidFill>
                <a:latin typeface="+mj-lt"/>
              </a:rPr>
              <a:t>healthy and productive discussion about the board’s strengths and weaknesses and results in an agreed-upon plan for building a stronger board and governance model.</a:t>
            </a:r>
          </a:p>
          <a:p>
            <a:pPr lvl="0">
              <a:spcBef>
                <a:spcPts val="0"/>
              </a:spcBef>
            </a:pPr>
            <a:endParaRPr lang="en-US" sz="1100" dirty="0" smtClean="0">
              <a:solidFill>
                <a:srgbClr val="000000"/>
              </a:solidFill>
              <a:latin typeface="+mj-lt"/>
            </a:endParaRPr>
          </a:p>
          <a:p>
            <a:pPr lvl="0">
              <a:spcBef>
                <a:spcPts val="0"/>
              </a:spcBef>
            </a:pPr>
            <a:r>
              <a:rPr lang="en-US" sz="1100" b="0" dirty="0" smtClean="0">
                <a:solidFill>
                  <a:srgbClr val="000000"/>
                </a:solidFill>
                <a:latin typeface="+mj-lt"/>
              </a:rPr>
              <a:t>An assessment may be too comprehensive a process to be carried out every year.  Each board operates differently and will need </a:t>
            </a:r>
            <a:r>
              <a:rPr lang="en-US" sz="1100" b="0" baseline="0" dirty="0" smtClean="0">
                <a:solidFill>
                  <a:srgbClr val="000000"/>
                </a:solidFill>
                <a:latin typeface="+mj-lt"/>
              </a:rPr>
              <a:t>to gauge what is the best time frame for them. Conducting an assessment </a:t>
            </a:r>
            <a:r>
              <a:rPr lang="en-US" sz="1100" b="0" dirty="0" smtClean="0">
                <a:solidFill>
                  <a:srgbClr val="000000"/>
                </a:solidFill>
                <a:latin typeface="+mj-lt"/>
              </a:rPr>
              <a:t>every other year tends to be helpful for many boards.</a:t>
            </a:r>
            <a:r>
              <a:rPr lang="en-US" sz="1100" b="0" baseline="0" dirty="0" smtClean="0">
                <a:solidFill>
                  <a:srgbClr val="000000"/>
                </a:solidFill>
                <a:latin typeface="+mj-lt"/>
              </a:rPr>
              <a:t>  However, it </a:t>
            </a:r>
            <a:r>
              <a:rPr lang="en-US" sz="1100" b="0" dirty="0" smtClean="0">
                <a:solidFill>
                  <a:srgbClr val="000000"/>
                </a:solidFill>
                <a:latin typeface="+mj-lt"/>
              </a:rPr>
              <a:t>doesn’t make sense to conduct an assessment</a:t>
            </a:r>
            <a:r>
              <a:rPr lang="en-US" sz="1100" b="0" baseline="0" dirty="0" smtClean="0">
                <a:solidFill>
                  <a:srgbClr val="000000"/>
                </a:solidFill>
                <a:latin typeface="+mj-lt"/>
              </a:rPr>
              <a:t> </a:t>
            </a:r>
            <a:r>
              <a:rPr lang="en-US" sz="1100" b="0" dirty="0" smtClean="0">
                <a:solidFill>
                  <a:srgbClr val="000000"/>
                </a:solidFill>
                <a:latin typeface="+mj-lt"/>
              </a:rPr>
              <a:t>if the organization is facing a crisis or some other pressing matter that is requiring everyone’s full attention. The process also</a:t>
            </a:r>
            <a:r>
              <a:rPr lang="en-US" sz="1100" b="0" baseline="0" dirty="0" smtClean="0">
                <a:solidFill>
                  <a:srgbClr val="000000"/>
                </a:solidFill>
                <a:latin typeface="+mj-lt"/>
              </a:rPr>
              <a:t> isn’t effective </a:t>
            </a:r>
            <a:r>
              <a:rPr lang="en-US" sz="1100" b="0" dirty="0" smtClean="0">
                <a:solidFill>
                  <a:srgbClr val="000000"/>
                </a:solidFill>
                <a:latin typeface="+mj-lt"/>
              </a:rPr>
              <a:t>when staff and board leadership are at odds with one another or when the organization or the board lack the capacity to enact the strategies that might</a:t>
            </a:r>
            <a:r>
              <a:rPr lang="en-US" sz="1100" b="0" baseline="0" dirty="0" smtClean="0">
                <a:solidFill>
                  <a:srgbClr val="000000"/>
                </a:solidFill>
                <a:latin typeface="+mj-lt"/>
              </a:rPr>
              <a:t> grow out of the effort.</a:t>
            </a:r>
            <a:endParaRPr lang="en-US" sz="1100" b="0" dirty="0" smtClean="0">
              <a:solidFill>
                <a:srgbClr val="000000"/>
              </a:solidFill>
              <a:latin typeface="+mj-lt"/>
            </a:endParaRPr>
          </a:p>
          <a:p>
            <a:pPr>
              <a:spcBef>
                <a:spcPts val="0"/>
              </a:spcBef>
            </a:pPr>
            <a:endParaRPr lang="en-US" sz="1100" dirty="0">
              <a:latin typeface="+mj-lt"/>
            </a:endParaRPr>
          </a:p>
        </p:txBody>
      </p:sp>
    </p:spTree>
    <p:extLst>
      <p:ext uri="{BB962C8B-B14F-4D97-AF65-F5344CB8AC3E}">
        <p14:creationId xmlns:p14="http://schemas.microsoft.com/office/powerpoint/2010/main" val="29537915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xfrm>
            <a:off x="1181100" y="533400"/>
            <a:ext cx="4360863" cy="3270250"/>
          </a:xfrm>
          <a:ln/>
        </p:spPr>
      </p:sp>
      <p:sp>
        <p:nvSpPr>
          <p:cNvPr id="3" name="Notes Placeholder 2"/>
          <p:cNvSpPr>
            <a:spLocks noGrp="1"/>
          </p:cNvSpPr>
          <p:nvPr>
            <p:ph type="body" idx="1"/>
          </p:nvPr>
        </p:nvSpPr>
        <p:spPr>
          <a:xfrm>
            <a:off x="457200" y="4114800"/>
            <a:ext cx="6172200" cy="3953857"/>
          </a:xfrm>
        </p:spPr>
        <p:txBody>
          <a:bodyPr>
            <a:noAutofit/>
          </a:bodyPr>
          <a:lstStyle/>
          <a:p>
            <a:pPr>
              <a:spcBef>
                <a:spcPts val="0"/>
              </a:spcBef>
              <a:defRPr/>
            </a:pPr>
            <a:r>
              <a:rPr lang="en-US" sz="1100" dirty="0" smtClean="0">
                <a:latin typeface="+mn-lt"/>
              </a:rPr>
              <a:t>An assessment should be a team effort. A</a:t>
            </a:r>
            <a:r>
              <a:rPr lang="en-US" sz="1100" baseline="0" dirty="0" smtClean="0">
                <a:latin typeface="+mn-lt"/>
              </a:rPr>
              <a:t> recommended approach is that either the governance committee or a few designated </a:t>
            </a:r>
            <a:r>
              <a:rPr lang="en-US" sz="1100" dirty="0" smtClean="0">
                <a:latin typeface="+mn-lt"/>
              </a:rPr>
              <a:t>board members play an active role in the process and take some ownership for seeing that the results are used to effect</a:t>
            </a:r>
            <a:r>
              <a:rPr lang="en-US" sz="1100" baseline="0" dirty="0" smtClean="0">
                <a:latin typeface="+mn-lt"/>
              </a:rPr>
              <a:t> change, when necessary. Once the assessment process is complete and responses tabulated, the board must take the time to discuss the results if the process is to be impactful. The governance committee, working with a staff person designated by the executive director/department head, may be charged with pulling together a report from the results to help facilitate the discussion and spearhead the development of an action plan. Most importantly, the board must make an effort to follow up, through meeting evaluations or board surveys, to determine if the plan addressed the results and what tweaks may be necessary.</a:t>
            </a:r>
          </a:p>
          <a:p>
            <a:pPr>
              <a:spcBef>
                <a:spcPts val="0"/>
              </a:spcBef>
              <a:buFont typeface="Wingdings" pitchFamily="2" charset="2"/>
              <a:buNone/>
              <a:defRPr/>
            </a:pPr>
            <a:endParaRPr lang="en-US" sz="1100" dirty="0" smtClean="0">
              <a:latin typeface="+mn-lt"/>
            </a:endParaRPr>
          </a:p>
          <a:p>
            <a:pPr>
              <a:spcBef>
                <a:spcPts val="0"/>
              </a:spcBef>
              <a:buFont typeface="Wingdings" pitchFamily="2" charset="2"/>
              <a:buNone/>
              <a:defRPr/>
            </a:pPr>
            <a:endParaRPr lang="en-US" sz="1100" dirty="0" smtClean="0">
              <a:latin typeface="+mn-lt"/>
            </a:endParaRPr>
          </a:p>
          <a:p>
            <a:pPr>
              <a:spcBef>
                <a:spcPts val="0"/>
              </a:spcBef>
              <a:buFont typeface="Wingdings" pitchFamily="2" charset="2"/>
              <a:buNone/>
              <a:defRPr/>
            </a:pPr>
            <a:endParaRPr lang="en-US" sz="1100" dirty="0" smtClean="0">
              <a:latin typeface="+mn-lt"/>
            </a:endParaRPr>
          </a:p>
          <a:p>
            <a:pPr>
              <a:spcBef>
                <a:spcPts val="0"/>
              </a:spcBef>
              <a:buFont typeface="Wingdings" pitchFamily="2" charset="2"/>
              <a:buNone/>
              <a:defRPr/>
            </a:pPr>
            <a:endParaRPr lang="en-US" sz="1100" dirty="0">
              <a:latin typeface="+mn-lt"/>
            </a:endParaRPr>
          </a:p>
        </p:txBody>
      </p:sp>
      <p:sp>
        <p:nvSpPr>
          <p:cNvPr id="19460" name="Slide Number Placeholder 3"/>
          <p:cNvSpPr>
            <a:spLocks noGrp="1"/>
          </p:cNvSpPr>
          <p:nvPr>
            <p:ph type="sldNum" sz="quarter" idx="5"/>
          </p:nvPr>
        </p:nvSpPr>
        <p:spPr>
          <a:noFill/>
        </p:spPr>
        <p:txBody>
          <a:bodyPr/>
          <a:lstStyle/>
          <a:p>
            <a:pPr defTabSz="930356"/>
            <a:fld id="{6EA9F5D0-AD49-4E0B-873B-F26EF2B3C1FE}" type="slidenum">
              <a:rPr lang="en-US" smtClean="0"/>
              <a:pPr defTabSz="930356"/>
              <a:t>19</a:t>
            </a:fld>
            <a:endParaRPr lang="en-US" dirty="0" smtClean="0"/>
          </a:p>
        </p:txBody>
      </p:sp>
    </p:spTree>
    <p:extLst>
      <p:ext uri="{BB962C8B-B14F-4D97-AF65-F5344CB8AC3E}">
        <p14:creationId xmlns:p14="http://schemas.microsoft.com/office/powerpoint/2010/main" val="22217613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4" name="Slide Number Placeholder 3"/>
          <p:cNvSpPr>
            <a:spLocks noGrp="1"/>
          </p:cNvSpPr>
          <p:nvPr>
            <p:ph type="sldNum" sz="quarter" idx="5"/>
          </p:nvPr>
        </p:nvSpPr>
        <p:spPr>
          <a:noFill/>
        </p:spPr>
        <p:txBody>
          <a:bodyPr/>
          <a:lstStyle/>
          <a:p>
            <a:pPr defTabSz="930219"/>
            <a:fld id="{357A6616-C0DC-4C84-A355-5A43C4F88E5B}" type="slidenum">
              <a:rPr lang="en-US" smtClean="0"/>
              <a:pPr defTabSz="930219"/>
              <a:t>20</a:t>
            </a:fld>
            <a:endParaRPr lang="en-US" dirty="0" smtClean="0"/>
          </a:p>
        </p:txBody>
      </p:sp>
      <p:sp>
        <p:nvSpPr>
          <p:cNvPr id="5" name="Notes Placeholder 4"/>
          <p:cNvSpPr>
            <a:spLocks noGrp="1"/>
          </p:cNvSpPr>
          <p:nvPr>
            <p:ph type="body" sz="quarter" idx="10"/>
          </p:nvPr>
        </p:nvSpPr>
        <p:spPr/>
        <p:txBody>
          <a:bodyPr>
            <a:normAutofit/>
          </a:bodyPr>
          <a:lstStyle/>
          <a:p>
            <a:r>
              <a:rPr lang="en-US" sz="1100" dirty="0" smtClean="0">
                <a:latin typeface="+mn-lt"/>
              </a:rPr>
              <a:t>Here are a few tools for conducting board assessments. While</a:t>
            </a:r>
            <a:r>
              <a:rPr lang="en-US" sz="1100" baseline="0" dirty="0" smtClean="0">
                <a:latin typeface="+mn-lt"/>
              </a:rPr>
              <a:t> many of these assessments are tailored to nonprofit organizations, they serve as a good starting point from which a public CAA tripartite board can customize the tool to better reflect the way in which the board operates.</a:t>
            </a:r>
            <a:r>
              <a:rPr lang="en-US" sz="1100" dirty="0" smtClean="0">
                <a:latin typeface="+mn-lt"/>
              </a:rPr>
              <a:t>  No matter what tool a board uses, a good assessment needs to ask relevant and clear questions, collect systematic feedback from a variety of sources, and make use of the information for developmental purposes, rather than as a report card of board performance.</a:t>
            </a:r>
          </a:p>
          <a:p>
            <a:endParaRPr lang="en-US" sz="1100" dirty="0" smtClean="0">
              <a:latin typeface="+mn-lt"/>
            </a:endParaRPr>
          </a:p>
          <a:p>
            <a:endParaRPr lang="en-US" sz="1100" dirty="0">
              <a:latin typeface="+mn-lt"/>
            </a:endParaRPr>
          </a:p>
        </p:txBody>
      </p:sp>
    </p:spTree>
    <p:extLst>
      <p:ext uri="{BB962C8B-B14F-4D97-AF65-F5344CB8AC3E}">
        <p14:creationId xmlns:p14="http://schemas.microsoft.com/office/powerpoint/2010/main" val="28474796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0" y="4419600"/>
            <a:ext cx="6324600" cy="4182457"/>
          </a:xfrm>
        </p:spPr>
        <p:txBody>
          <a:bodyPr>
            <a:noAutofit/>
          </a:bodyPr>
          <a:lstStyle/>
          <a:p>
            <a:pPr>
              <a:spcBef>
                <a:spcPts val="0"/>
              </a:spcBef>
              <a:spcAft>
                <a:spcPts val="0"/>
              </a:spcAft>
              <a:buFont typeface="Arial" pitchFamily="34" charset="0"/>
              <a:buNone/>
              <a:defRPr/>
            </a:pPr>
            <a:r>
              <a:rPr lang="en-US" sz="1100" dirty="0" smtClean="0">
                <a:latin typeface="+mn-lt"/>
              </a:rPr>
              <a:t>A public </a:t>
            </a:r>
            <a:r>
              <a:rPr lang="en-US" sz="1100" baseline="0" dirty="0" smtClean="0">
                <a:latin typeface="+mn-lt"/>
              </a:rPr>
              <a:t>CAA garners the support it needs to survive and thrive if it is connecting with those individuals and families it serves as well as others in the community who can support the furtherance of the CAA’s efforts and mission. Connecting with the community embodies a hallmark of community action which is the “maximum feasible participation” of the low-income community served. The tripartite board serves as the face of the public CAA and must ask itself how it is engaging in activities like the ones listed above. Examples of how board members can connect with the community include:</a:t>
            </a:r>
          </a:p>
          <a:p>
            <a:pPr marL="228534" indent="-228534">
              <a:spcBef>
                <a:spcPts val="0"/>
              </a:spcBef>
              <a:spcAft>
                <a:spcPts val="0"/>
              </a:spcAft>
              <a:buFont typeface="Arial" pitchFamily="34" charset="0"/>
              <a:buNone/>
              <a:defRPr/>
            </a:pPr>
            <a:endParaRPr lang="en-US" sz="1100" baseline="0" dirty="0" smtClean="0">
              <a:latin typeface="+mn-lt"/>
            </a:endParaRPr>
          </a:p>
          <a:p>
            <a:pPr marL="115888" indent="-115888">
              <a:spcBef>
                <a:spcPts val="0"/>
              </a:spcBef>
              <a:spcAft>
                <a:spcPts val="0"/>
              </a:spcAft>
              <a:buFont typeface="Arial" pitchFamily="34" charset="0"/>
              <a:buChar char="•"/>
              <a:defRPr/>
            </a:pPr>
            <a:r>
              <a:rPr lang="en-US" sz="1100" baseline="0" dirty="0" smtClean="0">
                <a:latin typeface="+mn-lt"/>
              </a:rPr>
              <a:t>Empowering the low-income community by spearheading a leadership development program for the CAA’s clients. A public CAA tripartite board developed a program that not only connected the board with the population the CAA serves but also helped to educate those who often feel voiceless as to how they can make their voices heard and produce results hopefully benefiting themselves and their community.</a:t>
            </a:r>
          </a:p>
          <a:p>
            <a:pPr marL="115888" indent="-115888">
              <a:spcBef>
                <a:spcPts val="0"/>
              </a:spcBef>
              <a:spcAft>
                <a:spcPts val="0"/>
              </a:spcAft>
              <a:buFont typeface="Arial" pitchFamily="34" charset="0"/>
              <a:buChar char="•"/>
              <a:defRPr/>
            </a:pPr>
            <a:r>
              <a:rPr lang="en-US" sz="1100" baseline="0" dirty="0" smtClean="0">
                <a:latin typeface="+mn-lt"/>
              </a:rPr>
              <a:t>Advocating for the public CAA by speaking at community groups and participating in hearings on matters impacting the low-income community.</a:t>
            </a:r>
          </a:p>
          <a:p>
            <a:pPr marL="115888" indent="-115888">
              <a:spcBef>
                <a:spcPts val="0"/>
              </a:spcBef>
              <a:spcAft>
                <a:spcPts val="0"/>
              </a:spcAft>
              <a:buFont typeface="Arial" pitchFamily="34" charset="0"/>
              <a:buChar char="•"/>
              <a:defRPr/>
            </a:pPr>
            <a:r>
              <a:rPr lang="en-US" sz="1100" baseline="0" dirty="0" smtClean="0">
                <a:latin typeface="+mn-lt"/>
              </a:rPr>
              <a:t>Collecting and providing input on community needs by holding forums seeking feedback from the community as to their needs and what assistance they believe will help them address those needs.</a:t>
            </a:r>
          </a:p>
          <a:p>
            <a:pPr marL="115888" indent="-115888">
              <a:spcBef>
                <a:spcPts val="0"/>
              </a:spcBef>
              <a:spcAft>
                <a:spcPts val="0"/>
              </a:spcAft>
              <a:buFont typeface="Arial" pitchFamily="34" charset="0"/>
              <a:buChar char="•"/>
              <a:defRPr/>
            </a:pPr>
            <a:r>
              <a:rPr lang="en-US" sz="1100" baseline="0" dirty="0" smtClean="0">
                <a:latin typeface="+mn-lt"/>
              </a:rPr>
              <a:t>Developing and sustaining strategic partnerships and collaborations by working with other social service providers and groups who are serving the same community to determine what are the best ways they can individually and collaboratively help improve the lives of the low-income community served.</a:t>
            </a:r>
          </a:p>
          <a:p>
            <a:pPr>
              <a:spcBef>
                <a:spcPts val="0"/>
              </a:spcBef>
              <a:spcAft>
                <a:spcPts val="0"/>
              </a:spcAft>
              <a:buFont typeface="Arial" pitchFamily="34" charset="0"/>
              <a:buNone/>
              <a:defRPr/>
            </a:pPr>
            <a:endParaRPr lang="en-US" sz="1100" baseline="0" dirty="0" smtClean="0">
              <a:latin typeface="+mn-lt"/>
            </a:endParaRPr>
          </a:p>
          <a:p>
            <a:pPr>
              <a:spcBef>
                <a:spcPts val="0"/>
              </a:spcBef>
              <a:spcAft>
                <a:spcPts val="0"/>
              </a:spcAft>
              <a:buFont typeface="Arial" pitchFamily="34" charset="0"/>
              <a:buNone/>
              <a:defRPr/>
            </a:pPr>
            <a:r>
              <a:rPr lang="en-US" sz="1100" baseline="0" dirty="0" smtClean="0">
                <a:latin typeface="+mn-lt"/>
              </a:rPr>
              <a:t>Now, it is your turn. Take a moment to fill in the blank for each of the bullets listed above with at least one way your tripartite board is connecting with the community.  If you are not sure what your board might be doing to connect with the community, then make a proposal to take back to your board as an action item.</a:t>
            </a: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21</a:t>
            </a:fld>
            <a:endParaRPr lang="en-US" dirty="0"/>
          </a:p>
        </p:txBody>
      </p:sp>
    </p:spTree>
    <p:extLst>
      <p:ext uri="{BB962C8B-B14F-4D97-AF65-F5344CB8AC3E}">
        <p14:creationId xmlns:p14="http://schemas.microsoft.com/office/powerpoint/2010/main" val="21842128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16427"/>
            <a:ext cx="5867400" cy="4181475"/>
          </a:xfrm>
        </p:spPr>
        <p:txBody>
          <a:bodyPr>
            <a:normAutofit/>
          </a:bodyPr>
          <a:lstStyle/>
          <a:p>
            <a:pPr defTabSz="881261">
              <a:spcBef>
                <a:spcPts val="0"/>
              </a:spcBef>
            </a:pPr>
            <a:r>
              <a:rPr lang="en-US" sz="1100" dirty="0" smtClean="0">
                <a:latin typeface="+mn-lt"/>
              </a:rPr>
              <a:t>Even though a</a:t>
            </a:r>
            <a:r>
              <a:rPr lang="en-US" sz="1100" baseline="0" dirty="0" smtClean="0">
                <a:latin typeface="+mn-lt"/>
              </a:rPr>
              <a:t> tripartite board is not directly involved in complying with the CSBG Organizational Standards that require a CAA to engage the low-income community, collaborate with fellow providers and communicate results, the tripartite board’s efforts in these areas ultimately contribute to the success of the public CAA. </a:t>
            </a:r>
            <a:r>
              <a:rPr lang="en-US" sz="1100" dirty="0" smtClean="0">
                <a:latin typeface="+mn-lt"/>
              </a:rPr>
              <a:t>There are actually a number of </a:t>
            </a:r>
            <a:r>
              <a:rPr lang="en-US" sz="1100" baseline="0" dirty="0" smtClean="0">
                <a:latin typeface="+mn-lt"/>
              </a:rPr>
              <a:t>ways, as we just discussed, that a tripartite board can directly contribute to a CAA’s efforts to meet these Standards through</a:t>
            </a:r>
            <a:r>
              <a:rPr lang="en-US" sz="1100" dirty="0" smtClean="0">
                <a:latin typeface="+mn-lt"/>
              </a:rPr>
              <a:t> deliberate efforts to </a:t>
            </a:r>
            <a:r>
              <a:rPr lang="en-US" sz="1100" baseline="0" dirty="0" smtClean="0">
                <a:latin typeface="+mn-lt"/>
              </a:rPr>
              <a:t>connect with the </a:t>
            </a:r>
            <a:r>
              <a:rPr lang="en-US" sz="1100" dirty="0" smtClean="0">
                <a:latin typeface="+mn-lt"/>
              </a:rPr>
              <a:t>community served.</a:t>
            </a:r>
            <a:endParaRPr lang="en-US" sz="1100" baseline="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22</a:t>
            </a:fld>
            <a:endParaRPr lang="en-US" dirty="0"/>
          </a:p>
        </p:txBody>
      </p:sp>
    </p:spTree>
    <p:extLst>
      <p:ext uri="{BB962C8B-B14F-4D97-AF65-F5344CB8AC3E}">
        <p14:creationId xmlns:p14="http://schemas.microsoft.com/office/powerpoint/2010/main" val="3189023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rgbClr val="1A6174"/>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458200" y="6416675"/>
            <a:ext cx="381000" cy="365125"/>
          </a:xfrm>
          <a:prstGeom prst="rect">
            <a:avLst/>
          </a:prstGeom>
          <a:solidFill>
            <a:schemeClr val="bg1"/>
          </a:solidFill>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rgbClr val="FF660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A6174"/>
              </a:buClr>
              <a:buFont typeface="Wingdings" panose="05000000000000000000" pitchFamily="2" charset="2"/>
              <a:buChar char="§"/>
              <a:defRPr sz="2800" b="1">
                <a:solidFill>
                  <a:srgbClr val="1A6174"/>
                </a:solidFill>
              </a:defRPr>
            </a:lvl1pPr>
            <a:lvl2pPr>
              <a:defRPr sz="2400">
                <a:solidFill>
                  <a:schemeClr val="tx2">
                    <a:lumMod val="75000"/>
                  </a:schemeClr>
                </a:solidFill>
              </a:defRPr>
            </a:lvl2pPr>
            <a:lvl3pPr>
              <a:defRPr sz="2200">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458200" y="6416675"/>
            <a:ext cx="381000" cy="365125"/>
          </a:xfrm>
          <a:prstGeom prst="rect">
            <a:avLst/>
          </a:prstGeom>
          <a:ln>
            <a:solidFill>
              <a:schemeClr val="bg1"/>
            </a:solidFill>
          </a:ln>
        </p:spPr>
        <p:txBody>
          <a:bodyPr/>
          <a:lstStyle>
            <a:lvl1pPr>
              <a:defRPr sz="1200" b="1">
                <a:solidFill>
                  <a:srgbClr val="1A6174"/>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534400" y="6400800"/>
            <a:ext cx="381000" cy="365125"/>
          </a:xfrm>
          <a:prstGeom prst="rect">
            <a:avLst/>
          </a:prstGeom>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p14="http://schemas.microsoft.com/office/powerpoint/2010/main"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accent3"/>
          </a:solidFill>
          <a:latin typeface="+mj-lt"/>
          <a:ea typeface="+mj-ea"/>
          <a:cs typeface="+mj-cs"/>
        </a:defRPr>
      </a:lvl1pPr>
    </p:titleStyle>
    <p:bodyStyle>
      <a:lvl1pPr marL="342900" indent="-342900" algn="l" defTabSz="914400" rtl="0" eaLnBrk="1" latinLnBrk="0" hangingPunct="1">
        <a:spcBef>
          <a:spcPct val="20000"/>
        </a:spcBef>
        <a:buClr>
          <a:srgbClr val="1A6174"/>
        </a:buClr>
        <a:buFont typeface="Arial" panose="020B0604020202020204" pitchFamily="34" charset="0"/>
        <a:buChar char="•"/>
        <a:defRPr sz="3200" kern="1200">
          <a:solidFill>
            <a:srgbClr val="1A6174"/>
          </a:solidFill>
          <a:latin typeface="+mn-lt"/>
          <a:ea typeface="+mn-ea"/>
          <a:cs typeface="+mn-cs"/>
        </a:defRPr>
      </a:lvl1pPr>
      <a:lvl2pPr marL="742950" indent="-285750" algn="l" defTabSz="914400" rtl="0" eaLnBrk="1" latinLnBrk="0" hangingPunct="1">
        <a:spcBef>
          <a:spcPct val="20000"/>
        </a:spcBef>
        <a:buClr>
          <a:schemeClr val="accent5"/>
        </a:buClr>
        <a:buFont typeface="Arial" panose="020B0604020202020204" pitchFamily="34" charset="0"/>
        <a:buChar char="–"/>
        <a:defRPr sz="2800" kern="1200">
          <a:solidFill>
            <a:schemeClr val="tx2">
              <a:lumMod val="75000"/>
            </a:schemeClr>
          </a:solidFill>
          <a:latin typeface="+mn-lt"/>
          <a:ea typeface="+mn-ea"/>
          <a:cs typeface="+mn-cs"/>
        </a:defRPr>
      </a:lvl2pPr>
      <a:lvl3pPr marL="1143000" indent="-228600" algn="l" defTabSz="914400" rtl="0" eaLnBrk="1" latinLnBrk="0" hangingPunct="1">
        <a:spcBef>
          <a:spcPct val="20000"/>
        </a:spcBef>
        <a:buClr>
          <a:schemeClr val="accent5"/>
        </a:buClr>
        <a:buFont typeface="Arial" panose="020B0604020202020204" pitchFamily="34" charset="0"/>
        <a:buChar char="•"/>
        <a:defRPr sz="2400" kern="1200">
          <a:solidFill>
            <a:schemeClr val="tx2">
              <a:lumMod val="75000"/>
            </a:schemeClr>
          </a:solidFill>
          <a:latin typeface="+mn-lt"/>
          <a:ea typeface="+mn-ea"/>
          <a:cs typeface="+mn-cs"/>
        </a:defRPr>
      </a:lvl3pPr>
      <a:lvl4pPr marL="16002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4pPr>
      <a:lvl5pPr marL="20574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8.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9.xml"/><Relationship Id="rId7"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10.xml"/><Relationship Id="rId7" Type="http://schemas.openxmlformats.org/officeDocument/2006/relationships/diagramColors" Target="../diagrams/colors3.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hyperlink" Target="http://www.caplaw.org/resources/SelfAssessmentDocuments/CAPLAW_BoardComposition%20Matrix_April2012.xls" TargetMode="Externa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4.png"/><Relationship Id="rId5" Type="http://schemas.openxmlformats.org/officeDocument/2006/relationships/hyperlink" Target="https://boardsource.org/board-recruitment-matrix/" TargetMode="Externa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14.xml"/><Relationship Id="rId7" Type="http://schemas.openxmlformats.org/officeDocument/2006/relationships/diagramColors" Target="../diagrams/colors4.xm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15.xml"/><Relationship Id="rId7" Type="http://schemas.openxmlformats.org/officeDocument/2006/relationships/diagramColors" Target="../diagrams/colors5.xm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hyperlink" Target="http://www.virtualcap.com/downloads/MPI/IN-CAA-Board-Self-Assessment.pdf" TargetMode="Externa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hyperlink" Target="https://nonprofitoregon.org/helpline_resources/Board-Assessment-Tool" TargetMode="External"/><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hyperlink" Target="http://www.virtualcap.com/downloads/MPI/IN-CAA-Board-Self-Assessment.pdf" TargetMode="External"/><Relationship Id="rId5" Type="http://schemas.openxmlformats.org/officeDocument/2006/relationships/hyperlink" Target="http://www.councilofnonprofits.org/resources/resources-topic/boards-governance/board-member-self-assessment" TargetMode="External"/><Relationship Id="rId4" Type="http://schemas.openxmlformats.org/officeDocument/2006/relationships/hyperlink" Target="http://www.nhnonprofits.org/view/member-benefits/256" TargetMode="Externa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notesSlide" Target="../notesSlides/notesSlide22.xml"/><Relationship Id="rId7" Type="http://schemas.openxmlformats.org/officeDocument/2006/relationships/diagramColors" Target="../diagrams/colors6.xml"/><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4" cstate="print">
            <a:lum bright="40000" contrast="30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2FAAC7">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endParaRPr>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rgbClr val="FF6600"/>
                </a:solidFill>
              </a:rPr>
              <a:t>Board Roles &amp; Responsibilities: </a:t>
            </a:r>
            <a:br>
              <a:rPr lang="en-US" dirty="0" smtClean="0">
                <a:solidFill>
                  <a:srgbClr val="FF6600"/>
                </a:solidFill>
              </a:rPr>
            </a:br>
            <a:r>
              <a:rPr lang="en-US" sz="3000" dirty="0" smtClean="0">
                <a:solidFill>
                  <a:srgbClr val="1A6174"/>
                </a:solidFill>
              </a:rPr>
              <a:t>Public Community Action Agencies</a:t>
            </a:r>
            <a:r>
              <a:rPr lang="en-US" dirty="0" smtClean="0">
                <a:solidFill>
                  <a:schemeClr val="accent3"/>
                </a:solidFill>
              </a:rPr>
              <a:t/>
            </a:r>
            <a:br>
              <a:rPr lang="en-US" dirty="0" smtClean="0">
                <a:solidFill>
                  <a:schemeClr val="accent3"/>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2FAAC7"/>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rgbClr val="E2F030"/>
          </a:solidFill>
          <a:ln>
            <a:solidFill>
              <a:srgbClr val="E2F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FF7D25"/>
          </a:solidFill>
          <a:ln>
            <a:solidFill>
              <a:srgbClr val="FF7D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rgbClr val="FF7D25"/>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FFFF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rgbClr val="FFFF00"/>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rgbClr val="1A6174"/>
                </a:solidFill>
              </a:rPr>
              <a:t>[Trainer Logo]</a:t>
            </a:r>
            <a:endParaRPr lang="en-US" dirty="0">
              <a:solidFill>
                <a:srgbClr val="1A6174"/>
              </a:solidFill>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solidFill>
                  <a:srgbClr val="1A6174"/>
                </a:solidFill>
              </a:rPr>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solidFill>
                <a:srgbClr val="1A6174"/>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866" y="2331204"/>
            <a:ext cx="7696200" cy="2209800"/>
          </a:xfrm>
        </p:spPr>
        <p:txBody>
          <a:bodyPr>
            <a:normAutofit/>
          </a:bodyPr>
          <a:lstStyle/>
          <a:p>
            <a:r>
              <a:rPr lang="en-US" dirty="0" smtClean="0"/>
              <a:t>Key Responsibilities of the Tripartite Board</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3</a:t>
            </a:fld>
            <a:endParaRPr lang="en-US" dirty="0"/>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229600" cy="1143000"/>
          </a:xfrm>
        </p:spPr>
        <p:txBody>
          <a:bodyPr/>
          <a:lstStyle/>
          <a:p>
            <a:r>
              <a:rPr lang="en-US" dirty="0" smtClean="0"/>
              <a:t>Key Board Responsibilities</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a:t>
            </a:fld>
            <a:endParaRPr lang="en-US" dirty="0"/>
          </a:p>
        </p:txBody>
      </p:sp>
      <p:sp>
        <p:nvSpPr>
          <p:cNvPr id="5" name="Freeform 4"/>
          <p:cNvSpPr/>
          <p:nvPr/>
        </p:nvSpPr>
        <p:spPr>
          <a:xfrm>
            <a:off x="573088"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chemeClr val="accent4">
              <a:lumMod val="50000"/>
            </a:schemeClr>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Mission</a:t>
            </a:r>
            <a:endParaRPr lang="en-US" sz="2400" kern="1200" dirty="0"/>
          </a:p>
        </p:txBody>
      </p:sp>
      <p:sp>
        <p:nvSpPr>
          <p:cNvPr id="6" name="Freeform 5"/>
          <p:cNvSpPr/>
          <p:nvPr/>
        </p:nvSpPr>
        <p:spPr>
          <a:xfrm>
            <a:off x="3375819"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chemeClr val="accent4">
              <a:lumMod val="75000"/>
            </a:schemeClr>
          </a:solidFill>
        </p:spPr>
        <p:style>
          <a:lnRef idx="2">
            <a:schemeClr val="lt1">
              <a:hueOff val="0"/>
              <a:satOff val="0"/>
              <a:lumOff val="0"/>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P</a:t>
            </a:r>
            <a:r>
              <a:rPr lang="en-US" sz="2400" b="1" kern="1200" dirty="0" smtClean="0"/>
              <a:t>lanning</a:t>
            </a:r>
            <a:endParaRPr lang="en-US" sz="2400" b="1" kern="1200" dirty="0"/>
          </a:p>
        </p:txBody>
      </p:sp>
      <p:sp>
        <p:nvSpPr>
          <p:cNvPr id="7" name="Freeform 6"/>
          <p:cNvSpPr/>
          <p:nvPr/>
        </p:nvSpPr>
        <p:spPr>
          <a:xfrm>
            <a:off x="6178550"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rgbClr val="93D050"/>
          </a:solidFill>
        </p:spPr>
        <p:style>
          <a:lnRef idx="2">
            <a:schemeClr val="lt1">
              <a:hueOff val="0"/>
              <a:satOff val="0"/>
              <a:lumOff val="0"/>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Engagement</a:t>
            </a:r>
            <a:endParaRPr lang="en-US" sz="2400" kern="1200" dirty="0"/>
          </a:p>
        </p:txBody>
      </p:sp>
      <p:sp>
        <p:nvSpPr>
          <p:cNvPr id="8" name="Freeform 7"/>
          <p:cNvSpPr/>
          <p:nvPr/>
        </p:nvSpPr>
        <p:spPr>
          <a:xfrm>
            <a:off x="573088"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Aft>
                <a:spcPct val="35000"/>
              </a:spcAft>
            </a:pPr>
            <a:r>
              <a:rPr lang="en-US" sz="2400" b="1" dirty="0" smtClean="0"/>
              <a:t>Maintain and Grow Funds</a:t>
            </a:r>
            <a:endParaRPr lang="en-US" sz="2400" dirty="0" smtClean="0"/>
          </a:p>
        </p:txBody>
      </p:sp>
      <p:sp>
        <p:nvSpPr>
          <p:cNvPr id="9" name="Freeform 8"/>
          <p:cNvSpPr/>
          <p:nvPr/>
        </p:nvSpPr>
        <p:spPr>
          <a:xfrm>
            <a:off x="3375819"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en-US" sz="2400" b="1" dirty="0" smtClean="0"/>
              <a:t>Performance</a:t>
            </a:r>
            <a:endParaRPr lang="en-US" sz="2400" b="1" kern="1200" dirty="0"/>
          </a:p>
        </p:txBody>
      </p:sp>
      <p:sp>
        <p:nvSpPr>
          <p:cNvPr id="10" name="Freeform 9"/>
          <p:cNvSpPr/>
          <p:nvPr/>
        </p:nvSpPr>
        <p:spPr>
          <a:xfrm>
            <a:off x="6178550"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Accountability</a:t>
            </a:r>
            <a:endParaRPr lang="en-US" sz="2400" b="1" kern="1200" dirty="0"/>
          </a:p>
        </p:txBody>
      </p:sp>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09800"/>
            <a:ext cx="3444125" cy="2133600"/>
          </a:xfrm>
        </p:spPr>
        <p:txBody>
          <a:bodyPr>
            <a:normAutofit fontScale="90000"/>
          </a:bodyPr>
          <a:lstStyle/>
          <a:p>
            <a:r>
              <a:rPr lang="en-US" dirty="0" smtClean="0"/>
              <a:t>Public CAA Case Study:</a:t>
            </a:r>
            <a:br>
              <a:rPr lang="en-US" dirty="0" smtClean="0"/>
            </a:br>
            <a:r>
              <a:rPr lang="en-US" dirty="0" smtClean="0">
                <a:solidFill>
                  <a:schemeClr val="tx1"/>
                </a:solidFill>
              </a:rPr>
              <a:t>Power of a Tripartite Board</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5</a:t>
            </a:fld>
            <a:endParaRPr lang="en-US" dirty="0"/>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 r="945" b="4343"/>
          <a:stretch/>
        </p:blipFill>
        <p:spPr>
          <a:xfrm>
            <a:off x="3817019" y="320675"/>
            <a:ext cx="5004347" cy="6096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11465434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6</a:t>
            </a:fld>
            <a:endParaRPr lang="en-US" dirty="0"/>
          </a:p>
        </p:txBody>
      </p:sp>
      <p:sp>
        <p:nvSpPr>
          <p:cNvPr id="5" name="Freeform 4"/>
          <p:cNvSpPr/>
          <p:nvPr/>
        </p:nvSpPr>
        <p:spPr>
          <a:xfrm>
            <a:off x="1251487" y="1676400"/>
            <a:ext cx="6781800" cy="388977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rgbClr val="93D050"/>
          </a:solidFill>
        </p:spPr>
        <p:style>
          <a:lnRef idx="2">
            <a:schemeClr val="lt1">
              <a:hueOff val="0"/>
              <a:satOff val="0"/>
              <a:lumOff val="0"/>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4000" b="1" kern="1200" dirty="0" smtClean="0"/>
              <a:t>Engagement</a:t>
            </a:r>
            <a:endParaRPr lang="en-US" sz="4000" kern="1200" dirty="0"/>
          </a:p>
        </p:txBody>
      </p:sp>
    </p:spTree>
    <p:custDataLst>
      <p:tags r:id="rId1"/>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Engagement Scenario</a:t>
            </a:r>
            <a:endParaRPr lang="en-US" dirty="0"/>
          </a:p>
        </p:txBody>
      </p:sp>
      <p:sp>
        <p:nvSpPr>
          <p:cNvPr id="3" name="Content Placeholder 2"/>
          <p:cNvSpPr>
            <a:spLocks noGrp="1"/>
          </p:cNvSpPr>
          <p:nvPr>
            <p:ph idx="1"/>
          </p:nvPr>
        </p:nvSpPr>
        <p:spPr>
          <a:xfrm>
            <a:off x="361664" y="1295400"/>
            <a:ext cx="8458200" cy="5105400"/>
          </a:xfrm>
        </p:spPr>
        <p:txBody>
          <a:bodyPr>
            <a:normAutofit fontScale="85000" lnSpcReduction="20000"/>
          </a:bodyPr>
          <a:lstStyle/>
          <a:p>
            <a:pPr marL="0" indent="0">
              <a:lnSpc>
                <a:spcPct val="110000"/>
              </a:lnSpc>
              <a:spcBef>
                <a:spcPts val="0"/>
              </a:spcBef>
              <a:buNone/>
            </a:pPr>
            <a:r>
              <a:rPr lang="en-US" sz="3300" b="0" dirty="0" smtClean="0"/>
              <a:t>Jack, a recently retired school superintendent, joined the tripartite board 10 years ago and continually gets re-elected to the private sector. He assumes he is on the board because the CAA operates an award-winning after school program. He is tired of attending community gatherings and interacting regularly with others – he did it for over 30 years with his school job. He likes his fellow board members and makes a real effort to attend the board meetings focused on education matters, but doesn’t worry if he can’t make other meetings.</a:t>
            </a:r>
          </a:p>
          <a:p>
            <a:pPr marL="0" indent="0">
              <a:lnSpc>
                <a:spcPct val="110000"/>
              </a:lnSpc>
              <a:spcBef>
                <a:spcPts val="0"/>
              </a:spcBef>
              <a:buNone/>
            </a:pPr>
            <a:endParaRPr lang="en-US" dirty="0" smtClean="0"/>
          </a:p>
          <a:p>
            <a:pPr marL="0" indent="0">
              <a:lnSpc>
                <a:spcPct val="110000"/>
              </a:lnSpc>
              <a:spcBef>
                <a:spcPts val="0"/>
              </a:spcBef>
              <a:buNone/>
            </a:pPr>
            <a:r>
              <a:rPr lang="en-US" sz="3300" dirty="0" smtClean="0"/>
              <a:t>Is Jack an engaged board member? Why or why not</a:t>
            </a:r>
            <a:r>
              <a:rPr lang="en-US" dirty="0" smtClean="0"/>
              <a:t>?</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7</a:t>
            </a:fld>
            <a:endParaRPr lang="en-US" dirty="0"/>
          </a:p>
        </p:txBody>
      </p:sp>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256" y="119890"/>
            <a:ext cx="8382000" cy="1143000"/>
          </a:xfrm>
        </p:spPr>
        <p:txBody>
          <a:bodyPr>
            <a:normAutofit/>
          </a:bodyPr>
          <a:lstStyle/>
          <a:p>
            <a:r>
              <a:rPr lang="en-US" dirty="0" smtClean="0"/>
              <a:t>Internal and External Responsibilities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8065036"/>
              </p:ext>
            </p:extLst>
          </p:nvPr>
        </p:nvGraphicFramePr>
        <p:xfrm>
          <a:off x="703380" y="1244988"/>
          <a:ext cx="8001000" cy="5029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p:txBody>
          <a:bodyPr/>
          <a:lstStyle/>
          <a:p>
            <a:fld id="{4A66FE31-C09E-42ED-B4D0-F94965E42B7D}" type="slidenum">
              <a:rPr lang="en-US" smtClean="0"/>
              <a:pPr/>
              <a:t>8</a:t>
            </a:fld>
            <a:endParaRPr lang="en-US" dirty="0"/>
          </a:p>
        </p:txBody>
      </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Ways to </a:t>
            </a:r>
            <a:r>
              <a:rPr lang="en-US" cap="small" dirty="0" smtClean="0">
                <a:solidFill>
                  <a:schemeClr val="accent1"/>
                </a:solidFill>
              </a:rPr>
              <a:t>Increase</a:t>
            </a:r>
            <a:r>
              <a:rPr lang="en-US" dirty="0" smtClean="0"/>
              <a:t> Engagement</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04029873"/>
              </p:ext>
            </p:extLst>
          </p:nvPr>
        </p:nvGraphicFramePr>
        <p:xfrm>
          <a:off x="457200" y="914400"/>
          <a:ext cx="8229600" cy="5562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p:txBody>
          <a:bodyPr/>
          <a:lstStyle/>
          <a:p>
            <a:fld id="{4A66FE31-C09E-42ED-B4D0-F94965E42B7D}" type="slidenum">
              <a:rPr lang="en-US" smtClean="0"/>
              <a:pPr/>
              <a:t>9</a:t>
            </a:fld>
            <a:endParaRPr lang="en-US" dirty="0"/>
          </a:p>
        </p:txBody>
      </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152400"/>
            <a:ext cx="8229600" cy="1143000"/>
          </a:xfrm>
        </p:spPr>
        <p:txBody>
          <a:bodyPr>
            <a:normAutofit/>
          </a:bodyPr>
          <a:lstStyle/>
          <a:p>
            <a:pPr algn="ctr" eaLnBrk="1" hangingPunct="1"/>
            <a:r>
              <a:rPr lang="en-US" altLang="en-US" sz="4200" dirty="0" smtClean="0"/>
              <a:t>Board Selection Procedure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94147368"/>
              </p:ext>
            </p:extLst>
          </p:nvPr>
        </p:nvGraphicFramePr>
        <p:xfrm>
          <a:off x="488950" y="1447800"/>
          <a:ext cx="8229600" cy="4648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10</a:t>
            </a:fld>
            <a:endParaRPr lang="en-US" dirty="0"/>
          </a:p>
        </p:txBody>
      </p:sp>
    </p:spTree>
    <p:custDataLst>
      <p:tags r:id="rId1"/>
    </p:custDataLst>
    <p:extLst>
      <p:ext uri="{BB962C8B-B14F-4D97-AF65-F5344CB8AC3E}">
        <p14:creationId xmlns:p14="http://schemas.microsoft.com/office/powerpoint/2010/main" val="953730564"/>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6502"/>
            <a:ext cx="8229600" cy="1143000"/>
          </a:xfrm>
        </p:spPr>
        <p:txBody>
          <a:bodyPr>
            <a:normAutofit/>
          </a:bodyPr>
          <a:lstStyle/>
          <a:p>
            <a:pPr>
              <a:lnSpc>
                <a:spcPct val="80000"/>
              </a:lnSpc>
            </a:pPr>
            <a:r>
              <a:rPr lang="en-US" dirty="0" smtClean="0"/>
              <a:t>Recruitment Matrices</a:t>
            </a:r>
            <a:br>
              <a:rPr lang="en-US" dirty="0" smtClean="0"/>
            </a:br>
            <a:r>
              <a:rPr lang="en-US" sz="2900" dirty="0" smtClean="0">
                <a:solidFill>
                  <a:schemeClr val="accent1"/>
                </a:solidFill>
              </a:rPr>
              <a:t>Board Source &amp; CAPLAW</a:t>
            </a:r>
            <a:endParaRPr lang="en-US" sz="2900" dirty="0">
              <a:solidFill>
                <a:schemeClr val="accent1"/>
              </a:solidFill>
            </a:endParaRPr>
          </a:p>
        </p:txBody>
      </p:sp>
      <p:pic>
        <p:nvPicPr>
          <p:cNvPr id="4" name="Content Placeholder 3" descr="Capture_board member recuritment matrix.JPG"/>
          <p:cNvPicPr>
            <a:picLocks noGrp="1" noChangeAspect="1"/>
          </p:cNvPicPr>
          <p:nvPr>
            <p:ph idx="1"/>
          </p:nvPr>
        </p:nvPicPr>
        <p:blipFill>
          <a:blip r:embed="rId4" cstate="print"/>
          <a:stretch>
            <a:fillRect/>
          </a:stretch>
        </p:blipFill>
        <p:spPr>
          <a:xfrm>
            <a:off x="381000" y="1905000"/>
            <a:ext cx="3758932" cy="3579538"/>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228600" y="5562600"/>
            <a:ext cx="3581400" cy="769441"/>
          </a:xfrm>
          <a:prstGeom prst="rect">
            <a:avLst/>
          </a:prstGeom>
          <a:noFill/>
        </p:spPr>
        <p:txBody>
          <a:bodyPr wrap="square" rtlCol="0">
            <a:spAutoFit/>
          </a:bodyPr>
          <a:lstStyle/>
          <a:p>
            <a:r>
              <a:rPr lang="en-US" sz="2200" b="1" dirty="0" smtClean="0">
                <a:latin typeface="+mn-lt"/>
                <a:hlinkClick r:id="rId5"/>
              </a:rPr>
              <a:t>https://boardsource.org/board-recruitment-matrix/</a:t>
            </a:r>
            <a:r>
              <a:rPr lang="en-US" sz="2200" b="1" dirty="0" smtClean="0">
                <a:latin typeface="+mn-lt"/>
              </a:rPr>
              <a:t> </a:t>
            </a:r>
            <a:endParaRPr lang="en-US" sz="2200" b="1" dirty="0">
              <a:latin typeface="+mn-lt"/>
            </a:endParaRPr>
          </a:p>
        </p:txBody>
      </p:sp>
      <p:pic>
        <p:nvPicPr>
          <p:cNvPr id="6" name="Content Placeholder 4" descr="Board Composition Matrix.bmp"/>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24200" y="1600200"/>
            <a:ext cx="5638800" cy="2751850"/>
          </a:xfrm>
          <a:prstGeom prst="rect">
            <a:avLst/>
          </a:prstGeom>
        </p:spPr>
      </p:pic>
      <p:sp>
        <p:nvSpPr>
          <p:cNvPr id="7" name="Title 1"/>
          <p:cNvSpPr txBox="1">
            <a:spLocks/>
          </p:cNvSpPr>
          <p:nvPr/>
        </p:nvSpPr>
        <p:spPr>
          <a:xfrm>
            <a:off x="4572000" y="4648200"/>
            <a:ext cx="4191000" cy="1143000"/>
          </a:xfrm>
          <a:prstGeom prst="rect">
            <a:avLst/>
          </a:prstGeom>
        </p:spPr>
        <p:txBody>
          <a:bodyPr vert="horz" lIns="91440" tIns="45720" rIns="91440" bIns="45720" rtlCol="0" anchor="ctr">
            <a:normAutofit fontScale="9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sng" strike="noStrike" kern="1200" cap="none" spc="0" normalizeH="0" baseline="0" noProof="0" smtClean="0">
                <a:ln>
                  <a:noFill/>
                </a:ln>
                <a:solidFill>
                  <a:schemeClr val="accent2"/>
                </a:solidFill>
                <a:effectLst/>
                <a:uLnTx/>
                <a:uFillTx/>
                <a:latin typeface="+mn-lt"/>
                <a:ea typeface="+mj-ea"/>
                <a:cs typeface="+mj-cs"/>
                <a:hlinkClick r:id="rId7"/>
              </a:rPr>
              <a:t>http://www.caplaw.org/resources/SelfAssessmentDocuments/CAPLAW_BoardComposition%20Matrix_April2012.xls</a:t>
            </a:r>
            <a:endParaRPr kumimoji="0" lang="en-US" sz="2000" b="1" i="0" u="none" strike="noStrike" kern="1200" cap="none" spc="0" normalizeH="0" baseline="0" noProof="0" dirty="0">
              <a:ln>
                <a:noFill/>
              </a:ln>
              <a:solidFill>
                <a:schemeClr val="accent2"/>
              </a:solidFill>
              <a:effectLst/>
              <a:uLnTx/>
              <a:uFillTx/>
              <a:latin typeface="+mn-lt"/>
              <a:ea typeface="+mj-ea"/>
              <a:cs typeface="+mj-cs"/>
            </a:endParaRPr>
          </a:p>
        </p:txBody>
      </p:sp>
      <p:sp>
        <p:nvSpPr>
          <p:cNvPr id="8"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11</a:t>
            </a:fld>
            <a:endParaRPr lang="en-US" dirty="0"/>
          </a:p>
        </p:txBody>
      </p:sp>
    </p:spTree>
    <p:custDataLst>
      <p:tags r:id="rId1"/>
    </p:custData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t>Training &amp; Orientation Exercise</a:t>
            </a:r>
            <a:r>
              <a:rPr lang="en-US" dirty="0" smtClean="0"/>
              <a:t/>
            </a:r>
            <a:br>
              <a:rPr lang="en-US" dirty="0" smtClean="0"/>
            </a:br>
            <a:r>
              <a:rPr lang="en-US" sz="3200" dirty="0" smtClean="0">
                <a:solidFill>
                  <a:schemeClr val="accent1"/>
                </a:solidFill>
              </a:rPr>
              <a:t>What Would You Do?</a:t>
            </a:r>
            <a:endParaRPr lang="en-US" sz="3200" dirty="0">
              <a:solidFill>
                <a:schemeClr val="accent1"/>
              </a:solidFill>
            </a:endParaRPr>
          </a:p>
        </p:txBody>
      </p:sp>
      <p:sp>
        <p:nvSpPr>
          <p:cNvPr id="3" name="Content Placeholder 2"/>
          <p:cNvSpPr>
            <a:spLocks noGrp="1"/>
          </p:cNvSpPr>
          <p:nvPr>
            <p:ph idx="1"/>
          </p:nvPr>
        </p:nvSpPr>
        <p:spPr/>
        <p:txBody>
          <a:bodyPr/>
          <a:lstStyle/>
          <a:p>
            <a:pPr>
              <a:spcBef>
                <a:spcPts val="800"/>
              </a:spcBef>
              <a:spcAft>
                <a:spcPts val="800"/>
              </a:spcAft>
            </a:pPr>
            <a:r>
              <a:rPr lang="en-US" dirty="0" smtClean="0"/>
              <a:t>List the five most pressing topics for a board member orientation.</a:t>
            </a:r>
          </a:p>
          <a:p>
            <a:pPr>
              <a:spcBef>
                <a:spcPts val="800"/>
              </a:spcBef>
              <a:spcAft>
                <a:spcPts val="800"/>
              </a:spcAft>
            </a:pPr>
            <a:r>
              <a:rPr lang="en-US" dirty="0" smtClean="0"/>
              <a:t>List the five topics that you think are essential to be covered in board trainings.</a:t>
            </a:r>
          </a:p>
          <a:p>
            <a:pPr>
              <a:spcBef>
                <a:spcPts val="800"/>
              </a:spcBef>
              <a:spcAft>
                <a:spcPts val="800"/>
              </a:spcAft>
            </a:pPr>
            <a:r>
              <a:rPr lang="en-US" dirty="0" smtClean="0"/>
              <a:t>List three methods for providing training to the board.</a:t>
            </a:r>
          </a:p>
          <a:p>
            <a:pPr>
              <a:spcBef>
                <a:spcPts val="800"/>
              </a:spcBef>
              <a:spcAft>
                <a:spcPts val="800"/>
              </a:spcAft>
              <a:buNone/>
            </a:pPr>
            <a:endParaRPr lang="en-US" dirty="0"/>
          </a:p>
        </p:txBody>
      </p:sp>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12</a:t>
            </a:fld>
            <a:endParaRPr lang="en-US" dirty="0"/>
          </a:p>
        </p:txBody>
      </p:sp>
    </p:spTree>
    <p:custDataLst>
      <p:tags r:id="rId1"/>
    </p:custData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a:xfrm>
            <a:off x="457200" y="381000"/>
            <a:ext cx="8229600" cy="1066800"/>
          </a:xfrm>
        </p:spPr>
        <p:txBody>
          <a:bodyPr>
            <a:noAutofit/>
          </a:bodyPr>
          <a:lstStyle/>
          <a:p>
            <a:pPr algn="ctr" eaLnBrk="1" hangingPunct="1">
              <a:lnSpc>
                <a:spcPct val="90000"/>
              </a:lnSpc>
            </a:pPr>
            <a:r>
              <a:rPr lang="en-US" altLang="en-US" sz="4000" b="1" dirty="0" smtClean="0">
                <a:solidFill>
                  <a:srgbClr val="FF6600"/>
                </a:solidFill>
              </a:rPr>
              <a:t>Training &amp; Orientation</a:t>
            </a:r>
            <a:br>
              <a:rPr lang="en-US" altLang="en-US" sz="4000" b="1" dirty="0" smtClean="0">
                <a:solidFill>
                  <a:srgbClr val="FF6600"/>
                </a:solidFill>
              </a:rPr>
            </a:br>
            <a:r>
              <a:rPr lang="en-US" altLang="en-US" sz="2900" b="1" dirty="0" smtClean="0">
                <a:solidFill>
                  <a:schemeClr val="accent1"/>
                </a:solidFill>
              </a:rPr>
              <a:t>Options</a:t>
            </a:r>
          </a:p>
        </p:txBody>
      </p:sp>
      <p:sp>
        <p:nvSpPr>
          <p:cNvPr id="5" name="Content Placeholder 2"/>
          <p:cNvSpPr>
            <a:spLocks noGrp="1"/>
          </p:cNvSpPr>
          <p:nvPr>
            <p:ph idx="1"/>
          </p:nvPr>
        </p:nvSpPr>
        <p:spPr>
          <a:xfrm>
            <a:off x="533400" y="1828800"/>
            <a:ext cx="8229600" cy="4297363"/>
          </a:xfrm>
        </p:spPr>
        <p:txBody>
          <a:bodyPr>
            <a:normAutofit/>
          </a:bodyPr>
          <a:lstStyle/>
          <a:p>
            <a:pPr>
              <a:spcBef>
                <a:spcPts val="800"/>
              </a:spcBef>
              <a:spcAft>
                <a:spcPts val="800"/>
              </a:spcAft>
            </a:pPr>
            <a:r>
              <a:rPr lang="en-US" dirty="0" smtClean="0"/>
              <a:t>Use a governance committee to work with executive director and designated staff to: </a:t>
            </a:r>
          </a:p>
          <a:p>
            <a:pPr lvl="1">
              <a:spcBef>
                <a:spcPts val="800"/>
              </a:spcBef>
              <a:spcAft>
                <a:spcPts val="800"/>
              </a:spcAft>
              <a:buClr>
                <a:srgbClr val="1A6174"/>
              </a:buClr>
            </a:pPr>
            <a:r>
              <a:rPr lang="en-US" dirty="0" smtClean="0"/>
              <a:t>Develop a comprehensive approach</a:t>
            </a:r>
          </a:p>
          <a:p>
            <a:pPr lvl="1">
              <a:spcBef>
                <a:spcPts val="800"/>
              </a:spcBef>
              <a:spcAft>
                <a:spcPts val="800"/>
              </a:spcAft>
              <a:buClr>
                <a:srgbClr val="1A6174"/>
              </a:buClr>
            </a:pPr>
            <a:r>
              <a:rPr lang="en-US" dirty="0" smtClean="0"/>
              <a:t>Identify topics, e.g., financial oversight, board operations, etc.</a:t>
            </a:r>
          </a:p>
          <a:p>
            <a:pPr lvl="1">
              <a:spcBef>
                <a:spcPts val="800"/>
              </a:spcBef>
              <a:spcAft>
                <a:spcPts val="800"/>
              </a:spcAft>
              <a:buClr>
                <a:srgbClr val="1A6174"/>
              </a:buClr>
            </a:pPr>
            <a:r>
              <a:rPr lang="en-US" dirty="0" smtClean="0"/>
              <a:t>Establish methods , e.g., webinars, in-person, etc.</a:t>
            </a:r>
          </a:p>
          <a:p>
            <a:pPr lvl="1">
              <a:spcBef>
                <a:spcPts val="800"/>
              </a:spcBef>
              <a:spcAft>
                <a:spcPts val="800"/>
              </a:spcAft>
              <a:buClr>
                <a:srgbClr val="1A6174"/>
              </a:buClr>
              <a:buNone/>
            </a:pPr>
            <a:endParaRPr lang="en-US" dirty="0" smtClean="0"/>
          </a:p>
          <a:p>
            <a:pPr>
              <a:spcBef>
                <a:spcPts val="800"/>
              </a:spcBef>
              <a:spcAft>
                <a:spcPts val="800"/>
              </a:spcAft>
              <a:buNone/>
            </a:pPr>
            <a:endParaRPr lang="en-US" dirty="0" smtClean="0"/>
          </a:p>
          <a:p>
            <a:pPr>
              <a:spcBef>
                <a:spcPts val="800"/>
              </a:spcBef>
              <a:spcAft>
                <a:spcPts val="800"/>
              </a:spcAft>
              <a:buNone/>
            </a:pPr>
            <a:endParaRPr lang="en-US" dirty="0"/>
          </a:p>
        </p:txBody>
      </p:sp>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13</a:t>
            </a:fld>
            <a:endParaRPr lang="en-US" dirty="0"/>
          </a:p>
        </p:txBody>
      </p:sp>
    </p:spTree>
    <p:custDataLst>
      <p:tags r:id="rId1"/>
    </p:custDataLst>
    <p:extLst>
      <p:ext uri="{BB962C8B-B14F-4D97-AF65-F5344CB8AC3E}">
        <p14:creationId xmlns:p14="http://schemas.microsoft.com/office/powerpoint/2010/main" val="174726353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4"/>
          <p:cNvGraphicFramePr>
            <a:graphicFrameLocks noGrp="1"/>
          </p:cNvGraphicFramePr>
          <p:nvPr>
            <p:ph idx="1"/>
            <p:extLst>
              <p:ext uri="{D42A27DB-BD31-4B8C-83A1-F6EECF244321}">
                <p14:modId xmlns:p14="http://schemas.microsoft.com/office/powerpoint/2010/main" val="2005238757"/>
              </p:ext>
            </p:extLst>
          </p:nvPr>
        </p:nvGraphicFramePr>
        <p:xfrm>
          <a:off x="533400" y="1600200"/>
          <a:ext cx="8153400" cy="4495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le 1"/>
          <p:cNvSpPr>
            <a:spLocks noGrp="1"/>
          </p:cNvSpPr>
          <p:nvPr>
            <p:ph type="title"/>
          </p:nvPr>
        </p:nvSpPr>
        <p:spPr>
          <a:xfrm>
            <a:off x="457200" y="274638"/>
            <a:ext cx="8229600" cy="1143000"/>
          </a:xfrm>
        </p:spPr>
        <p:txBody>
          <a:bodyPr>
            <a:normAutofit/>
          </a:bodyPr>
          <a:lstStyle/>
          <a:p>
            <a:pPr>
              <a:lnSpc>
                <a:spcPct val="90000"/>
              </a:lnSpc>
            </a:pPr>
            <a:r>
              <a:rPr lang="en-US" dirty="0" smtClean="0"/>
              <a:t>CSBG Organizational Standards</a:t>
            </a:r>
            <a:r>
              <a:rPr lang="en-US" dirty="0" smtClean="0">
                <a:solidFill>
                  <a:srgbClr val="C00000"/>
                </a:solidFill>
              </a:rPr>
              <a:t/>
            </a:r>
            <a:br>
              <a:rPr lang="en-US" dirty="0" smtClean="0">
                <a:solidFill>
                  <a:srgbClr val="C00000"/>
                </a:solidFill>
              </a:rPr>
            </a:br>
            <a:r>
              <a:rPr lang="en-US" sz="2900" dirty="0" smtClean="0">
                <a:solidFill>
                  <a:schemeClr val="accent1"/>
                </a:solidFill>
              </a:rPr>
              <a:t>Board Orientation and Training</a:t>
            </a:r>
            <a:endParaRPr lang="en-US" sz="2900" dirty="0">
              <a:solidFill>
                <a:schemeClr val="accent1"/>
              </a:solidFill>
            </a:endParaRPr>
          </a:p>
        </p:txBody>
      </p:sp>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14</a:t>
            </a:fld>
            <a:endParaRPr lang="en-US" dirty="0"/>
          </a:p>
        </p:txBody>
      </p:sp>
    </p:spTree>
    <p:custDataLst>
      <p:tags r:id="rId1"/>
    </p:custDataLst>
    <p:extLst>
      <p:ext uri="{BB962C8B-B14F-4D97-AF65-F5344CB8AC3E}">
        <p14:creationId xmlns:p14="http://schemas.microsoft.com/office/powerpoint/2010/main" val="1417195461"/>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76200"/>
            <a:ext cx="8229600" cy="1401762"/>
          </a:xfrm>
        </p:spPr>
        <p:txBody>
          <a:bodyPr>
            <a:normAutofit/>
          </a:bodyPr>
          <a:lstStyle/>
          <a:p>
            <a:pPr>
              <a:lnSpc>
                <a:spcPct val="90000"/>
              </a:lnSpc>
            </a:pPr>
            <a:r>
              <a:rPr lang="en-US" altLang="en-US" dirty="0" smtClean="0"/>
              <a:t>Building Relationships </a:t>
            </a:r>
            <a:r>
              <a:rPr lang="en-US" altLang="en-US" sz="4200" dirty="0" smtClean="0"/>
              <a:t/>
            </a:r>
            <a:br>
              <a:rPr lang="en-US" altLang="en-US" sz="4200" dirty="0" smtClean="0"/>
            </a:br>
            <a:r>
              <a:rPr lang="en-US" altLang="en-US" sz="2900" dirty="0" smtClean="0">
                <a:solidFill>
                  <a:schemeClr val="accent1"/>
                </a:solidFill>
              </a:rPr>
              <a:t>Executive Director/Dept. Head and Board Chair</a:t>
            </a:r>
          </a:p>
        </p:txBody>
      </p:sp>
      <p:graphicFrame>
        <p:nvGraphicFramePr>
          <p:cNvPr id="5" name="Diagram 4"/>
          <p:cNvGraphicFramePr/>
          <p:nvPr/>
        </p:nvGraphicFramePr>
        <p:xfrm>
          <a:off x="451330" y="1207475"/>
          <a:ext cx="8305800" cy="5562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15</a:t>
            </a:fld>
            <a:endParaRPr lang="en-US" dirty="0"/>
          </a:p>
        </p:txBody>
      </p:sp>
    </p:spTree>
    <p:custDataLst>
      <p:tags r:id="rId1"/>
    </p:custData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381000" y="152400"/>
            <a:ext cx="8382000" cy="1477962"/>
          </a:xfrm>
        </p:spPr>
        <p:txBody>
          <a:bodyPr>
            <a:normAutofit/>
          </a:bodyPr>
          <a:lstStyle/>
          <a:p>
            <a:pPr>
              <a:lnSpc>
                <a:spcPct val="90000"/>
              </a:lnSpc>
            </a:pPr>
            <a:r>
              <a:rPr lang="en-US" altLang="en-US" dirty="0" smtClean="0"/>
              <a:t>Building Relationships </a:t>
            </a:r>
            <a:r>
              <a:rPr lang="en-US" altLang="en-US" sz="4200" dirty="0" smtClean="0"/>
              <a:t/>
            </a:r>
            <a:br>
              <a:rPr lang="en-US" altLang="en-US" sz="4200" dirty="0" smtClean="0"/>
            </a:br>
            <a:r>
              <a:rPr lang="en-US" altLang="en-US" sz="2900" dirty="0" smtClean="0">
                <a:solidFill>
                  <a:schemeClr val="accent1"/>
                </a:solidFill>
              </a:rPr>
              <a:t>Board Members and Executive Director/Dept. Head</a:t>
            </a:r>
          </a:p>
        </p:txBody>
      </p:sp>
      <p:sp>
        <p:nvSpPr>
          <p:cNvPr id="33795" name="Content Placeholder 2"/>
          <p:cNvSpPr>
            <a:spLocks noGrp="1"/>
          </p:cNvSpPr>
          <p:nvPr>
            <p:ph idx="1"/>
          </p:nvPr>
        </p:nvSpPr>
        <p:spPr>
          <a:xfrm>
            <a:off x="457200" y="1676400"/>
            <a:ext cx="8229600" cy="4800600"/>
          </a:xfrm>
        </p:spPr>
        <p:txBody>
          <a:bodyPr>
            <a:normAutofit/>
          </a:bodyPr>
          <a:lstStyle/>
          <a:p>
            <a:pPr>
              <a:lnSpc>
                <a:spcPct val="110000"/>
              </a:lnSpc>
              <a:spcBef>
                <a:spcPts val="600"/>
              </a:spcBef>
              <a:spcAft>
                <a:spcPts val="600"/>
              </a:spcAft>
            </a:pPr>
            <a:r>
              <a:rPr lang="en-US" altLang="en-US" sz="3000" dirty="0" smtClean="0"/>
              <a:t>Meet </a:t>
            </a:r>
            <a:r>
              <a:rPr lang="en-US" altLang="en-US" sz="3000" b="1" dirty="0" smtClean="0"/>
              <a:t>one-on-one with board members</a:t>
            </a:r>
            <a:endParaRPr lang="en-US" altLang="en-US" sz="3000" dirty="0" smtClean="0"/>
          </a:p>
          <a:p>
            <a:pPr>
              <a:lnSpc>
                <a:spcPct val="110000"/>
              </a:lnSpc>
              <a:spcBef>
                <a:spcPts val="600"/>
              </a:spcBef>
              <a:spcAft>
                <a:spcPts val="600"/>
              </a:spcAft>
            </a:pPr>
            <a:r>
              <a:rPr lang="en-US" altLang="en-US" sz="3000" dirty="0" smtClean="0"/>
              <a:t>Periodic check-ins</a:t>
            </a:r>
          </a:p>
          <a:p>
            <a:pPr>
              <a:spcBef>
                <a:spcPts val="800"/>
              </a:spcBef>
              <a:spcAft>
                <a:spcPts val="800"/>
              </a:spcAft>
            </a:pPr>
            <a:r>
              <a:rPr lang="en-US" altLang="en-US" sz="3000" dirty="0" smtClean="0"/>
              <a:t>Provide board members with opportunities to develop their skills as board members</a:t>
            </a:r>
          </a:p>
          <a:p>
            <a:pPr>
              <a:spcBef>
                <a:spcPts val="800"/>
              </a:spcBef>
              <a:spcAft>
                <a:spcPts val="800"/>
              </a:spcAft>
            </a:pPr>
            <a:r>
              <a:rPr lang="en-US" altLang="en-US" sz="3000" dirty="0" smtClean="0"/>
              <a:t>Help board members get to know each other</a:t>
            </a:r>
          </a:p>
          <a:p>
            <a:pPr>
              <a:spcBef>
                <a:spcPts val="800"/>
              </a:spcBef>
              <a:spcAft>
                <a:spcPts val="800"/>
              </a:spcAft>
            </a:pPr>
            <a:r>
              <a:rPr lang="en-US" altLang="en-US" sz="3000" dirty="0" smtClean="0"/>
              <a:t>Encourage board members to be actively engaged at board meetings</a:t>
            </a:r>
          </a:p>
        </p:txBody>
      </p:sp>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16</a:t>
            </a:fld>
            <a:endParaRPr lang="en-US" dirty="0"/>
          </a:p>
        </p:txBody>
      </p:sp>
    </p:spTree>
    <p:custDataLst>
      <p:tags r:id="rId1"/>
    </p:custData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152400"/>
            <a:ext cx="8229600" cy="1477962"/>
          </a:xfrm>
        </p:spPr>
        <p:txBody>
          <a:bodyPr>
            <a:normAutofit/>
          </a:bodyPr>
          <a:lstStyle/>
          <a:p>
            <a:pPr>
              <a:lnSpc>
                <a:spcPct val="90000"/>
              </a:lnSpc>
            </a:pPr>
            <a:r>
              <a:rPr lang="en-US" altLang="en-US" dirty="0" smtClean="0"/>
              <a:t>Building Relationships </a:t>
            </a:r>
            <a:r>
              <a:rPr lang="en-US" altLang="en-US" sz="4200" dirty="0" smtClean="0"/>
              <a:t/>
            </a:r>
            <a:br>
              <a:rPr lang="en-US" altLang="en-US" sz="4200" dirty="0" smtClean="0"/>
            </a:br>
            <a:r>
              <a:rPr lang="en-US" altLang="en-US" sz="2900" dirty="0" smtClean="0">
                <a:solidFill>
                  <a:schemeClr val="accent1"/>
                </a:solidFill>
              </a:rPr>
              <a:t>Board Members and Local Governing Officials</a:t>
            </a:r>
          </a:p>
        </p:txBody>
      </p:sp>
      <p:sp>
        <p:nvSpPr>
          <p:cNvPr id="33795" name="Content Placeholder 2"/>
          <p:cNvSpPr>
            <a:spLocks noGrp="1"/>
          </p:cNvSpPr>
          <p:nvPr>
            <p:ph idx="1"/>
          </p:nvPr>
        </p:nvSpPr>
        <p:spPr>
          <a:xfrm>
            <a:off x="609600" y="1905000"/>
            <a:ext cx="7924800" cy="4495800"/>
          </a:xfrm>
        </p:spPr>
        <p:txBody>
          <a:bodyPr>
            <a:normAutofit/>
          </a:bodyPr>
          <a:lstStyle/>
          <a:p>
            <a:pPr>
              <a:spcBef>
                <a:spcPts val="800"/>
              </a:spcBef>
              <a:spcAft>
                <a:spcPts val="800"/>
              </a:spcAft>
            </a:pPr>
            <a:r>
              <a:rPr lang="en-US" altLang="en-US" sz="3000" dirty="0" smtClean="0"/>
              <a:t>Set regular meetings with governing officials</a:t>
            </a:r>
          </a:p>
          <a:p>
            <a:pPr>
              <a:spcBef>
                <a:spcPts val="800"/>
              </a:spcBef>
              <a:spcAft>
                <a:spcPts val="800"/>
              </a:spcAft>
            </a:pPr>
            <a:r>
              <a:rPr lang="en-US" altLang="en-US" sz="3000" dirty="0" smtClean="0"/>
              <a:t>Provide governing officials with  </a:t>
            </a:r>
            <a:r>
              <a:rPr lang="en-US" altLang="en-US" sz="3000" dirty="0"/>
              <a:t>quarterly</a:t>
            </a:r>
            <a:r>
              <a:rPr lang="en-US" altLang="en-US" sz="3000" dirty="0" smtClean="0"/>
              <a:t>/ regular updates</a:t>
            </a:r>
          </a:p>
          <a:p>
            <a:pPr>
              <a:spcBef>
                <a:spcPts val="800"/>
              </a:spcBef>
              <a:spcAft>
                <a:spcPts val="800"/>
              </a:spcAft>
            </a:pPr>
            <a:r>
              <a:rPr lang="en-US" altLang="en-US" sz="3000" dirty="0" smtClean="0"/>
              <a:t>Identify a </a:t>
            </a:r>
            <a:r>
              <a:rPr lang="en-US" altLang="en-US" sz="3000" dirty="0"/>
              <a:t>liaison/point person </a:t>
            </a:r>
            <a:r>
              <a:rPr lang="en-US" altLang="en-US" sz="3000" dirty="0" smtClean="0"/>
              <a:t>between the two bodies</a:t>
            </a:r>
          </a:p>
          <a:p>
            <a:pPr>
              <a:spcBef>
                <a:spcPts val="800"/>
              </a:spcBef>
              <a:spcAft>
                <a:spcPts val="800"/>
              </a:spcAft>
            </a:pPr>
            <a:r>
              <a:rPr lang="en-US" altLang="en-US" sz="3000" dirty="0" smtClean="0"/>
              <a:t>Involve local governing officials in tripartite board orientation and trainings </a:t>
            </a:r>
            <a:endParaRPr lang="en-US" altLang="en-US" sz="3000" dirty="0"/>
          </a:p>
          <a:p>
            <a:pPr>
              <a:spcBef>
                <a:spcPts val="800"/>
              </a:spcBef>
              <a:spcAft>
                <a:spcPts val="800"/>
              </a:spcAft>
              <a:buNone/>
            </a:pPr>
            <a:endParaRPr lang="en-US" altLang="en-US" sz="3000" dirty="0" smtClean="0"/>
          </a:p>
        </p:txBody>
      </p:sp>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17</a:t>
            </a:fld>
            <a:endParaRPr lang="en-US" dirty="0"/>
          </a:p>
        </p:txBody>
      </p:sp>
    </p:spTree>
    <p:custDataLst>
      <p:tags r:id="rId1"/>
    </p:custDataLst>
    <p:extLst>
      <p:ext uri="{BB962C8B-B14F-4D97-AF65-F5344CB8AC3E}">
        <p14:creationId xmlns:p14="http://schemas.microsoft.com/office/powerpoint/2010/main" val="1048792080"/>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457200" y="76200"/>
            <a:ext cx="8229600" cy="1143000"/>
          </a:xfrm>
        </p:spPr>
        <p:txBody>
          <a:bodyPr>
            <a:normAutofit/>
          </a:bodyPr>
          <a:lstStyle/>
          <a:p>
            <a:pPr algn="ctr">
              <a:lnSpc>
                <a:spcPct val="90000"/>
              </a:lnSpc>
            </a:pPr>
            <a:r>
              <a:rPr lang="en-US" altLang="en-US" dirty="0" smtClean="0"/>
              <a:t>Board Assessment </a:t>
            </a:r>
            <a:br>
              <a:rPr lang="en-US" altLang="en-US" dirty="0" smtClean="0"/>
            </a:br>
            <a:r>
              <a:rPr lang="en-US" altLang="en-US" sz="2900" dirty="0" smtClean="0">
                <a:solidFill>
                  <a:schemeClr val="accent1"/>
                </a:solidFill>
              </a:rPr>
              <a:t>Sample Excerpt</a:t>
            </a:r>
          </a:p>
        </p:txBody>
      </p:sp>
      <p:sp>
        <p:nvSpPr>
          <p:cNvPr id="58371" name="Content Placeholder 2"/>
          <p:cNvSpPr>
            <a:spLocks noGrp="1"/>
          </p:cNvSpPr>
          <p:nvPr>
            <p:ph idx="1"/>
          </p:nvPr>
        </p:nvSpPr>
        <p:spPr>
          <a:xfrm>
            <a:off x="609600" y="1600200"/>
            <a:ext cx="8001000" cy="4525963"/>
          </a:xfrm>
        </p:spPr>
        <p:txBody>
          <a:bodyPr/>
          <a:lstStyle/>
          <a:p>
            <a:pPr algn="ctr">
              <a:spcBef>
                <a:spcPts val="800"/>
              </a:spcBef>
              <a:spcAft>
                <a:spcPts val="800"/>
              </a:spcAft>
              <a:buNone/>
            </a:pPr>
            <a:endParaRPr lang="en-US" altLang="en-US" sz="3000" dirty="0" smtClean="0"/>
          </a:p>
          <a:p>
            <a:pPr algn="ctr">
              <a:spcBef>
                <a:spcPts val="800"/>
              </a:spcBef>
              <a:spcAft>
                <a:spcPts val="800"/>
              </a:spcAft>
              <a:buNone/>
            </a:pPr>
            <a:endParaRPr lang="en-US" altLang="en-US" sz="3000" dirty="0" smtClean="0"/>
          </a:p>
        </p:txBody>
      </p:sp>
      <p:pic>
        <p:nvPicPr>
          <p:cNvPr id="5123" name="Picture 3"/>
          <p:cNvPicPr>
            <a:picLocks noChangeAspect="1" noChangeArrowheads="1"/>
          </p:cNvPicPr>
          <p:nvPr/>
        </p:nvPicPr>
        <p:blipFill rotWithShape="1">
          <a:blip r:embed="rId4" cstate="print"/>
          <a:srcRect b="9501"/>
          <a:stretch/>
        </p:blipFill>
        <p:spPr bwMode="auto">
          <a:xfrm>
            <a:off x="990600" y="1219200"/>
            <a:ext cx="7305675" cy="4361688"/>
          </a:xfrm>
          <a:prstGeom prst="rect">
            <a:avLst/>
          </a:prstGeom>
          <a:noFill/>
          <a:ln w="9525">
            <a:noFill/>
            <a:miter lim="800000"/>
            <a:headEnd/>
            <a:tailEnd/>
          </a:ln>
        </p:spPr>
      </p:pic>
      <p:sp>
        <p:nvSpPr>
          <p:cNvPr id="5"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18</a:t>
            </a:fld>
            <a:endParaRPr lang="en-US" dirty="0"/>
          </a:p>
        </p:txBody>
      </p:sp>
      <p:sp>
        <p:nvSpPr>
          <p:cNvPr id="2" name="Rectangle 1"/>
          <p:cNvSpPr/>
          <p:nvPr/>
        </p:nvSpPr>
        <p:spPr>
          <a:xfrm>
            <a:off x="381000" y="5616714"/>
            <a:ext cx="8305800" cy="707886"/>
          </a:xfrm>
          <a:prstGeom prst="rect">
            <a:avLst/>
          </a:prstGeom>
        </p:spPr>
        <p:txBody>
          <a:bodyPr wrap="square">
            <a:spAutoFit/>
          </a:bodyPr>
          <a:lstStyle/>
          <a:p>
            <a:pPr marL="55563" lvl="1" algn="ctr">
              <a:spcBef>
                <a:spcPts val="800"/>
              </a:spcBef>
              <a:spcAft>
                <a:spcPts val="800"/>
              </a:spcAft>
            </a:pPr>
            <a:r>
              <a:rPr lang="en-US" sz="2000" dirty="0" smtClean="0">
                <a:hlinkClick r:id="rId5"/>
              </a:rPr>
              <a:t>http</a:t>
            </a:r>
            <a:r>
              <a:rPr lang="en-US" sz="2000" dirty="0">
                <a:hlinkClick r:id="rId5"/>
              </a:rPr>
              <a:t>://www.virtualcap.com/downloads/MPI/IN-CAA-Board-Self-Assessment.pdf</a:t>
            </a:r>
            <a:r>
              <a:rPr lang="en-US" sz="2000" dirty="0"/>
              <a:t> </a:t>
            </a:r>
            <a:r>
              <a:rPr lang="en-US" sz="2000" dirty="0" smtClean="0"/>
              <a:t>(developed by IN Community </a:t>
            </a:r>
            <a:r>
              <a:rPr lang="en-US" sz="2000" dirty="0"/>
              <a:t>Action </a:t>
            </a:r>
            <a:r>
              <a:rPr lang="en-US" sz="2000" dirty="0" smtClean="0"/>
              <a:t>Assoc.)</a:t>
            </a:r>
            <a:endParaRPr lang="en-US" sz="2000" dirty="0"/>
          </a:p>
        </p:txBody>
      </p:sp>
    </p:spTree>
    <p:custDataLst>
      <p:tags r:id="rId1"/>
    </p:custDataLst>
    <p:extLst>
      <p:ext uri="{BB962C8B-B14F-4D97-AF65-F5344CB8AC3E}">
        <p14:creationId xmlns:p14="http://schemas.microsoft.com/office/powerpoint/2010/main" val="4101394450"/>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pPr algn="ctr">
              <a:lnSpc>
                <a:spcPct val="90000"/>
              </a:lnSpc>
            </a:pPr>
            <a:r>
              <a:rPr lang="en-US" dirty="0" smtClean="0"/>
              <a:t>Board Assessment </a:t>
            </a:r>
            <a:br>
              <a:rPr lang="en-US" dirty="0" smtClean="0"/>
            </a:br>
            <a:r>
              <a:rPr lang="en-US" sz="2900" dirty="0" smtClean="0">
                <a:solidFill>
                  <a:schemeClr val="accent1"/>
                </a:solidFill>
              </a:rPr>
              <a:t>Process</a:t>
            </a:r>
          </a:p>
        </p:txBody>
      </p:sp>
      <p:sp>
        <p:nvSpPr>
          <p:cNvPr id="3" name="Content Placeholder 2"/>
          <p:cNvSpPr>
            <a:spLocks noGrp="1"/>
          </p:cNvSpPr>
          <p:nvPr>
            <p:ph idx="1"/>
          </p:nvPr>
        </p:nvSpPr>
        <p:spPr>
          <a:xfrm>
            <a:off x="457200" y="1447800"/>
            <a:ext cx="8153400" cy="4678363"/>
          </a:xfrm>
        </p:spPr>
        <p:txBody>
          <a:bodyPr/>
          <a:lstStyle/>
          <a:p>
            <a:pPr marL="514350" indent="-514350">
              <a:spcBef>
                <a:spcPts val="500"/>
              </a:spcBef>
              <a:spcAft>
                <a:spcPts val="500"/>
              </a:spcAft>
              <a:buFont typeface="+mj-lt"/>
              <a:buAutoNum type="arabicPeriod"/>
              <a:defRPr/>
            </a:pPr>
            <a:r>
              <a:rPr lang="en-US" sz="3000" dirty="0" smtClean="0"/>
              <a:t>Get your full board on board!</a:t>
            </a:r>
          </a:p>
          <a:p>
            <a:pPr marL="514350" indent="-514350">
              <a:spcBef>
                <a:spcPts val="500"/>
              </a:spcBef>
              <a:spcAft>
                <a:spcPts val="500"/>
              </a:spcAft>
              <a:buFont typeface="+mj-lt"/>
              <a:buAutoNum type="arabicPeriod"/>
              <a:defRPr/>
            </a:pPr>
            <a:r>
              <a:rPr lang="en-US" sz="3000" dirty="0" smtClean="0"/>
              <a:t>Establish a group of board members to oversee the process</a:t>
            </a:r>
          </a:p>
          <a:p>
            <a:pPr marL="514350" indent="-514350">
              <a:spcBef>
                <a:spcPts val="500"/>
              </a:spcBef>
              <a:spcAft>
                <a:spcPts val="500"/>
              </a:spcAft>
              <a:buFont typeface="+mj-lt"/>
              <a:buAutoNum type="arabicPeriod"/>
              <a:defRPr/>
            </a:pPr>
            <a:r>
              <a:rPr lang="en-US" sz="3000" dirty="0" smtClean="0"/>
              <a:t>Administer the assessment tool</a:t>
            </a:r>
          </a:p>
          <a:p>
            <a:pPr marL="514350" indent="-514350">
              <a:spcBef>
                <a:spcPts val="500"/>
              </a:spcBef>
              <a:spcAft>
                <a:spcPts val="500"/>
              </a:spcAft>
              <a:buFont typeface="+mj-lt"/>
              <a:buAutoNum type="arabicPeriod"/>
              <a:defRPr/>
            </a:pPr>
            <a:r>
              <a:rPr lang="en-US" sz="3000" dirty="0" smtClean="0"/>
              <a:t>Tabulate responses</a:t>
            </a:r>
          </a:p>
          <a:p>
            <a:pPr marL="514350" indent="-514350">
              <a:spcBef>
                <a:spcPts val="500"/>
              </a:spcBef>
              <a:spcAft>
                <a:spcPts val="500"/>
              </a:spcAft>
              <a:buFont typeface="+mj-lt"/>
              <a:buAutoNum type="arabicPeriod"/>
              <a:defRPr/>
            </a:pPr>
            <a:r>
              <a:rPr lang="en-US" sz="3000" dirty="0" smtClean="0"/>
              <a:t>Discuss results – strengths, weaknesses</a:t>
            </a:r>
          </a:p>
          <a:p>
            <a:pPr marL="514350" indent="-514350">
              <a:spcBef>
                <a:spcPts val="500"/>
              </a:spcBef>
              <a:spcAft>
                <a:spcPts val="500"/>
              </a:spcAft>
              <a:buFont typeface="+mj-lt"/>
              <a:buAutoNum type="arabicPeriod"/>
              <a:defRPr/>
            </a:pPr>
            <a:r>
              <a:rPr lang="en-US" sz="3000" dirty="0" smtClean="0"/>
              <a:t>Establish a realistic action plan</a:t>
            </a:r>
          </a:p>
          <a:p>
            <a:pPr marL="514350" indent="-514350">
              <a:spcBef>
                <a:spcPts val="500"/>
              </a:spcBef>
              <a:spcAft>
                <a:spcPts val="500"/>
              </a:spcAft>
              <a:buFont typeface="+mj-lt"/>
              <a:buAutoNum type="arabicPeriod"/>
              <a:defRPr/>
            </a:pPr>
            <a:r>
              <a:rPr lang="en-US" sz="3000" dirty="0" smtClean="0">
                <a:solidFill>
                  <a:schemeClr val="accent3"/>
                </a:solidFill>
              </a:rPr>
              <a:t>Follow up and reassess! </a:t>
            </a:r>
          </a:p>
          <a:p>
            <a:pPr marL="514350" indent="-514350">
              <a:buFont typeface="+mj-lt"/>
              <a:buAutoNum type="arabicPeriod"/>
              <a:defRPr/>
            </a:pPr>
            <a:endParaRPr lang="en-US" sz="3200" dirty="0" smtClean="0"/>
          </a:p>
          <a:p>
            <a:pPr marL="514350" indent="-514350">
              <a:buFont typeface="+mj-lt"/>
              <a:buAutoNum type="arabicPeriod"/>
              <a:defRPr/>
            </a:pPr>
            <a:endParaRPr lang="en-US" sz="3200" dirty="0" smtClean="0"/>
          </a:p>
          <a:p>
            <a:pPr>
              <a:defRPr/>
            </a:pPr>
            <a:endParaRPr lang="en-US" dirty="0"/>
          </a:p>
        </p:txBody>
      </p:sp>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19</a:t>
            </a:fld>
            <a:endParaRPr lang="en-US" dirty="0"/>
          </a:p>
        </p:txBody>
      </p:sp>
    </p:spTree>
    <p:custDataLst>
      <p:tags r:id="rId1"/>
    </p:custDataLst>
    <p:extLst>
      <p:ext uri="{BB962C8B-B14F-4D97-AF65-F5344CB8AC3E}">
        <p14:creationId xmlns:p14="http://schemas.microsoft.com/office/powerpoint/2010/main" val="1070593746"/>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457200" y="228600"/>
            <a:ext cx="8229600" cy="1197166"/>
          </a:xfrm>
        </p:spPr>
        <p:txBody>
          <a:bodyPr>
            <a:normAutofit/>
          </a:bodyPr>
          <a:lstStyle/>
          <a:p>
            <a:pPr algn="ctr" eaLnBrk="1" hangingPunct="1">
              <a:lnSpc>
                <a:spcPct val="90000"/>
              </a:lnSpc>
            </a:pPr>
            <a:r>
              <a:rPr lang="en-US" sz="4000" b="1" dirty="0" smtClean="0">
                <a:solidFill>
                  <a:srgbClr val="FF6600"/>
                </a:solidFill>
              </a:rPr>
              <a:t>Board Assessment </a:t>
            </a:r>
            <a:r>
              <a:rPr lang="en-US" sz="4200" b="1" dirty="0" smtClean="0">
                <a:solidFill>
                  <a:srgbClr val="FF6600"/>
                </a:solidFill>
              </a:rPr>
              <a:t/>
            </a:r>
            <a:br>
              <a:rPr lang="en-US" sz="4200" b="1" dirty="0" smtClean="0">
                <a:solidFill>
                  <a:srgbClr val="FF6600"/>
                </a:solidFill>
              </a:rPr>
            </a:br>
            <a:r>
              <a:rPr lang="en-US" sz="2900" b="1" dirty="0" smtClean="0">
                <a:solidFill>
                  <a:schemeClr val="accent1"/>
                </a:solidFill>
              </a:rPr>
              <a:t>Resources</a:t>
            </a:r>
          </a:p>
        </p:txBody>
      </p:sp>
      <p:sp>
        <p:nvSpPr>
          <p:cNvPr id="10243" name="Rectangle 3"/>
          <p:cNvSpPr>
            <a:spLocks noGrp="1" noChangeArrowheads="1"/>
          </p:cNvSpPr>
          <p:nvPr>
            <p:ph type="body" idx="4294967295"/>
          </p:nvPr>
        </p:nvSpPr>
        <p:spPr>
          <a:xfrm>
            <a:off x="457200" y="1371600"/>
            <a:ext cx="8305800" cy="5137532"/>
          </a:xfrm>
        </p:spPr>
        <p:txBody>
          <a:bodyPr>
            <a:normAutofit lnSpcReduction="10000"/>
          </a:bodyPr>
          <a:lstStyle/>
          <a:p>
            <a:pPr eaLnBrk="1" hangingPunct="1">
              <a:spcBef>
                <a:spcPts val="800"/>
              </a:spcBef>
              <a:spcAft>
                <a:spcPts val="800"/>
              </a:spcAft>
            </a:pPr>
            <a:r>
              <a:rPr lang="en-US" sz="3000" b="1" dirty="0" smtClean="0">
                <a:solidFill>
                  <a:srgbClr val="1F4A7F"/>
                </a:solidFill>
              </a:rPr>
              <a:t>Decide on and use appropriate format/tool</a:t>
            </a:r>
          </a:p>
          <a:p>
            <a:pPr lvl="1">
              <a:spcBef>
                <a:spcPts val="800"/>
              </a:spcBef>
              <a:spcAft>
                <a:spcPts val="800"/>
              </a:spcAft>
            </a:pPr>
            <a:r>
              <a:rPr lang="en-US" sz="2400" dirty="0" smtClean="0"/>
              <a:t>NH Center for Nonprofits, </a:t>
            </a:r>
            <a:r>
              <a:rPr lang="en-US" sz="2200" dirty="0" smtClean="0">
                <a:hlinkClick r:id="rId4"/>
              </a:rPr>
              <a:t>http://www.nhnonprofits.org/view/member-benefits/256</a:t>
            </a:r>
            <a:r>
              <a:rPr lang="en-US" sz="2200" dirty="0" smtClean="0"/>
              <a:t> </a:t>
            </a:r>
            <a:endParaRPr lang="en-US" sz="2400" dirty="0" smtClean="0"/>
          </a:p>
          <a:p>
            <a:pPr lvl="1" eaLnBrk="1" hangingPunct="1">
              <a:spcBef>
                <a:spcPts val="800"/>
              </a:spcBef>
              <a:spcAft>
                <a:spcPts val="800"/>
              </a:spcAft>
            </a:pPr>
            <a:r>
              <a:rPr lang="en-US" sz="2400" dirty="0" smtClean="0"/>
              <a:t>National Council of Nonprofits, </a:t>
            </a:r>
            <a:r>
              <a:rPr lang="en-US" sz="2200" dirty="0" smtClean="0">
                <a:hlinkClick r:id="rId5"/>
              </a:rPr>
              <a:t>http://www.councilofnonprofits.org/resources/resources-topic/boards-governance/board-member-self-assessment</a:t>
            </a:r>
            <a:r>
              <a:rPr lang="en-US" sz="2200" dirty="0" smtClean="0"/>
              <a:t>  </a:t>
            </a:r>
          </a:p>
          <a:p>
            <a:pPr lvl="1">
              <a:spcBef>
                <a:spcPts val="800"/>
              </a:spcBef>
              <a:spcAft>
                <a:spcPts val="800"/>
              </a:spcAft>
            </a:pPr>
            <a:r>
              <a:rPr lang="en-US" sz="2400" dirty="0" err="1" smtClean="0"/>
              <a:t>VirtualCAP</a:t>
            </a:r>
            <a:r>
              <a:rPr lang="en-US" sz="2600" dirty="0" smtClean="0"/>
              <a:t>,</a:t>
            </a:r>
            <a:r>
              <a:rPr lang="en-US" dirty="0" smtClean="0"/>
              <a:t> </a:t>
            </a:r>
            <a:r>
              <a:rPr lang="en-US" sz="2200" dirty="0" smtClean="0">
                <a:hlinkClick r:id="rId6"/>
              </a:rPr>
              <a:t>http://www.virtualcap.com/downloads/MPI/IN-CAA-Board-Self-Assessment.pdf</a:t>
            </a:r>
            <a:r>
              <a:rPr lang="en-US" sz="2200" dirty="0" smtClean="0"/>
              <a:t> (tool developed by Indiana Community Action Association)</a:t>
            </a:r>
          </a:p>
          <a:p>
            <a:pPr lvl="1">
              <a:spcBef>
                <a:spcPts val="800"/>
              </a:spcBef>
              <a:spcAft>
                <a:spcPts val="800"/>
              </a:spcAft>
            </a:pPr>
            <a:r>
              <a:rPr lang="en-US" sz="2400" dirty="0" smtClean="0"/>
              <a:t>The Nonprofit Association of Oregon, </a:t>
            </a:r>
            <a:r>
              <a:rPr lang="en-US" sz="2200" dirty="0" smtClean="0">
                <a:hlinkClick r:id="rId7"/>
              </a:rPr>
              <a:t>https://nonprofitoregon.org/helpline_resources/Board-Assessment-Tool</a:t>
            </a:r>
            <a:r>
              <a:rPr lang="en-US" sz="2200" dirty="0" smtClean="0"/>
              <a:t> </a:t>
            </a:r>
            <a:endParaRPr lang="en-US" sz="2400" dirty="0" smtClean="0"/>
          </a:p>
          <a:p>
            <a:pPr lvl="1">
              <a:spcBef>
                <a:spcPts val="800"/>
              </a:spcBef>
              <a:spcAft>
                <a:spcPts val="800"/>
              </a:spcAft>
            </a:pPr>
            <a:endParaRPr lang="en-US" sz="2200" dirty="0" smtClean="0"/>
          </a:p>
          <a:p>
            <a:pPr eaLnBrk="1" hangingPunct="1">
              <a:spcBef>
                <a:spcPts val="800"/>
              </a:spcBef>
              <a:spcAft>
                <a:spcPts val="800"/>
              </a:spcAft>
            </a:pPr>
            <a:endParaRPr lang="en-US" sz="2400" dirty="0" smtClean="0"/>
          </a:p>
        </p:txBody>
      </p:sp>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20</a:t>
            </a:fld>
            <a:endParaRPr lang="en-US" dirty="0"/>
          </a:p>
        </p:txBody>
      </p:sp>
    </p:spTree>
    <p:custDataLst>
      <p:tags r:id="rId1"/>
    </p:custDataLst>
    <p:extLst>
      <p:ext uri="{BB962C8B-B14F-4D97-AF65-F5344CB8AC3E}">
        <p14:creationId xmlns:p14="http://schemas.microsoft.com/office/powerpoint/2010/main" val="1897878616"/>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381000" y="381000"/>
            <a:ext cx="8382000" cy="1143000"/>
          </a:xfrm>
        </p:spPr>
        <p:txBody>
          <a:bodyPr>
            <a:normAutofit fontScale="90000"/>
          </a:bodyPr>
          <a:lstStyle/>
          <a:p>
            <a:r>
              <a:rPr lang="en-US" altLang="en-US" sz="4400" dirty="0" smtClean="0"/>
              <a:t>Connecting with Community Exercise</a:t>
            </a:r>
            <a:r>
              <a:rPr lang="en-US" altLang="en-US" sz="4400" dirty="0" smtClean="0">
                <a:solidFill>
                  <a:srgbClr val="C00000"/>
                </a:solidFill>
              </a:rPr>
              <a:t/>
            </a:r>
            <a:br>
              <a:rPr lang="en-US" altLang="en-US" sz="4400" dirty="0" smtClean="0">
                <a:solidFill>
                  <a:srgbClr val="C00000"/>
                </a:solidFill>
              </a:rPr>
            </a:br>
            <a:r>
              <a:rPr lang="en-US" altLang="en-US" sz="3200" dirty="0" smtClean="0">
                <a:solidFill>
                  <a:schemeClr val="accent1"/>
                </a:solidFill>
              </a:rPr>
              <a:t>Fill in the Blank</a:t>
            </a:r>
          </a:p>
        </p:txBody>
      </p:sp>
      <p:sp>
        <p:nvSpPr>
          <p:cNvPr id="41987" name="Content Placeholder 2"/>
          <p:cNvSpPr>
            <a:spLocks noGrp="1"/>
          </p:cNvSpPr>
          <p:nvPr>
            <p:ph idx="1"/>
          </p:nvPr>
        </p:nvSpPr>
        <p:spPr>
          <a:xfrm>
            <a:off x="457200" y="1752600"/>
            <a:ext cx="8229600" cy="4419600"/>
          </a:xfrm>
        </p:spPr>
        <p:txBody>
          <a:bodyPr>
            <a:normAutofit fontScale="92500"/>
          </a:bodyPr>
          <a:lstStyle/>
          <a:p>
            <a:pPr>
              <a:lnSpc>
                <a:spcPct val="90000"/>
              </a:lnSpc>
              <a:spcBef>
                <a:spcPts val="600"/>
              </a:spcBef>
              <a:spcAft>
                <a:spcPts val="600"/>
              </a:spcAft>
            </a:pPr>
            <a:r>
              <a:rPr lang="en-US" altLang="en-US" sz="2800" b="1" dirty="0" smtClean="0"/>
              <a:t>Empowering </a:t>
            </a:r>
            <a:r>
              <a:rPr lang="en-US" altLang="en-US" sz="2800" dirty="0" smtClean="0"/>
              <a:t>the low-income community</a:t>
            </a:r>
            <a:endParaRPr lang="en-US" altLang="en-US" dirty="0" smtClean="0"/>
          </a:p>
          <a:p>
            <a:pPr lvl="1">
              <a:lnSpc>
                <a:spcPct val="90000"/>
              </a:lnSpc>
              <a:spcBef>
                <a:spcPts val="600"/>
              </a:spcBef>
              <a:spcAft>
                <a:spcPts val="600"/>
              </a:spcAft>
              <a:buClr>
                <a:srgbClr val="1A6174"/>
              </a:buClr>
            </a:pPr>
            <a:r>
              <a:rPr lang="en-US" altLang="en-US" dirty="0" smtClean="0"/>
              <a:t>Ex., our tripartite board </a:t>
            </a:r>
            <a:r>
              <a:rPr lang="en-US" altLang="en-US" sz="2400" dirty="0" smtClean="0"/>
              <a:t>_______________________________</a:t>
            </a:r>
          </a:p>
          <a:p>
            <a:pPr>
              <a:lnSpc>
                <a:spcPct val="90000"/>
              </a:lnSpc>
              <a:spcBef>
                <a:spcPts val="600"/>
              </a:spcBef>
              <a:spcAft>
                <a:spcPts val="600"/>
              </a:spcAft>
            </a:pPr>
            <a:r>
              <a:rPr lang="en-US" sz="2800" b="1" dirty="0" smtClean="0"/>
              <a:t>Effectively advocating </a:t>
            </a:r>
            <a:r>
              <a:rPr lang="en-US" sz="2800" dirty="0" smtClean="0"/>
              <a:t>for the CAA and its mission</a:t>
            </a:r>
          </a:p>
          <a:p>
            <a:pPr lvl="1">
              <a:lnSpc>
                <a:spcPct val="90000"/>
              </a:lnSpc>
              <a:spcBef>
                <a:spcPts val="600"/>
              </a:spcBef>
              <a:spcAft>
                <a:spcPts val="600"/>
              </a:spcAft>
              <a:buClr>
                <a:srgbClr val="1A6174"/>
              </a:buClr>
            </a:pPr>
            <a:r>
              <a:rPr lang="en-US" dirty="0" smtClean="0"/>
              <a:t>Ex., our tripartite board________________________________</a:t>
            </a:r>
            <a:endParaRPr lang="en-US" sz="2400" dirty="0" smtClean="0"/>
          </a:p>
          <a:p>
            <a:pPr>
              <a:lnSpc>
                <a:spcPct val="90000"/>
              </a:lnSpc>
              <a:spcBef>
                <a:spcPts val="600"/>
              </a:spcBef>
              <a:spcAft>
                <a:spcPts val="600"/>
              </a:spcAft>
            </a:pPr>
            <a:r>
              <a:rPr lang="en-US" altLang="en-US" sz="2800" b="1" dirty="0" smtClean="0"/>
              <a:t>Collecting and providing input </a:t>
            </a:r>
            <a:r>
              <a:rPr lang="en-US" altLang="en-US" sz="2800" dirty="0" smtClean="0"/>
              <a:t>on community needs</a:t>
            </a:r>
          </a:p>
          <a:p>
            <a:pPr lvl="1">
              <a:lnSpc>
                <a:spcPct val="90000"/>
              </a:lnSpc>
              <a:spcBef>
                <a:spcPts val="600"/>
              </a:spcBef>
              <a:spcAft>
                <a:spcPts val="600"/>
              </a:spcAft>
              <a:buClr>
                <a:srgbClr val="1A6174"/>
              </a:buClr>
            </a:pPr>
            <a:r>
              <a:rPr lang="en-US" dirty="0" smtClean="0"/>
              <a:t>Ex., our tripartite board________________________________</a:t>
            </a:r>
          </a:p>
          <a:p>
            <a:pPr>
              <a:lnSpc>
                <a:spcPct val="90000"/>
              </a:lnSpc>
              <a:spcBef>
                <a:spcPts val="600"/>
              </a:spcBef>
              <a:spcAft>
                <a:spcPts val="600"/>
              </a:spcAft>
            </a:pPr>
            <a:r>
              <a:rPr lang="en-US" altLang="en-US" sz="2800" dirty="0" smtClean="0"/>
              <a:t>Developing and sustaining </a:t>
            </a:r>
            <a:r>
              <a:rPr lang="en-US" altLang="en-US" sz="2800" b="1" dirty="0" smtClean="0"/>
              <a:t>strategic partnerships and collaborations</a:t>
            </a:r>
          </a:p>
          <a:p>
            <a:pPr lvl="1">
              <a:lnSpc>
                <a:spcPct val="90000"/>
              </a:lnSpc>
              <a:spcBef>
                <a:spcPts val="600"/>
              </a:spcBef>
              <a:spcAft>
                <a:spcPts val="600"/>
              </a:spcAft>
              <a:buClr>
                <a:srgbClr val="1A6174"/>
              </a:buClr>
            </a:pPr>
            <a:r>
              <a:rPr lang="en-US" dirty="0" smtClean="0"/>
              <a:t>Ex., our tripartite board________________________________</a:t>
            </a:r>
          </a:p>
          <a:p>
            <a:pPr lvl="1">
              <a:lnSpc>
                <a:spcPct val="90000"/>
              </a:lnSpc>
              <a:spcBef>
                <a:spcPts val="600"/>
              </a:spcBef>
              <a:spcAft>
                <a:spcPts val="600"/>
              </a:spcAft>
            </a:pPr>
            <a:endParaRPr lang="en-US" altLang="en-US" sz="2400" b="1" dirty="0" smtClean="0">
              <a:solidFill>
                <a:schemeClr val="accent3"/>
              </a:solidFill>
            </a:endParaRPr>
          </a:p>
          <a:p>
            <a:pPr lvl="1">
              <a:lnSpc>
                <a:spcPct val="90000"/>
              </a:lnSpc>
              <a:spcBef>
                <a:spcPts val="600"/>
              </a:spcBef>
              <a:spcAft>
                <a:spcPts val="600"/>
              </a:spcAft>
            </a:pPr>
            <a:endParaRPr lang="en-US" altLang="en-US" sz="2400" b="1" dirty="0" smtClean="0">
              <a:solidFill>
                <a:schemeClr val="accent3"/>
              </a:solidFill>
            </a:endParaRPr>
          </a:p>
          <a:p>
            <a:pPr lvl="1">
              <a:lnSpc>
                <a:spcPct val="90000"/>
              </a:lnSpc>
              <a:spcBef>
                <a:spcPts val="600"/>
              </a:spcBef>
              <a:spcAft>
                <a:spcPts val="600"/>
              </a:spcAft>
            </a:pPr>
            <a:endParaRPr lang="en-US" sz="2400" dirty="0" smtClean="0"/>
          </a:p>
          <a:p>
            <a:pPr>
              <a:lnSpc>
                <a:spcPct val="90000"/>
              </a:lnSpc>
              <a:spcBef>
                <a:spcPts val="600"/>
              </a:spcBef>
              <a:spcAft>
                <a:spcPts val="600"/>
              </a:spcAft>
            </a:pPr>
            <a:endParaRPr lang="en-US" altLang="en-US" sz="2800" dirty="0" smtClean="0"/>
          </a:p>
          <a:p>
            <a:pPr>
              <a:lnSpc>
                <a:spcPct val="90000"/>
              </a:lnSpc>
              <a:spcBef>
                <a:spcPts val="600"/>
              </a:spcBef>
              <a:spcAft>
                <a:spcPts val="600"/>
              </a:spcAft>
            </a:pPr>
            <a:endParaRPr lang="en-US" altLang="en-US" sz="2800" dirty="0" smtClean="0"/>
          </a:p>
          <a:p>
            <a:pPr>
              <a:lnSpc>
                <a:spcPct val="90000"/>
              </a:lnSpc>
              <a:spcBef>
                <a:spcPts val="600"/>
              </a:spcBef>
              <a:spcAft>
                <a:spcPts val="600"/>
              </a:spcAft>
            </a:pPr>
            <a:endParaRPr lang="en-US" altLang="en-US" sz="2800" dirty="0" smtClean="0"/>
          </a:p>
        </p:txBody>
      </p:sp>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21</a:t>
            </a:fld>
            <a:endParaRPr lang="en-US" dirty="0"/>
          </a:p>
        </p:txBody>
      </p:sp>
    </p:spTree>
    <p:custDataLst>
      <p:tags r:id="rId1"/>
    </p:custDataLst>
    <p:extLst>
      <p:ext uri="{BB962C8B-B14F-4D97-AF65-F5344CB8AC3E}">
        <p14:creationId xmlns:p14="http://schemas.microsoft.com/office/powerpoint/2010/main" val="6978581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4"/>
          <p:cNvGraphicFramePr>
            <a:graphicFrameLocks noGrp="1"/>
          </p:cNvGraphicFramePr>
          <p:nvPr>
            <p:ph idx="1"/>
            <p:extLst>
              <p:ext uri="{D42A27DB-BD31-4B8C-83A1-F6EECF244321}">
                <p14:modId xmlns:p14="http://schemas.microsoft.com/office/powerpoint/2010/main" val="3690987098"/>
              </p:ext>
            </p:extLst>
          </p:nvPr>
        </p:nvGraphicFramePr>
        <p:xfrm>
          <a:off x="381000" y="1524000"/>
          <a:ext cx="8229600" cy="4648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a:xfrm>
            <a:off x="8305800" y="6416675"/>
            <a:ext cx="381000" cy="365125"/>
          </a:xfrm>
        </p:spPr>
        <p:txBody>
          <a:bodyPr/>
          <a:lstStyle/>
          <a:p>
            <a:fld id="{4A66FE31-C09E-42ED-B4D0-F94965E42B7D}" type="slidenum">
              <a:rPr lang="en-US" smtClean="0"/>
              <a:pPr/>
              <a:t>22</a:t>
            </a:fld>
            <a:endParaRPr lang="en-US" dirty="0"/>
          </a:p>
        </p:txBody>
      </p:sp>
      <p:sp>
        <p:nvSpPr>
          <p:cNvPr id="7" name="Title 1"/>
          <p:cNvSpPr>
            <a:spLocks noGrp="1"/>
          </p:cNvSpPr>
          <p:nvPr>
            <p:ph type="title"/>
          </p:nvPr>
        </p:nvSpPr>
        <p:spPr>
          <a:xfrm>
            <a:off x="457200" y="274638"/>
            <a:ext cx="8229600" cy="1143000"/>
          </a:xfrm>
        </p:spPr>
        <p:txBody>
          <a:bodyPr>
            <a:normAutofit/>
          </a:bodyPr>
          <a:lstStyle/>
          <a:p>
            <a:pPr>
              <a:lnSpc>
                <a:spcPct val="90000"/>
              </a:lnSpc>
            </a:pPr>
            <a:r>
              <a:rPr lang="en-US" dirty="0" smtClean="0"/>
              <a:t>CSBG Organizational Standards</a:t>
            </a:r>
            <a:br>
              <a:rPr lang="en-US" dirty="0" smtClean="0"/>
            </a:br>
            <a:r>
              <a:rPr lang="en-US" sz="2900" dirty="0" smtClean="0">
                <a:solidFill>
                  <a:schemeClr val="accent1"/>
                </a:solidFill>
              </a:rPr>
              <a:t>Community Engagement</a:t>
            </a:r>
            <a:endParaRPr lang="en-US" sz="2900" dirty="0">
              <a:solidFill>
                <a:schemeClr val="accent1"/>
              </a:solidFill>
            </a:endParaRPr>
          </a:p>
        </p:txBody>
      </p:sp>
    </p:spTree>
    <p:custDataLst>
      <p:tags r:id="rId1"/>
    </p:custDataLst>
    <p:extLst>
      <p:ext uri="{BB962C8B-B14F-4D97-AF65-F5344CB8AC3E}">
        <p14:creationId xmlns:p14="http://schemas.microsoft.com/office/powerpoint/2010/main" val="19207127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Custom 11">
      <a:dk1>
        <a:srgbClr val="21798F"/>
      </a:dk1>
      <a:lt1>
        <a:sysClr val="window" lastClr="FFFFFF"/>
      </a:lt1>
      <a:dk2>
        <a:srgbClr val="464646"/>
      </a:dk2>
      <a:lt2>
        <a:srgbClr val="DEF5FA"/>
      </a:lt2>
      <a:accent1>
        <a:srgbClr val="2DA2BF"/>
      </a:accent1>
      <a:accent2>
        <a:srgbClr val="EB641B"/>
      </a:accent2>
      <a:accent3>
        <a:srgbClr val="474B78"/>
      </a:accent3>
      <a:accent4>
        <a:srgbClr val="69D54B"/>
      </a:accent4>
      <a:accent5>
        <a:srgbClr val="474B78"/>
      </a:accent5>
      <a:accent6>
        <a:srgbClr val="7D3C4A"/>
      </a:accent6>
      <a:hlink>
        <a:srgbClr val="2DA2BF"/>
      </a:hlink>
      <a:folHlink>
        <a:srgbClr val="2DA2BF"/>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100362</TotalTime>
  <Words>4880</Words>
  <Application>Microsoft Office PowerPoint</Application>
  <PresentationFormat>On-screen Show (4:3)</PresentationFormat>
  <Paragraphs>244</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Corbel</vt:lpstr>
      <vt:lpstr>Wingdings</vt:lpstr>
      <vt:lpstr>1_Office Theme</vt:lpstr>
      <vt:lpstr>  Board Roles &amp; Responsibilities:  Public Community Action Agencies  </vt:lpstr>
      <vt:lpstr>PowerPoint Presentation</vt:lpstr>
      <vt:lpstr>Key Responsibilities of the Tripartite Board</vt:lpstr>
      <vt:lpstr>Key Board Responsibilities</vt:lpstr>
      <vt:lpstr>Public CAA Case Study: Power of a Tripartite Board</vt:lpstr>
      <vt:lpstr>Key Board Responsibility</vt:lpstr>
      <vt:lpstr>Engagement Scenario</vt:lpstr>
      <vt:lpstr>Internal and External Responsibilities</vt:lpstr>
      <vt:lpstr>Ways to Increase Engagement</vt:lpstr>
      <vt:lpstr>Board Selection Procedure </vt:lpstr>
      <vt:lpstr>Recruitment Matrices Board Source &amp; CAPLAW</vt:lpstr>
      <vt:lpstr>Training &amp; Orientation Exercise What Would You Do?</vt:lpstr>
      <vt:lpstr>Training &amp; Orientation Options</vt:lpstr>
      <vt:lpstr>CSBG Organizational Standards Board Orientation and Training</vt:lpstr>
      <vt:lpstr>Building Relationships  Executive Director/Dept. Head and Board Chair</vt:lpstr>
      <vt:lpstr>Building Relationships  Board Members and Executive Director/Dept. Head</vt:lpstr>
      <vt:lpstr>Building Relationships  Board Members and Local Governing Officials</vt:lpstr>
      <vt:lpstr>Board Assessment  Sample Excerpt</vt:lpstr>
      <vt:lpstr>Board Assessment  Process</vt:lpstr>
      <vt:lpstr>Board Assessment  Resources</vt:lpstr>
      <vt:lpstr>Connecting with Community Exercise Fill in the Blank</vt:lpstr>
      <vt:lpstr>CSBG Organizational Standards Community Engagement</vt:lpstr>
    </vt:vector>
  </TitlesOfParts>
  <Company>ABCD,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Veronica Zhang</cp:lastModifiedBy>
  <cp:revision>7462</cp:revision>
  <dcterms:created xsi:type="dcterms:W3CDTF">2009-09-10T14:42:41Z</dcterms:created>
  <dcterms:modified xsi:type="dcterms:W3CDTF">2019-09-26T14:28:45Z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866CF50C-CA57-47CE-8DD9-255AE65B776A</vt:lpwstr>
  </property>
  <property fmtid="{D5CDD505-2E9C-101B-9397-08002B2CF9AE}" pid="3" name="ArticulatePath">
    <vt:lpwstr>Tripartite Board Roles and Responsbilities_Public CAAs (9.23.19)</vt:lpwstr>
  </property>
</Properties>
</file>