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56" r:id="rId2"/>
    <p:sldId id="554" r:id="rId3"/>
    <p:sldId id="288" r:id="rId4"/>
    <p:sldId id="305" r:id="rId5"/>
    <p:sldId id="421" r:id="rId6"/>
    <p:sldId id="505" r:id="rId7"/>
    <p:sldId id="506" r:id="rId8"/>
    <p:sldId id="507" r:id="rId9"/>
    <p:sldId id="508" r:id="rId10"/>
    <p:sldId id="509" r:id="rId11"/>
    <p:sldId id="510" r:id="rId12"/>
    <p:sldId id="511" r:id="rId13"/>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ext uri="{19B8F6BF-5375-455C-9EA6-DF929625EA0E}">
        <p15:presenceInfo xmlns:p15="http://schemas.microsoft.com/office/powerpoint/2012/main" xmlns="" userId="S-1-5-21-1123561945-842925246-725345543-395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93BC3"/>
    <a:srgbClr val="32783A"/>
    <a:srgbClr val="7F57A7"/>
    <a:srgbClr val="A082BE"/>
    <a:srgbClr val="00823B"/>
    <a:srgbClr val="FF6600"/>
    <a:srgbClr val="FF9999"/>
    <a:srgbClr val="FFCCCC"/>
    <a:srgbClr val="1F4A7F"/>
    <a:srgbClr val="28C4B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4161" autoAdjust="0"/>
    <p:restoredTop sz="54206" autoAdjust="0"/>
  </p:normalViewPr>
  <p:slideViewPr>
    <p:cSldViewPr>
      <p:cViewPr varScale="1">
        <p:scale>
          <a:sx n="57" d="100"/>
          <a:sy n="57" d="100"/>
        </p:scale>
        <p:origin x="-30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3AA038-8F23-4B29-84E6-E07417907157}"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9C04A8EF-DE62-4BD3-9972-0569C5E51A1E}">
      <dgm:prSet phldrT="[Text]" custT="1"/>
      <dgm:spPr/>
      <dgm:t>
        <a:bodyPr/>
        <a:lstStyle/>
        <a:p>
          <a:r>
            <a:rPr lang="en-US" sz="3000" b="1" dirty="0" smtClean="0"/>
            <a:t>Fundraising</a:t>
          </a:r>
          <a:endParaRPr lang="en-US" sz="3000" b="1" dirty="0"/>
        </a:p>
      </dgm:t>
    </dgm:pt>
    <dgm:pt modelId="{3516C6D1-9D9C-47A4-926E-8B181BF09113}" type="parTrans" cxnId="{26E58B89-6991-4F89-A3F0-264BBAF4CEAB}">
      <dgm:prSet/>
      <dgm:spPr/>
      <dgm:t>
        <a:bodyPr/>
        <a:lstStyle/>
        <a:p>
          <a:endParaRPr lang="en-US"/>
        </a:p>
      </dgm:t>
    </dgm:pt>
    <dgm:pt modelId="{A7EB2901-C055-41A1-B80F-F5D0E74742E4}" type="sibTrans" cxnId="{26E58B89-6991-4F89-A3F0-264BBAF4CEAB}">
      <dgm:prSet/>
      <dgm:spPr/>
      <dgm:t>
        <a:bodyPr/>
        <a:lstStyle/>
        <a:p>
          <a:endParaRPr lang="en-US"/>
        </a:p>
      </dgm:t>
    </dgm:pt>
    <dgm:pt modelId="{3A9F2EBF-6A10-4ACE-AA25-D31FA5D7AF03}">
      <dgm:prSet phldrT="[Text]" custT="1"/>
      <dgm:spPr/>
      <dgm:t>
        <a:bodyPr/>
        <a:lstStyle/>
        <a:p>
          <a:r>
            <a:rPr lang="en-US" sz="2400" dirty="0" smtClean="0"/>
            <a:t>Soliciting gifts</a:t>
          </a:r>
          <a:endParaRPr lang="en-US" sz="2400" dirty="0"/>
        </a:p>
      </dgm:t>
    </dgm:pt>
    <dgm:pt modelId="{2926398A-251F-45E8-B2C5-7D1F20F4C7FC}" type="parTrans" cxnId="{F12256FA-19D9-42C9-BC8B-C86AD5A4DAB3}">
      <dgm:prSet/>
      <dgm:spPr/>
      <dgm:t>
        <a:bodyPr/>
        <a:lstStyle/>
        <a:p>
          <a:endParaRPr lang="en-US"/>
        </a:p>
      </dgm:t>
    </dgm:pt>
    <dgm:pt modelId="{9EB7359B-6733-416C-ABFA-1B507D2DDA9E}" type="sibTrans" cxnId="{F12256FA-19D9-42C9-BC8B-C86AD5A4DAB3}">
      <dgm:prSet/>
      <dgm:spPr/>
      <dgm:t>
        <a:bodyPr/>
        <a:lstStyle/>
        <a:p>
          <a:endParaRPr lang="en-US"/>
        </a:p>
      </dgm:t>
    </dgm:pt>
    <dgm:pt modelId="{4F404094-FBCF-4FC9-BB82-730ADEEEC2F1}">
      <dgm:prSet phldrT="[Text]" custT="1"/>
      <dgm:spPr/>
      <dgm:t>
        <a:bodyPr/>
        <a:lstStyle/>
        <a:p>
          <a:r>
            <a:rPr lang="en-US" sz="2400" dirty="0" smtClean="0"/>
            <a:t>Putting on special events</a:t>
          </a:r>
        </a:p>
      </dgm:t>
    </dgm:pt>
    <dgm:pt modelId="{E1049A73-FF28-453F-B3DF-EC373BB3606A}" type="parTrans" cxnId="{3D989DD2-78F7-4B79-96E4-E1E279100C36}">
      <dgm:prSet/>
      <dgm:spPr/>
      <dgm:t>
        <a:bodyPr/>
        <a:lstStyle/>
        <a:p>
          <a:endParaRPr lang="en-US"/>
        </a:p>
      </dgm:t>
    </dgm:pt>
    <dgm:pt modelId="{A3EF6352-9156-4CB8-BBB8-7A8A58472DA4}" type="sibTrans" cxnId="{3D989DD2-78F7-4B79-96E4-E1E279100C36}">
      <dgm:prSet/>
      <dgm:spPr/>
      <dgm:t>
        <a:bodyPr/>
        <a:lstStyle/>
        <a:p>
          <a:endParaRPr lang="en-US"/>
        </a:p>
      </dgm:t>
    </dgm:pt>
    <dgm:pt modelId="{30CB3F34-EFDA-4930-AC66-8B064F122701}">
      <dgm:prSet phldrT="[Text]" custT="1"/>
      <dgm:spPr>
        <a:solidFill>
          <a:srgbClr val="A082BE"/>
        </a:solidFill>
      </dgm:spPr>
      <dgm:t>
        <a:bodyPr/>
        <a:lstStyle/>
        <a:p>
          <a:r>
            <a:rPr lang="en-US" sz="3000" b="1" dirty="0" smtClean="0"/>
            <a:t>Proposals</a:t>
          </a:r>
          <a:endParaRPr lang="en-US" sz="3000" b="1" dirty="0"/>
        </a:p>
      </dgm:t>
    </dgm:pt>
    <dgm:pt modelId="{771C87FD-4926-444C-8F03-C1FABF4E52C8}" type="parTrans" cxnId="{7FBA1147-8D65-4E0C-BBFC-3307A75024A0}">
      <dgm:prSet/>
      <dgm:spPr/>
      <dgm:t>
        <a:bodyPr/>
        <a:lstStyle/>
        <a:p>
          <a:endParaRPr lang="en-US"/>
        </a:p>
      </dgm:t>
    </dgm:pt>
    <dgm:pt modelId="{63999EB6-64C0-4149-8914-3B7FC165D37D}" type="sibTrans" cxnId="{7FBA1147-8D65-4E0C-BBFC-3307A75024A0}">
      <dgm:prSet/>
      <dgm:spPr/>
      <dgm:t>
        <a:bodyPr/>
        <a:lstStyle/>
        <a:p>
          <a:endParaRPr lang="en-US"/>
        </a:p>
      </dgm:t>
    </dgm:pt>
    <dgm:pt modelId="{9C9B827E-43C1-4DEF-91D8-317902104E8B}">
      <dgm:prSet phldrT="[Text]" custT="1"/>
      <dgm:spPr>
        <a:solidFill>
          <a:srgbClr val="E2D9EB"/>
        </a:solidFill>
      </dgm:spPr>
      <dgm:t>
        <a:bodyPr/>
        <a:lstStyle/>
        <a:p>
          <a:r>
            <a:rPr lang="en-US" sz="2400" dirty="0" smtClean="0"/>
            <a:t>Writing grants</a:t>
          </a:r>
          <a:endParaRPr lang="en-US" sz="2400" dirty="0"/>
        </a:p>
      </dgm:t>
    </dgm:pt>
    <dgm:pt modelId="{CA8A0AB4-3771-46EF-B01F-9E489CAAFE20}" type="parTrans" cxnId="{17B0FA06-C297-47ED-8880-3DF0877A4CE7}">
      <dgm:prSet/>
      <dgm:spPr/>
      <dgm:t>
        <a:bodyPr/>
        <a:lstStyle/>
        <a:p>
          <a:endParaRPr lang="en-US"/>
        </a:p>
      </dgm:t>
    </dgm:pt>
    <dgm:pt modelId="{B33333A2-8739-4F34-B03E-47B9C6B081DD}" type="sibTrans" cxnId="{17B0FA06-C297-47ED-8880-3DF0877A4CE7}">
      <dgm:prSet/>
      <dgm:spPr/>
      <dgm:t>
        <a:bodyPr/>
        <a:lstStyle/>
        <a:p>
          <a:endParaRPr lang="en-US"/>
        </a:p>
      </dgm:t>
    </dgm:pt>
    <dgm:pt modelId="{6C190F38-4FA5-4ACB-AB24-328473021358}">
      <dgm:prSet phldrT="[Text]" custT="1"/>
      <dgm:spPr>
        <a:solidFill>
          <a:srgbClr val="E2D9EB"/>
        </a:solidFill>
      </dgm:spPr>
      <dgm:t>
        <a:bodyPr/>
        <a:lstStyle/>
        <a:p>
          <a:r>
            <a:rPr lang="en-US" sz="2400" dirty="0" smtClean="0"/>
            <a:t>Preparing bid proposals</a:t>
          </a:r>
          <a:endParaRPr lang="en-US" sz="2400" dirty="0"/>
        </a:p>
      </dgm:t>
    </dgm:pt>
    <dgm:pt modelId="{F94F3F5F-BEEC-4294-B9E2-58DB9185105A}" type="parTrans" cxnId="{186D5A8E-84CC-4D59-BDC8-EDC85A77F937}">
      <dgm:prSet/>
      <dgm:spPr/>
      <dgm:t>
        <a:bodyPr/>
        <a:lstStyle/>
        <a:p>
          <a:endParaRPr lang="en-US"/>
        </a:p>
      </dgm:t>
    </dgm:pt>
    <dgm:pt modelId="{7C5AAA9E-92BD-4F68-87F7-423BF1AB0941}" type="sibTrans" cxnId="{186D5A8E-84CC-4D59-BDC8-EDC85A77F937}">
      <dgm:prSet/>
      <dgm:spPr/>
      <dgm:t>
        <a:bodyPr/>
        <a:lstStyle/>
        <a:p>
          <a:endParaRPr lang="en-US"/>
        </a:p>
      </dgm:t>
    </dgm:pt>
    <dgm:pt modelId="{BF1A35DD-7710-4F0D-B201-4A936D510163}">
      <dgm:prSet phldrT="[Text]" custT="1"/>
      <dgm:spPr/>
      <dgm:t>
        <a:bodyPr/>
        <a:lstStyle/>
        <a:p>
          <a:r>
            <a:rPr lang="en-US" sz="2400" dirty="0" smtClean="0"/>
            <a:t>Capital campaigns</a:t>
          </a:r>
          <a:endParaRPr lang="en-US" sz="2400" dirty="0"/>
        </a:p>
      </dgm:t>
    </dgm:pt>
    <dgm:pt modelId="{7C5DC106-89F1-414F-9CCD-DBBE1EE93309}" type="parTrans" cxnId="{DEAFB715-7455-4763-9C71-77EE321D5A14}">
      <dgm:prSet/>
      <dgm:spPr/>
      <dgm:t>
        <a:bodyPr/>
        <a:lstStyle/>
        <a:p>
          <a:endParaRPr lang="en-US"/>
        </a:p>
      </dgm:t>
    </dgm:pt>
    <dgm:pt modelId="{9B038863-FFDD-4E74-971A-2BC74B14655E}" type="sibTrans" cxnId="{DEAFB715-7455-4763-9C71-77EE321D5A14}">
      <dgm:prSet/>
      <dgm:spPr/>
      <dgm:t>
        <a:bodyPr/>
        <a:lstStyle/>
        <a:p>
          <a:endParaRPr lang="en-US"/>
        </a:p>
      </dgm:t>
    </dgm:pt>
    <dgm:pt modelId="{45128CD0-4875-4E32-B65A-31D1C91E4EE3}" type="pres">
      <dgm:prSet presAssocID="{613AA038-8F23-4B29-84E6-E07417907157}" presName="Name0" presStyleCnt="0">
        <dgm:presLayoutVars>
          <dgm:dir/>
          <dgm:animLvl val="lvl"/>
          <dgm:resizeHandles val="exact"/>
        </dgm:presLayoutVars>
      </dgm:prSet>
      <dgm:spPr/>
      <dgm:t>
        <a:bodyPr/>
        <a:lstStyle/>
        <a:p>
          <a:endParaRPr lang="en-US"/>
        </a:p>
      </dgm:t>
    </dgm:pt>
    <dgm:pt modelId="{B1FB6C69-408A-42A3-AA52-94D454437CCD}" type="pres">
      <dgm:prSet presAssocID="{9C04A8EF-DE62-4BD3-9972-0569C5E51A1E}" presName="vertFlow" presStyleCnt="0"/>
      <dgm:spPr/>
    </dgm:pt>
    <dgm:pt modelId="{866429ED-2083-423D-BA1B-DD15ADC21D90}" type="pres">
      <dgm:prSet presAssocID="{9C04A8EF-DE62-4BD3-9972-0569C5E51A1E}" presName="header" presStyleLbl="node1" presStyleIdx="0" presStyleCnt="2" custScaleX="137713"/>
      <dgm:spPr/>
      <dgm:t>
        <a:bodyPr/>
        <a:lstStyle/>
        <a:p>
          <a:endParaRPr lang="en-US"/>
        </a:p>
      </dgm:t>
    </dgm:pt>
    <dgm:pt modelId="{BA8ED77A-6599-437B-952A-37B16EDFF8D7}" type="pres">
      <dgm:prSet presAssocID="{2926398A-251F-45E8-B2C5-7D1F20F4C7FC}" presName="parTrans" presStyleLbl="sibTrans2D1" presStyleIdx="0" presStyleCnt="5"/>
      <dgm:spPr/>
      <dgm:t>
        <a:bodyPr/>
        <a:lstStyle/>
        <a:p>
          <a:endParaRPr lang="en-US"/>
        </a:p>
      </dgm:t>
    </dgm:pt>
    <dgm:pt modelId="{164298E7-7D44-471E-B566-3F65E99ED266}" type="pres">
      <dgm:prSet presAssocID="{3A9F2EBF-6A10-4ACE-AA25-D31FA5D7AF03}" presName="child" presStyleLbl="alignAccFollowNode1" presStyleIdx="0" presStyleCnt="5" custScaleX="137713">
        <dgm:presLayoutVars>
          <dgm:chMax val="0"/>
          <dgm:bulletEnabled val="1"/>
        </dgm:presLayoutVars>
      </dgm:prSet>
      <dgm:spPr/>
      <dgm:t>
        <a:bodyPr/>
        <a:lstStyle/>
        <a:p>
          <a:endParaRPr lang="en-US"/>
        </a:p>
      </dgm:t>
    </dgm:pt>
    <dgm:pt modelId="{AD657C2F-51F0-4FCB-80F4-17354CB95E83}" type="pres">
      <dgm:prSet presAssocID="{9EB7359B-6733-416C-ABFA-1B507D2DDA9E}" presName="sibTrans" presStyleLbl="sibTrans2D1" presStyleIdx="1" presStyleCnt="5"/>
      <dgm:spPr/>
      <dgm:t>
        <a:bodyPr/>
        <a:lstStyle/>
        <a:p>
          <a:endParaRPr lang="en-US"/>
        </a:p>
      </dgm:t>
    </dgm:pt>
    <dgm:pt modelId="{781E5E18-4149-4DCD-878A-B741C0EE1EC0}" type="pres">
      <dgm:prSet presAssocID="{4F404094-FBCF-4FC9-BB82-730ADEEEC2F1}" presName="child" presStyleLbl="alignAccFollowNode1" presStyleIdx="1" presStyleCnt="5" custScaleX="137713">
        <dgm:presLayoutVars>
          <dgm:chMax val="0"/>
          <dgm:bulletEnabled val="1"/>
        </dgm:presLayoutVars>
      </dgm:prSet>
      <dgm:spPr/>
      <dgm:t>
        <a:bodyPr/>
        <a:lstStyle/>
        <a:p>
          <a:endParaRPr lang="en-US"/>
        </a:p>
      </dgm:t>
    </dgm:pt>
    <dgm:pt modelId="{553ACA28-4363-4174-A1E6-D23A550CC1EC}" type="pres">
      <dgm:prSet presAssocID="{A3EF6352-9156-4CB8-BBB8-7A8A58472DA4}" presName="sibTrans" presStyleLbl="sibTrans2D1" presStyleIdx="2" presStyleCnt="5"/>
      <dgm:spPr/>
      <dgm:t>
        <a:bodyPr/>
        <a:lstStyle/>
        <a:p>
          <a:endParaRPr lang="en-US"/>
        </a:p>
      </dgm:t>
    </dgm:pt>
    <dgm:pt modelId="{78A1899A-10D6-4EF5-996E-0DB03F561C7D}" type="pres">
      <dgm:prSet presAssocID="{BF1A35DD-7710-4F0D-B201-4A936D510163}" presName="child" presStyleLbl="alignAccFollowNode1" presStyleIdx="2" presStyleCnt="5" custScaleX="137713">
        <dgm:presLayoutVars>
          <dgm:chMax val="0"/>
          <dgm:bulletEnabled val="1"/>
        </dgm:presLayoutVars>
      </dgm:prSet>
      <dgm:spPr/>
      <dgm:t>
        <a:bodyPr/>
        <a:lstStyle/>
        <a:p>
          <a:endParaRPr lang="en-US"/>
        </a:p>
      </dgm:t>
    </dgm:pt>
    <dgm:pt modelId="{D2C8B9BE-5675-4288-BADA-898C96146BA7}" type="pres">
      <dgm:prSet presAssocID="{9C04A8EF-DE62-4BD3-9972-0569C5E51A1E}" presName="hSp" presStyleCnt="0"/>
      <dgm:spPr/>
    </dgm:pt>
    <dgm:pt modelId="{933CA7B7-6403-41EE-9A3D-288CF2C60E60}" type="pres">
      <dgm:prSet presAssocID="{30CB3F34-EFDA-4930-AC66-8B064F122701}" presName="vertFlow" presStyleCnt="0"/>
      <dgm:spPr/>
    </dgm:pt>
    <dgm:pt modelId="{57656C20-145C-4DFA-BD64-5C677D1A0CB7}" type="pres">
      <dgm:prSet presAssocID="{30CB3F34-EFDA-4930-AC66-8B064F122701}" presName="header" presStyleLbl="node1" presStyleIdx="1" presStyleCnt="2" custScaleX="137713"/>
      <dgm:spPr/>
      <dgm:t>
        <a:bodyPr/>
        <a:lstStyle/>
        <a:p>
          <a:endParaRPr lang="en-US"/>
        </a:p>
      </dgm:t>
    </dgm:pt>
    <dgm:pt modelId="{39338C2D-59C8-4EA0-9D01-E70729197626}" type="pres">
      <dgm:prSet presAssocID="{CA8A0AB4-3771-46EF-B01F-9E489CAAFE20}" presName="parTrans" presStyleLbl="sibTrans2D1" presStyleIdx="3" presStyleCnt="5"/>
      <dgm:spPr/>
      <dgm:t>
        <a:bodyPr/>
        <a:lstStyle/>
        <a:p>
          <a:endParaRPr lang="en-US"/>
        </a:p>
      </dgm:t>
    </dgm:pt>
    <dgm:pt modelId="{5D6C7EC9-9932-4768-8281-6A5C5BF7FDA5}" type="pres">
      <dgm:prSet presAssocID="{9C9B827E-43C1-4DEF-91D8-317902104E8B}" presName="child" presStyleLbl="alignAccFollowNode1" presStyleIdx="3" presStyleCnt="5" custScaleX="137713">
        <dgm:presLayoutVars>
          <dgm:chMax val="0"/>
          <dgm:bulletEnabled val="1"/>
        </dgm:presLayoutVars>
      </dgm:prSet>
      <dgm:spPr/>
      <dgm:t>
        <a:bodyPr/>
        <a:lstStyle/>
        <a:p>
          <a:endParaRPr lang="en-US"/>
        </a:p>
      </dgm:t>
    </dgm:pt>
    <dgm:pt modelId="{12438B0F-BD26-404B-AB13-58434C19229A}" type="pres">
      <dgm:prSet presAssocID="{B33333A2-8739-4F34-B03E-47B9C6B081DD}" presName="sibTrans" presStyleLbl="sibTrans2D1" presStyleIdx="4" presStyleCnt="5"/>
      <dgm:spPr/>
      <dgm:t>
        <a:bodyPr/>
        <a:lstStyle/>
        <a:p>
          <a:endParaRPr lang="en-US"/>
        </a:p>
      </dgm:t>
    </dgm:pt>
    <dgm:pt modelId="{FAD9C7EE-10AE-4838-B98C-A685A9012C91}" type="pres">
      <dgm:prSet presAssocID="{6C190F38-4FA5-4ACB-AB24-328473021358}" presName="child" presStyleLbl="alignAccFollowNode1" presStyleIdx="4" presStyleCnt="5" custScaleX="137713">
        <dgm:presLayoutVars>
          <dgm:chMax val="0"/>
          <dgm:bulletEnabled val="1"/>
        </dgm:presLayoutVars>
      </dgm:prSet>
      <dgm:spPr/>
      <dgm:t>
        <a:bodyPr/>
        <a:lstStyle/>
        <a:p>
          <a:endParaRPr lang="en-US"/>
        </a:p>
      </dgm:t>
    </dgm:pt>
  </dgm:ptLst>
  <dgm:cxnLst>
    <dgm:cxn modelId="{F12256FA-19D9-42C9-BC8B-C86AD5A4DAB3}" srcId="{9C04A8EF-DE62-4BD3-9972-0569C5E51A1E}" destId="{3A9F2EBF-6A10-4ACE-AA25-D31FA5D7AF03}" srcOrd="0" destOrd="0" parTransId="{2926398A-251F-45E8-B2C5-7D1F20F4C7FC}" sibTransId="{9EB7359B-6733-416C-ABFA-1B507D2DDA9E}"/>
    <dgm:cxn modelId="{7FBA1147-8D65-4E0C-BBFC-3307A75024A0}" srcId="{613AA038-8F23-4B29-84E6-E07417907157}" destId="{30CB3F34-EFDA-4930-AC66-8B064F122701}" srcOrd="1" destOrd="0" parTransId="{771C87FD-4926-444C-8F03-C1FABF4E52C8}" sibTransId="{63999EB6-64C0-4149-8914-3B7FC165D37D}"/>
    <dgm:cxn modelId="{EBCEE83A-F7D1-4281-85C1-04D1BACE384D}" type="presOf" srcId="{BF1A35DD-7710-4F0D-B201-4A936D510163}" destId="{78A1899A-10D6-4EF5-996E-0DB03F561C7D}" srcOrd="0" destOrd="0" presId="urn:microsoft.com/office/officeart/2005/8/layout/lProcess1"/>
    <dgm:cxn modelId="{3C40A259-725F-4490-96E5-D1D36B52D6B1}" type="presOf" srcId="{9EB7359B-6733-416C-ABFA-1B507D2DDA9E}" destId="{AD657C2F-51F0-4FCB-80F4-17354CB95E83}" srcOrd="0" destOrd="0" presId="urn:microsoft.com/office/officeart/2005/8/layout/lProcess1"/>
    <dgm:cxn modelId="{08BD6C26-E8B1-4E54-9019-EC4611B1967D}" type="presOf" srcId="{613AA038-8F23-4B29-84E6-E07417907157}" destId="{45128CD0-4875-4E32-B65A-31D1C91E4EE3}" srcOrd="0" destOrd="0" presId="urn:microsoft.com/office/officeart/2005/8/layout/lProcess1"/>
    <dgm:cxn modelId="{17B0FA06-C297-47ED-8880-3DF0877A4CE7}" srcId="{30CB3F34-EFDA-4930-AC66-8B064F122701}" destId="{9C9B827E-43C1-4DEF-91D8-317902104E8B}" srcOrd="0" destOrd="0" parTransId="{CA8A0AB4-3771-46EF-B01F-9E489CAAFE20}" sibTransId="{B33333A2-8739-4F34-B03E-47B9C6B081DD}"/>
    <dgm:cxn modelId="{0E731E04-EBDB-4198-B709-35666AD7778C}" type="presOf" srcId="{30CB3F34-EFDA-4930-AC66-8B064F122701}" destId="{57656C20-145C-4DFA-BD64-5C677D1A0CB7}" srcOrd="0" destOrd="0" presId="urn:microsoft.com/office/officeart/2005/8/layout/lProcess1"/>
    <dgm:cxn modelId="{B88F1A93-CF36-4E4A-AB71-545F4B7EB419}" type="presOf" srcId="{9C04A8EF-DE62-4BD3-9972-0569C5E51A1E}" destId="{866429ED-2083-423D-BA1B-DD15ADC21D90}" srcOrd="0" destOrd="0" presId="urn:microsoft.com/office/officeart/2005/8/layout/lProcess1"/>
    <dgm:cxn modelId="{9DA5ED7C-293F-40AA-9819-3228EEA4ECF1}" type="presOf" srcId="{A3EF6352-9156-4CB8-BBB8-7A8A58472DA4}" destId="{553ACA28-4363-4174-A1E6-D23A550CC1EC}" srcOrd="0" destOrd="0" presId="urn:microsoft.com/office/officeart/2005/8/layout/lProcess1"/>
    <dgm:cxn modelId="{A2D56F70-A30C-4B35-B87C-AD9F65781AA0}" type="presOf" srcId="{B33333A2-8739-4F34-B03E-47B9C6B081DD}" destId="{12438B0F-BD26-404B-AB13-58434C19229A}" srcOrd="0" destOrd="0" presId="urn:microsoft.com/office/officeart/2005/8/layout/lProcess1"/>
    <dgm:cxn modelId="{B2E609A1-4783-4CCB-91C0-AF09F7B3167A}" type="presOf" srcId="{2926398A-251F-45E8-B2C5-7D1F20F4C7FC}" destId="{BA8ED77A-6599-437B-952A-37B16EDFF8D7}" srcOrd="0" destOrd="0" presId="urn:microsoft.com/office/officeart/2005/8/layout/lProcess1"/>
    <dgm:cxn modelId="{AE41D7C1-AB07-4883-A52B-B9EA0ED324E9}" type="presOf" srcId="{3A9F2EBF-6A10-4ACE-AA25-D31FA5D7AF03}" destId="{164298E7-7D44-471E-B566-3F65E99ED266}" srcOrd="0" destOrd="0" presId="urn:microsoft.com/office/officeart/2005/8/layout/lProcess1"/>
    <dgm:cxn modelId="{26E58B89-6991-4F89-A3F0-264BBAF4CEAB}" srcId="{613AA038-8F23-4B29-84E6-E07417907157}" destId="{9C04A8EF-DE62-4BD3-9972-0569C5E51A1E}" srcOrd="0" destOrd="0" parTransId="{3516C6D1-9D9C-47A4-926E-8B181BF09113}" sibTransId="{A7EB2901-C055-41A1-B80F-F5D0E74742E4}"/>
    <dgm:cxn modelId="{DEAFB715-7455-4763-9C71-77EE321D5A14}" srcId="{9C04A8EF-DE62-4BD3-9972-0569C5E51A1E}" destId="{BF1A35DD-7710-4F0D-B201-4A936D510163}" srcOrd="2" destOrd="0" parTransId="{7C5DC106-89F1-414F-9CCD-DBBE1EE93309}" sibTransId="{9B038863-FFDD-4E74-971A-2BC74B14655E}"/>
    <dgm:cxn modelId="{E79A7440-0160-42D0-B0BD-456F47F773D3}" type="presOf" srcId="{CA8A0AB4-3771-46EF-B01F-9E489CAAFE20}" destId="{39338C2D-59C8-4EA0-9D01-E70729197626}" srcOrd="0" destOrd="0" presId="urn:microsoft.com/office/officeart/2005/8/layout/lProcess1"/>
    <dgm:cxn modelId="{3684E0A3-5870-4258-BC6B-88A586E3212D}" type="presOf" srcId="{9C9B827E-43C1-4DEF-91D8-317902104E8B}" destId="{5D6C7EC9-9932-4768-8281-6A5C5BF7FDA5}" srcOrd="0" destOrd="0" presId="urn:microsoft.com/office/officeart/2005/8/layout/lProcess1"/>
    <dgm:cxn modelId="{186D5A8E-84CC-4D59-BDC8-EDC85A77F937}" srcId="{30CB3F34-EFDA-4930-AC66-8B064F122701}" destId="{6C190F38-4FA5-4ACB-AB24-328473021358}" srcOrd="1" destOrd="0" parTransId="{F94F3F5F-BEEC-4294-B9E2-58DB9185105A}" sibTransId="{7C5AAA9E-92BD-4F68-87F7-423BF1AB0941}"/>
    <dgm:cxn modelId="{09E17978-7C71-4EE8-961C-9CE455696B0A}" type="presOf" srcId="{4F404094-FBCF-4FC9-BB82-730ADEEEC2F1}" destId="{781E5E18-4149-4DCD-878A-B741C0EE1EC0}" srcOrd="0" destOrd="0" presId="urn:microsoft.com/office/officeart/2005/8/layout/lProcess1"/>
    <dgm:cxn modelId="{3D989DD2-78F7-4B79-96E4-E1E279100C36}" srcId="{9C04A8EF-DE62-4BD3-9972-0569C5E51A1E}" destId="{4F404094-FBCF-4FC9-BB82-730ADEEEC2F1}" srcOrd="1" destOrd="0" parTransId="{E1049A73-FF28-453F-B3DF-EC373BB3606A}" sibTransId="{A3EF6352-9156-4CB8-BBB8-7A8A58472DA4}"/>
    <dgm:cxn modelId="{185C1A76-3F9C-4B22-A19E-4A7748187081}" type="presOf" srcId="{6C190F38-4FA5-4ACB-AB24-328473021358}" destId="{FAD9C7EE-10AE-4838-B98C-A685A9012C91}" srcOrd="0" destOrd="0" presId="urn:microsoft.com/office/officeart/2005/8/layout/lProcess1"/>
    <dgm:cxn modelId="{C2C4BCFF-5D8C-4744-9821-3431CF02EE36}" type="presParOf" srcId="{45128CD0-4875-4E32-B65A-31D1C91E4EE3}" destId="{B1FB6C69-408A-42A3-AA52-94D454437CCD}" srcOrd="0" destOrd="0" presId="urn:microsoft.com/office/officeart/2005/8/layout/lProcess1"/>
    <dgm:cxn modelId="{51C15E0E-9354-4CBE-95A5-882191B279D4}" type="presParOf" srcId="{B1FB6C69-408A-42A3-AA52-94D454437CCD}" destId="{866429ED-2083-423D-BA1B-DD15ADC21D90}" srcOrd="0" destOrd="0" presId="urn:microsoft.com/office/officeart/2005/8/layout/lProcess1"/>
    <dgm:cxn modelId="{089149C7-C42F-4D0A-A638-9A15AC4ECE13}" type="presParOf" srcId="{B1FB6C69-408A-42A3-AA52-94D454437CCD}" destId="{BA8ED77A-6599-437B-952A-37B16EDFF8D7}" srcOrd="1" destOrd="0" presId="urn:microsoft.com/office/officeart/2005/8/layout/lProcess1"/>
    <dgm:cxn modelId="{26CCCC62-638A-401E-A71F-EA38693C085A}" type="presParOf" srcId="{B1FB6C69-408A-42A3-AA52-94D454437CCD}" destId="{164298E7-7D44-471E-B566-3F65E99ED266}" srcOrd="2" destOrd="0" presId="urn:microsoft.com/office/officeart/2005/8/layout/lProcess1"/>
    <dgm:cxn modelId="{EDE004BB-C216-4DF3-B067-2244274EBCF2}" type="presParOf" srcId="{B1FB6C69-408A-42A3-AA52-94D454437CCD}" destId="{AD657C2F-51F0-4FCB-80F4-17354CB95E83}" srcOrd="3" destOrd="0" presId="urn:microsoft.com/office/officeart/2005/8/layout/lProcess1"/>
    <dgm:cxn modelId="{FA0F7820-2DC9-41E8-901E-7076007210CD}" type="presParOf" srcId="{B1FB6C69-408A-42A3-AA52-94D454437CCD}" destId="{781E5E18-4149-4DCD-878A-B741C0EE1EC0}" srcOrd="4" destOrd="0" presId="urn:microsoft.com/office/officeart/2005/8/layout/lProcess1"/>
    <dgm:cxn modelId="{3E2D15D2-9436-4B31-AD1F-AC2B8D4AD189}" type="presParOf" srcId="{B1FB6C69-408A-42A3-AA52-94D454437CCD}" destId="{553ACA28-4363-4174-A1E6-D23A550CC1EC}" srcOrd="5" destOrd="0" presId="urn:microsoft.com/office/officeart/2005/8/layout/lProcess1"/>
    <dgm:cxn modelId="{CB00CF51-8BC7-4518-8B19-4384B4921797}" type="presParOf" srcId="{B1FB6C69-408A-42A3-AA52-94D454437CCD}" destId="{78A1899A-10D6-4EF5-996E-0DB03F561C7D}" srcOrd="6" destOrd="0" presId="urn:microsoft.com/office/officeart/2005/8/layout/lProcess1"/>
    <dgm:cxn modelId="{970945B5-EEEC-402C-891A-DD3DA1E8F51C}" type="presParOf" srcId="{45128CD0-4875-4E32-B65A-31D1C91E4EE3}" destId="{D2C8B9BE-5675-4288-BADA-898C96146BA7}" srcOrd="1" destOrd="0" presId="urn:microsoft.com/office/officeart/2005/8/layout/lProcess1"/>
    <dgm:cxn modelId="{F74F958F-6BD3-4381-903B-89763E5DDF87}" type="presParOf" srcId="{45128CD0-4875-4E32-B65A-31D1C91E4EE3}" destId="{933CA7B7-6403-41EE-9A3D-288CF2C60E60}" srcOrd="2" destOrd="0" presId="urn:microsoft.com/office/officeart/2005/8/layout/lProcess1"/>
    <dgm:cxn modelId="{64D93360-CED4-48B3-A66D-B0EC4AB12DAF}" type="presParOf" srcId="{933CA7B7-6403-41EE-9A3D-288CF2C60E60}" destId="{57656C20-145C-4DFA-BD64-5C677D1A0CB7}" srcOrd="0" destOrd="0" presId="urn:microsoft.com/office/officeart/2005/8/layout/lProcess1"/>
    <dgm:cxn modelId="{8A39A7E2-35B4-4C8A-96A9-C32DECD429E8}" type="presParOf" srcId="{933CA7B7-6403-41EE-9A3D-288CF2C60E60}" destId="{39338C2D-59C8-4EA0-9D01-E70729197626}" srcOrd="1" destOrd="0" presId="urn:microsoft.com/office/officeart/2005/8/layout/lProcess1"/>
    <dgm:cxn modelId="{80176042-9E1C-4A7E-A866-BF78115505E8}" type="presParOf" srcId="{933CA7B7-6403-41EE-9A3D-288CF2C60E60}" destId="{5D6C7EC9-9932-4768-8281-6A5C5BF7FDA5}" srcOrd="2" destOrd="0" presId="urn:microsoft.com/office/officeart/2005/8/layout/lProcess1"/>
    <dgm:cxn modelId="{816EEB2D-4841-4ECE-8C97-9ABC69DE3A9A}" type="presParOf" srcId="{933CA7B7-6403-41EE-9A3D-288CF2C60E60}" destId="{12438B0F-BD26-404B-AB13-58434C19229A}" srcOrd="3" destOrd="0" presId="urn:microsoft.com/office/officeart/2005/8/layout/lProcess1"/>
    <dgm:cxn modelId="{0C79C596-C4BE-4852-A322-B941ED0F217B}" type="presParOf" srcId="{933CA7B7-6403-41EE-9A3D-288CF2C60E60}" destId="{FAD9C7EE-10AE-4838-B98C-A685A9012C91}" srcOrd="4"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8D8531-3F08-4B41-B6AD-A9422408DD0A}"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4BD5972B-7BD5-415D-A034-1C89A1AD78FD}">
      <dgm:prSet phldrT="[Text]" custT="1"/>
      <dgm:spPr>
        <a:solidFill>
          <a:schemeClr val="accent4"/>
        </a:solidFill>
      </dgm:spPr>
      <dgm:t>
        <a:bodyPr/>
        <a:lstStyle/>
        <a:p>
          <a:r>
            <a:rPr lang="en-US" sz="3000" b="1" cap="small" baseline="0" dirty="0" smtClean="0">
              <a:solidFill>
                <a:schemeClr val="accent4">
                  <a:lumMod val="20000"/>
                  <a:lumOff val="80000"/>
                </a:schemeClr>
              </a:solidFill>
            </a:rPr>
            <a:t>Board’s Role in Fundraising</a:t>
          </a:r>
          <a:endParaRPr lang="en-US" sz="3000" b="1" cap="small" baseline="0" dirty="0">
            <a:solidFill>
              <a:schemeClr val="accent4">
                <a:lumMod val="20000"/>
                <a:lumOff val="80000"/>
              </a:schemeClr>
            </a:solidFill>
          </a:endParaRPr>
        </a:p>
      </dgm:t>
    </dgm:pt>
    <dgm:pt modelId="{E5AC9808-7C34-414E-A707-E12BC106C21B}" type="parTrans" cxnId="{6E52CEC6-8A6C-43BD-AF39-30D5E9E82BE4}">
      <dgm:prSet/>
      <dgm:spPr/>
      <dgm:t>
        <a:bodyPr/>
        <a:lstStyle/>
        <a:p>
          <a:endParaRPr lang="en-US"/>
        </a:p>
      </dgm:t>
    </dgm:pt>
    <dgm:pt modelId="{BC8B3790-312C-41B3-9048-4231FE88AD40}" type="sibTrans" cxnId="{6E52CEC6-8A6C-43BD-AF39-30D5E9E82BE4}">
      <dgm:prSet/>
      <dgm:spPr/>
      <dgm:t>
        <a:bodyPr/>
        <a:lstStyle/>
        <a:p>
          <a:endParaRPr lang="en-US"/>
        </a:p>
      </dgm:t>
    </dgm:pt>
    <dgm:pt modelId="{CA1D6B0E-D3CE-4C9C-A29B-8DAB53DAC508}">
      <dgm:prSet phldrT="[Text]" custT="1"/>
      <dgm:spPr>
        <a:solidFill>
          <a:srgbClr val="C00000"/>
        </a:solidFill>
      </dgm:spPr>
      <dgm:t>
        <a:bodyPr/>
        <a:lstStyle/>
        <a:p>
          <a:r>
            <a:rPr lang="en-US" sz="2400" b="1" dirty="0" smtClean="0"/>
            <a:t>Work with staff to develop plan</a:t>
          </a:r>
          <a:endParaRPr lang="en-US" sz="2400" b="1" dirty="0"/>
        </a:p>
      </dgm:t>
    </dgm:pt>
    <dgm:pt modelId="{D78DE525-269E-4DD0-B605-7E5313CDD257}" type="parTrans" cxnId="{5D999AD2-6EE7-4027-82D0-26B1676C213B}">
      <dgm:prSet/>
      <dgm:spPr/>
      <dgm:t>
        <a:bodyPr/>
        <a:lstStyle/>
        <a:p>
          <a:endParaRPr lang="en-US"/>
        </a:p>
      </dgm:t>
    </dgm:pt>
    <dgm:pt modelId="{34017D97-2A50-46E1-B79F-A42AE696C49E}" type="sibTrans" cxnId="{5D999AD2-6EE7-4027-82D0-26B1676C213B}">
      <dgm:prSet/>
      <dgm:spPr/>
      <dgm:t>
        <a:bodyPr/>
        <a:lstStyle/>
        <a:p>
          <a:endParaRPr lang="en-US"/>
        </a:p>
      </dgm:t>
    </dgm:pt>
    <dgm:pt modelId="{04EA3F27-5E47-4ADA-9A18-63FAE3C0A4C0}">
      <dgm:prSet phldrT="[Text]" custT="1"/>
      <dgm:spPr/>
      <dgm:t>
        <a:bodyPr/>
        <a:lstStyle/>
        <a:p>
          <a:r>
            <a:rPr lang="en-US" sz="2400" b="1" dirty="0" smtClean="0"/>
            <a:t>Oversee implementation of plan</a:t>
          </a:r>
          <a:endParaRPr lang="en-US" sz="2400" b="1" dirty="0"/>
        </a:p>
      </dgm:t>
    </dgm:pt>
    <dgm:pt modelId="{DC58AA06-BD65-4D01-8036-662176FBB8DA}" type="parTrans" cxnId="{FE9F0001-CC1A-4E72-9B9D-D2E441E32623}">
      <dgm:prSet/>
      <dgm:spPr/>
      <dgm:t>
        <a:bodyPr/>
        <a:lstStyle/>
        <a:p>
          <a:endParaRPr lang="en-US"/>
        </a:p>
      </dgm:t>
    </dgm:pt>
    <dgm:pt modelId="{E70CE88A-AEE7-4D8E-B6AC-76CF815D519F}" type="sibTrans" cxnId="{FE9F0001-CC1A-4E72-9B9D-D2E441E32623}">
      <dgm:prSet/>
      <dgm:spPr/>
      <dgm:t>
        <a:bodyPr/>
        <a:lstStyle/>
        <a:p>
          <a:endParaRPr lang="en-US"/>
        </a:p>
      </dgm:t>
    </dgm:pt>
    <dgm:pt modelId="{6452B546-B76A-4B89-9CE1-386D03797AB1}">
      <dgm:prSet phldrT="[Text]" custT="1"/>
      <dgm:spPr>
        <a:solidFill>
          <a:srgbClr val="A082BE"/>
        </a:solidFill>
      </dgm:spPr>
      <dgm:t>
        <a:bodyPr/>
        <a:lstStyle/>
        <a:p>
          <a:r>
            <a:rPr lang="en-US" sz="2400" b="1" dirty="0" smtClean="0"/>
            <a:t>Identify potential funders</a:t>
          </a:r>
          <a:endParaRPr lang="en-US" sz="2400" b="1" dirty="0"/>
        </a:p>
      </dgm:t>
    </dgm:pt>
    <dgm:pt modelId="{7D227E0E-6688-4308-82F8-AED6D1D98C30}" type="parTrans" cxnId="{61F7BAC0-BCD0-4C63-9061-1AA859F99ADA}">
      <dgm:prSet/>
      <dgm:spPr/>
      <dgm:t>
        <a:bodyPr/>
        <a:lstStyle/>
        <a:p>
          <a:endParaRPr lang="en-US"/>
        </a:p>
      </dgm:t>
    </dgm:pt>
    <dgm:pt modelId="{FDECC310-C71F-41EC-9A68-1BE0879B2C3F}" type="sibTrans" cxnId="{61F7BAC0-BCD0-4C63-9061-1AA859F99ADA}">
      <dgm:prSet/>
      <dgm:spPr/>
      <dgm:t>
        <a:bodyPr/>
        <a:lstStyle/>
        <a:p>
          <a:endParaRPr lang="en-US"/>
        </a:p>
      </dgm:t>
    </dgm:pt>
    <dgm:pt modelId="{9FF81625-B251-4C85-8BEF-CD9FA0991077}">
      <dgm:prSet phldrT="[Text]" custT="1"/>
      <dgm:spPr>
        <a:solidFill>
          <a:srgbClr val="28C4B1"/>
        </a:solidFill>
      </dgm:spPr>
      <dgm:t>
        <a:bodyPr/>
        <a:lstStyle/>
        <a:p>
          <a:r>
            <a:rPr lang="en-US" sz="2400" b="1" dirty="0" smtClean="0"/>
            <a:t>Develop &amp; nurture relationships</a:t>
          </a:r>
          <a:endParaRPr lang="en-US" sz="2400" b="1" dirty="0"/>
        </a:p>
      </dgm:t>
    </dgm:pt>
    <dgm:pt modelId="{9DB25733-48F9-4D13-AB99-FD7A06AC6923}" type="parTrans" cxnId="{0F920592-E8A0-4759-BF09-E72E6709B205}">
      <dgm:prSet/>
      <dgm:spPr/>
      <dgm:t>
        <a:bodyPr/>
        <a:lstStyle/>
        <a:p>
          <a:endParaRPr lang="en-US"/>
        </a:p>
      </dgm:t>
    </dgm:pt>
    <dgm:pt modelId="{F2AD7E4B-EE32-455E-9B49-BA87570B452B}" type="sibTrans" cxnId="{0F920592-E8A0-4759-BF09-E72E6709B205}">
      <dgm:prSet/>
      <dgm:spPr/>
      <dgm:t>
        <a:bodyPr/>
        <a:lstStyle/>
        <a:p>
          <a:endParaRPr lang="en-US"/>
        </a:p>
      </dgm:t>
    </dgm:pt>
    <dgm:pt modelId="{112AC195-96E8-43B8-B808-CE46C4465C4F}">
      <dgm:prSet phldrT="[Text]" custT="1"/>
      <dgm:spPr>
        <a:solidFill>
          <a:schemeClr val="accent3"/>
        </a:solidFill>
      </dgm:spPr>
      <dgm:t>
        <a:bodyPr/>
        <a:lstStyle/>
        <a:p>
          <a:r>
            <a:rPr lang="en-US" sz="2400" b="1" dirty="0" smtClean="0"/>
            <a:t>Organize &amp; participate in special events</a:t>
          </a:r>
          <a:endParaRPr lang="en-US" sz="2400" b="1" dirty="0"/>
        </a:p>
      </dgm:t>
    </dgm:pt>
    <dgm:pt modelId="{F8DF85C4-7706-43E0-8E20-87D9894ACE79}" type="parTrans" cxnId="{ED8766C9-1D7A-436A-A3C4-D40E95E8C73F}">
      <dgm:prSet/>
      <dgm:spPr/>
      <dgm:t>
        <a:bodyPr/>
        <a:lstStyle/>
        <a:p>
          <a:endParaRPr lang="en-US"/>
        </a:p>
      </dgm:t>
    </dgm:pt>
    <dgm:pt modelId="{9EC0E426-FA36-4266-BB08-FAC58BBC6F0C}" type="sibTrans" cxnId="{ED8766C9-1D7A-436A-A3C4-D40E95E8C73F}">
      <dgm:prSet/>
      <dgm:spPr/>
      <dgm:t>
        <a:bodyPr/>
        <a:lstStyle/>
        <a:p>
          <a:endParaRPr lang="en-US"/>
        </a:p>
      </dgm:t>
    </dgm:pt>
    <dgm:pt modelId="{EE572E95-51EC-4E9C-B25B-8D6D04A7046D}" type="pres">
      <dgm:prSet presAssocID="{008D8531-3F08-4B41-B6AD-A9422408DD0A}" presName="Name0" presStyleCnt="0">
        <dgm:presLayoutVars>
          <dgm:chMax val="1"/>
          <dgm:dir/>
          <dgm:animLvl val="ctr"/>
          <dgm:resizeHandles val="exact"/>
        </dgm:presLayoutVars>
      </dgm:prSet>
      <dgm:spPr/>
      <dgm:t>
        <a:bodyPr/>
        <a:lstStyle/>
        <a:p>
          <a:endParaRPr lang="en-US"/>
        </a:p>
      </dgm:t>
    </dgm:pt>
    <dgm:pt modelId="{202E94E4-BCB4-4A5A-88BD-DCA9804DA6E3}" type="pres">
      <dgm:prSet presAssocID="{4BD5972B-7BD5-415D-A034-1C89A1AD78FD}" presName="centerShape" presStyleLbl="node0" presStyleIdx="0" presStyleCnt="1" custScaleX="227763" custScaleY="119083" custLinFactNeighborX="580" custLinFactNeighborY="-7744"/>
      <dgm:spPr/>
      <dgm:t>
        <a:bodyPr/>
        <a:lstStyle/>
        <a:p>
          <a:endParaRPr lang="en-US"/>
        </a:p>
      </dgm:t>
    </dgm:pt>
    <dgm:pt modelId="{D9F540A5-BBBB-4660-A37C-E9E43829D915}" type="pres">
      <dgm:prSet presAssocID="{D78DE525-269E-4DD0-B605-7E5313CDD257}" presName="parTrans" presStyleLbl="sibTrans2D1" presStyleIdx="0" presStyleCnt="5"/>
      <dgm:spPr/>
      <dgm:t>
        <a:bodyPr/>
        <a:lstStyle/>
        <a:p>
          <a:endParaRPr lang="en-US"/>
        </a:p>
      </dgm:t>
    </dgm:pt>
    <dgm:pt modelId="{25C4CA14-FC2E-4B9E-830D-91A97111E59C}" type="pres">
      <dgm:prSet presAssocID="{D78DE525-269E-4DD0-B605-7E5313CDD257}" presName="connectorText" presStyleLbl="sibTrans2D1" presStyleIdx="0" presStyleCnt="5"/>
      <dgm:spPr/>
      <dgm:t>
        <a:bodyPr/>
        <a:lstStyle/>
        <a:p>
          <a:endParaRPr lang="en-US"/>
        </a:p>
      </dgm:t>
    </dgm:pt>
    <dgm:pt modelId="{F9E8A7DE-0EAC-4E1F-B13D-A3CAC421559D}" type="pres">
      <dgm:prSet presAssocID="{CA1D6B0E-D3CE-4C9C-A29B-8DAB53DAC508}" presName="node" presStyleLbl="node1" presStyleIdx="0" presStyleCnt="5" custScaleX="169807" custScaleY="110325" custRadScaleRad="132801" custRadScaleInc="-120485">
        <dgm:presLayoutVars>
          <dgm:bulletEnabled val="1"/>
        </dgm:presLayoutVars>
      </dgm:prSet>
      <dgm:spPr/>
      <dgm:t>
        <a:bodyPr/>
        <a:lstStyle/>
        <a:p>
          <a:endParaRPr lang="en-US"/>
        </a:p>
      </dgm:t>
    </dgm:pt>
    <dgm:pt modelId="{F27DFC0F-A56A-475E-88F5-6A7A626561E3}" type="pres">
      <dgm:prSet presAssocID="{DC58AA06-BD65-4D01-8036-662176FBB8DA}" presName="parTrans" presStyleLbl="sibTrans2D1" presStyleIdx="1" presStyleCnt="5"/>
      <dgm:spPr/>
      <dgm:t>
        <a:bodyPr/>
        <a:lstStyle/>
        <a:p>
          <a:endParaRPr lang="en-US"/>
        </a:p>
      </dgm:t>
    </dgm:pt>
    <dgm:pt modelId="{09E425BC-B6D4-47DF-8746-5ED1DD58EFFF}" type="pres">
      <dgm:prSet presAssocID="{DC58AA06-BD65-4D01-8036-662176FBB8DA}" presName="connectorText" presStyleLbl="sibTrans2D1" presStyleIdx="1" presStyleCnt="5"/>
      <dgm:spPr/>
      <dgm:t>
        <a:bodyPr/>
        <a:lstStyle/>
        <a:p>
          <a:endParaRPr lang="en-US"/>
        </a:p>
      </dgm:t>
    </dgm:pt>
    <dgm:pt modelId="{023F510E-528F-407B-995F-0CD02133D01C}" type="pres">
      <dgm:prSet presAssocID="{04EA3F27-5E47-4ADA-9A18-63FAE3C0A4C0}" presName="node" presStyleLbl="node1" presStyleIdx="1" presStyleCnt="5" custScaleX="213158" custScaleY="115455" custRadScaleRad="146328" custRadScaleInc="-63305">
        <dgm:presLayoutVars>
          <dgm:bulletEnabled val="1"/>
        </dgm:presLayoutVars>
      </dgm:prSet>
      <dgm:spPr/>
      <dgm:t>
        <a:bodyPr/>
        <a:lstStyle/>
        <a:p>
          <a:endParaRPr lang="en-US"/>
        </a:p>
      </dgm:t>
    </dgm:pt>
    <dgm:pt modelId="{9FC340E8-E259-405A-96C7-E49DA988C7B2}" type="pres">
      <dgm:prSet presAssocID="{7D227E0E-6688-4308-82F8-AED6D1D98C30}" presName="parTrans" presStyleLbl="sibTrans2D1" presStyleIdx="2" presStyleCnt="5"/>
      <dgm:spPr/>
      <dgm:t>
        <a:bodyPr/>
        <a:lstStyle/>
        <a:p>
          <a:endParaRPr lang="en-US"/>
        </a:p>
      </dgm:t>
    </dgm:pt>
    <dgm:pt modelId="{B18EAC06-1290-42E2-82F8-A638D7243C74}" type="pres">
      <dgm:prSet presAssocID="{7D227E0E-6688-4308-82F8-AED6D1D98C30}" presName="connectorText" presStyleLbl="sibTrans2D1" presStyleIdx="2" presStyleCnt="5"/>
      <dgm:spPr/>
      <dgm:t>
        <a:bodyPr/>
        <a:lstStyle/>
        <a:p>
          <a:endParaRPr lang="en-US"/>
        </a:p>
      </dgm:t>
    </dgm:pt>
    <dgm:pt modelId="{33D111AF-521D-4426-9A95-D508F601D408}" type="pres">
      <dgm:prSet presAssocID="{6452B546-B76A-4B89-9CE1-386D03797AB1}" presName="node" presStyleLbl="node1" presStyleIdx="2" presStyleCnt="5" custScaleX="146027" custScaleY="109636" custRadScaleRad="146345" custRadScaleInc="-129782">
        <dgm:presLayoutVars>
          <dgm:bulletEnabled val="1"/>
        </dgm:presLayoutVars>
      </dgm:prSet>
      <dgm:spPr/>
      <dgm:t>
        <a:bodyPr/>
        <a:lstStyle/>
        <a:p>
          <a:endParaRPr lang="en-US"/>
        </a:p>
      </dgm:t>
    </dgm:pt>
    <dgm:pt modelId="{590ED33C-623F-4298-AD72-E68221ADE2FB}" type="pres">
      <dgm:prSet presAssocID="{F8DF85C4-7706-43E0-8E20-87D9894ACE79}" presName="parTrans" presStyleLbl="sibTrans2D1" presStyleIdx="3" presStyleCnt="5"/>
      <dgm:spPr/>
      <dgm:t>
        <a:bodyPr/>
        <a:lstStyle/>
        <a:p>
          <a:endParaRPr lang="en-US"/>
        </a:p>
      </dgm:t>
    </dgm:pt>
    <dgm:pt modelId="{81EDBE1F-646B-4E0B-804F-4D221C0AD276}" type="pres">
      <dgm:prSet presAssocID="{F8DF85C4-7706-43E0-8E20-87D9894ACE79}" presName="connectorText" presStyleLbl="sibTrans2D1" presStyleIdx="3" presStyleCnt="5"/>
      <dgm:spPr/>
      <dgm:t>
        <a:bodyPr/>
        <a:lstStyle/>
        <a:p>
          <a:endParaRPr lang="en-US"/>
        </a:p>
      </dgm:t>
    </dgm:pt>
    <dgm:pt modelId="{B983D36E-B9C8-4487-A7D6-2A2722BD20DB}" type="pres">
      <dgm:prSet presAssocID="{112AC195-96E8-43B8-B808-CE46C4465C4F}" presName="node" presStyleLbl="node1" presStyleIdx="3" presStyleCnt="5" custScaleX="162033" custRadScaleRad="85141" custRadScaleInc="-152489">
        <dgm:presLayoutVars>
          <dgm:bulletEnabled val="1"/>
        </dgm:presLayoutVars>
      </dgm:prSet>
      <dgm:spPr/>
      <dgm:t>
        <a:bodyPr/>
        <a:lstStyle/>
        <a:p>
          <a:endParaRPr lang="en-US"/>
        </a:p>
      </dgm:t>
    </dgm:pt>
    <dgm:pt modelId="{876B0E74-AA6D-457A-BE3F-8F412791AB0D}" type="pres">
      <dgm:prSet presAssocID="{9DB25733-48F9-4D13-AB99-FD7A06AC6923}" presName="parTrans" presStyleLbl="sibTrans2D1" presStyleIdx="4" presStyleCnt="5"/>
      <dgm:spPr/>
      <dgm:t>
        <a:bodyPr/>
        <a:lstStyle/>
        <a:p>
          <a:endParaRPr lang="en-US"/>
        </a:p>
      </dgm:t>
    </dgm:pt>
    <dgm:pt modelId="{5AA0D7C8-EA0D-413E-8E32-38E3E4E00D0B}" type="pres">
      <dgm:prSet presAssocID="{9DB25733-48F9-4D13-AB99-FD7A06AC6923}" presName="connectorText" presStyleLbl="sibTrans2D1" presStyleIdx="4" presStyleCnt="5"/>
      <dgm:spPr/>
      <dgm:t>
        <a:bodyPr/>
        <a:lstStyle/>
        <a:p>
          <a:endParaRPr lang="en-US"/>
        </a:p>
      </dgm:t>
    </dgm:pt>
    <dgm:pt modelId="{9ECD9E6C-A93C-436D-AFFB-C0566537F997}" type="pres">
      <dgm:prSet presAssocID="{9FF81625-B251-4C85-8BEF-CD9FA0991077}" presName="node" presStyleLbl="node1" presStyleIdx="4" presStyleCnt="5" custScaleX="146850" custScaleY="94932" custRadScaleRad="133121" custRadScaleInc="-108168">
        <dgm:presLayoutVars>
          <dgm:bulletEnabled val="1"/>
        </dgm:presLayoutVars>
      </dgm:prSet>
      <dgm:spPr/>
      <dgm:t>
        <a:bodyPr/>
        <a:lstStyle/>
        <a:p>
          <a:endParaRPr lang="en-US"/>
        </a:p>
      </dgm:t>
    </dgm:pt>
  </dgm:ptLst>
  <dgm:cxnLst>
    <dgm:cxn modelId="{6E52CEC6-8A6C-43BD-AF39-30D5E9E82BE4}" srcId="{008D8531-3F08-4B41-B6AD-A9422408DD0A}" destId="{4BD5972B-7BD5-415D-A034-1C89A1AD78FD}" srcOrd="0" destOrd="0" parTransId="{E5AC9808-7C34-414E-A707-E12BC106C21B}" sibTransId="{BC8B3790-312C-41B3-9048-4231FE88AD40}"/>
    <dgm:cxn modelId="{BFE94AAC-4791-4681-855B-0F4DBB0B4DCF}" type="presOf" srcId="{DC58AA06-BD65-4D01-8036-662176FBB8DA}" destId="{F27DFC0F-A56A-475E-88F5-6A7A626561E3}" srcOrd="0" destOrd="0" presId="urn:microsoft.com/office/officeart/2005/8/layout/radial5"/>
    <dgm:cxn modelId="{B9F71D8A-6B7F-4508-94E8-509363955D57}" type="presOf" srcId="{4BD5972B-7BD5-415D-A034-1C89A1AD78FD}" destId="{202E94E4-BCB4-4A5A-88BD-DCA9804DA6E3}" srcOrd="0" destOrd="0" presId="urn:microsoft.com/office/officeart/2005/8/layout/radial5"/>
    <dgm:cxn modelId="{5D999AD2-6EE7-4027-82D0-26B1676C213B}" srcId="{4BD5972B-7BD5-415D-A034-1C89A1AD78FD}" destId="{CA1D6B0E-D3CE-4C9C-A29B-8DAB53DAC508}" srcOrd="0" destOrd="0" parTransId="{D78DE525-269E-4DD0-B605-7E5313CDD257}" sibTransId="{34017D97-2A50-46E1-B79F-A42AE696C49E}"/>
    <dgm:cxn modelId="{74815B7D-8AD0-4098-9DFB-8757FC3E7943}" type="presOf" srcId="{008D8531-3F08-4B41-B6AD-A9422408DD0A}" destId="{EE572E95-51EC-4E9C-B25B-8D6D04A7046D}" srcOrd="0" destOrd="0" presId="urn:microsoft.com/office/officeart/2005/8/layout/radial5"/>
    <dgm:cxn modelId="{B41D8E91-F3AD-4A6E-AD82-62A649E27E42}" type="presOf" srcId="{D78DE525-269E-4DD0-B605-7E5313CDD257}" destId="{D9F540A5-BBBB-4660-A37C-E9E43829D915}" srcOrd="0" destOrd="0" presId="urn:microsoft.com/office/officeart/2005/8/layout/radial5"/>
    <dgm:cxn modelId="{8C2E6F86-0673-4717-9C3A-C79869241D9A}" type="presOf" srcId="{04EA3F27-5E47-4ADA-9A18-63FAE3C0A4C0}" destId="{023F510E-528F-407B-995F-0CD02133D01C}" srcOrd="0" destOrd="0" presId="urn:microsoft.com/office/officeart/2005/8/layout/radial5"/>
    <dgm:cxn modelId="{B3D01B12-EB60-41F7-A27D-AC56B57F0CAE}" type="presOf" srcId="{9DB25733-48F9-4D13-AB99-FD7A06AC6923}" destId="{5AA0D7C8-EA0D-413E-8E32-38E3E4E00D0B}" srcOrd="1" destOrd="0" presId="urn:microsoft.com/office/officeart/2005/8/layout/radial5"/>
    <dgm:cxn modelId="{B17CBE0F-C8B5-4256-868B-EED53FDC616C}" type="presOf" srcId="{6452B546-B76A-4B89-9CE1-386D03797AB1}" destId="{33D111AF-521D-4426-9A95-D508F601D408}" srcOrd="0" destOrd="0" presId="urn:microsoft.com/office/officeart/2005/8/layout/radial5"/>
    <dgm:cxn modelId="{FFE7CC40-F384-4C3B-BEDF-52A5F0B1F85E}" type="presOf" srcId="{DC58AA06-BD65-4D01-8036-662176FBB8DA}" destId="{09E425BC-B6D4-47DF-8746-5ED1DD58EFFF}" srcOrd="1" destOrd="0" presId="urn:microsoft.com/office/officeart/2005/8/layout/radial5"/>
    <dgm:cxn modelId="{61F7BAC0-BCD0-4C63-9061-1AA859F99ADA}" srcId="{4BD5972B-7BD5-415D-A034-1C89A1AD78FD}" destId="{6452B546-B76A-4B89-9CE1-386D03797AB1}" srcOrd="2" destOrd="0" parTransId="{7D227E0E-6688-4308-82F8-AED6D1D98C30}" sibTransId="{FDECC310-C71F-41EC-9A68-1BE0879B2C3F}"/>
    <dgm:cxn modelId="{5C3F2ABA-E4CB-4813-897A-BD03BFA9ABC2}" type="presOf" srcId="{112AC195-96E8-43B8-B808-CE46C4465C4F}" destId="{B983D36E-B9C8-4487-A7D6-2A2722BD20DB}" srcOrd="0" destOrd="0" presId="urn:microsoft.com/office/officeart/2005/8/layout/radial5"/>
    <dgm:cxn modelId="{5C519449-6FC6-4DDC-B00C-BA553D6A174D}" type="presOf" srcId="{9FF81625-B251-4C85-8BEF-CD9FA0991077}" destId="{9ECD9E6C-A93C-436D-AFFB-C0566537F997}" srcOrd="0" destOrd="0" presId="urn:microsoft.com/office/officeart/2005/8/layout/radial5"/>
    <dgm:cxn modelId="{ED8766C9-1D7A-436A-A3C4-D40E95E8C73F}" srcId="{4BD5972B-7BD5-415D-A034-1C89A1AD78FD}" destId="{112AC195-96E8-43B8-B808-CE46C4465C4F}" srcOrd="3" destOrd="0" parTransId="{F8DF85C4-7706-43E0-8E20-87D9894ACE79}" sibTransId="{9EC0E426-FA36-4266-BB08-FAC58BBC6F0C}"/>
    <dgm:cxn modelId="{43E4DAD7-8772-4250-9E5C-022B38A5824C}" type="presOf" srcId="{D78DE525-269E-4DD0-B605-7E5313CDD257}" destId="{25C4CA14-FC2E-4B9E-830D-91A97111E59C}" srcOrd="1" destOrd="0" presId="urn:microsoft.com/office/officeart/2005/8/layout/radial5"/>
    <dgm:cxn modelId="{0F920592-E8A0-4759-BF09-E72E6709B205}" srcId="{4BD5972B-7BD5-415D-A034-1C89A1AD78FD}" destId="{9FF81625-B251-4C85-8BEF-CD9FA0991077}" srcOrd="4" destOrd="0" parTransId="{9DB25733-48F9-4D13-AB99-FD7A06AC6923}" sibTransId="{F2AD7E4B-EE32-455E-9B49-BA87570B452B}"/>
    <dgm:cxn modelId="{D1E66B82-8B7A-4B33-AB59-DDC478953BB6}" type="presOf" srcId="{7D227E0E-6688-4308-82F8-AED6D1D98C30}" destId="{B18EAC06-1290-42E2-82F8-A638D7243C74}" srcOrd="1" destOrd="0" presId="urn:microsoft.com/office/officeart/2005/8/layout/radial5"/>
    <dgm:cxn modelId="{D0DF259A-6607-4637-8671-95CAAD25B195}" type="presOf" srcId="{F8DF85C4-7706-43E0-8E20-87D9894ACE79}" destId="{590ED33C-623F-4298-AD72-E68221ADE2FB}" srcOrd="0" destOrd="0" presId="urn:microsoft.com/office/officeart/2005/8/layout/radial5"/>
    <dgm:cxn modelId="{78507138-E2F3-4F8C-B77C-1FB45B320EB1}" type="presOf" srcId="{CA1D6B0E-D3CE-4C9C-A29B-8DAB53DAC508}" destId="{F9E8A7DE-0EAC-4E1F-B13D-A3CAC421559D}" srcOrd="0" destOrd="0" presId="urn:microsoft.com/office/officeart/2005/8/layout/radial5"/>
    <dgm:cxn modelId="{1B2974CF-3487-44F6-A23A-9790F9A96EE9}" type="presOf" srcId="{9DB25733-48F9-4D13-AB99-FD7A06AC6923}" destId="{876B0E74-AA6D-457A-BE3F-8F412791AB0D}" srcOrd="0" destOrd="0" presId="urn:microsoft.com/office/officeart/2005/8/layout/radial5"/>
    <dgm:cxn modelId="{457874F5-935D-4B79-99AA-FAE6A86D418D}" type="presOf" srcId="{F8DF85C4-7706-43E0-8E20-87D9894ACE79}" destId="{81EDBE1F-646B-4E0B-804F-4D221C0AD276}" srcOrd="1" destOrd="0" presId="urn:microsoft.com/office/officeart/2005/8/layout/radial5"/>
    <dgm:cxn modelId="{8AEA62E0-691F-4532-8947-B5210DD8A4FF}" type="presOf" srcId="{7D227E0E-6688-4308-82F8-AED6D1D98C30}" destId="{9FC340E8-E259-405A-96C7-E49DA988C7B2}" srcOrd="0" destOrd="0" presId="urn:microsoft.com/office/officeart/2005/8/layout/radial5"/>
    <dgm:cxn modelId="{FE9F0001-CC1A-4E72-9B9D-D2E441E32623}" srcId="{4BD5972B-7BD5-415D-A034-1C89A1AD78FD}" destId="{04EA3F27-5E47-4ADA-9A18-63FAE3C0A4C0}" srcOrd="1" destOrd="0" parTransId="{DC58AA06-BD65-4D01-8036-662176FBB8DA}" sibTransId="{E70CE88A-AEE7-4D8E-B6AC-76CF815D519F}"/>
    <dgm:cxn modelId="{21762073-D198-4470-930D-E1F561986BF9}" type="presParOf" srcId="{EE572E95-51EC-4E9C-B25B-8D6D04A7046D}" destId="{202E94E4-BCB4-4A5A-88BD-DCA9804DA6E3}" srcOrd="0" destOrd="0" presId="urn:microsoft.com/office/officeart/2005/8/layout/radial5"/>
    <dgm:cxn modelId="{8DF8A122-C6E5-4E39-BAA9-CED958D1776F}" type="presParOf" srcId="{EE572E95-51EC-4E9C-B25B-8D6D04A7046D}" destId="{D9F540A5-BBBB-4660-A37C-E9E43829D915}" srcOrd="1" destOrd="0" presId="urn:microsoft.com/office/officeart/2005/8/layout/radial5"/>
    <dgm:cxn modelId="{A80DE319-6E42-4FD2-84F5-6D9206D3FB5A}" type="presParOf" srcId="{D9F540A5-BBBB-4660-A37C-E9E43829D915}" destId="{25C4CA14-FC2E-4B9E-830D-91A97111E59C}" srcOrd="0" destOrd="0" presId="urn:microsoft.com/office/officeart/2005/8/layout/radial5"/>
    <dgm:cxn modelId="{B8FF5A91-40B5-4843-8747-8C6C8F4A2A9F}" type="presParOf" srcId="{EE572E95-51EC-4E9C-B25B-8D6D04A7046D}" destId="{F9E8A7DE-0EAC-4E1F-B13D-A3CAC421559D}" srcOrd="2" destOrd="0" presId="urn:microsoft.com/office/officeart/2005/8/layout/radial5"/>
    <dgm:cxn modelId="{B730A417-1D71-45BF-A85C-330B80DEA9FE}" type="presParOf" srcId="{EE572E95-51EC-4E9C-B25B-8D6D04A7046D}" destId="{F27DFC0F-A56A-475E-88F5-6A7A626561E3}" srcOrd="3" destOrd="0" presId="urn:microsoft.com/office/officeart/2005/8/layout/radial5"/>
    <dgm:cxn modelId="{DABE344D-83F7-411D-9233-2D752760F59C}" type="presParOf" srcId="{F27DFC0F-A56A-475E-88F5-6A7A626561E3}" destId="{09E425BC-B6D4-47DF-8746-5ED1DD58EFFF}" srcOrd="0" destOrd="0" presId="urn:microsoft.com/office/officeart/2005/8/layout/radial5"/>
    <dgm:cxn modelId="{C4995F9F-3F5A-46BC-83F3-CD6E63A84F56}" type="presParOf" srcId="{EE572E95-51EC-4E9C-B25B-8D6D04A7046D}" destId="{023F510E-528F-407B-995F-0CD02133D01C}" srcOrd="4" destOrd="0" presId="urn:microsoft.com/office/officeart/2005/8/layout/radial5"/>
    <dgm:cxn modelId="{1B79C0FC-911F-4B81-9FDD-A75E3EA4FC99}" type="presParOf" srcId="{EE572E95-51EC-4E9C-B25B-8D6D04A7046D}" destId="{9FC340E8-E259-405A-96C7-E49DA988C7B2}" srcOrd="5" destOrd="0" presId="urn:microsoft.com/office/officeart/2005/8/layout/radial5"/>
    <dgm:cxn modelId="{9A809A06-C41E-4AAD-87D9-659887B205F6}" type="presParOf" srcId="{9FC340E8-E259-405A-96C7-E49DA988C7B2}" destId="{B18EAC06-1290-42E2-82F8-A638D7243C74}" srcOrd="0" destOrd="0" presId="urn:microsoft.com/office/officeart/2005/8/layout/radial5"/>
    <dgm:cxn modelId="{19C02F03-8D4D-4412-A3CF-1761554AEA29}" type="presParOf" srcId="{EE572E95-51EC-4E9C-B25B-8D6D04A7046D}" destId="{33D111AF-521D-4426-9A95-D508F601D408}" srcOrd="6" destOrd="0" presId="urn:microsoft.com/office/officeart/2005/8/layout/radial5"/>
    <dgm:cxn modelId="{F6BF5D9F-EB1D-4EC5-8D52-6A077E1C0A60}" type="presParOf" srcId="{EE572E95-51EC-4E9C-B25B-8D6D04A7046D}" destId="{590ED33C-623F-4298-AD72-E68221ADE2FB}" srcOrd="7" destOrd="0" presId="urn:microsoft.com/office/officeart/2005/8/layout/radial5"/>
    <dgm:cxn modelId="{E6813626-5DE3-44E3-BE51-78D2EAE39E3F}" type="presParOf" srcId="{590ED33C-623F-4298-AD72-E68221ADE2FB}" destId="{81EDBE1F-646B-4E0B-804F-4D221C0AD276}" srcOrd="0" destOrd="0" presId="urn:microsoft.com/office/officeart/2005/8/layout/radial5"/>
    <dgm:cxn modelId="{1DB94758-3EF9-48C8-89D1-38985E7F57C7}" type="presParOf" srcId="{EE572E95-51EC-4E9C-B25B-8D6D04A7046D}" destId="{B983D36E-B9C8-4487-A7D6-2A2722BD20DB}" srcOrd="8" destOrd="0" presId="urn:microsoft.com/office/officeart/2005/8/layout/radial5"/>
    <dgm:cxn modelId="{D3EFDA77-19E9-47F3-B6AD-56F5FD3274FC}" type="presParOf" srcId="{EE572E95-51EC-4E9C-B25B-8D6D04A7046D}" destId="{876B0E74-AA6D-457A-BE3F-8F412791AB0D}" srcOrd="9" destOrd="0" presId="urn:microsoft.com/office/officeart/2005/8/layout/radial5"/>
    <dgm:cxn modelId="{B0201D5D-0495-4349-9DFF-BF948DE0656A}" type="presParOf" srcId="{876B0E74-AA6D-457A-BE3F-8F412791AB0D}" destId="{5AA0D7C8-EA0D-413E-8E32-38E3E4E00D0B}" srcOrd="0" destOrd="0" presId="urn:microsoft.com/office/officeart/2005/8/layout/radial5"/>
    <dgm:cxn modelId="{6BDD2832-79A9-403B-8EC3-EE33BAA2DBFF}" type="presParOf" srcId="{EE572E95-51EC-4E9C-B25B-8D6D04A7046D}" destId="{9ECD9E6C-A93C-436D-AFFB-C0566537F997}" srcOrd="10" destOrd="0" presId="urn:microsoft.com/office/officeart/2005/8/layout/radial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6429ED-2083-423D-BA1B-DD15ADC21D90}">
      <dsp:nvSpPr>
        <dsp:cNvPr id="0" name=""/>
        <dsp:cNvSpPr/>
      </dsp:nvSpPr>
      <dsp:spPr>
        <a:xfrm>
          <a:off x="1245" y="418756"/>
          <a:ext cx="4023346" cy="73038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Fundraising</a:t>
          </a:r>
          <a:endParaRPr lang="en-US" sz="3000" b="1" kern="1200" dirty="0"/>
        </a:p>
      </dsp:txBody>
      <dsp:txXfrm>
        <a:off x="1245" y="418756"/>
        <a:ext cx="4023346" cy="730386"/>
      </dsp:txXfrm>
    </dsp:sp>
    <dsp:sp modelId="{BA8ED77A-6599-437B-952A-37B16EDFF8D7}">
      <dsp:nvSpPr>
        <dsp:cNvPr id="0" name=""/>
        <dsp:cNvSpPr/>
      </dsp:nvSpPr>
      <dsp:spPr>
        <a:xfrm rot="5400000">
          <a:off x="1949009" y="1213051"/>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4298E7-7D44-471E-B566-3F65E99ED266}">
      <dsp:nvSpPr>
        <dsp:cNvPr id="0" name=""/>
        <dsp:cNvSpPr/>
      </dsp:nvSpPr>
      <dsp:spPr>
        <a:xfrm>
          <a:off x="1245" y="1404777"/>
          <a:ext cx="4023346" cy="73038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Soliciting gifts</a:t>
          </a:r>
          <a:endParaRPr lang="en-US" sz="2400" kern="1200" dirty="0"/>
        </a:p>
      </dsp:txBody>
      <dsp:txXfrm>
        <a:off x="1245" y="1404777"/>
        <a:ext cx="4023346" cy="730386"/>
      </dsp:txXfrm>
    </dsp:sp>
    <dsp:sp modelId="{AD657C2F-51F0-4FCB-80F4-17354CB95E83}">
      <dsp:nvSpPr>
        <dsp:cNvPr id="0" name=""/>
        <dsp:cNvSpPr/>
      </dsp:nvSpPr>
      <dsp:spPr>
        <a:xfrm rot="5400000">
          <a:off x="1949009" y="2199072"/>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1E5E18-4149-4DCD-878A-B741C0EE1EC0}">
      <dsp:nvSpPr>
        <dsp:cNvPr id="0" name=""/>
        <dsp:cNvSpPr/>
      </dsp:nvSpPr>
      <dsp:spPr>
        <a:xfrm>
          <a:off x="1245" y="2390799"/>
          <a:ext cx="4023346" cy="73038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Putting on special events</a:t>
          </a:r>
        </a:p>
      </dsp:txBody>
      <dsp:txXfrm>
        <a:off x="1245" y="2390799"/>
        <a:ext cx="4023346" cy="730386"/>
      </dsp:txXfrm>
    </dsp:sp>
    <dsp:sp modelId="{553ACA28-4363-4174-A1E6-D23A550CC1EC}">
      <dsp:nvSpPr>
        <dsp:cNvPr id="0" name=""/>
        <dsp:cNvSpPr/>
      </dsp:nvSpPr>
      <dsp:spPr>
        <a:xfrm rot="5400000">
          <a:off x="1949009" y="3185093"/>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A1899A-10D6-4EF5-996E-0DB03F561C7D}">
      <dsp:nvSpPr>
        <dsp:cNvPr id="0" name=""/>
        <dsp:cNvSpPr/>
      </dsp:nvSpPr>
      <dsp:spPr>
        <a:xfrm>
          <a:off x="1245" y="3376820"/>
          <a:ext cx="4023346" cy="73038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Capital campaigns</a:t>
          </a:r>
          <a:endParaRPr lang="en-US" sz="2400" kern="1200" dirty="0"/>
        </a:p>
      </dsp:txBody>
      <dsp:txXfrm>
        <a:off x="1245" y="3376820"/>
        <a:ext cx="4023346" cy="730386"/>
      </dsp:txXfrm>
    </dsp:sp>
    <dsp:sp modelId="{57656C20-145C-4DFA-BD64-5C677D1A0CB7}">
      <dsp:nvSpPr>
        <dsp:cNvPr id="0" name=""/>
        <dsp:cNvSpPr/>
      </dsp:nvSpPr>
      <dsp:spPr>
        <a:xfrm>
          <a:off x="4433608" y="418756"/>
          <a:ext cx="4023346" cy="730386"/>
        </a:xfrm>
        <a:prstGeom prst="roundRect">
          <a:avLst>
            <a:gd name="adj" fmla="val 10000"/>
          </a:avLst>
        </a:prstGeom>
        <a:solidFill>
          <a:srgbClr val="A082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Proposals</a:t>
          </a:r>
          <a:endParaRPr lang="en-US" sz="3000" b="1" kern="1200" dirty="0"/>
        </a:p>
      </dsp:txBody>
      <dsp:txXfrm>
        <a:off x="4433608" y="418756"/>
        <a:ext cx="4023346" cy="730386"/>
      </dsp:txXfrm>
    </dsp:sp>
    <dsp:sp modelId="{39338C2D-59C8-4EA0-9D01-E70729197626}">
      <dsp:nvSpPr>
        <dsp:cNvPr id="0" name=""/>
        <dsp:cNvSpPr/>
      </dsp:nvSpPr>
      <dsp:spPr>
        <a:xfrm rot="5400000">
          <a:off x="6381372" y="1213051"/>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6C7EC9-9932-4768-8281-6A5C5BF7FDA5}">
      <dsp:nvSpPr>
        <dsp:cNvPr id="0" name=""/>
        <dsp:cNvSpPr/>
      </dsp:nvSpPr>
      <dsp:spPr>
        <a:xfrm>
          <a:off x="4433608" y="1404777"/>
          <a:ext cx="4023346" cy="730386"/>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Writing grants</a:t>
          </a:r>
          <a:endParaRPr lang="en-US" sz="2400" kern="1200" dirty="0"/>
        </a:p>
      </dsp:txBody>
      <dsp:txXfrm>
        <a:off x="4433608" y="1404777"/>
        <a:ext cx="4023346" cy="730386"/>
      </dsp:txXfrm>
    </dsp:sp>
    <dsp:sp modelId="{12438B0F-BD26-404B-AB13-58434C19229A}">
      <dsp:nvSpPr>
        <dsp:cNvPr id="0" name=""/>
        <dsp:cNvSpPr/>
      </dsp:nvSpPr>
      <dsp:spPr>
        <a:xfrm rot="5400000">
          <a:off x="6381372" y="2199072"/>
          <a:ext cx="127817" cy="12781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D9C7EE-10AE-4838-B98C-A685A9012C91}">
      <dsp:nvSpPr>
        <dsp:cNvPr id="0" name=""/>
        <dsp:cNvSpPr/>
      </dsp:nvSpPr>
      <dsp:spPr>
        <a:xfrm>
          <a:off x="4433608" y="2390799"/>
          <a:ext cx="4023346" cy="730386"/>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Preparing bid proposals</a:t>
          </a:r>
          <a:endParaRPr lang="en-US" sz="2400" kern="1200" dirty="0"/>
        </a:p>
      </dsp:txBody>
      <dsp:txXfrm>
        <a:off x="4433608" y="2390799"/>
        <a:ext cx="4023346" cy="73038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2E94E4-BCB4-4A5A-88BD-DCA9804DA6E3}">
      <dsp:nvSpPr>
        <dsp:cNvPr id="0" name=""/>
        <dsp:cNvSpPr/>
      </dsp:nvSpPr>
      <dsp:spPr>
        <a:xfrm>
          <a:off x="2057390" y="1905011"/>
          <a:ext cx="3974062" cy="2077788"/>
        </a:xfrm>
        <a:prstGeom prst="ellipse">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chemeClr val="accent4">
                  <a:lumMod val="20000"/>
                  <a:lumOff val="80000"/>
                </a:schemeClr>
              </a:solidFill>
            </a:rPr>
            <a:t>Board’s Role in Fundraising</a:t>
          </a:r>
          <a:endParaRPr lang="en-US" sz="3000" b="1" kern="1200" cap="small" baseline="0" dirty="0">
            <a:solidFill>
              <a:schemeClr val="accent4">
                <a:lumMod val="20000"/>
                <a:lumOff val="80000"/>
              </a:schemeClr>
            </a:solidFill>
          </a:endParaRPr>
        </a:p>
      </dsp:txBody>
      <dsp:txXfrm>
        <a:off x="2057390" y="1905011"/>
        <a:ext cx="3974062" cy="2077788"/>
      </dsp:txXfrm>
    </dsp:sp>
    <dsp:sp modelId="{D9F540A5-BBBB-4660-A37C-E9E43829D915}">
      <dsp:nvSpPr>
        <dsp:cNvPr id="0" name=""/>
        <dsp:cNvSpPr/>
      </dsp:nvSpPr>
      <dsp:spPr>
        <a:xfrm rot="13275883">
          <a:off x="2726187" y="1601832"/>
          <a:ext cx="253482"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3275883">
        <a:off x="2726187" y="1601832"/>
        <a:ext cx="253482" cy="593240"/>
      </dsp:txXfrm>
    </dsp:sp>
    <dsp:sp modelId="{F9E8A7DE-0EAC-4E1F-B13D-A3CAC421559D}">
      <dsp:nvSpPr>
        <dsp:cNvPr id="0" name=""/>
        <dsp:cNvSpPr/>
      </dsp:nvSpPr>
      <dsp:spPr>
        <a:xfrm>
          <a:off x="304800" y="-1"/>
          <a:ext cx="2962832" cy="1924976"/>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Work with staff to develop plan</a:t>
          </a:r>
          <a:endParaRPr lang="en-US" sz="2400" b="1" kern="1200" dirty="0"/>
        </a:p>
      </dsp:txBody>
      <dsp:txXfrm>
        <a:off x="304800" y="-1"/>
        <a:ext cx="2962832" cy="1924976"/>
      </dsp:txXfrm>
    </dsp:sp>
    <dsp:sp modelId="{F27DFC0F-A56A-475E-88F5-6A7A626561E3}">
      <dsp:nvSpPr>
        <dsp:cNvPr id="0" name=""/>
        <dsp:cNvSpPr/>
      </dsp:nvSpPr>
      <dsp:spPr>
        <a:xfrm rot="19448980">
          <a:off x="5272489" y="1665430"/>
          <a:ext cx="261580"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9448980">
        <a:off x="5272489" y="1665430"/>
        <a:ext cx="261580" cy="593240"/>
      </dsp:txXfrm>
    </dsp:sp>
    <dsp:sp modelId="{023F510E-528F-407B-995F-0CD02133D01C}">
      <dsp:nvSpPr>
        <dsp:cNvPr id="0" name=""/>
        <dsp:cNvSpPr/>
      </dsp:nvSpPr>
      <dsp:spPr>
        <a:xfrm>
          <a:off x="4865088" y="0"/>
          <a:ext cx="3719231" cy="20144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Oversee implementation of plan</a:t>
          </a:r>
          <a:endParaRPr lang="en-US" sz="2400" b="1" kern="1200" dirty="0"/>
        </a:p>
      </dsp:txBody>
      <dsp:txXfrm>
        <a:off x="4865088" y="0"/>
        <a:ext cx="3719231" cy="2014486"/>
      </dsp:txXfrm>
    </dsp:sp>
    <dsp:sp modelId="{9FC340E8-E259-405A-96C7-E49DA988C7B2}">
      <dsp:nvSpPr>
        <dsp:cNvPr id="0" name=""/>
        <dsp:cNvSpPr/>
      </dsp:nvSpPr>
      <dsp:spPr>
        <a:xfrm rot="850936">
          <a:off x="5896050" y="3135642"/>
          <a:ext cx="161707"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850936">
        <a:off x="5896050" y="3135642"/>
        <a:ext cx="161707" cy="593240"/>
      </dsp:txXfrm>
    </dsp:sp>
    <dsp:sp modelId="{33D111AF-521D-4426-9A95-D508F601D408}">
      <dsp:nvSpPr>
        <dsp:cNvPr id="0" name=""/>
        <dsp:cNvSpPr/>
      </dsp:nvSpPr>
      <dsp:spPr>
        <a:xfrm>
          <a:off x="6062686" y="2819403"/>
          <a:ext cx="2547913" cy="1912954"/>
        </a:xfrm>
        <a:prstGeom prst="ellipse">
          <a:avLst/>
        </a:prstGeom>
        <a:solidFill>
          <a:srgbClr val="A082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Identify potential funders</a:t>
          </a:r>
          <a:endParaRPr lang="en-US" sz="2400" b="1" kern="1200" dirty="0"/>
        </a:p>
      </dsp:txBody>
      <dsp:txXfrm>
        <a:off x="6062686" y="2819403"/>
        <a:ext cx="2547913" cy="1912954"/>
      </dsp:txXfrm>
    </dsp:sp>
    <dsp:sp modelId="{590ED33C-623F-4298-AD72-E68221ADE2FB}">
      <dsp:nvSpPr>
        <dsp:cNvPr id="0" name=""/>
        <dsp:cNvSpPr/>
      </dsp:nvSpPr>
      <dsp:spPr>
        <a:xfrm rot="4477361">
          <a:off x="4262205" y="3898551"/>
          <a:ext cx="252679"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4477361">
        <a:off x="4262205" y="3898551"/>
        <a:ext cx="252679" cy="593240"/>
      </dsp:txXfrm>
    </dsp:sp>
    <dsp:sp modelId="{B983D36E-B9C8-4487-A7D6-2A2722BD20DB}">
      <dsp:nvSpPr>
        <dsp:cNvPr id="0" name=""/>
        <dsp:cNvSpPr/>
      </dsp:nvSpPr>
      <dsp:spPr>
        <a:xfrm>
          <a:off x="3276605" y="4419608"/>
          <a:ext cx="2827190" cy="1744823"/>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Organize &amp; participate in special events</a:t>
          </a:r>
          <a:endParaRPr lang="en-US" sz="2400" b="1" kern="1200" dirty="0"/>
        </a:p>
      </dsp:txBody>
      <dsp:txXfrm>
        <a:off x="3276605" y="4419608"/>
        <a:ext cx="2827190" cy="1744823"/>
      </dsp:txXfrm>
    </dsp:sp>
    <dsp:sp modelId="{876B0E74-AA6D-457A-BE3F-8F412791AB0D}">
      <dsp:nvSpPr>
        <dsp:cNvPr id="0" name=""/>
        <dsp:cNvSpPr/>
      </dsp:nvSpPr>
      <dsp:spPr>
        <a:xfrm rot="9050328">
          <a:off x="2342944" y="3523066"/>
          <a:ext cx="263914" cy="593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9050328">
        <a:off x="2342944" y="3523066"/>
        <a:ext cx="263914" cy="593240"/>
      </dsp:txXfrm>
    </dsp:sp>
    <dsp:sp modelId="{9ECD9E6C-A93C-436D-AFFB-C0566537F997}">
      <dsp:nvSpPr>
        <dsp:cNvPr id="0" name=""/>
        <dsp:cNvSpPr/>
      </dsp:nvSpPr>
      <dsp:spPr>
        <a:xfrm>
          <a:off x="0" y="3657600"/>
          <a:ext cx="2562273" cy="1656396"/>
        </a:xfrm>
        <a:prstGeom prst="ellipse">
          <a:avLst/>
        </a:prstGeom>
        <a:solidFill>
          <a:srgbClr val="28C4B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Develop &amp; nurture relationships</a:t>
          </a:r>
          <a:endParaRPr lang="en-US" sz="2400" b="1" kern="1200" dirty="0"/>
        </a:p>
      </dsp:txBody>
      <dsp:txXfrm>
        <a:off x="0" y="3657600"/>
        <a:ext cx="2562273" cy="165639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xmlns=""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p14="http://schemas.microsoft.com/office/powerpoint/2010/main" xmlns=""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593725"/>
            <a:ext cx="4648200" cy="3486150"/>
          </a:xfrm>
        </p:spPr>
      </p:sp>
      <p:sp>
        <p:nvSpPr>
          <p:cNvPr id="3" name="Notes Placeholder 2"/>
          <p:cNvSpPr>
            <a:spLocks noGrp="1"/>
          </p:cNvSpPr>
          <p:nvPr>
            <p:ph type="body" idx="1"/>
          </p:nvPr>
        </p:nvSpPr>
        <p:spPr>
          <a:xfrm>
            <a:off x="381001" y="4416099"/>
            <a:ext cx="6248400" cy="4499301"/>
          </a:xfrm>
        </p:spPr>
        <p:txBody>
          <a:bodyPr>
            <a:normAutofit fontScale="92500" lnSpcReduction="20000"/>
          </a:bodyPr>
          <a:lstStyle/>
          <a:p>
            <a:pPr>
              <a:lnSpc>
                <a:spcPct val="110000"/>
              </a:lnSpc>
              <a:spcBef>
                <a:spcPts val="0"/>
              </a:spcBef>
            </a:pPr>
            <a:r>
              <a:rPr lang="en-US" sz="1100" dirty="0" smtClean="0">
                <a:latin typeface="+mn-lt"/>
              </a:rPr>
              <a:t>Serving on a board of directors of a nonprofit organization is both rewarding and challenging.  For</a:t>
            </a:r>
            <a:r>
              <a:rPr lang="en-US" sz="1100" baseline="0" dirty="0" smtClean="0">
                <a:latin typeface="+mn-lt"/>
              </a:rPr>
              <a:t> a nonprofit community action agency (CAA), the federal funding that the organization receives adds another, unique layer to a board member’s responsibilities.  Using scenarios and quizzes, t</a:t>
            </a:r>
            <a:r>
              <a:rPr lang="en-US" sz="1100" dirty="0" smtClean="0">
                <a:latin typeface="+mn-lt"/>
              </a:rPr>
              <a:t>his presentation focuses generally on the role and responsibilities of a </a:t>
            </a:r>
            <a:r>
              <a:rPr lang="en-US" sz="1100" baseline="0" dirty="0" smtClean="0">
                <a:latin typeface="+mn-lt"/>
              </a:rPr>
              <a:t>nonprofit board and specifically on the board leadership for a nonprofit that is community action agency (CAA).</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p14="http://schemas.microsoft.com/office/powerpoint/2010/main" xmlns=""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be fully engaged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p14="http://schemas.microsoft.com/office/powerpoint/2010/main" xmlns="" val="2611207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Ensuring</a:t>
            </a:r>
            <a:r>
              <a:rPr lang="en-US" sz="1100" baseline="0" dirty="0" smtClean="0">
                <a:latin typeface="+mn-lt"/>
              </a:rPr>
              <a:t> the fiscal soundness of a nonprofit CAA is not only a key board responsibility, it is a critical one. The tripartite board is ultimately responsible for a CAA’s survival and that survival is tied to having sufficient funds to operate and do so in compliance with the rules that govern the federal and state funds it receives. We w</a:t>
            </a:r>
            <a:r>
              <a:rPr lang="en-US" sz="1100" dirty="0" smtClean="0">
                <a:latin typeface="+mn-lt"/>
              </a:rPr>
              <a:t>ill work</a:t>
            </a:r>
            <a:r>
              <a:rPr lang="en-US" sz="1100" baseline="0" dirty="0" smtClean="0">
                <a:latin typeface="+mn-lt"/>
              </a:rPr>
              <a:t> </a:t>
            </a:r>
            <a:r>
              <a:rPr lang="en-US" sz="1100" dirty="0" smtClean="0">
                <a:latin typeface="+mn-lt"/>
              </a:rPr>
              <a:t>through some questions to address</a:t>
            </a:r>
            <a:r>
              <a:rPr lang="en-US" sz="1100" baseline="0" dirty="0" smtClean="0">
                <a:latin typeface="+mn-lt"/>
              </a:rPr>
              <a:t> the role of the board in generating the funds an organization needs to be sustainable.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a:p>
        </p:txBody>
      </p:sp>
    </p:spTree>
    <p:extLst>
      <p:ext uri="{BB962C8B-B14F-4D97-AF65-F5344CB8AC3E}">
        <p14:creationId xmlns:p14="http://schemas.microsoft.com/office/powerpoint/2010/main" xmlns="" val="392843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CAAs</a:t>
            </a:r>
            <a:r>
              <a:rPr lang="en-US" sz="1100" baseline="0" dirty="0" smtClean="0">
                <a:latin typeface="+mn-lt"/>
              </a:rPr>
              <a:t> and many nonprofits generate funds in two main ways. The most common way is through writing grants and preparing bid proposals. The federal grant rules that govern a CAA’s use of federal funds, the Uniform Guidance, allow for CAAs to pay for the costs that are associated with </a:t>
            </a:r>
            <a:r>
              <a:rPr lang="en-US" sz="1100" dirty="0" smtClean="0">
                <a:latin typeface="+mn-lt"/>
              </a:rPr>
              <a:t>preparing both successful and unsuccessful bids, proposals, or applications on potential Federal and non-Federal awards or projects with</a:t>
            </a:r>
            <a:r>
              <a:rPr lang="en-US" sz="1100" baseline="0" dirty="0" smtClean="0">
                <a:latin typeface="+mn-lt"/>
              </a:rPr>
              <a:t> federal funds </a:t>
            </a:r>
            <a:r>
              <a:rPr lang="en-US" sz="1100" dirty="0" smtClean="0">
                <a:latin typeface="+mn-lt"/>
              </a:rPr>
              <a:t>as long as certain</a:t>
            </a:r>
            <a:r>
              <a:rPr lang="en-US" sz="1100" baseline="0" dirty="0" smtClean="0">
                <a:latin typeface="+mn-lt"/>
              </a:rPr>
              <a:t> requirements are met with regards to how the costs are treated (i.e., as indirect) and when they are charged to the grant (i.e., during the accounting period in which they were incurred).  Most CAAs rely heavily on their federal and state grants and the executive director with staff often lead the effort to identify and apply for this type of funding.</a:t>
            </a:r>
            <a:r>
              <a:rPr lang="en-US" sz="1100" dirty="0" smtClean="0">
                <a:latin typeface="+mn-lt"/>
              </a:rPr>
              <a:t>   </a:t>
            </a:r>
          </a:p>
          <a:p>
            <a:pPr>
              <a:spcBef>
                <a:spcPts val="0"/>
              </a:spcBef>
            </a:pPr>
            <a:endParaRPr lang="en-US" sz="1100" dirty="0" smtClean="0">
              <a:latin typeface="+mn-lt"/>
            </a:endParaRPr>
          </a:p>
          <a:p>
            <a:pPr>
              <a:spcBef>
                <a:spcPts val="0"/>
              </a:spcBef>
            </a:pPr>
            <a:r>
              <a:rPr lang="en-US" sz="1100" dirty="0" smtClean="0">
                <a:latin typeface="+mn-lt"/>
              </a:rPr>
              <a:t>Organized fundraising</a:t>
            </a:r>
            <a:r>
              <a:rPr lang="en-US" sz="1100" baseline="0" dirty="0" smtClean="0">
                <a:latin typeface="+mn-lt"/>
              </a:rPr>
              <a:t> which </a:t>
            </a:r>
            <a:r>
              <a:rPr lang="en-US" sz="1100" dirty="0" smtClean="0">
                <a:latin typeface="+mn-lt"/>
              </a:rPr>
              <a:t>includes capital campaigns, special events, and solicitation of gifts and bequests is another, less common way, that CAAs</a:t>
            </a:r>
            <a:r>
              <a:rPr lang="en-US" sz="1100" baseline="0" dirty="0" smtClean="0">
                <a:latin typeface="+mn-lt"/>
              </a:rPr>
              <a:t> generally generate funds. However, fundraising is a common activity amongst must nonprofits who had the history with government fund that CAAs have had the fortune to have.  Fundraising costs may not be paid for with federal funds unless the federal award agency gives prior written approval to use the funds for this activity. To date, CAPLAW is not aware of any federal agency that has given fundraising approval. </a:t>
            </a:r>
            <a:endParaRPr lang="en-US" sz="1100" dirty="0" smtClean="0">
              <a:latin typeface="+mn-lt"/>
            </a:endParaRP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xmlns="" val="2607877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381000"/>
            <a:ext cx="3771900" cy="2828925"/>
          </a:xfrm>
        </p:spPr>
      </p:sp>
      <p:sp>
        <p:nvSpPr>
          <p:cNvPr id="3" name="Notes Placeholder 2"/>
          <p:cNvSpPr>
            <a:spLocks noGrp="1"/>
          </p:cNvSpPr>
          <p:nvPr>
            <p:ph type="body" idx="1"/>
          </p:nvPr>
        </p:nvSpPr>
        <p:spPr>
          <a:xfrm>
            <a:off x="533400" y="3505200"/>
            <a:ext cx="5943600" cy="4182457"/>
          </a:xfrm>
        </p:spPr>
        <p:txBody>
          <a:bodyPr>
            <a:noAutofit/>
          </a:bodyPr>
          <a:lstStyle/>
          <a:p>
            <a:pPr>
              <a:spcBef>
                <a:spcPts val="0"/>
              </a:spcBef>
              <a:buNone/>
            </a:pPr>
            <a:r>
              <a:rPr lang="en-US" sz="1100" b="1" dirty="0" smtClean="0">
                <a:latin typeface="+mn-lt"/>
              </a:rPr>
              <a:t>True</a:t>
            </a:r>
            <a:r>
              <a:rPr lang="en-US" sz="1100" dirty="0" smtClean="0">
                <a:latin typeface="+mn-lt"/>
              </a:rPr>
              <a:t>. Federal grant laws and funding source requirements impose restrictions on how funds may</a:t>
            </a:r>
            <a:r>
              <a:rPr lang="en-US" sz="1100" baseline="0" dirty="0" smtClean="0">
                <a:latin typeface="+mn-lt"/>
              </a:rPr>
              <a:t> be used and often limit the funding to </a:t>
            </a:r>
            <a:r>
              <a:rPr lang="en-US" sz="1100" dirty="0" smtClean="0">
                <a:latin typeface="+mn-lt"/>
              </a:rPr>
              <a:t>specific purposes. Diversification of funding is thus essential for a CAA to remain fiscally nimble and sustainable. D</a:t>
            </a:r>
            <a:r>
              <a:rPr lang="en-US" sz="1100" baseline="0" dirty="0" smtClean="0">
                <a:latin typeface="+mn-lt"/>
              </a:rPr>
              <a:t>iversifying funding also helps protect a CAA from running afoul of federal requirements. For example, many CAAs are paid on a reimbursement basis and if they are slow to receive payment from one federal funding source they may not use funds from another federal funding source to carry those costs. Thus, u</a:t>
            </a:r>
            <a:r>
              <a:rPr lang="en-US" sz="1100" kern="1200" dirty="0" smtClean="0">
                <a:solidFill>
                  <a:schemeClr val="tx1"/>
                </a:solidFill>
                <a:latin typeface="+mn-lt"/>
                <a:ea typeface="+mn-ea"/>
                <a:cs typeface="+mn-cs"/>
              </a:rPr>
              <a:t>nrestricted funds not</a:t>
            </a:r>
            <a:r>
              <a:rPr lang="en-US" sz="1100" kern="1200" baseline="0" dirty="0" smtClean="0">
                <a:solidFill>
                  <a:schemeClr val="tx1"/>
                </a:solidFill>
                <a:latin typeface="+mn-lt"/>
                <a:ea typeface="+mn-ea"/>
                <a:cs typeface="+mn-cs"/>
              </a:rPr>
              <a:t> only help CAAs correctly manage unanticipated shortfalls in the budget, they can also pay for </a:t>
            </a:r>
            <a:r>
              <a:rPr lang="en-US" sz="1100" kern="1200" dirty="0" smtClean="0">
                <a:solidFill>
                  <a:schemeClr val="tx1"/>
                </a:solidFill>
                <a:latin typeface="+mn-lt"/>
                <a:ea typeface="+mn-ea"/>
                <a:cs typeface="+mn-cs"/>
              </a:rPr>
              <a:t>activities that further the CAA’s mission but do not fall within federal grant purposes.  </a:t>
            </a:r>
            <a:endParaRPr lang="en-US" sz="1100" dirty="0" smtClean="0">
              <a:latin typeface="+mn-lt"/>
            </a:endParaRPr>
          </a:p>
          <a:p>
            <a:pPr>
              <a:spcBef>
                <a:spcPts val="0"/>
              </a:spcBef>
              <a:buNone/>
            </a:pPr>
            <a:endParaRPr lang="en-US" sz="1100" dirty="0" smtClean="0">
              <a:latin typeface="+mn-lt"/>
            </a:endParaRPr>
          </a:p>
          <a:p>
            <a:pPr marL="228600" indent="-228600">
              <a:spcBef>
                <a:spcPts val="0"/>
              </a:spcBef>
              <a:buNone/>
            </a:pPr>
            <a:endParaRPr lang="en-US" sz="1100" dirty="0" smtClean="0">
              <a:latin typeface="+mn-lt"/>
            </a:endParaRPr>
          </a:p>
          <a:p>
            <a:pPr marL="228600" indent="-228600">
              <a:spcBef>
                <a:spcPts val="0"/>
              </a:spcBef>
              <a:buAutoNum type="arabicPeriod"/>
            </a:pP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xmlns="" val="2256830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buNone/>
            </a:pPr>
            <a:r>
              <a:rPr lang="en-US" sz="1100" b="1" dirty="0" smtClean="0">
                <a:latin typeface="+mn-lt"/>
              </a:rPr>
              <a:t>False. </a:t>
            </a:r>
            <a:r>
              <a:rPr lang="en-US" sz="1100" dirty="0" smtClean="0">
                <a:latin typeface="+mn-lt"/>
              </a:rPr>
              <a:t>Typically, fundraising by nonprofits is a joint effort between the board of directors (often a fundraising committee) and the executive director. For example, board members are instrumental in:</a:t>
            </a:r>
          </a:p>
          <a:p>
            <a:pPr>
              <a:spcBef>
                <a:spcPts val="0"/>
              </a:spcBef>
              <a:buNone/>
            </a:pPr>
            <a:endParaRPr lang="en-US" sz="1100" dirty="0" smtClean="0">
              <a:latin typeface="+mn-lt"/>
            </a:endParaRPr>
          </a:p>
          <a:p>
            <a:pPr marL="115888" indent="-115888">
              <a:spcBef>
                <a:spcPts val="0"/>
              </a:spcBef>
              <a:buFont typeface="Arial" pitchFamily="34" charset="0"/>
              <a:buChar char="•"/>
            </a:pPr>
            <a:r>
              <a:rPr lang="en-US" sz="1100" dirty="0" smtClean="0">
                <a:latin typeface="+mn-lt"/>
              </a:rPr>
              <a:t>helping to identify and meet with potential donors, </a:t>
            </a:r>
          </a:p>
          <a:p>
            <a:pPr marL="115888" indent="-115888">
              <a:spcBef>
                <a:spcPts val="0"/>
              </a:spcBef>
              <a:buFont typeface="Arial" pitchFamily="34" charset="0"/>
              <a:buChar char="•"/>
            </a:pPr>
            <a:r>
              <a:rPr lang="en-US" sz="1100" dirty="0" smtClean="0">
                <a:latin typeface="+mn-lt"/>
              </a:rPr>
              <a:t>speaking on behalf of the organization, </a:t>
            </a:r>
          </a:p>
          <a:p>
            <a:pPr marL="115888" indent="-115888">
              <a:spcBef>
                <a:spcPts val="0"/>
              </a:spcBef>
              <a:buFont typeface="Arial" pitchFamily="34" charset="0"/>
              <a:buChar char="•"/>
            </a:pPr>
            <a:r>
              <a:rPr lang="en-US" sz="1100" dirty="0" smtClean="0">
                <a:latin typeface="+mn-lt"/>
              </a:rPr>
              <a:t>generating interest in the organization’s efforts in the community, </a:t>
            </a:r>
          </a:p>
          <a:p>
            <a:pPr marL="115888" indent="-115888">
              <a:spcBef>
                <a:spcPts val="0"/>
              </a:spcBef>
              <a:buFont typeface="Arial" pitchFamily="34" charset="0"/>
              <a:buChar char="•"/>
            </a:pPr>
            <a:r>
              <a:rPr lang="en-US" sz="1100" dirty="0" smtClean="0">
                <a:latin typeface="+mn-lt"/>
              </a:rPr>
              <a:t>volunteering for events and, </a:t>
            </a:r>
          </a:p>
          <a:p>
            <a:pPr marL="115888" indent="-115888">
              <a:spcBef>
                <a:spcPts val="0"/>
              </a:spcBef>
              <a:buFont typeface="Arial" pitchFamily="34" charset="0"/>
              <a:buChar char="•"/>
            </a:pPr>
            <a:r>
              <a:rPr lang="en-US" sz="1100" dirty="0" smtClean="0">
                <a:latin typeface="+mn-lt"/>
              </a:rPr>
              <a:t>if possible, giving funds themselves to the organization.  </a:t>
            </a:r>
          </a:p>
          <a:p>
            <a:pPr>
              <a:spcBef>
                <a:spcPts val="0"/>
              </a:spcBef>
              <a:buNone/>
            </a:pPr>
            <a:endParaRPr lang="en-US" sz="1100" dirty="0" smtClean="0">
              <a:latin typeface="+mn-lt"/>
            </a:endParaRPr>
          </a:p>
          <a:p>
            <a:pPr>
              <a:spcBef>
                <a:spcPts val="0"/>
              </a:spcBef>
              <a:buNone/>
            </a:pPr>
            <a:r>
              <a:rPr lang="en-US" sz="1100" dirty="0" smtClean="0">
                <a:latin typeface="+mn-lt"/>
              </a:rPr>
              <a:t>The executive director or other designated staff will work with the board to develop a fundraising plan/approach and provide the support needed to execute the plan. The issue for community action agencies (CAAs) that often affects the roles that the board and the executive director play in fundraising is how to pay for staff time spent on fundraising efforts. As previously discussed, it is common for CAAs to receive mostly federal or state funds, which cannot</a:t>
            </a:r>
            <a:r>
              <a:rPr lang="en-US" sz="1100" baseline="0" dirty="0" smtClean="0">
                <a:latin typeface="+mn-lt"/>
              </a:rPr>
              <a:t> be used to pay for fundraising costs (including staff time spent on fundraising)</a:t>
            </a:r>
            <a:r>
              <a:rPr lang="en-US" sz="1100" dirty="0" smtClean="0">
                <a:latin typeface="+mn-lt"/>
              </a:rPr>
              <a:t>. If a CAA does not have unrestricted funds to pay for an executive director’s or staff</a:t>
            </a:r>
            <a:r>
              <a:rPr lang="en-US" sz="1100" baseline="0" dirty="0" smtClean="0">
                <a:latin typeface="+mn-lt"/>
              </a:rPr>
              <a:t> member’s</a:t>
            </a:r>
            <a:r>
              <a:rPr lang="en-US" sz="1100" dirty="0" smtClean="0">
                <a:latin typeface="+mn-lt"/>
              </a:rPr>
              <a:t> time and/or contribute to organizational resources that may be used in fundraising efforts, then the board must take the lead to spearhead the efforts.</a:t>
            </a:r>
          </a:p>
          <a:p>
            <a:pPr marL="228600" indent="-228600">
              <a:spcBef>
                <a:spcPts val="0"/>
              </a:spcBef>
              <a:buAutoNum type="arabicPeriod"/>
            </a:pPr>
            <a:endParaRPr lang="en-US" sz="1100" dirty="0" smtClean="0">
              <a:latin typeface="+mn-lt"/>
            </a:endParaRPr>
          </a:p>
          <a:p>
            <a:pPr marL="228600" indent="-228600">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p14="http://schemas.microsoft.com/office/powerpoint/2010/main" xmlns="" val="445311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2000" y="4416099"/>
            <a:ext cx="5638800" cy="4182457"/>
          </a:xfrm>
        </p:spPr>
        <p:txBody>
          <a:bodyPr>
            <a:normAutofit/>
          </a:bodyPr>
          <a:lstStyle/>
          <a:p>
            <a:pPr>
              <a:spcBef>
                <a:spcPts val="0"/>
              </a:spcBef>
              <a:buNone/>
            </a:pPr>
            <a:r>
              <a:rPr lang="en-US" sz="1100" b="1" dirty="0" smtClean="0">
                <a:latin typeface="+mn-lt"/>
              </a:rPr>
              <a:t>False</a:t>
            </a:r>
            <a:r>
              <a:rPr lang="en-US" sz="1100" dirty="0" smtClean="0">
                <a:latin typeface="+mn-lt"/>
              </a:rPr>
              <a:t>. There is no legal prohibition</a:t>
            </a:r>
            <a:r>
              <a:rPr lang="en-US" sz="1100" baseline="0" dirty="0" smtClean="0">
                <a:latin typeface="+mn-lt"/>
              </a:rPr>
              <a:t> against soliciting funds from all board members. Even though a low-income representative on the tripartite board may have difficulty giving at the same levels of other board members because they are low-income, the board should think creatively about ways in which the board member may give financially to the organization. Foundations often want to see 100% board giving before they will allow organizations to apply for funding. The dollar amount of that giving is often not the issue, especially if funders are made aware of the governance composition requirements that apply to CAA boards and individual board members’ financial capacity to give to the organization. Thus, it may be that a low-income representative gives what he or she can, or that the representative individually fundraises for his/her contribution.  Moreover, it is important that all board members feel equal with regards to their investment in the organization and requiring all board members to give, with the qualification that varying amounts may be given or generated in different ways, often fosters higher levels of engagement and commitment.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extLst>
      <p:ext uri="{BB962C8B-B14F-4D97-AF65-F5344CB8AC3E}">
        <p14:creationId xmlns:p14="http://schemas.microsoft.com/office/powerpoint/2010/main" xmlns="" val="3910733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a:prstGeom prst="rect">
            <a:avLst/>
          </a:prstGeom>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Developing</a:t>
            </a:r>
            <a:r>
              <a:rPr lang="en-US" sz="1100" baseline="0" dirty="0" smtClean="0">
                <a:latin typeface="+mn-lt"/>
              </a:rPr>
              <a:t> a board that is comfortable with fundraising will be a process for many CAAs and will require deliberate and strategic efforts.  A tripartite board could begin the process in a number of ways.  One is to specifically recruit board members who have experience with fundraising. This is easiest when CAAs are recruiting to fill private sector seats or if they are choosing representatives to serve in place of elected or appointed public officials. Board fundraising, however, is more than just identifying one or two board members with the expertise and skill to jump start a program; it also involves developing a culture of philanthropy within the organization. The board should set an expectation that one of its key responsibilities is to generate</a:t>
            </a:r>
            <a:r>
              <a:rPr lang="en-US" sz="1100" dirty="0" smtClean="0">
                <a:latin typeface="+mn-lt"/>
              </a:rPr>
              <a:t> funds for the organization and ensure its fiscal soundness</a:t>
            </a:r>
            <a:r>
              <a:rPr lang="en-US" sz="1100" baseline="0" dirty="0" smtClean="0">
                <a:latin typeface="+mn-lt"/>
              </a:rPr>
              <a:t>. The board can do this by including </a:t>
            </a:r>
            <a:r>
              <a:rPr lang="en-US" sz="1100" dirty="0" smtClean="0">
                <a:latin typeface="+mn-lt"/>
              </a:rPr>
              <a:t>fundraising as a responsibility in its </a:t>
            </a:r>
            <a:r>
              <a:rPr lang="en-US" sz="1100" baseline="0" dirty="0" smtClean="0">
                <a:latin typeface="+mn-lt"/>
              </a:rPr>
              <a:t>board job descriptions, training board members on how they can contribute to these efforts, and establishing a fundraising committee made of board members from all sectors of the board. A</a:t>
            </a:r>
            <a:r>
              <a:rPr lang="en-US" sz="1100" dirty="0" smtClean="0">
                <a:latin typeface="+mn-lt"/>
              </a:rPr>
              <a:t> board </a:t>
            </a:r>
            <a:r>
              <a:rPr lang="en-US" sz="1100" baseline="0" dirty="0" smtClean="0">
                <a:latin typeface="+mn-lt"/>
              </a:rPr>
              <a:t>fundraising committee can keep tabs on the board’s efforts and work with the executive director and staff on the CAA’s approach. If recruiting board members with fundraising expertise and a willingness to give is difficult, boards may also consider forming an advisory committee made up of non-board members who can lead the fundraising charge as well as contribute financially to the organization.</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a:p>
        </p:txBody>
      </p:sp>
    </p:spTree>
    <p:extLst>
      <p:ext uri="{BB962C8B-B14F-4D97-AF65-F5344CB8AC3E}">
        <p14:creationId xmlns:p14="http://schemas.microsoft.com/office/powerpoint/2010/main" xmlns="" val="2114909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1181100" y="533400"/>
            <a:ext cx="4648200" cy="3486150"/>
          </a:xfrm>
          <a:ln/>
        </p:spPr>
      </p:sp>
      <p:sp>
        <p:nvSpPr>
          <p:cNvPr id="82947" name="Notes Placeholder 2"/>
          <p:cNvSpPr>
            <a:spLocks noGrp="1"/>
          </p:cNvSpPr>
          <p:nvPr>
            <p:ph type="body" idx="1"/>
          </p:nvPr>
        </p:nvSpPr>
        <p:spPr>
          <a:xfrm>
            <a:off x="457202" y="4191002"/>
            <a:ext cx="6096000" cy="4181475"/>
          </a:xfrm>
          <a:ln/>
        </p:spPr>
        <p:txBody>
          <a:bodyPr/>
          <a:lstStyle/>
          <a:p>
            <a:pPr>
              <a:spcBef>
                <a:spcPts val="0"/>
              </a:spcBef>
              <a:defRPr/>
            </a:pPr>
            <a:r>
              <a:rPr lang="en-US" sz="1100" baseline="0" dirty="0" smtClean="0">
                <a:latin typeface="+mn-lt"/>
                <a:cs typeface="Arial" pitchFamily="34" charset="0"/>
              </a:rPr>
              <a:t>Giving actual dollars is one major way that individual board members contribute to a CAA’s fundraising efforts. There are also a variety of other actions individual board members may take to support these efforts.  Such actions include:</a:t>
            </a:r>
          </a:p>
          <a:p>
            <a:pPr>
              <a:spcBef>
                <a:spcPts val="0"/>
              </a:spcBef>
              <a:defRPr/>
            </a:pPr>
            <a:endParaRPr lang="en-US" sz="1100" baseline="0" dirty="0" smtClean="0">
              <a:latin typeface="+mn-lt"/>
              <a:cs typeface="Arial" pitchFamily="34" charset="0"/>
            </a:endParaRPr>
          </a:p>
          <a:p>
            <a:pPr marL="115888" indent="-115888">
              <a:spcBef>
                <a:spcPts val="0"/>
              </a:spcBef>
              <a:buFont typeface="Arial" pitchFamily="34" charset="0"/>
              <a:buChar char="•"/>
              <a:defRPr/>
            </a:pPr>
            <a:r>
              <a:rPr lang="en-US" sz="1100" baseline="0" dirty="0" smtClean="0">
                <a:latin typeface="+mn-lt"/>
                <a:cs typeface="Arial" pitchFamily="34" charset="0"/>
              </a:rPr>
              <a:t>Overseeing the implementation of a plan to generate funds (</a:t>
            </a:r>
            <a:r>
              <a:rPr lang="en-US" sz="1100" kern="1200" baseline="0" dirty="0" smtClean="0">
                <a:solidFill>
                  <a:schemeClr val="tx1"/>
                </a:solidFill>
                <a:latin typeface="Arial" charset="0"/>
                <a:ea typeface="+mn-ea"/>
                <a:cs typeface="Arial" pitchFamily="34" charset="0"/>
              </a:rPr>
              <a:t>with input from the executive director)</a:t>
            </a:r>
            <a:r>
              <a:rPr lang="en-US" sz="1100" baseline="0" dirty="0" smtClean="0">
                <a:latin typeface="+mn-lt"/>
                <a:cs typeface="Arial" pitchFamily="34" charset="0"/>
              </a:rPr>
              <a:t>.</a:t>
            </a:r>
          </a:p>
          <a:p>
            <a:pPr marL="115888" indent="-115888">
              <a:spcBef>
                <a:spcPts val="0"/>
              </a:spcBef>
              <a:buFont typeface="Arial" pitchFamily="34" charset="0"/>
              <a:buChar char="•"/>
              <a:defRPr/>
            </a:pPr>
            <a:r>
              <a:rPr lang="en-US" sz="1100" baseline="0" dirty="0" smtClean="0">
                <a:latin typeface="+mn-lt"/>
                <a:cs typeface="Arial" pitchFamily="34" charset="0"/>
              </a:rPr>
              <a:t>Working directly with staff to develop a fundraising plan. Staff would likely work with members of the fundraising committee.</a:t>
            </a:r>
          </a:p>
          <a:p>
            <a:pPr marL="115888" indent="-115888">
              <a:spcBef>
                <a:spcPts val="0"/>
              </a:spcBef>
              <a:buFont typeface="Arial" pitchFamily="34" charset="0"/>
              <a:buChar char="•"/>
              <a:defRPr/>
            </a:pPr>
            <a:r>
              <a:rPr lang="en-US" sz="1100" baseline="0" dirty="0" smtClean="0">
                <a:latin typeface="+mn-lt"/>
                <a:cs typeface="Arial" pitchFamily="34" charset="0"/>
              </a:rPr>
              <a:t>Identifying potential donors. Board members could begin by asking peers or relatives to donate and expand their asks to other relationships. Board members could also offer to facilitate introductions between potential donors and staff.</a:t>
            </a:r>
          </a:p>
          <a:p>
            <a:pPr marL="115888" indent="-115888">
              <a:spcBef>
                <a:spcPts val="0"/>
              </a:spcBef>
              <a:buFont typeface="Arial" pitchFamily="34" charset="0"/>
              <a:buChar char="•"/>
              <a:defRPr/>
            </a:pPr>
            <a:r>
              <a:rPr lang="en-US" sz="1100" baseline="0" dirty="0" smtClean="0">
                <a:latin typeface="+mn-lt"/>
                <a:cs typeface="Arial" pitchFamily="34" charset="0"/>
              </a:rPr>
              <a:t>Helping to organize and participating in fundraising events.</a:t>
            </a:r>
          </a:p>
          <a:p>
            <a:pPr marL="115888" indent="-115888">
              <a:spcBef>
                <a:spcPts val="0"/>
              </a:spcBef>
              <a:buFont typeface="Arial" pitchFamily="34" charset="0"/>
              <a:buChar char="•"/>
              <a:defRPr/>
            </a:pPr>
            <a:r>
              <a:rPr lang="en-US" sz="1100" baseline="0" dirty="0" smtClean="0">
                <a:latin typeface="+mn-lt"/>
                <a:cs typeface="Arial" pitchFamily="34" charset="0"/>
              </a:rPr>
              <a:t>Developing and nurturing relationships with donors as well as those in the community so they recognize the value your CAA brings to the community. Board members could also accompany</a:t>
            </a:r>
            <a:r>
              <a:rPr lang="en-US" sz="1100" dirty="0" smtClean="0">
                <a:latin typeface="+mn-lt"/>
                <a:cs typeface="Arial" pitchFamily="34" charset="0"/>
              </a:rPr>
              <a:t> s</a:t>
            </a:r>
            <a:r>
              <a:rPr lang="en-US" sz="1100" baseline="0" dirty="0" smtClean="0">
                <a:latin typeface="+mn-lt"/>
                <a:cs typeface="Arial" pitchFamily="34" charset="0"/>
              </a:rPr>
              <a:t>taff on donor</a:t>
            </a:r>
            <a:r>
              <a:rPr lang="en-US" sz="1100" dirty="0" smtClean="0">
                <a:latin typeface="+mn-lt"/>
                <a:cs typeface="Arial" pitchFamily="34" charset="0"/>
              </a:rPr>
              <a:t> </a:t>
            </a:r>
            <a:r>
              <a:rPr lang="en-US" sz="1100" baseline="0" dirty="0" smtClean="0">
                <a:latin typeface="+mn-lt"/>
                <a:cs typeface="Arial" pitchFamily="34" charset="0"/>
              </a:rPr>
              <a:t>visits and offer to follow up with expressions of gratitude, when appropriate.</a:t>
            </a:r>
          </a:p>
          <a:p>
            <a:pPr>
              <a:spcBef>
                <a:spcPts val="0"/>
              </a:spcBef>
              <a:defRPr/>
            </a:pPr>
            <a:endParaRPr lang="en-US" sz="1100" baseline="0" dirty="0" smtClean="0">
              <a:latin typeface="+mn-lt"/>
              <a:cs typeface="Arial" pitchFamily="34" charset="0"/>
            </a:endParaRPr>
          </a:p>
          <a:p>
            <a:pPr>
              <a:spcBef>
                <a:spcPts val="0"/>
              </a:spcBef>
              <a:defRPr/>
            </a:pPr>
            <a:endParaRPr lang="en-US" sz="1100" dirty="0" smtClean="0">
              <a:latin typeface="+mn-lt"/>
              <a:cs typeface="Arial" pitchFamily="34" charset="0"/>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5920" indent="-275353" eaLnBrk="0" hangingPunct="0">
              <a:defRPr>
                <a:solidFill>
                  <a:schemeClr val="tx1"/>
                </a:solidFill>
                <a:latin typeface="Arial" pitchFamily="34" charset="0"/>
              </a:defRPr>
            </a:lvl2pPr>
            <a:lvl3pPr marL="1101416" indent="-220284" eaLnBrk="0" hangingPunct="0">
              <a:defRPr>
                <a:solidFill>
                  <a:schemeClr val="tx1"/>
                </a:solidFill>
                <a:latin typeface="Arial" pitchFamily="34" charset="0"/>
              </a:defRPr>
            </a:lvl3pPr>
            <a:lvl4pPr marL="1541981" indent="-220284" eaLnBrk="0" hangingPunct="0">
              <a:defRPr>
                <a:solidFill>
                  <a:schemeClr val="tx1"/>
                </a:solidFill>
                <a:latin typeface="Arial" pitchFamily="34" charset="0"/>
              </a:defRPr>
            </a:lvl4pPr>
            <a:lvl5pPr marL="1982548" indent="-220284" eaLnBrk="0" hangingPunct="0">
              <a:defRPr>
                <a:solidFill>
                  <a:schemeClr val="tx1"/>
                </a:solidFill>
                <a:latin typeface="Arial" pitchFamily="34" charset="0"/>
              </a:defRPr>
            </a:lvl5pPr>
            <a:lvl6pPr marL="2423113" indent="-220284" eaLnBrk="0" fontAlgn="base" hangingPunct="0">
              <a:spcBef>
                <a:spcPct val="0"/>
              </a:spcBef>
              <a:spcAft>
                <a:spcPct val="0"/>
              </a:spcAft>
              <a:defRPr>
                <a:solidFill>
                  <a:schemeClr val="tx1"/>
                </a:solidFill>
                <a:latin typeface="Arial" pitchFamily="34" charset="0"/>
              </a:defRPr>
            </a:lvl6pPr>
            <a:lvl7pPr marL="2863679" indent="-220284" eaLnBrk="0" fontAlgn="base" hangingPunct="0">
              <a:spcBef>
                <a:spcPct val="0"/>
              </a:spcBef>
              <a:spcAft>
                <a:spcPct val="0"/>
              </a:spcAft>
              <a:defRPr>
                <a:solidFill>
                  <a:schemeClr val="tx1"/>
                </a:solidFill>
                <a:latin typeface="Arial" pitchFamily="34" charset="0"/>
              </a:defRPr>
            </a:lvl7pPr>
            <a:lvl8pPr marL="3304243" indent="-220284" eaLnBrk="0" fontAlgn="base" hangingPunct="0">
              <a:spcBef>
                <a:spcPct val="0"/>
              </a:spcBef>
              <a:spcAft>
                <a:spcPct val="0"/>
              </a:spcAft>
              <a:defRPr>
                <a:solidFill>
                  <a:schemeClr val="tx1"/>
                </a:solidFill>
                <a:latin typeface="Arial" pitchFamily="34" charset="0"/>
              </a:defRPr>
            </a:lvl8pPr>
            <a:lvl9pPr marL="3744810" indent="-220284" eaLnBrk="0" fontAlgn="base" hangingPunct="0">
              <a:spcBef>
                <a:spcPct val="0"/>
              </a:spcBef>
              <a:spcAft>
                <a:spcPct val="0"/>
              </a:spcAft>
              <a:defRPr>
                <a:solidFill>
                  <a:schemeClr val="tx1"/>
                </a:solidFill>
                <a:latin typeface="Arial" pitchFamily="34" charset="0"/>
              </a:defRPr>
            </a:lvl9pPr>
          </a:lstStyle>
          <a:p>
            <a:pPr eaLnBrk="1" hangingPunct="1"/>
            <a:fld id="{68AC2BE8-010D-4ECF-B940-29D3FA08A386}" type="slidenum">
              <a:rPr lang="en-US" altLang="en-US" smtClean="0"/>
              <a:pPr eaLnBrk="1" hangingPunct="1"/>
              <a:t>10</a:t>
            </a:fld>
            <a:endParaRPr lang="en-US" altLang="en-US" smtClean="0"/>
          </a:p>
        </p:txBody>
      </p:sp>
    </p:spTree>
    <p:extLst>
      <p:ext uri="{BB962C8B-B14F-4D97-AF65-F5344CB8AC3E}">
        <p14:creationId xmlns:p14="http://schemas.microsoft.com/office/powerpoint/2010/main" xmlns="" val="3589823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a:prstGeom prst="rect">
            <a:avLst/>
          </a:prstGeom>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If </a:t>
            </a:r>
            <a:r>
              <a:rPr lang="en-US" sz="1100" baseline="0" dirty="0" smtClean="0">
                <a:latin typeface="+mn-lt"/>
              </a:rPr>
              <a:t>board members are struggling with embracing the role they play in your CAA’s fundraising efforts, we recommend directing them to these resources. All of the organizations listed above focus on providing resources to board members to help them better understand the vital part they play in a nonprofit’s financial survival.</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p14="http://schemas.microsoft.com/office/powerpoint/2010/main" xmlns="" val="2438315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1" y="4416099"/>
            <a:ext cx="5928056" cy="4182457"/>
          </a:xfrm>
        </p:spPr>
        <p:txBody>
          <a:bodyPr>
            <a:noAutofit/>
          </a:bodyPr>
          <a:lstStyle/>
          <a:p>
            <a:pPr>
              <a:spcBef>
                <a:spcPts val="0"/>
              </a:spcBef>
            </a:pPr>
            <a:r>
              <a:rPr lang="en-US" sz="1100" dirty="0" smtClean="0">
                <a:latin typeface="+mn-lt"/>
              </a:rPr>
              <a:t>While</a:t>
            </a:r>
            <a:r>
              <a:rPr lang="en-US" sz="1100" baseline="0" dirty="0" smtClean="0">
                <a:latin typeface="+mn-lt"/>
              </a:rPr>
              <a:t> there are legal rules that apply to a nonprofit tax-exempt organization’s fundraising activities, these rules are in no way intended to discourage organizations from engaging in fundraising.  The legal takeaway</a:t>
            </a:r>
            <a:r>
              <a:rPr lang="en-US" sz="1100" dirty="0" smtClean="0">
                <a:latin typeface="+mn-lt"/>
              </a:rPr>
              <a:t> for boards i</a:t>
            </a:r>
            <a:r>
              <a:rPr lang="en-US" sz="1100" baseline="0" dirty="0" smtClean="0">
                <a:latin typeface="+mn-lt"/>
              </a:rPr>
              <a:t>s that organizations </a:t>
            </a:r>
            <a:r>
              <a:rPr lang="en-US" sz="1100" dirty="0" smtClean="0">
                <a:latin typeface="+mn-lt"/>
              </a:rPr>
              <a:t>must </a:t>
            </a:r>
            <a:r>
              <a:rPr lang="en-US" sz="1100" baseline="0" dirty="0" smtClean="0">
                <a:latin typeface="+mn-lt"/>
              </a:rPr>
              <a:t>approach fundraising like any other new program or project they begin – get acquainted with the legal framework and parameters and work with legal counsel to develop policies and procedures that will assist with compliance. </a:t>
            </a:r>
          </a:p>
          <a:p>
            <a:pPr>
              <a:spcBef>
                <a:spcPts val="0"/>
              </a:spcBef>
            </a:pPr>
            <a:endParaRPr lang="en-US" sz="1100" baseline="0" dirty="0" smtClean="0">
              <a:latin typeface="+mn-lt"/>
            </a:endParaRPr>
          </a:p>
          <a:p>
            <a:pPr>
              <a:spcBef>
                <a:spcPts val="0"/>
              </a:spcBef>
            </a:pPr>
            <a:r>
              <a:rPr lang="en-US" sz="1100" baseline="0" dirty="0" smtClean="0">
                <a:latin typeface="+mn-lt"/>
              </a:rPr>
              <a:t>One of </a:t>
            </a:r>
            <a:r>
              <a:rPr lang="en-US" sz="1100" baseline="0" dirty="0" smtClean="0">
                <a:latin typeface="+mn-lt"/>
              </a:rPr>
              <a:t>the more notable legal requirements that </a:t>
            </a:r>
            <a:r>
              <a:rPr lang="en-US" sz="1100" baseline="0" dirty="0" smtClean="0">
                <a:latin typeface="+mn-lt"/>
              </a:rPr>
              <a:t>applies </a:t>
            </a:r>
            <a:r>
              <a:rPr lang="en-US" sz="1100" baseline="0" dirty="0" smtClean="0">
                <a:latin typeface="+mn-lt"/>
              </a:rPr>
              <a:t>to fundraising activities by CAAs </a:t>
            </a:r>
            <a:r>
              <a:rPr lang="en-US" sz="1100" baseline="0" dirty="0" smtClean="0">
                <a:latin typeface="+mn-lt"/>
              </a:rPr>
              <a:t>includes </a:t>
            </a:r>
            <a:r>
              <a:rPr lang="en-US" sz="1100" baseline="0" dirty="0" smtClean="0">
                <a:latin typeface="+mn-lt"/>
              </a:rPr>
              <a:t>one</a:t>
            </a:r>
            <a:r>
              <a:rPr lang="en-US" sz="1100" dirty="0" smtClean="0">
                <a:latin typeface="+mn-lt"/>
              </a:rPr>
              <a:t> that</a:t>
            </a:r>
            <a:r>
              <a:rPr lang="en-US" sz="1100" baseline="0" dirty="0" smtClean="0">
                <a:latin typeface="+mn-lt"/>
              </a:rPr>
              <a:t> we have already </a:t>
            </a:r>
            <a:r>
              <a:rPr lang="en-US" sz="1100" baseline="0" dirty="0" smtClean="0">
                <a:latin typeface="+mn-lt"/>
              </a:rPr>
              <a:t>discussed. This </a:t>
            </a:r>
            <a:r>
              <a:rPr lang="en-US" sz="1100" baseline="0" dirty="0" smtClean="0">
                <a:latin typeface="+mn-lt"/>
              </a:rPr>
              <a:t>is the federal grant law restrictions which generally require </a:t>
            </a:r>
            <a:r>
              <a:rPr lang="en-US" sz="1100" baseline="0" dirty="0" smtClean="0">
                <a:latin typeface="+mn-lt"/>
              </a:rPr>
              <a:t>a federal grantee </a:t>
            </a:r>
            <a:r>
              <a:rPr lang="en-US" sz="1100" baseline="0" dirty="0" smtClean="0">
                <a:latin typeface="+mn-lt"/>
              </a:rPr>
              <a:t>to obtain</a:t>
            </a:r>
            <a:r>
              <a:rPr lang="en-US" sz="1100" dirty="0" smtClean="0">
                <a:latin typeface="+mn-lt"/>
              </a:rPr>
              <a:t> prior written approval from its federal agency before using federal funds to fundraise.</a:t>
            </a:r>
            <a:r>
              <a:rPr lang="en-US" sz="1100" baseline="0" dirty="0" smtClean="0">
                <a:latin typeface="+mn-lt"/>
              </a:rPr>
              <a:t> Another set of requirements apply to nonprofit CAAs as tax-exempt organizations – these are </a:t>
            </a:r>
            <a:r>
              <a:rPr lang="en-US" sz="1100" dirty="0" smtClean="0">
                <a:latin typeface="+mn-lt"/>
              </a:rPr>
              <a:t>Internal Revenue Service (IRS) rules that generally require donor acknowledgements and disclosures. The rules also may impose a tax on</a:t>
            </a:r>
            <a:r>
              <a:rPr lang="en-US" sz="1100" baseline="0" dirty="0" smtClean="0">
                <a:latin typeface="+mn-lt"/>
              </a:rPr>
              <a:t> the organization </a:t>
            </a:r>
            <a:r>
              <a:rPr lang="en-US" sz="1100" dirty="0" smtClean="0">
                <a:latin typeface="+mn-lt"/>
              </a:rPr>
              <a:t>depending on the type of fundraising</a:t>
            </a:r>
            <a:r>
              <a:rPr lang="en-US" sz="1100" baseline="0" dirty="0" smtClean="0">
                <a:latin typeface="+mn-lt"/>
              </a:rPr>
              <a:t> </a:t>
            </a:r>
            <a:r>
              <a:rPr lang="en-US" sz="1100" dirty="0" smtClean="0">
                <a:latin typeface="+mn-lt"/>
              </a:rPr>
              <a:t>activity the organization engages in.  The</a:t>
            </a:r>
            <a:r>
              <a:rPr lang="en-US" sz="1100" baseline="0" dirty="0" smtClean="0">
                <a:latin typeface="+mn-lt"/>
              </a:rPr>
              <a:t> federal </a:t>
            </a:r>
            <a:r>
              <a:rPr lang="en-US" sz="1100" dirty="0" smtClean="0">
                <a:latin typeface="+mn-lt"/>
              </a:rPr>
              <a:t>Fair Labor Standards Act (wage and</a:t>
            </a:r>
            <a:r>
              <a:rPr lang="en-US" sz="1100" baseline="0" dirty="0" smtClean="0">
                <a:latin typeface="+mn-lt"/>
              </a:rPr>
              <a:t> hour laws</a:t>
            </a:r>
            <a:r>
              <a:rPr lang="en-US" sz="1100" dirty="0" smtClean="0">
                <a:latin typeface="+mn-lt"/>
              </a:rPr>
              <a:t>)</a:t>
            </a:r>
            <a:r>
              <a:rPr lang="en-US" sz="1100" baseline="0" dirty="0" smtClean="0">
                <a:latin typeface="+mn-lt"/>
              </a:rPr>
              <a:t> mostly apply when employers seek to have n</a:t>
            </a:r>
            <a:r>
              <a:rPr lang="en-US" sz="1100" dirty="0" smtClean="0">
                <a:latin typeface="+mn-lt"/>
              </a:rPr>
              <a:t>on-exempt employees “volunteer” for fundraising</a:t>
            </a:r>
            <a:r>
              <a:rPr lang="en-US" sz="1100" baseline="0" dirty="0" smtClean="0">
                <a:latin typeface="+mn-lt"/>
              </a:rPr>
              <a:t> activities. Non-exempt employees must be paid for all hours worked and overtime if they work over 40 hours a week.</a:t>
            </a:r>
            <a:r>
              <a:rPr lang="en-US" sz="1100" dirty="0" smtClean="0">
                <a:latin typeface="+mn-lt"/>
              </a:rPr>
              <a:t> An employer must show the existence of </a:t>
            </a:r>
            <a:r>
              <a:rPr lang="en-US" sz="1100" baseline="0" dirty="0" smtClean="0">
                <a:latin typeface="+mn-lt"/>
              </a:rPr>
              <a:t>certain factors for a non-exempt employee to be viewed under the law as a “volunteer.” Lastly, every state imposes its own requirements around charitable solicitations and gaming activities</a:t>
            </a:r>
            <a:r>
              <a:rPr lang="en-US" sz="1100" dirty="0" smtClean="0">
                <a:latin typeface="+mn-lt"/>
              </a:rPr>
              <a:t>. </a:t>
            </a:r>
            <a:r>
              <a:rPr lang="en-US" sz="1100" dirty="0" smtClean="0">
                <a:latin typeface="+mn-lt"/>
              </a:rPr>
              <a:t>T</a:t>
            </a:r>
            <a:r>
              <a:rPr lang="en-US" sz="1100" baseline="0" dirty="0" smtClean="0">
                <a:latin typeface="+mn-lt"/>
              </a:rPr>
              <a:t>hese </a:t>
            </a:r>
            <a:r>
              <a:rPr lang="en-US" sz="1100" baseline="0" dirty="0" smtClean="0">
                <a:latin typeface="+mn-lt"/>
              </a:rPr>
              <a:t>requirements usually involve organizations submitting filings, paying fees and/or obtaining licenses to operate such activities, even if they are for charitable purposes.  </a:t>
            </a:r>
            <a:endParaRPr lang="en-US" sz="1100" dirty="0" smtClean="0">
              <a:latin typeface="+mn-lt"/>
            </a:endParaRPr>
          </a:p>
          <a:p>
            <a:pPr>
              <a:spcBef>
                <a:spcPts val="0"/>
              </a:spcBef>
            </a:pPr>
            <a:endParaRPr lang="en-US" sz="1100" dirty="0" smtClean="0">
              <a:latin typeface="+mn-lt"/>
            </a:endParaRP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a:t>
            </a:fld>
            <a:endParaRPr lang="en-US"/>
          </a:p>
        </p:txBody>
      </p:sp>
    </p:spTree>
    <p:extLst>
      <p:ext uri="{BB962C8B-B14F-4D97-AF65-F5344CB8AC3E}">
        <p14:creationId xmlns:p14="http://schemas.microsoft.com/office/powerpoint/2010/main" xmlns="" val="230181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xmlns=""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grantspace.org/resources/knowledge-base/boards-and-fundraisin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boardsource.org/fundamental-topics-of-nonprofit-board-service/fundraising/" TargetMode="External"/><Relationship Id="rId4" Type="http://schemas.openxmlformats.org/officeDocument/2006/relationships/hyperlink" Target="http://www.grassrootsfundraising.org/"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3" cstate="print">
            <a:lum bright="33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Board Roles &amp; Responsibilities: </a:t>
            </a:r>
            <a:br>
              <a:rPr lang="en-US" dirty="0" smtClean="0">
                <a:solidFill>
                  <a:schemeClr val="accent1"/>
                </a:solidFill>
              </a:rPr>
            </a:br>
            <a:r>
              <a:rPr lang="en-US" sz="3000" dirty="0" smtClean="0">
                <a:solidFill>
                  <a:srgbClr val="C00000"/>
                </a:solidFill>
              </a:rPr>
              <a:t>Nonprofit Community Action Agencies</a:t>
            </a:r>
            <a:r>
              <a:rPr lang="en-US" dirty="0" smtClean="0">
                <a:solidFill>
                  <a:schemeClr val="accent1"/>
                </a:solidFill>
              </a:rPr>
              <a:t/>
            </a:r>
            <a:br>
              <a:rPr lang="en-US" dirty="0" smtClean="0">
                <a:solidFill>
                  <a:schemeClr val="accent1"/>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accent5">
                    <a:lumMod val="75000"/>
                  </a:schemeClr>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chemeClr val="tx1">
                    <a:lumMod val="85000"/>
                    <a:lumOff val="15000"/>
                  </a:schemeClr>
                </a:solidFill>
              </a:rPr>
              <a:t>[Trainer Logo]</a:t>
            </a:r>
            <a:endParaRPr lang="en-US"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Responsibilities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Generating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Responsibility</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1372890" y="1565334"/>
            <a:ext cx="6629400" cy="4146946"/>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Generating Funds</a:t>
            </a:r>
            <a:endParaRPr lang="en-US" sz="4000" b="1" kern="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325562"/>
          </a:xfrm>
        </p:spPr>
        <p:txBody>
          <a:bodyPr>
            <a:normAutofit/>
          </a:bodyPr>
          <a:lstStyle/>
          <a:p>
            <a:r>
              <a:rPr lang="en-US" dirty="0" smtClean="0">
                <a:solidFill>
                  <a:srgbClr val="C00000"/>
                </a:solidFill>
              </a:rPr>
              <a:t>Two Main Ways CAAs Generate Funds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graphicFrame>
        <p:nvGraphicFramePr>
          <p:cNvPr id="7" name="Content Placeholder 6"/>
          <p:cNvGraphicFramePr>
            <a:graphicFrameLocks noGrp="1"/>
          </p:cNvGraphicFramePr>
          <p:nvPr>
            <p:ph idx="1"/>
          </p:nvPr>
        </p:nvGraphicFramePr>
        <p:xfrm>
          <a:off x="306090" y="1524000"/>
          <a:ext cx="84582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576024" y="5791200"/>
            <a:ext cx="3733800" cy="430887"/>
          </a:xfrm>
          <a:prstGeom prst="rect">
            <a:avLst/>
          </a:prstGeom>
          <a:noFill/>
        </p:spPr>
        <p:txBody>
          <a:bodyPr wrap="square" rtlCol="0">
            <a:spAutoFit/>
          </a:bodyPr>
          <a:lstStyle/>
          <a:p>
            <a:r>
              <a:rPr lang="en-US" sz="2200" b="1" dirty="0" smtClean="0">
                <a:latin typeface="+mn-lt"/>
              </a:rPr>
              <a:t>Board and executive director</a:t>
            </a:r>
            <a:endParaRPr lang="en-US" sz="2200" b="1" dirty="0">
              <a:latin typeface="+mn-lt"/>
            </a:endParaRPr>
          </a:p>
        </p:txBody>
      </p:sp>
      <p:sp>
        <p:nvSpPr>
          <p:cNvPr id="9" name="TextBox 8"/>
          <p:cNvSpPr txBox="1"/>
          <p:nvPr/>
        </p:nvSpPr>
        <p:spPr>
          <a:xfrm>
            <a:off x="4876800" y="5791200"/>
            <a:ext cx="3733800" cy="430887"/>
          </a:xfrm>
          <a:prstGeom prst="rect">
            <a:avLst/>
          </a:prstGeom>
          <a:noFill/>
        </p:spPr>
        <p:txBody>
          <a:bodyPr wrap="square" rtlCol="0">
            <a:spAutoFit/>
          </a:bodyPr>
          <a:lstStyle/>
          <a:p>
            <a:r>
              <a:rPr lang="en-US" sz="2200" b="1" dirty="0" smtClean="0">
                <a:latin typeface="+mn-lt"/>
              </a:rPr>
              <a:t>Executive director and staff</a:t>
            </a:r>
            <a:endParaRPr lang="en-US" sz="2200" b="1" dirty="0">
              <a:latin typeface="+mn-lt"/>
            </a:endParaRPr>
          </a:p>
        </p:txBody>
      </p:sp>
      <p:sp>
        <p:nvSpPr>
          <p:cNvPr id="11" name="Rectangle 10"/>
          <p:cNvSpPr/>
          <p:nvPr/>
        </p:nvSpPr>
        <p:spPr>
          <a:xfrm>
            <a:off x="414774" y="5663625"/>
            <a:ext cx="389850" cy="584775"/>
          </a:xfrm>
          <a:prstGeom prst="rect">
            <a:avLst/>
          </a:prstGeom>
        </p:spPr>
        <p:txBody>
          <a:bodyPr wrap="square">
            <a:spAutoFit/>
          </a:bodyPr>
          <a:lstStyle/>
          <a:p>
            <a:r>
              <a:rPr lang="en-US" sz="3200" b="1" dirty="0" smtClean="0">
                <a:solidFill>
                  <a:srgbClr val="C00000"/>
                </a:solidFill>
                <a:latin typeface="+mn-lt"/>
              </a:rPr>
              <a:t>*</a:t>
            </a:r>
            <a:endParaRPr lang="en-US" sz="3200" b="1" dirty="0">
              <a:solidFill>
                <a:srgbClr val="C00000"/>
              </a:solidFill>
              <a:latin typeface="+mn-lt"/>
            </a:endParaRPr>
          </a:p>
        </p:txBody>
      </p:sp>
      <p:sp>
        <p:nvSpPr>
          <p:cNvPr id="12" name="Rectangle 11"/>
          <p:cNvSpPr/>
          <p:nvPr/>
        </p:nvSpPr>
        <p:spPr>
          <a:xfrm>
            <a:off x="3200400" y="1905000"/>
            <a:ext cx="389850" cy="584775"/>
          </a:xfrm>
          <a:prstGeom prst="rect">
            <a:avLst/>
          </a:prstGeom>
        </p:spPr>
        <p:txBody>
          <a:bodyPr wrap="square">
            <a:spAutoFit/>
          </a:bodyPr>
          <a:lstStyle/>
          <a:p>
            <a:r>
              <a:rPr lang="en-US" sz="3200" b="1" dirty="0" smtClean="0">
                <a:solidFill>
                  <a:srgbClr val="C00000"/>
                </a:solidFill>
                <a:latin typeface="+mn-lt"/>
              </a:rPr>
              <a:t>*</a:t>
            </a:r>
            <a:endParaRPr lang="en-US" sz="3200" b="1" dirty="0">
              <a:solidFill>
                <a:srgbClr val="C00000"/>
              </a:solidFill>
              <a:latin typeface="+mn-lt"/>
            </a:endParaRPr>
          </a:p>
        </p:txBody>
      </p:sp>
      <p:sp>
        <p:nvSpPr>
          <p:cNvPr id="13" name="Rectangle 12"/>
          <p:cNvSpPr/>
          <p:nvPr/>
        </p:nvSpPr>
        <p:spPr>
          <a:xfrm>
            <a:off x="4724400" y="5638800"/>
            <a:ext cx="389850" cy="584775"/>
          </a:xfrm>
          <a:prstGeom prst="rect">
            <a:avLst/>
          </a:prstGeom>
        </p:spPr>
        <p:txBody>
          <a:bodyPr wrap="square">
            <a:spAutoFit/>
          </a:bodyPr>
          <a:lstStyle/>
          <a:p>
            <a:r>
              <a:rPr lang="en-US" sz="3200" b="1" dirty="0" smtClean="0">
                <a:solidFill>
                  <a:schemeClr val="accent4"/>
                </a:solidFill>
                <a:latin typeface="+mn-lt"/>
              </a:rPr>
              <a:t>*</a:t>
            </a:r>
            <a:endParaRPr lang="en-US" sz="3200" b="1" dirty="0">
              <a:solidFill>
                <a:schemeClr val="accent4"/>
              </a:solidFill>
              <a:latin typeface="+mn-lt"/>
            </a:endParaRPr>
          </a:p>
        </p:txBody>
      </p:sp>
      <p:sp>
        <p:nvSpPr>
          <p:cNvPr id="14" name="Rectangle 13"/>
          <p:cNvSpPr/>
          <p:nvPr/>
        </p:nvSpPr>
        <p:spPr>
          <a:xfrm>
            <a:off x="7458750" y="1905000"/>
            <a:ext cx="389850" cy="584775"/>
          </a:xfrm>
          <a:prstGeom prst="rect">
            <a:avLst/>
          </a:prstGeom>
        </p:spPr>
        <p:txBody>
          <a:bodyPr wrap="square">
            <a:spAutoFit/>
          </a:bodyPr>
          <a:lstStyle/>
          <a:p>
            <a:r>
              <a:rPr lang="en-US" sz="3200" b="1" dirty="0" smtClean="0">
                <a:solidFill>
                  <a:schemeClr val="accent4"/>
                </a:solidFill>
                <a:latin typeface="+mn-lt"/>
              </a:rPr>
              <a:t>*</a:t>
            </a:r>
            <a:endParaRPr lang="en-US" sz="3200" b="1" dirty="0">
              <a:solidFill>
                <a:schemeClr val="accent4"/>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Generating Funds Quiz</a:t>
            </a:r>
            <a:endParaRPr lang="en-US" dirty="0">
              <a:solidFill>
                <a:srgbClr val="C00000"/>
              </a:solidFill>
            </a:endParaRPr>
          </a:p>
        </p:txBody>
      </p:sp>
      <p:sp>
        <p:nvSpPr>
          <p:cNvPr id="3" name="Content Placeholder 2"/>
          <p:cNvSpPr>
            <a:spLocks noGrp="1"/>
          </p:cNvSpPr>
          <p:nvPr>
            <p:ph idx="1"/>
          </p:nvPr>
        </p:nvSpPr>
        <p:spPr>
          <a:xfrm>
            <a:off x="488196" y="1447801"/>
            <a:ext cx="8229600" cy="1524000"/>
          </a:xfrm>
        </p:spPr>
        <p:txBody>
          <a:bodyPr/>
          <a:lstStyle/>
          <a:p>
            <a:pPr marL="0" indent="0">
              <a:spcBef>
                <a:spcPts val="800"/>
              </a:spcBef>
              <a:spcAft>
                <a:spcPts val="800"/>
              </a:spcAft>
              <a:buNone/>
            </a:pPr>
            <a:r>
              <a:rPr lang="en-US" dirty="0" smtClean="0"/>
              <a:t>A CAA </a:t>
            </a:r>
            <a:r>
              <a:rPr lang="en-US" u="sng" dirty="0" smtClean="0"/>
              <a:t>cannot</a:t>
            </a:r>
            <a:r>
              <a:rPr lang="en-US" dirty="0" smtClean="0"/>
              <a:t> rely solely on its state and federal grants and should engage in efforts to generate unrestricted funds.  </a:t>
            </a:r>
            <a:r>
              <a:rPr lang="en-US" dirty="0" smtClean="0">
                <a:solidFill>
                  <a:schemeClr val="tx1"/>
                </a:solidFill>
              </a:rPr>
              <a:t>True </a:t>
            </a:r>
            <a:r>
              <a:rPr lang="en-US" dirty="0" smtClean="0"/>
              <a:t>or</a:t>
            </a:r>
            <a:r>
              <a:rPr lang="en-US" dirty="0" smtClean="0">
                <a:solidFill>
                  <a:schemeClr val="tx1"/>
                </a:solidFill>
              </a:rPr>
              <a:t> False</a:t>
            </a:r>
          </a:p>
          <a:p>
            <a:pPr marL="514350" indent="-514350">
              <a:spcBef>
                <a:spcPts val="800"/>
              </a:spcBef>
              <a:spcAft>
                <a:spcPts val="800"/>
              </a:spcAf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6" name="Oval 5"/>
          <p:cNvSpPr/>
          <p:nvPr/>
        </p:nvSpPr>
        <p:spPr>
          <a:xfrm>
            <a:off x="3520698" y="2286000"/>
            <a:ext cx="898902"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p:cNvSpPr txBox="1">
            <a:spLocks/>
          </p:cNvSpPr>
          <p:nvPr/>
        </p:nvSpPr>
        <p:spPr>
          <a:xfrm>
            <a:off x="504984" y="3124200"/>
            <a:ext cx="8229600" cy="2867641"/>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600"/>
              </a:spcBef>
              <a:spcAft>
                <a:spcPts val="600"/>
              </a:spcAft>
              <a:buClr>
                <a:srgbClr val="1F4A7F"/>
              </a:buClr>
              <a:buSzTx/>
              <a:buFont typeface="Wingdings" panose="05000000000000000000" pitchFamily="2" charset="2"/>
              <a:buChar char="§"/>
              <a:tabLst/>
              <a:defRPr/>
            </a:pPr>
            <a:r>
              <a:rPr lang="en-US" sz="2800" b="1" dirty="0" smtClean="0">
                <a:solidFill>
                  <a:srgbClr val="C00000"/>
                </a:solidFill>
                <a:latin typeface="+mn-lt"/>
              </a:rPr>
              <a:t>Why? </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State and federal grants restrict use of funds</a:t>
            </a:r>
          </a:p>
          <a:p>
            <a:pPr marL="800100" lvl="1" indent="-342900" fontAlgn="auto">
              <a:spcBef>
                <a:spcPts val="600"/>
              </a:spcBef>
              <a:spcAft>
                <a:spcPts val="600"/>
              </a:spcAft>
              <a:buClr>
                <a:srgbClr val="1F4A7F"/>
              </a:buClr>
              <a:buFont typeface="Wingdings" pitchFamily="2" charset="2"/>
              <a:buChar char="Ø"/>
            </a:pPr>
            <a:r>
              <a:rPr kumimoji="0" lang="en-US" sz="2800" i="0" u="none" strike="noStrike" kern="1200" cap="none" spc="0" normalizeH="0" baseline="0" noProof="0" dirty="0" smtClean="0">
                <a:ln>
                  <a:noFill/>
                </a:ln>
                <a:solidFill>
                  <a:srgbClr val="1F4A7F"/>
                </a:solidFill>
                <a:effectLst/>
                <a:uLnTx/>
                <a:uFillTx/>
                <a:latin typeface="+mn-lt"/>
                <a:ea typeface="+mn-ea"/>
                <a:cs typeface="+mn-cs"/>
              </a:rPr>
              <a:t>Diversification</a:t>
            </a:r>
            <a:r>
              <a:rPr kumimoji="0" lang="en-US" sz="2800" i="0" u="none" strike="noStrike" kern="1200" cap="none" spc="0" normalizeH="0" noProof="0" dirty="0" smtClean="0">
                <a:ln>
                  <a:noFill/>
                </a:ln>
                <a:solidFill>
                  <a:srgbClr val="1F4A7F"/>
                </a:solidFill>
                <a:effectLst/>
                <a:uLnTx/>
                <a:uFillTx/>
                <a:latin typeface="+mn-lt"/>
                <a:ea typeface="+mn-ea"/>
                <a:cs typeface="+mn-cs"/>
              </a:rPr>
              <a:t> of funding often essential for sustainability and flexibility</a:t>
            </a:r>
            <a:endParaRPr kumimoji="0" lang="en-US" sz="2800" i="0" u="none" strike="noStrike" kern="1200" cap="none" spc="0" normalizeH="0" baseline="0" noProof="0" dirty="0" smtClean="0">
              <a:ln>
                <a:noFill/>
              </a:ln>
              <a:solidFill>
                <a:srgbClr val="1F4A7F"/>
              </a:solidFill>
              <a:effectLst/>
              <a:uLnTx/>
              <a:uFillTx/>
              <a:latin typeface="+mn-lt"/>
              <a:ea typeface="+mn-ea"/>
              <a:cs typeface="+mn-cs"/>
            </a:endParaRPr>
          </a:p>
          <a:p>
            <a:pPr marL="342900" marR="0" lvl="0" indent="-342900" algn="l" defTabSz="914400" rtl="0" eaLnBrk="1" fontAlgn="auto" latinLnBrk="0" hangingPunct="1">
              <a:lnSpc>
                <a:spcPct val="100000"/>
              </a:lnSpc>
              <a:spcBef>
                <a:spcPts val="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Generating Funds Quiz</a:t>
            </a:r>
            <a:endParaRPr lang="en-US" dirty="0">
              <a:solidFill>
                <a:srgbClr val="C00000"/>
              </a:solidFill>
            </a:endParaRPr>
          </a:p>
        </p:txBody>
      </p:sp>
      <p:sp>
        <p:nvSpPr>
          <p:cNvPr id="3" name="Content Placeholder 2"/>
          <p:cNvSpPr>
            <a:spLocks noGrp="1"/>
          </p:cNvSpPr>
          <p:nvPr>
            <p:ph idx="1"/>
          </p:nvPr>
        </p:nvSpPr>
        <p:spPr>
          <a:xfrm>
            <a:off x="533400" y="1447800"/>
            <a:ext cx="8229600" cy="1143000"/>
          </a:xfrm>
        </p:spPr>
        <p:txBody>
          <a:bodyPr/>
          <a:lstStyle/>
          <a:p>
            <a:pPr marL="0" indent="0">
              <a:spcBef>
                <a:spcPts val="800"/>
              </a:spcBef>
              <a:spcAft>
                <a:spcPts val="800"/>
              </a:spcAft>
              <a:buNone/>
            </a:pPr>
            <a:r>
              <a:rPr lang="en-US" dirty="0" smtClean="0"/>
              <a:t>Generating funds is mainly the executive director’s responsibility, not the board’s.  </a:t>
            </a:r>
            <a:r>
              <a:rPr lang="en-US" dirty="0" smtClean="0">
                <a:solidFill>
                  <a:schemeClr val="tx1"/>
                </a:solidFill>
              </a:rPr>
              <a:t>True</a:t>
            </a:r>
            <a:r>
              <a:rPr lang="en-US" dirty="0" smtClean="0"/>
              <a:t>  or </a:t>
            </a:r>
            <a:r>
              <a:rPr lang="en-US" dirty="0" smtClean="0">
                <a:solidFill>
                  <a:schemeClr val="tx1"/>
                </a:solidFill>
              </a:rPr>
              <a:t>False</a:t>
            </a:r>
          </a:p>
          <a:p>
            <a:pPr marL="514350" indent="-514350">
              <a:spcBef>
                <a:spcPts val="800"/>
              </a:spcBef>
              <a:spcAft>
                <a:spcPts val="800"/>
              </a:spcAf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
        <p:nvSpPr>
          <p:cNvPr id="6" name="Oval 5"/>
          <p:cNvSpPr/>
          <p:nvPr/>
        </p:nvSpPr>
        <p:spPr>
          <a:xfrm>
            <a:off x="6400800" y="1905000"/>
            <a:ext cx="9906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457200" y="2895600"/>
            <a:ext cx="8229600" cy="2867641"/>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600"/>
              </a:spcBef>
              <a:spcAft>
                <a:spcPts val="600"/>
              </a:spcAft>
              <a:buClr>
                <a:srgbClr val="1F4A7F"/>
              </a:buClr>
              <a:buSzTx/>
              <a:buFont typeface="Wingdings" panose="05000000000000000000" pitchFamily="2" charset="2"/>
              <a:buChar char="§"/>
              <a:tabLst/>
              <a:defRPr/>
            </a:pPr>
            <a:r>
              <a:rPr lang="en-US" sz="2800" b="1" dirty="0" smtClean="0">
                <a:solidFill>
                  <a:srgbClr val="C00000"/>
                </a:solidFill>
                <a:latin typeface="+mn-lt"/>
              </a:rPr>
              <a:t>Why? </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Joint effort – both bring different resources/skills</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If </a:t>
            </a:r>
            <a:r>
              <a:rPr lang="en-US" sz="2800" u="sng" dirty="0" smtClean="0">
                <a:solidFill>
                  <a:srgbClr val="1F4A7F"/>
                </a:solidFill>
                <a:latin typeface="+mn-lt"/>
              </a:rPr>
              <a:t>no</a:t>
            </a:r>
            <a:r>
              <a:rPr lang="en-US" sz="2800" dirty="0" smtClean="0">
                <a:solidFill>
                  <a:srgbClr val="1F4A7F"/>
                </a:solidFill>
                <a:latin typeface="+mn-lt"/>
              </a:rPr>
              <a:t> unrestricted funds, board </a:t>
            </a:r>
            <a:r>
              <a:rPr lang="en-US" sz="2800" u="sng" dirty="0" smtClean="0">
                <a:solidFill>
                  <a:srgbClr val="1F4A7F"/>
                </a:solidFill>
                <a:latin typeface="+mn-lt"/>
              </a:rPr>
              <a:t>must</a:t>
            </a:r>
            <a:r>
              <a:rPr lang="en-US" sz="2800" dirty="0" smtClean="0">
                <a:solidFill>
                  <a:srgbClr val="1F4A7F"/>
                </a:solidFill>
                <a:latin typeface="+mn-lt"/>
              </a:rPr>
              <a:t> spearhead fundraising efforts </a:t>
            </a:r>
          </a:p>
          <a:p>
            <a:pPr marL="342900" marR="0" lvl="0" indent="-342900" algn="l" defTabSz="914400" rtl="0" eaLnBrk="1" fontAlgn="auto" latinLnBrk="0" hangingPunct="1">
              <a:lnSpc>
                <a:spcPct val="100000"/>
              </a:lnSpc>
              <a:spcBef>
                <a:spcPts val="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Generating Funds Quiz</a:t>
            </a:r>
            <a:endParaRPr lang="en-US" dirty="0">
              <a:solidFill>
                <a:srgbClr val="C00000"/>
              </a:solidFill>
            </a:endParaRPr>
          </a:p>
        </p:txBody>
      </p:sp>
      <p:sp>
        <p:nvSpPr>
          <p:cNvPr id="3" name="Content Placeholder 2"/>
          <p:cNvSpPr>
            <a:spLocks noGrp="1"/>
          </p:cNvSpPr>
          <p:nvPr>
            <p:ph idx="1"/>
          </p:nvPr>
        </p:nvSpPr>
        <p:spPr>
          <a:xfrm>
            <a:off x="533400" y="1447800"/>
            <a:ext cx="8229600" cy="1905000"/>
          </a:xfrm>
        </p:spPr>
        <p:txBody>
          <a:bodyPr/>
          <a:lstStyle/>
          <a:p>
            <a:pPr marL="0" indent="0">
              <a:spcBef>
                <a:spcPts val="800"/>
              </a:spcBef>
              <a:spcAft>
                <a:spcPts val="800"/>
              </a:spcAft>
              <a:buNone/>
            </a:pPr>
            <a:r>
              <a:rPr lang="en-US" dirty="0" smtClean="0"/>
              <a:t>Tripartite boards </a:t>
            </a:r>
            <a:r>
              <a:rPr lang="en-US" u="sng" dirty="0" smtClean="0"/>
              <a:t>cannot</a:t>
            </a:r>
            <a:r>
              <a:rPr lang="en-US" dirty="0" smtClean="0"/>
              <a:t> require members to give financially to the CAA because low-income representatives may be low-income themselves.  </a:t>
            </a:r>
            <a:r>
              <a:rPr lang="en-US" dirty="0" smtClean="0">
                <a:solidFill>
                  <a:schemeClr val="tx1"/>
                </a:solidFill>
              </a:rPr>
              <a:t>True</a:t>
            </a:r>
            <a:r>
              <a:rPr lang="en-US" dirty="0" smtClean="0"/>
              <a:t> or </a:t>
            </a:r>
            <a:r>
              <a:rPr lang="en-US" dirty="0" smtClean="0">
                <a:solidFill>
                  <a:schemeClr val="tx1"/>
                </a:solidFill>
              </a:rPr>
              <a:t>False</a:t>
            </a:r>
          </a:p>
          <a:p>
            <a:pPr marL="514350" indent="-514350">
              <a:spcBef>
                <a:spcPts val="800"/>
              </a:spcBef>
              <a:spcAft>
                <a:spcPts val="800"/>
              </a:spcAf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
        <p:nvSpPr>
          <p:cNvPr id="6" name="Oval 5"/>
          <p:cNvSpPr/>
          <p:nvPr/>
        </p:nvSpPr>
        <p:spPr>
          <a:xfrm>
            <a:off x="1676400" y="2757408"/>
            <a:ext cx="914400" cy="56439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p:cNvSpPr txBox="1">
            <a:spLocks/>
          </p:cNvSpPr>
          <p:nvPr/>
        </p:nvSpPr>
        <p:spPr>
          <a:xfrm>
            <a:off x="381000" y="3505200"/>
            <a:ext cx="8229600" cy="2667000"/>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ts val="600"/>
              </a:spcBef>
              <a:spcAft>
                <a:spcPts val="600"/>
              </a:spcAft>
              <a:buClr>
                <a:srgbClr val="1F4A7F"/>
              </a:buClr>
              <a:buSzTx/>
              <a:buFont typeface="Wingdings" panose="05000000000000000000" pitchFamily="2" charset="2"/>
              <a:buChar char="§"/>
              <a:tabLst/>
              <a:defRPr/>
            </a:pPr>
            <a:r>
              <a:rPr lang="en-US" sz="2800" b="1" dirty="0" smtClean="0">
                <a:solidFill>
                  <a:srgbClr val="C00000"/>
                </a:solidFill>
                <a:latin typeface="+mn-lt"/>
              </a:rPr>
              <a:t>Why? </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No legal prohibition against soliciting funds from </a:t>
            </a:r>
            <a:r>
              <a:rPr lang="en-US" sz="2800" u="sng" dirty="0" smtClean="0">
                <a:solidFill>
                  <a:srgbClr val="1F4A7F"/>
                </a:solidFill>
                <a:latin typeface="+mn-lt"/>
              </a:rPr>
              <a:t>all</a:t>
            </a:r>
            <a:r>
              <a:rPr lang="en-US" sz="2800" dirty="0" smtClean="0">
                <a:solidFill>
                  <a:srgbClr val="1F4A7F"/>
                </a:solidFill>
                <a:latin typeface="+mn-lt"/>
              </a:rPr>
              <a:t> board members</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Allow for varying levels of giving and non-financial ways to give</a:t>
            </a:r>
          </a:p>
          <a:p>
            <a:pPr marL="800100" lvl="1" indent="-342900" fontAlgn="auto">
              <a:spcBef>
                <a:spcPts val="600"/>
              </a:spcBef>
              <a:spcAft>
                <a:spcPts val="600"/>
              </a:spcAft>
              <a:buClr>
                <a:srgbClr val="1F4A7F"/>
              </a:buClr>
              <a:buFont typeface="Wingdings" pitchFamily="2" charset="2"/>
              <a:buChar char="Ø"/>
            </a:pPr>
            <a:r>
              <a:rPr lang="en-US" sz="2800" dirty="0" smtClean="0">
                <a:solidFill>
                  <a:srgbClr val="1F4A7F"/>
                </a:solidFill>
                <a:latin typeface="+mn-lt"/>
              </a:rPr>
              <a:t>Foundations often want to see 100% board giving</a:t>
            </a:r>
          </a:p>
          <a:p>
            <a:pPr marL="342900" marR="0" lvl="0" indent="-342900" algn="l" defTabSz="914400" rtl="0" eaLnBrk="1" fontAlgn="auto" latinLnBrk="0" hangingPunct="1">
              <a:lnSpc>
                <a:spcPct val="100000"/>
              </a:lnSpc>
              <a:spcBef>
                <a:spcPts val="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457200"/>
            <a:ext cx="8229600" cy="1143000"/>
          </a:xfrm>
        </p:spPr>
        <p:txBody>
          <a:bodyPr>
            <a:noAutofit/>
          </a:bodyPr>
          <a:lstStyle/>
          <a:p>
            <a:r>
              <a:rPr lang="en-US" dirty="0">
                <a:solidFill>
                  <a:srgbClr val="C00000"/>
                </a:solidFill>
              </a:rPr>
              <a:t>Getting Your Board Involved in Fundraising</a:t>
            </a:r>
          </a:p>
        </p:txBody>
      </p:sp>
      <p:sp>
        <p:nvSpPr>
          <p:cNvPr id="17411" name="Rectangle 3"/>
          <p:cNvSpPr>
            <a:spLocks noGrp="1" noChangeArrowheads="1"/>
          </p:cNvSpPr>
          <p:nvPr>
            <p:ph idx="1"/>
          </p:nvPr>
        </p:nvSpPr>
        <p:spPr>
          <a:xfrm>
            <a:off x="609600" y="2133600"/>
            <a:ext cx="8001000" cy="4191000"/>
          </a:xfrm>
        </p:spPr>
        <p:txBody>
          <a:bodyPr>
            <a:normAutofit lnSpcReduction="10000"/>
          </a:bodyPr>
          <a:lstStyle/>
          <a:p>
            <a:pPr>
              <a:spcBef>
                <a:spcPts val="800"/>
              </a:spcBef>
              <a:spcAft>
                <a:spcPts val="800"/>
              </a:spcAft>
            </a:pPr>
            <a:r>
              <a:rPr lang="en-US" dirty="0" smtClean="0"/>
              <a:t>Position your board to fundraise by:</a:t>
            </a:r>
            <a:endParaRPr lang="en-US" dirty="0"/>
          </a:p>
          <a:p>
            <a:pPr lvl="1">
              <a:spcBef>
                <a:spcPts val="800"/>
              </a:spcBef>
              <a:spcAft>
                <a:spcPts val="800"/>
              </a:spcAft>
            </a:pPr>
            <a:r>
              <a:rPr lang="en-US" dirty="0" smtClean="0"/>
              <a:t>Considering </a:t>
            </a:r>
            <a:r>
              <a:rPr lang="en-US" dirty="0"/>
              <a:t>fundraising experience/ability when selecting board members</a:t>
            </a:r>
          </a:p>
          <a:p>
            <a:pPr lvl="1">
              <a:spcBef>
                <a:spcPts val="800"/>
              </a:spcBef>
              <a:spcAft>
                <a:spcPts val="800"/>
              </a:spcAft>
            </a:pPr>
            <a:r>
              <a:rPr lang="en-US" dirty="0" smtClean="0"/>
              <a:t>Communicating </a:t>
            </a:r>
            <a:r>
              <a:rPr lang="en-US" dirty="0"/>
              <a:t>expectation of </a:t>
            </a:r>
            <a:r>
              <a:rPr lang="en-US" dirty="0" smtClean="0"/>
              <a:t>involvement </a:t>
            </a:r>
            <a:r>
              <a:rPr lang="en-US" dirty="0"/>
              <a:t>in </a:t>
            </a:r>
            <a:r>
              <a:rPr lang="en-US" dirty="0" smtClean="0"/>
              <a:t>fundraising </a:t>
            </a:r>
            <a:endParaRPr lang="en-US" dirty="0"/>
          </a:p>
          <a:p>
            <a:pPr lvl="1">
              <a:spcBef>
                <a:spcPts val="800"/>
              </a:spcBef>
              <a:spcAft>
                <a:spcPts val="800"/>
              </a:spcAft>
            </a:pPr>
            <a:r>
              <a:rPr lang="en-US" dirty="0" smtClean="0"/>
              <a:t>Establishing a board fundraising committee with mix of board members </a:t>
            </a:r>
          </a:p>
          <a:p>
            <a:pPr lvl="1">
              <a:spcBef>
                <a:spcPts val="800"/>
              </a:spcBef>
              <a:spcAft>
                <a:spcPts val="800"/>
              </a:spcAft>
            </a:pPr>
            <a:r>
              <a:rPr lang="en-US" dirty="0" smtClean="0"/>
              <a:t>Forming an advisory committee comprised of non-board members with big hearts and deep pockets</a:t>
            </a:r>
          </a:p>
          <a:p>
            <a:pPr lvl="1">
              <a:spcBef>
                <a:spcPts val="800"/>
              </a:spcBef>
              <a:spcAft>
                <a:spcPts val="800"/>
              </a:spcAft>
              <a:buNone/>
            </a:pPr>
            <a:endParaRPr lang="en-US" dirty="0"/>
          </a:p>
          <a:p>
            <a:pPr>
              <a:spcBef>
                <a:spcPts val="800"/>
              </a:spcBef>
              <a:spcAft>
                <a:spcPts val="800"/>
              </a:spcAft>
            </a:pPr>
            <a:endParaRPr lang="en-US" sz="2400" dirty="0"/>
          </a:p>
        </p:txBody>
      </p:sp>
      <p:sp>
        <p:nvSpPr>
          <p:cNvPr id="5" name="Slide Number Placeholder 5"/>
          <p:cNvSpPr>
            <a:spLocks noGrp="1"/>
          </p:cNvSpPr>
          <p:nvPr>
            <p:ph type="sldNum" sz="quarter" idx="4294967295"/>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10</a:t>
            </a:fld>
            <a:endParaRPr lang="en-US" dirty="0"/>
          </a:p>
        </p:txBody>
      </p:sp>
      <p:graphicFrame>
        <p:nvGraphicFramePr>
          <p:cNvPr id="5" name="Diagram 4"/>
          <p:cNvGraphicFramePr/>
          <p:nvPr/>
        </p:nvGraphicFramePr>
        <p:xfrm>
          <a:off x="304800" y="457200"/>
          <a:ext cx="8610600" cy="617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1353760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fontScale="90000"/>
          </a:bodyPr>
          <a:lstStyle/>
          <a:p>
            <a:r>
              <a:rPr lang="en-US" sz="4400" dirty="0" smtClean="0">
                <a:solidFill>
                  <a:srgbClr val="C00000"/>
                </a:solidFill>
              </a:rPr>
              <a:t>Some Resources</a:t>
            </a:r>
            <a:r>
              <a:rPr lang="en-US" dirty="0" smtClean="0">
                <a:solidFill>
                  <a:srgbClr val="C00000"/>
                </a:solidFill>
              </a:rPr>
              <a:t/>
            </a:r>
            <a:br>
              <a:rPr lang="en-US" dirty="0" smtClean="0">
                <a:solidFill>
                  <a:srgbClr val="C00000"/>
                </a:solidFill>
              </a:rPr>
            </a:br>
            <a:r>
              <a:rPr lang="en-US" sz="3200" dirty="0" smtClean="0">
                <a:solidFill>
                  <a:schemeClr val="accent1"/>
                </a:solidFill>
              </a:rPr>
              <a:t>Board’s Role in Fundraising</a:t>
            </a:r>
            <a:endParaRPr lang="en-US" sz="3200" dirty="0">
              <a:solidFill>
                <a:schemeClr val="accent1"/>
              </a:solidFill>
            </a:endParaRPr>
          </a:p>
        </p:txBody>
      </p:sp>
      <p:sp>
        <p:nvSpPr>
          <p:cNvPr id="78851" name="Rectangle 3"/>
          <p:cNvSpPr>
            <a:spLocks noGrp="1" noChangeArrowheads="1"/>
          </p:cNvSpPr>
          <p:nvPr>
            <p:ph idx="1"/>
          </p:nvPr>
        </p:nvSpPr>
        <p:spPr>
          <a:xfrm>
            <a:off x="457200" y="1676400"/>
            <a:ext cx="8229600" cy="4449763"/>
          </a:xfrm>
        </p:spPr>
        <p:txBody>
          <a:bodyPr/>
          <a:lstStyle/>
          <a:p>
            <a:pPr>
              <a:spcBef>
                <a:spcPts val="800"/>
              </a:spcBef>
              <a:spcAft>
                <a:spcPts val="800"/>
              </a:spcAft>
            </a:pPr>
            <a:r>
              <a:rPr lang="en-US" sz="2400" dirty="0" err="1" smtClean="0"/>
              <a:t>Grantspace</a:t>
            </a:r>
            <a:r>
              <a:rPr lang="en-US" sz="2400" b="0" dirty="0" smtClean="0"/>
              <a:t>: What is the board’s role in fundraising: </a:t>
            </a:r>
            <a:r>
              <a:rPr lang="en-US" sz="2400" b="0" dirty="0" smtClean="0">
                <a:hlinkClick r:id="rId3"/>
              </a:rPr>
              <a:t>https://grantspace.org/resources/knowledge-base/boards-and-fundraising/</a:t>
            </a:r>
            <a:r>
              <a:rPr lang="en-US" sz="2400" b="0" dirty="0" smtClean="0"/>
              <a:t> </a:t>
            </a:r>
          </a:p>
          <a:p>
            <a:pPr>
              <a:spcBef>
                <a:spcPts val="800"/>
              </a:spcBef>
              <a:spcAft>
                <a:spcPts val="800"/>
              </a:spcAft>
            </a:pPr>
            <a:r>
              <a:rPr lang="en-US" sz="2400" dirty="0" smtClean="0"/>
              <a:t>GIFT</a:t>
            </a:r>
            <a:r>
              <a:rPr lang="en-US" sz="2400" b="0" dirty="0" smtClean="0"/>
              <a:t> </a:t>
            </a:r>
            <a:r>
              <a:rPr lang="en-US" sz="2400" b="0" dirty="0"/>
              <a:t>– Grassroots Institute for Fundraising Training:  </a:t>
            </a:r>
            <a:r>
              <a:rPr lang="en-US" sz="2400" b="0" dirty="0">
                <a:hlinkClick r:id="rId4"/>
              </a:rPr>
              <a:t>http://www.grassrootsfundraising.org/</a:t>
            </a:r>
            <a:r>
              <a:rPr lang="en-US" sz="2400" b="0" dirty="0"/>
              <a:t> </a:t>
            </a:r>
          </a:p>
          <a:p>
            <a:pPr>
              <a:spcBef>
                <a:spcPts val="800"/>
              </a:spcBef>
              <a:spcAft>
                <a:spcPts val="800"/>
              </a:spcAft>
            </a:pPr>
            <a:r>
              <a:rPr lang="en-US" sz="2400" dirty="0"/>
              <a:t>Board Source</a:t>
            </a:r>
            <a:r>
              <a:rPr lang="en-US" sz="2400" b="0" dirty="0"/>
              <a:t>: books and other resources on nonprofit boards – including involving the board in fundraising, </a:t>
            </a:r>
            <a:r>
              <a:rPr lang="en-US" sz="2400" b="0" dirty="0" smtClean="0">
                <a:hlinkClick r:id="rId5"/>
              </a:rPr>
              <a:t>https://boardsource.org/fundamental-topics-of-nonprofit-board-service/fundraising/</a:t>
            </a:r>
            <a:r>
              <a:rPr lang="en-US" sz="2400" b="0" dirty="0" smtClean="0"/>
              <a:t>   </a:t>
            </a:r>
            <a:endParaRPr lang="en-US" sz="2400" b="0" dirty="0"/>
          </a:p>
          <a:p>
            <a:pPr>
              <a:lnSpc>
                <a:spcPct val="90000"/>
              </a:lnSpc>
              <a:spcBef>
                <a:spcPts val="800"/>
              </a:spcBef>
              <a:spcAft>
                <a:spcPts val="800"/>
              </a:spcAft>
            </a:pPr>
            <a:endParaRPr lang="en-US" sz="2400" b="0" dirty="0"/>
          </a:p>
        </p:txBody>
      </p:sp>
      <p:sp>
        <p:nvSpPr>
          <p:cNvPr id="5" name="Slide Number Placeholder 5"/>
          <p:cNvSpPr>
            <a:spLocks noGrp="1"/>
          </p:cNvSpPr>
          <p:nvPr>
            <p:ph type="sldNum" sz="quarter" idx="4294967295"/>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smtClean="0">
                <a:solidFill>
                  <a:srgbClr val="C00000"/>
                </a:solidFill>
              </a:rPr>
              <a:t>Fundraising Rules Takeaway</a:t>
            </a:r>
            <a:endParaRPr lang="en-US" dirty="0">
              <a:solidFill>
                <a:srgbClr val="C00000"/>
              </a:solidFill>
            </a:endParaRPr>
          </a:p>
        </p:txBody>
      </p:sp>
      <p:sp>
        <p:nvSpPr>
          <p:cNvPr id="3" name="Content Placeholder 2"/>
          <p:cNvSpPr>
            <a:spLocks noGrp="1"/>
          </p:cNvSpPr>
          <p:nvPr>
            <p:ph idx="1"/>
          </p:nvPr>
        </p:nvSpPr>
        <p:spPr>
          <a:xfrm>
            <a:off x="457200" y="1447800"/>
            <a:ext cx="8229600" cy="5029200"/>
          </a:xfrm>
        </p:spPr>
        <p:txBody>
          <a:bodyPr>
            <a:normAutofit/>
          </a:bodyPr>
          <a:lstStyle/>
          <a:p>
            <a:pPr>
              <a:spcBef>
                <a:spcPts val="800"/>
              </a:spcBef>
              <a:spcAft>
                <a:spcPts val="800"/>
              </a:spcAft>
            </a:pPr>
            <a:r>
              <a:rPr lang="en-US" dirty="0" smtClean="0"/>
              <a:t>Work with </a:t>
            </a:r>
            <a:r>
              <a:rPr lang="en-US" u="sng" dirty="0" smtClean="0"/>
              <a:t>local counsel</a:t>
            </a:r>
            <a:r>
              <a:rPr lang="en-US" dirty="0" smtClean="0"/>
              <a:t> to ensure compliance with applicable laws</a:t>
            </a:r>
          </a:p>
          <a:p>
            <a:pPr>
              <a:spcBef>
                <a:spcPts val="800"/>
              </a:spcBef>
              <a:spcAft>
                <a:spcPts val="800"/>
              </a:spcAft>
            </a:pPr>
            <a:r>
              <a:rPr lang="en-US" dirty="0" smtClean="0"/>
              <a:t>More notable requirements applicable to fundraising activities by CAAs:</a:t>
            </a:r>
          </a:p>
          <a:p>
            <a:pPr lvl="1">
              <a:spcBef>
                <a:spcPts val="800"/>
              </a:spcBef>
              <a:spcAft>
                <a:spcPts val="800"/>
              </a:spcAft>
            </a:pPr>
            <a:r>
              <a:rPr lang="en-US" dirty="0" smtClean="0"/>
              <a:t>Federal grant law restrictions</a:t>
            </a:r>
          </a:p>
          <a:p>
            <a:pPr lvl="1">
              <a:spcBef>
                <a:spcPts val="800"/>
              </a:spcBef>
              <a:spcAft>
                <a:spcPts val="800"/>
              </a:spcAft>
            </a:pPr>
            <a:r>
              <a:rPr lang="en-US" dirty="0" smtClean="0"/>
              <a:t>Internal Revenue Service (IRS) rules</a:t>
            </a:r>
          </a:p>
          <a:p>
            <a:pPr lvl="1">
              <a:spcBef>
                <a:spcPts val="800"/>
              </a:spcBef>
              <a:spcAft>
                <a:spcPts val="800"/>
              </a:spcAft>
            </a:pPr>
            <a:r>
              <a:rPr lang="en-US" dirty="0" smtClean="0"/>
              <a:t>Fair Labor Standards Act (Wage and Hour)</a:t>
            </a:r>
          </a:p>
          <a:p>
            <a:pPr lvl="1">
              <a:spcBef>
                <a:spcPts val="800"/>
              </a:spcBef>
              <a:spcAft>
                <a:spcPts val="800"/>
              </a:spcAft>
            </a:pPr>
            <a:r>
              <a:rPr lang="en-US" dirty="0" smtClean="0"/>
              <a:t>State charitable solicitation and gaming rules</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12</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79361</TotalTime>
  <Words>2675</Words>
  <Application>Microsoft Office PowerPoint</Application>
  <PresentationFormat>On-screen Show (4:3)</PresentationFormat>
  <Paragraphs>140</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1_Office Theme</vt:lpstr>
      <vt:lpstr>  Board Roles &amp; Responsibilities:  Nonprofit Community Action Agencies  </vt:lpstr>
      <vt:lpstr>Slide 2</vt:lpstr>
      <vt:lpstr>Key Board Responsibilities</vt:lpstr>
      <vt:lpstr>Key Board Responsibility</vt:lpstr>
      <vt:lpstr>Two Main Ways CAAs Generate Funds</vt:lpstr>
      <vt:lpstr>Generating Funds Quiz</vt:lpstr>
      <vt:lpstr>Generating Funds Quiz</vt:lpstr>
      <vt:lpstr>Generating Funds Quiz</vt:lpstr>
      <vt:lpstr>Getting Your Board Involved in Fundraising</vt:lpstr>
      <vt:lpstr>Slide 10</vt:lpstr>
      <vt:lpstr>Some Resources Board’s Role in Fundraising</vt:lpstr>
      <vt:lpstr>Fundraising Rules Takeaway</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5569</cp:revision>
  <dcterms:created xsi:type="dcterms:W3CDTF">2009-09-10T14:42:41Z</dcterms:created>
  <dcterms:modified xsi:type="dcterms:W3CDTF">2018-11-06T16:23:44Z</dcterms:modified>
</cp:coreProperties>
</file>