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diagrams/drawing3.xml" ContentType="application/vnd.ms-office.drawingml.diagramDrawing+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diagrams/colors10.xml" ContentType="application/vnd.openxmlformats-officedocument.drawingml.diagramColor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diagrams/layout8.xml" ContentType="application/vnd.openxmlformats-officedocument.drawingml.diagramLayout+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notesSlides/notesSlide15.xml" ContentType="application/vnd.openxmlformats-officedocument.presentationml.notesSlide+xml"/>
  <Override PartName="/ppt/diagrams/data9.xml" ContentType="application/vnd.openxmlformats-officedocument.drawingml.diagramData+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notesSlides/notesSlide13.xml" ContentType="application/vnd.openxmlformats-officedocument.presentationml.notesSlide+xml"/>
  <Override PartName="/ppt/diagrams/data7.xml" ContentType="application/vnd.openxmlformats-officedocument.drawingml.diagramData+xml"/>
  <Override PartName="/ppt/notesSlides/notesSlide22.xml" ContentType="application/vnd.openxmlformats-officedocument.presentationml.notesSlide+xml"/>
  <Override PartName="/ppt/diagrams/colors9.xml" ContentType="application/vnd.openxmlformats-officedocument.drawingml.diagramColors+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20.xml" ContentType="application/vnd.openxmlformats-officedocument.presentationml.notesSlide+xml"/>
  <Override PartName="/ppt/diagrams/drawing8.xml" ContentType="application/vnd.ms-office.drawingml.diagramDrawing+xml"/>
  <Override PartName="/ppt/notesSlides/notesSlide3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notesSlides/notesSlide18.xml" ContentType="application/vnd.openxmlformats-officedocument.presentationml.notes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diagrams/drawing9.xml" ContentType="application/vnd.ms-office.drawingml.diagramDrawing+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diagrams/layout11.xml" ContentType="application/vnd.openxmlformats-officedocument.drawingml.diagramLayout+xml"/>
  <Override PartName="/ppt/slides/slide28.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handoutMasterIdLst>
    <p:handoutMasterId r:id="rId36"/>
  </p:handoutMasterIdLst>
  <p:sldIdLst>
    <p:sldId id="256" r:id="rId2"/>
    <p:sldId id="554" r:id="rId3"/>
    <p:sldId id="287" r:id="rId4"/>
    <p:sldId id="288" r:id="rId5"/>
    <p:sldId id="518" r:id="rId6"/>
    <p:sldId id="519" r:id="rId7"/>
    <p:sldId id="520" r:id="rId8"/>
    <p:sldId id="521" r:id="rId9"/>
    <p:sldId id="522" r:id="rId10"/>
    <p:sldId id="523" r:id="rId11"/>
    <p:sldId id="524" r:id="rId12"/>
    <p:sldId id="525" r:id="rId13"/>
    <p:sldId id="526" r:id="rId14"/>
    <p:sldId id="527" r:id="rId15"/>
    <p:sldId id="528" r:id="rId16"/>
    <p:sldId id="529" r:id="rId17"/>
    <p:sldId id="530" r:id="rId18"/>
    <p:sldId id="531" r:id="rId19"/>
    <p:sldId id="532" r:id="rId20"/>
    <p:sldId id="533" r:id="rId21"/>
    <p:sldId id="534" r:id="rId22"/>
    <p:sldId id="535" r:id="rId23"/>
    <p:sldId id="536" r:id="rId24"/>
    <p:sldId id="537" r:id="rId25"/>
    <p:sldId id="538" r:id="rId26"/>
    <p:sldId id="539" r:id="rId27"/>
    <p:sldId id="540" r:id="rId28"/>
    <p:sldId id="541" r:id="rId29"/>
    <p:sldId id="542" r:id="rId30"/>
    <p:sldId id="543" r:id="rId31"/>
    <p:sldId id="544" r:id="rId32"/>
    <p:sldId id="545" r:id="rId33"/>
    <p:sldId id="546" r:id="rId34"/>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ext uri="{19B8F6BF-5375-455C-9EA6-DF929625EA0E}">
        <p15:presenceInfo xmlns="" xmlns:p15="http://schemas.microsoft.com/office/powerpoint/2012/main" userId="S-1-5-21-1123561945-842925246-725345543-395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893BC3"/>
    <a:srgbClr val="32783A"/>
    <a:srgbClr val="7F57A7"/>
    <a:srgbClr val="A082BE"/>
    <a:srgbClr val="00823B"/>
    <a:srgbClr val="FF6600"/>
    <a:srgbClr val="FF9999"/>
    <a:srgbClr val="FFCCCC"/>
    <a:srgbClr val="1F4A7F"/>
    <a:srgbClr val="28C4B1"/>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4161" autoAdjust="0"/>
    <p:restoredTop sz="54206" autoAdjust="0"/>
  </p:normalViewPr>
  <p:slideViewPr>
    <p:cSldViewPr>
      <p:cViewPr varScale="1">
        <p:scale>
          <a:sx n="57" d="100"/>
          <a:sy n="57" d="100"/>
        </p:scale>
        <p:origin x="-309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438"/>
    </p:cViewPr>
  </p:sorterViewPr>
  <p:notesViewPr>
    <p:cSldViewPr>
      <p:cViewPr varScale="1">
        <p:scale>
          <a:sx n="82" d="100"/>
          <a:sy n="82" d="100"/>
        </p:scale>
        <p:origin x="-1248" y="-96"/>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C71BA0-7A2C-403E-976F-6F6B119A8363}" type="doc">
      <dgm:prSet loTypeId="urn:microsoft.com/office/officeart/2005/8/layout/venn1" loCatId="relationship" qsTypeId="urn:microsoft.com/office/officeart/2005/8/quickstyle/simple1" qsCatId="simple" csTypeId="urn:microsoft.com/office/officeart/2005/8/colors/colorful3" csCatId="colorful" phldr="1"/>
      <dgm:spPr/>
    </dgm:pt>
    <dgm:pt modelId="{FAD8F6E6-7A10-4E0B-AAC7-86419FD5090D}">
      <dgm:prSet phldrT="[Text]" custT="1"/>
      <dgm:spPr/>
      <dgm:t>
        <a:bodyPr/>
        <a:lstStyle/>
        <a:p>
          <a:r>
            <a:rPr lang="en-US" sz="3000" b="1" cap="small" baseline="0" dirty="0" smtClean="0">
              <a:solidFill>
                <a:schemeClr val="accent3">
                  <a:lumMod val="75000"/>
                </a:schemeClr>
              </a:solidFill>
            </a:rPr>
            <a:t>Financial</a:t>
          </a:r>
          <a:endParaRPr lang="en-US" sz="3000" b="1" cap="small" baseline="0" dirty="0">
            <a:solidFill>
              <a:schemeClr val="accent3">
                <a:lumMod val="75000"/>
              </a:schemeClr>
            </a:solidFill>
          </a:endParaRPr>
        </a:p>
      </dgm:t>
    </dgm:pt>
    <dgm:pt modelId="{594C9BFB-C87B-487F-B7F8-E420C3A2BD99}" type="parTrans" cxnId="{8CD0C05C-5E0E-4F11-822F-5EE3CAFF3ED8}">
      <dgm:prSet/>
      <dgm:spPr/>
      <dgm:t>
        <a:bodyPr/>
        <a:lstStyle/>
        <a:p>
          <a:endParaRPr lang="en-US" b="1" cap="small" baseline="0"/>
        </a:p>
      </dgm:t>
    </dgm:pt>
    <dgm:pt modelId="{4499552A-B465-4B62-B54E-8EEF218405DA}" type="sibTrans" cxnId="{8CD0C05C-5E0E-4F11-822F-5EE3CAFF3ED8}">
      <dgm:prSet/>
      <dgm:spPr/>
      <dgm:t>
        <a:bodyPr/>
        <a:lstStyle/>
        <a:p>
          <a:endParaRPr lang="en-US" b="1" cap="small" baseline="0"/>
        </a:p>
      </dgm:t>
    </dgm:pt>
    <dgm:pt modelId="{A1D04F53-5F1C-4E15-9D44-F7F06FA13475}">
      <dgm:prSet phldrT="[Text]" custT="1"/>
      <dgm:spPr/>
      <dgm:t>
        <a:bodyPr/>
        <a:lstStyle/>
        <a:p>
          <a:r>
            <a:rPr lang="en-US" sz="3000" b="1" cap="small" baseline="0" dirty="0" smtClean="0">
              <a:solidFill>
                <a:srgbClr val="00823B"/>
              </a:solidFill>
            </a:rPr>
            <a:t>Operational</a:t>
          </a:r>
          <a:endParaRPr lang="en-US" sz="3000" b="1" cap="small" baseline="0" dirty="0">
            <a:solidFill>
              <a:srgbClr val="00823B"/>
            </a:solidFill>
          </a:endParaRPr>
        </a:p>
      </dgm:t>
    </dgm:pt>
    <dgm:pt modelId="{288C747E-7C49-4305-ADEC-C71AA3B24442}" type="parTrans" cxnId="{D70A46D6-5D30-4374-82A4-42368E71CD97}">
      <dgm:prSet/>
      <dgm:spPr/>
      <dgm:t>
        <a:bodyPr/>
        <a:lstStyle/>
        <a:p>
          <a:endParaRPr lang="en-US" b="1" cap="small" baseline="0"/>
        </a:p>
      </dgm:t>
    </dgm:pt>
    <dgm:pt modelId="{9C1D8076-5847-4DE8-AF40-0AFA02C3E2F3}" type="sibTrans" cxnId="{D70A46D6-5D30-4374-82A4-42368E71CD97}">
      <dgm:prSet/>
      <dgm:spPr/>
      <dgm:t>
        <a:bodyPr/>
        <a:lstStyle/>
        <a:p>
          <a:endParaRPr lang="en-US" b="1" cap="small" baseline="0"/>
        </a:p>
      </dgm:t>
    </dgm:pt>
    <dgm:pt modelId="{734660E8-B71A-402C-9653-70B3C0BAC21F}">
      <dgm:prSet phldrT="[Text]" custT="1"/>
      <dgm:spPr/>
      <dgm:t>
        <a:bodyPr/>
        <a:lstStyle/>
        <a:p>
          <a:r>
            <a:rPr lang="en-US" sz="3000" b="1" cap="small" baseline="0" dirty="0" smtClean="0">
              <a:solidFill>
                <a:schemeClr val="accent4">
                  <a:lumMod val="75000"/>
                </a:schemeClr>
              </a:solidFill>
            </a:rPr>
            <a:t>Legal</a:t>
          </a:r>
          <a:endParaRPr lang="en-US" sz="3000" b="1" cap="small" baseline="0" dirty="0">
            <a:solidFill>
              <a:schemeClr val="accent4">
                <a:lumMod val="75000"/>
              </a:schemeClr>
            </a:solidFill>
          </a:endParaRPr>
        </a:p>
      </dgm:t>
    </dgm:pt>
    <dgm:pt modelId="{7B718F27-17CF-4953-9022-8ADD4C0E5E0E}" type="parTrans" cxnId="{1FE90AB9-3EE9-45EF-BE70-65DF40F2BA83}">
      <dgm:prSet/>
      <dgm:spPr/>
      <dgm:t>
        <a:bodyPr/>
        <a:lstStyle/>
        <a:p>
          <a:endParaRPr lang="en-US" b="1" cap="small" baseline="0"/>
        </a:p>
      </dgm:t>
    </dgm:pt>
    <dgm:pt modelId="{64390B10-D22C-4C33-BED7-6C77F2172C12}" type="sibTrans" cxnId="{1FE90AB9-3EE9-45EF-BE70-65DF40F2BA83}">
      <dgm:prSet/>
      <dgm:spPr/>
      <dgm:t>
        <a:bodyPr/>
        <a:lstStyle/>
        <a:p>
          <a:endParaRPr lang="en-US" b="1" cap="small" baseline="0"/>
        </a:p>
      </dgm:t>
    </dgm:pt>
    <dgm:pt modelId="{857875A7-E12B-46F9-963C-3772AAB58783}" type="pres">
      <dgm:prSet presAssocID="{10C71BA0-7A2C-403E-976F-6F6B119A8363}" presName="compositeShape" presStyleCnt="0">
        <dgm:presLayoutVars>
          <dgm:chMax val="7"/>
          <dgm:dir/>
          <dgm:resizeHandles val="exact"/>
        </dgm:presLayoutVars>
      </dgm:prSet>
      <dgm:spPr/>
    </dgm:pt>
    <dgm:pt modelId="{6B677B53-E93B-4ACE-B114-7BB5639533B9}" type="pres">
      <dgm:prSet presAssocID="{FAD8F6E6-7A10-4E0B-AAC7-86419FD5090D}" presName="circ1" presStyleLbl="vennNode1" presStyleIdx="0" presStyleCnt="3" custScaleX="113472" custScaleY="109667"/>
      <dgm:spPr/>
      <dgm:t>
        <a:bodyPr/>
        <a:lstStyle/>
        <a:p>
          <a:endParaRPr lang="en-US"/>
        </a:p>
      </dgm:t>
    </dgm:pt>
    <dgm:pt modelId="{5627FC74-8883-41BC-B398-0D24A513D431}" type="pres">
      <dgm:prSet presAssocID="{FAD8F6E6-7A10-4E0B-AAC7-86419FD5090D}" presName="circ1Tx" presStyleLbl="revTx" presStyleIdx="0" presStyleCnt="0">
        <dgm:presLayoutVars>
          <dgm:chMax val="0"/>
          <dgm:chPref val="0"/>
          <dgm:bulletEnabled val="1"/>
        </dgm:presLayoutVars>
      </dgm:prSet>
      <dgm:spPr/>
      <dgm:t>
        <a:bodyPr/>
        <a:lstStyle/>
        <a:p>
          <a:endParaRPr lang="en-US"/>
        </a:p>
      </dgm:t>
    </dgm:pt>
    <dgm:pt modelId="{384F70B9-15C1-4DC3-A7E7-A577838A896E}" type="pres">
      <dgm:prSet presAssocID="{A1D04F53-5F1C-4E15-9D44-F7F06FA13475}" presName="circ2" presStyleLbl="vennNode1" presStyleIdx="1" presStyleCnt="3" custScaleX="113472" custScaleY="109667"/>
      <dgm:spPr/>
      <dgm:t>
        <a:bodyPr/>
        <a:lstStyle/>
        <a:p>
          <a:endParaRPr lang="en-US"/>
        </a:p>
      </dgm:t>
    </dgm:pt>
    <dgm:pt modelId="{DF44B892-F979-4F76-AD17-7B217D9AB135}" type="pres">
      <dgm:prSet presAssocID="{A1D04F53-5F1C-4E15-9D44-F7F06FA13475}" presName="circ2Tx" presStyleLbl="revTx" presStyleIdx="0" presStyleCnt="0">
        <dgm:presLayoutVars>
          <dgm:chMax val="0"/>
          <dgm:chPref val="0"/>
          <dgm:bulletEnabled val="1"/>
        </dgm:presLayoutVars>
      </dgm:prSet>
      <dgm:spPr/>
      <dgm:t>
        <a:bodyPr/>
        <a:lstStyle/>
        <a:p>
          <a:endParaRPr lang="en-US"/>
        </a:p>
      </dgm:t>
    </dgm:pt>
    <dgm:pt modelId="{F30E1710-8B80-4266-A6FC-7355C756C155}" type="pres">
      <dgm:prSet presAssocID="{734660E8-B71A-402C-9653-70B3C0BAC21F}" presName="circ3" presStyleLbl="vennNode1" presStyleIdx="2" presStyleCnt="3" custScaleX="113472" custScaleY="109667" custLinFactNeighborX="-6615"/>
      <dgm:spPr/>
      <dgm:t>
        <a:bodyPr/>
        <a:lstStyle/>
        <a:p>
          <a:endParaRPr lang="en-US"/>
        </a:p>
      </dgm:t>
    </dgm:pt>
    <dgm:pt modelId="{ADE43FEF-659C-4E73-A1C1-20234830B71B}" type="pres">
      <dgm:prSet presAssocID="{734660E8-B71A-402C-9653-70B3C0BAC21F}" presName="circ3Tx" presStyleLbl="revTx" presStyleIdx="0" presStyleCnt="0">
        <dgm:presLayoutVars>
          <dgm:chMax val="0"/>
          <dgm:chPref val="0"/>
          <dgm:bulletEnabled val="1"/>
        </dgm:presLayoutVars>
      </dgm:prSet>
      <dgm:spPr/>
      <dgm:t>
        <a:bodyPr/>
        <a:lstStyle/>
        <a:p>
          <a:endParaRPr lang="en-US"/>
        </a:p>
      </dgm:t>
    </dgm:pt>
  </dgm:ptLst>
  <dgm:cxnLst>
    <dgm:cxn modelId="{F9725F72-AB87-4E87-B35B-9423D87940E0}" type="presOf" srcId="{A1D04F53-5F1C-4E15-9D44-F7F06FA13475}" destId="{384F70B9-15C1-4DC3-A7E7-A577838A896E}" srcOrd="0" destOrd="0" presId="urn:microsoft.com/office/officeart/2005/8/layout/venn1"/>
    <dgm:cxn modelId="{BAB6CDE6-4223-400D-879D-3FB844D56695}" type="presOf" srcId="{734660E8-B71A-402C-9653-70B3C0BAC21F}" destId="{ADE43FEF-659C-4E73-A1C1-20234830B71B}" srcOrd="1" destOrd="0" presId="urn:microsoft.com/office/officeart/2005/8/layout/venn1"/>
    <dgm:cxn modelId="{D40EA989-5B57-4F08-ACBB-50238985506C}" type="presOf" srcId="{734660E8-B71A-402C-9653-70B3C0BAC21F}" destId="{F30E1710-8B80-4266-A6FC-7355C756C155}" srcOrd="0" destOrd="0" presId="urn:microsoft.com/office/officeart/2005/8/layout/venn1"/>
    <dgm:cxn modelId="{62D389CD-84AB-4F20-904C-F9BE64C3B3CF}" type="presOf" srcId="{A1D04F53-5F1C-4E15-9D44-F7F06FA13475}" destId="{DF44B892-F979-4F76-AD17-7B217D9AB135}" srcOrd="1" destOrd="0" presId="urn:microsoft.com/office/officeart/2005/8/layout/venn1"/>
    <dgm:cxn modelId="{D70A46D6-5D30-4374-82A4-42368E71CD97}" srcId="{10C71BA0-7A2C-403E-976F-6F6B119A8363}" destId="{A1D04F53-5F1C-4E15-9D44-F7F06FA13475}" srcOrd="1" destOrd="0" parTransId="{288C747E-7C49-4305-ADEC-C71AA3B24442}" sibTransId="{9C1D8076-5847-4DE8-AF40-0AFA02C3E2F3}"/>
    <dgm:cxn modelId="{78010136-9B14-4C90-A6F7-3CA743D1AD17}" type="presOf" srcId="{FAD8F6E6-7A10-4E0B-AAC7-86419FD5090D}" destId="{5627FC74-8883-41BC-B398-0D24A513D431}" srcOrd="1" destOrd="0" presId="urn:microsoft.com/office/officeart/2005/8/layout/venn1"/>
    <dgm:cxn modelId="{9AF6DC17-5187-4EBF-AF54-A9A31E593D92}" type="presOf" srcId="{10C71BA0-7A2C-403E-976F-6F6B119A8363}" destId="{857875A7-E12B-46F9-963C-3772AAB58783}" srcOrd="0" destOrd="0" presId="urn:microsoft.com/office/officeart/2005/8/layout/venn1"/>
    <dgm:cxn modelId="{F12880DA-45AC-45EE-8DE6-D8B173C71DF7}" type="presOf" srcId="{FAD8F6E6-7A10-4E0B-AAC7-86419FD5090D}" destId="{6B677B53-E93B-4ACE-B114-7BB5639533B9}" srcOrd="0" destOrd="0" presId="urn:microsoft.com/office/officeart/2005/8/layout/venn1"/>
    <dgm:cxn modelId="{8CD0C05C-5E0E-4F11-822F-5EE3CAFF3ED8}" srcId="{10C71BA0-7A2C-403E-976F-6F6B119A8363}" destId="{FAD8F6E6-7A10-4E0B-AAC7-86419FD5090D}" srcOrd="0" destOrd="0" parTransId="{594C9BFB-C87B-487F-B7F8-E420C3A2BD99}" sibTransId="{4499552A-B465-4B62-B54E-8EEF218405DA}"/>
    <dgm:cxn modelId="{1FE90AB9-3EE9-45EF-BE70-65DF40F2BA83}" srcId="{10C71BA0-7A2C-403E-976F-6F6B119A8363}" destId="{734660E8-B71A-402C-9653-70B3C0BAC21F}" srcOrd="2" destOrd="0" parTransId="{7B718F27-17CF-4953-9022-8ADD4C0E5E0E}" sibTransId="{64390B10-D22C-4C33-BED7-6C77F2172C12}"/>
    <dgm:cxn modelId="{998D2962-E4CE-4B7C-BC27-4D04FBBBF921}" type="presParOf" srcId="{857875A7-E12B-46F9-963C-3772AAB58783}" destId="{6B677B53-E93B-4ACE-B114-7BB5639533B9}" srcOrd="0" destOrd="0" presId="urn:microsoft.com/office/officeart/2005/8/layout/venn1"/>
    <dgm:cxn modelId="{B9F66EA3-099B-4B8C-AD64-191EC9981266}" type="presParOf" srcId="{857875A7-E12B-46F9-963C-3772AAB58783}" destId="{5627FC74-8883-41BC-B398-0D24A513D431}" srcOrd="1" destOrd="0" presId="urn:microsoft.com/office/officeart/2005/8/layout/venn1"/>
    <dgm:cxn modelId="{1561D161-F0B8-4A26-9819-523A90AB560A}" type="presParOf" srcId="{857875A7-E12B-46F9-963C-3772AAB58783}" destId="{384F70B9-15C1-4DC3-A7E7-A577838A896E}" srcOrd="2" destOrd="0" presId="urn:microsoft.com/office/officeart/2005/8/layout/venn1"/>
    <dgm:cxn modelId="{FE641A2A-CDE4-4DFD-BB79-F241C053122D}" type="presParOf" srcId="{857875A7-E12B-46F9-963C-3772AAB58783}" destId="{DF44B892-F979-4F76-AD17-7B217D9AB135}" srcOrd="3" destOrd="0" presId="urn:microsoft.com/office/officeart/2005/8/layout/venn1"/>
    <dgm:cxn modelId="{A905E0CF-D635-43E6-82E5-35704E5F6BC6}" type="presParOf" srcId="{857875A7-E12B-46F9-963C-3772AAB58783}" destId="{F30E1710-8B80-4266-A6FC-7355C756C155}" srcOrd="4" destOrd="0" presId="urn:microsoft.com/office/officeart/2005/8/layout/venn1"/>
    <dgm:cxn modelId="{058E058E-A635-415C-A38A-FB39F333F242}" type="presParOf" srcId="{857875A7-E12B-46F9-963C-3772AAB58783}" destId="{ADE43FEF-659C-4E73-A1C1-20234830B71B}" srcOrd="5"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3AA038-8F23-4B29-84E6-E07417907157}"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9C04A8EF-DE62-4BD3-9972-0569C5E51A1E}">
      <dgm:prSet phldrT="[Text]" custT="1"/>
      <dgm:spPr/>
      <dgm:t>
        <a:bodyPr/>
        <a:lstStyle/>
        <a:p>
          <a:r>
            <a:rPr lang="en-US" sz="3000" b="1" dirty="0" smtClean="0"/>
            <a:t>Oversee</a:t>
          </a:r>
          <a:endParaRPr lang="en-US" sz="3000" b="1" dirty="0"/>
        </a:p>
      </dgm:t>
    </dgm:pt>
    <dgm:pt modelId="{3516C6D1-9D9C-47A4-926E-8B181BF09113}" type="parTrans" cxnId="{26E58B89-6991-4F89-A3F0-264BBAF4CEAB}">
      <dgm:prSet/>
      <dgm:spPr/>
      <dgm:t>
        <a:bodyPr/>
        <a:lstStyle/>
        <a:p>
          <a:endParaRPr lang="en-US"/>
        </a:p>
      </dgm:t>
    </dgm:pt>
    <dgm:pt modelId="{A7EB2901-C055-41A1-B80F-F5D0E74742E4}" type="sibTrans" cxnId="{26E58B89-6991-4F89-A3F0-264BBAF4CEAB}">
      <dgm:prSet/>
      <dgm:spPr/>
      <dgm:t>
        <a:bodyPr/>
        <a:lstStyle/>
        <a:p>
          <a:endParaRPr lang="en-US"/>
        </a:p>
      </dgm:t>
    </dgm:pt>
    <dgm:pt modelId="{3A9F2EBF-6A10-4ACE-AA25-D31FA5D7AF03}">
      <dgm:prSet phldrT="[Text]" custT="1"/>
      <dgm:spPr/>
      <dgm:t>
        <a:bodyPr/>
        <a:lstStyle/>
        <a:p>
          <a:r>
            <a:rPr lang="en-US" sz="2400" dirty="0" smtClean="0"/>
            <a:t>Regularly communicate</a:t>
          </a:r>
          <a:endParaRPr lang="en-US" sz="2400" dirty="0"/>
        </a:p>
      </dgm:t>
    </dgm:pt>
    <dgm:pt modelId="{2926398A-251F-45E8-B2C5-7D1F20F4C7FC}" type="parTrans" cxnId="{F12256FA-19D9-42C9-BC8B-C86AD5A4DAB3}">
      <dgm:prSet/>
      <dgm:spPr/>
      <dgm:t>
        <a:bodyPr/>
        <a:lstStyle/>
        <a:p>
          <a:endParaRPr lang="en-US"/>
        </a:p>
      </dgm:t>
    </dgm:pt>
    <dgm:pt modelId="{9EB7359B-6733-416C-ABFA-1B507D2DDA9E}" type="sibTrans" cxnId="{F12256FA-19D9-42C9-BC8B-C86AD5A4DAB3}">
      <dgm:prSet/>
      <dgm:spPr/>
      <dgm:t>
        <a:bodyPr/>
        <a:lstStyle/>
        <a:p>
          <a:endParaRPr lang="en-US"/>
        </a:p>
      </dgm:t>
    </dgm:pt>
    <dgm:pt modelId="{4F404094-FBCF-4FC9-BB82-730ADEEEC2F1}">
      <dgm:prSet phldrT="[Text]" custT="1"/>
      <dgm:spPr/>
      <dgm:t>
        <a:bodyPr/>
        <a:lstStyle/>
        <a:p>
          <a:r>
            <a:rPr lang="en-US" sz="2400" dirty="0" smtClean="0"/>
            <a:t>Provide assistance when needed</a:t>
          </a:r>
        </a:p>
      </dgm:t>
    </dgm:pt>
    <dgm:pt modelId="{E1049A73-FF28-453F-B3DF-EC373BB3606A}" type="parTrans" cxnId="{3D989DD2-78F7-4B79-96E4-E1E279100C36}">
      <dgm:prSet/>
      <dgm:spPr/>
      <dgm:t>
        <a:bodyPr/>
        <a:lstStyle/>
        <a:p>
          <a:endParaRPr lang="en-US"/>
        </a:p>
      </dgm:t>
    </dgm:pt>
    <dgm:pt modelId="{A3EF6352-9156-4CB8-BBB8-7A8A58472DA4}" type="sibTrans" cxnId="{3D989DD2-78F7-4B79-96E4-E1E279100C36}">
      <dgm:prSet/>
      <dgm:spPr/>
      <dgm:t>
        <a:bodyPr/>
        <a:lstStyle/>
        <a:p>
          <a:endParaRPr lang="en-US"/>
        </a:p>
      </dgm:t>
    </dgm:pt>
    <dgm:pt modelId="{30CB3F34-EFDA-4930-AC66-8B064F122701}">
      <dgm:prSet phldrT="[Text]" custT="1"/>
      <dgm:spPr>
        <a:solidFill>
          <a:srgbClr val="A082BE"/>
        </a:solidFill>
      </dgm:spPr>
      <dgm:t>
        <a:bodyPr/>
        <a:lstStyle/>
        <a:p>
          <a:r>
            <a:rPr lang="en-US" sz="3000" b="1" dirty="0" smtClean="0"/>
            <a:t>Evaluate</a:t>
          </a:r>
          <a:endParaRPr lang="en-US" sz="3000" b="1" dirty="0"/>
        </a:p>
      </dgm:t>
    </dgm:pt>
    <dgm:pt modelId="{771C87FD-4926-444C-8F03-C1FABF4E52C8}" type="parTrans" cxnId="{7FBA1147-8D65-4E0C-BBFC-3307A75024A0}">
      <dgm:prSet/>
      <dgm:spPr/>
      <dgm:t>
        <a:bodyPr/>
        <a:lstStyle/>
        <a:p>
          <a:endParaRPr lang="en-US"/>
        </a:p>
      </dgm:t>
    </dgm:pt>
    <dgm:pt modelId="{63999EB6-64C0-4149-8914-3B7FC165D37D}" type="sibTrans" cxnId="{7FBA1147-8D65-4E0C-BBFC-3307A75024A0}">
      <dgm:prSet/>
      <dgm:spPr/>
      <dgm:t>
        <a:bodyPr/>
        <a:lstStyle/>
        <a:p>
          <a:endParaRPr lang="en-US"/>
        </a:p>
      </dgm:t>
    </dgm:pt>
    <dgm:pt modelId="{9C9B827E-43C1-4DEF-91D8-317902104E8B}">
      <dgm:prSet phldrT="[Text]" custT="1"/>
      <dgm:spPr>
        <a:solidFill>
          <a:srgbClr val="E2D9EB"/>
        </a:solidFill>
      </dgm:spPr>
      <dgm:t>
        <a:bodyPr/>
        <a:lstStyle/>
        <a:p>
          <a:r>
            <a:rPr lang="en-US" sz="2400" dirty="0" smtClean="0"/>
            <a:t>Use board committee</a:t>
          </a:r>
          <a:endParaRPr lang="en-US" sz="2400" dirty="0"/>
        </a:p>
      </dgm:t>
    </dgm:pt>
    <dgm:pt modelId="{CA8A0AB4-3771-46EF-B01F-9E489CAAFE20}" type="parTrans" cxnId="{17B0FA06-C297-47ED-8880-3DF0877A4CE7}">
      <dgm:prSet/>
      <dgm:spPr/>
      <dgm:t>
        <a:bodyPr/>
        <a:lstStyle/>
        <a:p>
          <a:endParaRPr lang="en-US"/>
        </a:p>
      </dgm:t>
    </dgm:pt>
    <dgm:pt modelId="{B33333A2-8739-4F34-B03E-47B9C6B081DD}" type="sibTrans" cxnId="{17B0FA06-C297-47ED-8880-3DF0877A4CE7}">
      <dgm:prSet/>
      <dgm:spPr/>
      <dgm:t>
        <a:bodyPr/>
        <a:lstStyle/>
        <a:p>
          <a:endParaRPr lang="en-US"/>
        </a:p>
      </dgm:t>
    </dgm:pt>
    <dgm:pt modelId="{6C190F38-4FA5-4ACB-AB24-328473021358}">
      <dgm:prSet phldrT="[Text]" custT="1"/>
      <dgm:spPr>
        <a:solidFill>
          <a:srgbClr val="E2D9EB"/>
        </a:solidFill>
      </dgm:spPr>
      <dgm:t>
        <a:bodyPr/>
        <a:lstStyle/>
        <a:p>
          <a:r>
            <a:rPr lang="en-US" sz="2400" dirty="0" smtClean="0"/>
            <a:t>Decide on evaluation tool/ criteria</a:t>
          </a:r>
          <a:endParaRPr lang="en-US" sz="2400" dirty="0"/>
        </a:p>
      </dgm:t>
    </dgm:pt>
    <dgm:pt modelId="{F94F3F5F-BEEC-4294-B9E2-58DB9185105A}" type="parTrans" cxnId="{186D5A8E-84CC-4D59-BDC8-EDC85A77F937}">
      <dgm:prSet/>
      <dgm:spPr/>
      <dgm:t>
        <a:bodyPr/>
        <a:lstStyle/>
        <a:p>
          <a:endParaRPr lang="en-US"/>
        </a:p>
      </dgm:t>
    </dgm:pt>
    <dgm:pt modelId="{7C5AAA9E-92BD-4F68-87F7-423BF1AB0941}" type="sibTrans" cxnId="{186D5A8E-84CC-4D59-BDC8-EDC85A77F937}">
      <dgm:prSet/>
      <dgm:spPr/>
      <dgm:t>
        <a:bodyPr/>
        <a:lstStyle/>
        <a:p>
          <a:endParaRPr lang="en-US"/>
        </a:p>
      </dgm:t>
    </dgm:pt>
    <dgm:pt modelId="{BF1A35DD-7710-4F0D-B201-4A936D510163}">
      <dgm:prSet phldrT="[Text]" custT="1"/>
      <dgm:spPr/>
      <dgm:t>
        <a:bodyPr/>
        <a:lstStyle/>
        <a:p>
          <a:r>
            <a:rPr lang="en-US" sz="2400" dirty="0" smtClean="0"/>
            <a:t>Request reports</a:t>
          </a:r>
        </a:p>
      </dgm:t>
    </dgm:pt>
    <dgm:pt modelId="{7C5DC106-89F1-414F-9CCD-DBBE1EE93309}" type="parTrans" cxnId="{DEAFB715-7455-4763-9C71-77EE321D5A14}">
      <dgm:prSet/>
      <dgm:spPr/>
      <dgm:t>
        <a:bodyPr/>
        <a:lstStyle/>
        <a:p>
          <a:endParaRPr lang="en-US"/>
        </a:p>
      </dgm:t>
    </dgm:pt>
    <dgm:pt modelId="{9B038863-FFDD-4E74-971A-2BC74B14655E}" type="sibTrans" cxnId="{DEAFB715-7455-4763-9C71-77EE321D5A14}">
      <dgm:prSet/>
      <dgm:spPr/>
      <dgm:t>
        <a:bodyPr/>
        <a:lstStyle/>
        <a:p>
          <a:endParaRPr lang="en-US"/>
        </a:p>
      </dgm:t>
    </dgm:pt>
    <dgm:pt modelId="{6180DD75-630C-462C-8A85-516FC653500A}">
      <dgm:prSet phldrT="[Text]" custT="1"/>
      <dgm:spPr/>
      <dgm:t>
        <a:bodyPr/>
        <a:lstStyle/>
        <a:p>
          <a:r>
            <a:rPr lang="en-US" sz="2400" dirty="0" smtClean="0"/>
            <a:t>Ask about goals &amp; programs</a:t>
          </a:r>
        </a:p>
      </dgm:t>
    </dgm:pt>
    <dgm:pt modelId="{1839D7AC-DFFE-47CE-B8CB-06FA62A81B5E}" type="parTrans" cxnId="{F2B53EC9-801F-49ED-A662-F64CF3D90E63}">
      <dgm:prSet/>
      <dgm:spPr/>
      <dgm:t>
        <a:bodyPr/>
        <a:lstStyle/>
        <a:p>
          <a:endParaRPr lang="en-US"/>
        </a:p>
      </dgm:t>
    </dgm:pt>
    <dgm:pt modelId="{F20718B1-D94D-4A65-80CD-56463001F1ED}" type="sibTrans" cxnId="{F2B53EC9-801F-49ED-A662-F64CF3D90E63}">
      <dgm:prSet/>
      <dgm:spPr/>
      <dgm:t>
        <a:bodyPr/>
        <a:lstStyle/>
        <a:p>
          <a:endParaRPr lang="en-US"/>
        </a:p>
      </dgm:t>
    </dgm:pt>
    <dgm:pt modelId="{AED6CB33-E81B-4B44-950E-4D1FB7904DD9}">
      <dgm:prSet phldrT="[Text]" custT="1"/>
      <dgm:spPr/>
      <dgm:t>
        <a:bodyPr/>
        <a:lstStyle/>
        <a:p>
          <a:r>
            <a:rPr lang="en-US" sz="2400" dirty="0" smtClean="0"/>
            <a:t>Conduct annual review</a:t>
          </a:r>
        </a:p>
      </dgm:t>
    </dgm:pt>
    <dgm:pt modelId="{FC5A2CBC-F42E-487F-9ECB-FC4D25E9928D}" type="parTrans" cxnId="{DF7826F6-0973-4C48-BB3B-C6D7E055D2CF}">
      <dgm:prSet/>
      <dgm:spPr/>
      <dgm:t>
        <a:bodyPr/>
        <a:lstStyle/>
        <a:p>
          <a:endParaRPr lang="en-US"/>
        </a:p>
      </dgm:t>
    </dgm:pt>
    <dgm:pt modelId="{5DC72BAF-F193-48A1-97B5-9548E269512F}" type="sibTrans" cxnId="{DF7826F6-0973-4C48-BB3B-C6D7E055D2CF}">
      <dgm:prSet/>
      <dgm:spPr/>
      <dgm:t>
        <a:bodyPr/>
        <a:lstStyle/>
        <a:p>
          <a:endParaRPr lang="en-US"/>
        </a:p>
      </dgm:t>
    </dgm:pt>
    <dgm:pt modelId="{5879AB1F-0673-4BAA-914C-2714A3F3790F}">
      <dgm:prSet phldrT="[Text]" custT="1"/>
      <dgm:spPr>
        <a:solidFill>
          <a:srgbClr val="E2D9EB"/>
        </a:solidFill>
      </dgm:spPr>
      <dgm:t>
        <a:bodyPr/>
        <a:lstStyle/>
        <a:p>
          <a:r>
            <a:rPr lang="en-US" sz="2400" dirty="0" smtClean="0"/>
            <a:t>Gather input </a:t>
          </a:r>
          <a:endParaRPr lang="en-US" sz="2400" dirty="0"/>
        </a:p>
      </dgm:t>
    </dgm:pt>
    <dgm:pt modelId="{FFBB5701-FD3B-4DFC-8D0F-1407943BE612}" type="parTrans" cxnId="{6D989A68-4871-4043-874F-079D3276EE61}">
      <dgm:prSet/>
      <dgm:spPr/>
      <dgm:t>
        <a:bodyPr/>
        <a:lstStyle/>
        <a:p>
          <a:endParaRPr lang="en-US"/>
        </a:p>
      </dgm:t>
    </dgm:pt>
    <dgm:pt modelId="{57CDCE19-E4E1-44E0-A934-7C9FED62D842}" type="sibTrans" cxnId="{6D989A68-4871-4043-874F-079D3276EE61}">
      <dgm:prSet/>
      <dgm:spPr/>
      <dgm:t>
        <a:bodyPr/>
        <a:lstStyle/>
        <a:p>
          <a:endParaRPr lang="en-US"/>
        </a:p>
      </dgm:t>
    </dgm:pt>
    <dgm:pt modelId="{F67092A8-D2AC-45C1-AE7E-A667E8F7B7BE}">
      <dgm:prSet phldrT="[Text]" custT="1"/>
      <dgm:spPr>
        <a:solidFill>
          <a:srgbClr val="E2D9EB"/>
        </a:solidFill>
      </dgm:spPr>
      <dgm:t>
        <a:bodyPr/>
        <a:lstStyle/>
        <a:p>
          <a:r>
            <a:rPr lang="en-US" sz="2400" dirty="0" smtClean="0"/>
            <a:t>Set up in-person evaluation</a:t>
          </a:r>
          <a:endParaRPr lang="en-US" sz="2400" dirty="0"/>
        </a:p>
      </dgm:t>
    </dgm:pt>
    <dgm:pt modelId="{58C81978-55D2-4A9C-9B8A-DE6FA13E387C}" type="parTrans" cxnId="{625F82E0-DFF2-4BC6-A3E1-36CDD136B640}">
      <dgm:prSet/>
      <dgm:spPr/>
      <dgm:t>
        <a:bodyPr/>
        <a:lstStyle/>
        <a:p>
          <a:endParaRPr lang="en-US"/>
        </a:p>
      </dgm:t>
    </dgm:pt>
    <dgm:pt modelId="{8A976C53-5B0A-44AE-8BA7-C9E07FC9C636}" type="sibTrans" cxnId="{625F82E0-DFF2-4BC6-A3E1-36CDD136B640}">
      <dgm:prSet/>
      <dgm:spPr/>
      <dgm:t>
        <a:bodyPr/>
        <a:lstStyle/>
        <a:p>
          <a:endParaRPr lang="en-US"/>
        </a:p>
      </dgm:t>
    </dgm:pt>
    <dgm:pt modelId="{37788CC2-EE08-4F5A-817B-33FBCE30CFCF}">
      <dgm:prSet phldrT="[Text]" custT="1"/>
      <dgm:spPr>
        <a:solidFill>
          <a:srgbClr val="E2D9EB"/>
        </a:solidFill>
      </dgm:spPr>
      <dgm:t>
        <a:bodyPr/>
        <a:lstStyle/>
        <a:p>
          <a:r>
            <a:rPr lang="en-US" sz="2400" dirty="0" smtClean="0"/>
            <a:t>Create written review</a:t>
          </a:r>
          <a:endParaRPr lang="en-US" sz="2400" dirty="0"/>
        </a:p>
      </dgm:t>
    </dgm:pt>
    <dgm:pt modelId="{D52C0577-F10D-480C-9258-8C1525BB70DC}" type="parTrans" cxnId="{0D07FE49-8D93-4048-A8AA-F3B2806BF9C6}">
      <dgm:prSet/>
      <dgm:spPr/>
      <dgm:t>
        <a:bodyPr/>
        <a:lstStyle/>
        <a:p>
          <a:endParaRPr lang="en-US"/>
        </a:p>
      </dgm:t>
    </dgm:pt>
    <dgm:pt modelId="{C2413AEE-10B9-46B9-805D-530CEA3CB4D6}" type="sibTrans" cxnId="{0D07FE49-8D93-4048-A8AA-F3B2806BF9C6}">
      <dgm:prSet/>
      <dgm:spPr/>
      <dgm:t>
        <a:bodyPr/>
        <a:lstStyle/>
        <a:p>
          <a:endParaRPr lang="en-US"/>
        </a:p>
      </dgm:t>
    </dgm:pt>
    <dgm:pt modelId="{45128CD0-4875-4E32-B65A-31D1C91E4EE3}" type="pres">
      <dgm:prSet presAssocID="{613AA038-8F23-4B29-84E6-E07417907157}" presName="Name0" presStyleCnt="0">
        <dgm:presLayoutVars>
          <dgm:dir/>
          <dgm:animLvl val="lvl"/>
          <dgm:resizeHandles val="exact"/>
        </dgm:presLayoutVars>
      </dgm:prSet>
      <dgm:spPr/>
      <dgm:t>
        <a:bodyPr/>
        <a:lstStyle/>
        <a:p>
          <a:endParaRPr lang="en-US"/>
        </a:p>
      </dgm:t>
    </dgm:pt>
    <dgm:pt modelId="{B1FB6C69-408A-42A3-AA52-94D454437CCD}" type="pres">
      <dgm:prSet presAssocID="{9C04A8EF-DE62-4BD3-9972-0569C5E51A1E}" presName="vertFlow" presStyleCnt="0"/>
      <dgm:spPr/>
    </dgm:pt>
    <dgm:pt modelId="{866429ED-2083-423D-BA1B-DD15ADC21D90}" type="pres">
      <dgm:prSet presAssocID="{9C04A8EF-DE62-4BD3-9972-0569C5E51A1E}" presName="header" presStyleLbl="node1" presStyleIdx="0" presStyleCnt="2" custScaleX="137713"/>
      <dgm:spPr/>
      <dgm:t>
        <a:bodyPr/>
        <a:lstStyle/>
        <a:p>
          <a:endParaRPr lang="en-US"/>
        </a:p>
      </dgm:t>
    </dgm:pt>
    <dgm:pt modelId="{BA8ED77A-6599-437B-952A-37B16EDFF8D7}" type="pres">
      <dgm:prSet presAssocID="{2926398A-251F-45E8-B2C5-7D1F20F4C7FC}" presName="parTrans" presStyleLbl="sibTrans2D1" presStyleIdx="0" presStyleCnt="10"/>
      <dgm:spPr/>
      <dgm:t>
        <a:bodyPr/>
        <a:lstStyle/>
        <a:p>
          <a:endParaRPr lang="en-US"/>
        </a:p>
      </dgm:t>
    </dgm:pt>
    <dgm:pt modelId="{164298E7-7D44-471E-B566-3F65E99ED266}" type="pres">
      <dgm:prSet presAssocID="{3A9F2EBF-6A10-4ACE-AA25-D31FA5D7AF03}" presName="child" presStyleLbl="alignAccFollowNode1" presStyleIdx="0" presStyleCnt="10" custScaleX="137713">
        <dgm:presLayoutVars>
          <dgm:chMax val="0"/>
          <dgm:bulletEnabled val="1"/>
        </dgm:presLayoutVars>
      </dgm:prSet>
      <dgm:spPr/>
      <dgm:t>
        <a:bodyPr/>
        <a:lstStyle/>
        <a:p>
          <a:endParaRPr lang="en-US"/>
        </a:p>
      </dgm:t>
    </dgm:pt>
    <dgm:pt modelId="{AD657C2F-51F0-4FCB-80F4-17354CB95E83}" type="pres">
      <dgm:prSet presAssocID="{9EB7359B-6733-416C-ABFA-1B507D2DDA9E}" presName="sibTrans" presStyleLbl="sibTrans2D1" presStyleIdx="1" presStyleCnt="10"/>
      <dgm:spPr/>
      <dgm:t>
        <a:bodyPr/>
        <a:lstStyle/>
        <a:p>
          <a:endParaRPr lang="en-US"/>
        </a:p>
      </dgm:t>
    </dgm:pt>
    <dgm:pt modelId="{781E5E18-4149-4DCD-878A-B741C0EE1EC0}" type="pres">
      <dgm:prSet presAssocID="{4F404094-FBCF-4FC9-BB82-730ADEEEC2F1}" presName="child" presStyleLbl="alignAccFollowNode1" presStyleIdx="1" presStyleCnt="10" custScaleX="137713">
        <dgm:presLayoutVars>
          <dgm:chMax val="0"/>
          <dgm:bulletEnabled val="1"/>
        </dgm:presLayoutVars>
      </dgm:prSet>
      <dgm:spPr/>
      <dgm:t>
        <a:bodyPr/>
        <a:lstStyle/>
        <a:p>
          <a:endParaRPr lang="en-US"/>
        </a:p>
      </dgm:t>
    </dgm:pt>
    <dgm:pt modelId="{553ACA28-4363-4174-A1E6-D23A550CC1EC}" type="pres">
      <dgm:prSet presAssocID="{A3EF6352-9156-4CB8-BBB8-7A8A58472DA4}" presName="sibTrans" presStyleLbl="sibTrans2D1" presStyleIdx="2" presStyleCnt="10"/>
      <dgm:spPr/>
      <dgm:t>
        <a:bodyPr/>
        <a:lstStyle/>
        <a:p>
          <a:endParaRPr lang="en-US"/>
        </a:p>
      </dgm:t>
    </dgm:pt>
    <dgm:pt modelId="{78A1899A-10D6-4EF5-996E-0DB03F561C7D}" type="pres">
      <dgm:prSet presAssocID="{BF1A35DD-7710-4F0D-B201-4A936D510163}" presName="child" presStyleLbl="alignAccFollowNode1" presStyleIdx="2" presStyleCnt="10" custScaleX="137713" custScaleY="93551">
        <dgm:presLayoutVars>
          <dgm:chMax val="0"/>
          <dgm:bulletEnabled val="1"/>
        </dgm:presLayoutVars>
      </dgm:prSet>
      <dgm:spPr/>
      <dgm:t>
        <a:bodyPr/>
        <a:lstStyle/>
        <a:p>
          <a:endParaRPr lang="en-US"/>
        </a:p>
      </dgm:t>
    </dgm:pt>
    <dgm:pt modelId="{2C9C0126-D956-4EE5-B917-092442B4FE31}" type="pres">
      <dgm:prSet presAssocID="{9B038863-FFDD-4E74-971A-2BC74B14655E}" presName="sibTrans" presStyleLbl="sibTrans2D1" presStyleIdx="3" presStyleCnt="10"/>
      <dgm:spPr/>
      <dgm:t>
        <a:bodyPr/>
        <a:lstStyle/>
        <a:p>
          <a:endParaRPr lang="en-US"/>
        </a:p>
      </dgm:t>
    </dgm:pt>
    <dgm:pt modelId="{DC7C8F3D-455F-4E3B-AB82-53EB970814F5}" type="pres">
      <dgm:prSet presAssocID="{6180DD75-630C-462C-8A85-516FC653500A}" presName="child" presStyleLbl="alignAccFollowNode1" presStyleIdx="3" presStyleCnt="10" custScaleX="138153">
        <dgm:presLayoutVars>
          <dgm:chMax val="0"/>
          <dgm:bulletEnabled val="1"/>
        </dgm:presLayoutVars>
      </dgm:prSet>
      <dgm:spPr/>
      <dgm:t>
        <a:bodyPr/>
        <a:lstStyle/>
        <a:p>
          <a:endParaRPr lang="en-US"/>
        </a:p>
      </dgm:t>
    </dgm:pt>
    <dgm:pt modelId="{19006885-BD09-47BD-94C4-C0587E60630E}" type="pres">
      <dgm:prSet presAssocID="{F20718B1-D94D-4A65-80CD-56463001F1ED}" presName="sibTrans" presStyleLbl="sibTrans2D1" presStyleIdx="4" presStyleCnt="10"/>
      <dgm:spPr/>
      <dgm:t>
        <a:bodyPr/>
        <a:lstStyle/>
        <a:p>
          <a:endParaRPr lang="en-US"/>
        </a:p>
      </dgm:t>
    </dgm:pt>
    <dgm:pt modelId="{D542F6E1-4174-4FD2-9F98-B67CB1B05224}" type="pres">
      <dgm:prSet presAssocID="{AED6CB33-E81B-4B44-950E-4D1FB7904DD9}" presName="child" presStyleLbl="alignAccFollowNode1" presStyleIdx="4" presStyleCnt="10" custScaleX="143296">
        <dgm:presLayoutVars>
          <dgm:chMax val="0"/>
          <dgm:bulletEnabled val="1"/>
        </dgm:presLayoutVars>
      </dgm:prSet>
      <dgm:spPr/>
      <dgm:t>
        <a:bodyPr/>
        <a:lstStyle/>
        <a:p>
          <a:endParaRPr lang="en-US"/>
        </a:p>
      </dgm:t>
    </dgm:pt>
    <dgm:pt modelId="{D2C8B9BE-5675-4288-BADA-898C96146BA7}" type="pres">
      <dgm:prSet presAssocID="{9C04A8EF-DE62-4BD3-9972-0569C5E51A1E}" presName="hSp" presStyleCnt="0"/>
      <dgm:spPr/>
    </dgm:pt>
    <dgm:pt modelId="{933CA7B7-6403-41EE-9A3D-288CF2C60E60}" type="pres">
      <dgm:prSet presAssocID="{30CB3F34-EFDA-4930-AC66-8B064F122701}" presName="vertFlow" presStyleCnt="0"/>
      <dgm:spPr/>
    </dgm:pt>
    <dgm:pt modelId="{57656C20-145C-4DFA-BD64-5C677D1A0CB7}" type="pres">
      <dgm:prSet presAssocID="{30CB3F34-EFDA-4930-AC66-8B064F122701}" presName="header" presStyleLbl="node1" presStyleIdx="1" presStyleCnt="2" custScaleX="157368"/>
      <dgm:spPr/>
      <dgm:t>
        <a:bodyPr/>
        <a:lstStyle/>
        <a:p>
          <a:endParaRPr lang="en-US"/>
        </a:p>
      </dgm:t>
    </dgm:pt>
    <dgm:pt modelId="{39338C2D-59C8-4EA0-9D01-E70729197626}" type="pres">
      <dgm:prSet presAssocID="{CA8A0AB4-3771-46EF-B01F-9E489CAAFE20}" presName="parTrans" presStyleLbl="sibTrans2D1" presStyleIdx="5" presStyleCnt="10"/>
      <dgm:spPr/>
      <dgm:t>
        <a:bodyPr/>
        <a:lstStyle/>
        <a:p>
          <a:endParaRPr lang="en-US"/>
        </a:p>
      </dgm:t>
    </dgm:pt>
    <dgm:pt modelId="{5D6C7EC9-9932-4768-8281-6A5C5BF7FDA5}" type="pres">
      <dgm:prSet presAssocID="{9C9B827E-43C1-4DEF-91D8-317902104E8B}" presName="child" presStyleLbl="alignAccFollowNode1" presStyleIdx="5" presStyleCnt="10" custScaleX="156118">
        <dgm:presLayoutVars>
          <dgm:chMax val="0"/>
          <dgm:bulletEnabled val="1"/>
        </dgm:presLayoutVars>
      </dgm:prSet>
      <dgm:spPr/>
      <dgm:t>
        <a:bodyPr/>
        <a:lstStyle/>
        <a:p>
          <a:endParaRPr lang="en-US"/>
        </a:p>
      </dgm:t>
    </dgm:pt>
    <dgm:pt modelId="{12438B0F-BD26-404B-AB13-58434C19229A}" type="pres">
      <dgm:prSet presAssocID="{B33333A2-8739-4F34-B03E-47B9C6B081DD}" presName="sibTrans" presStyleLbl="sibTrans2D1" presStyleIdx="6" presStyleCnt="10"/>
      <dgm:spPr/>
      <dgm:t>
        <a:bodyPr/>
        <a:lstStyle/>
        <a:p>
          <a:endParaRPr lang="en-US"/>
        </a:p>
      </dgm:t>
    </dgm:pt>
    <dgm:pt modelId="{FAD9C7EE-10AE-4838-B98C-A685A9012C91}" type="pres">
      <dgm:prSet presAssocID="{6C190F38-4FA5-4ACB-AB24-328473021358}" presName="child" presStyleLbl="alignAccFollowNode1" presStyleIdx="6" presStyleCnt="10" custScaleX="156938">
        <dgm:presLayoutVars>
          <dgm:chMax val="0"/>
          <dgm:bulletEnabled val="1"/>
        </dgm:presLayoutVars>
      </dgm:prSet>
      <dgm:spPr/>
      <dgm:t>
        <a:bodyPr/>
        <a:lstStyle/>
        <a:p>
          <a:endParaRPr lang="en-US"/>
        </a:p>
      </dgm:t>
    </dgm:pt>
    <dgm:pt modelId="{44120070-FDD0-43F2-A66F-6810E05AE127}" type="pres">
      <dgm:prSet presAssocID="{7C5AAA9E-92BD-4F68-87F7-423BF1AB0941}" presName="sibTrans" presStyleLbl="sibTrans2D1" presStyleIdx="7" presStyleCnt="10"/>
      <dgm:spPr/>
      <dgm:t>
        <a:bodyPr/>
        <a:lstStyle/>
        <a:p>
          <a:endParaRPr lang="en-US"/>
        </a:p>
      </dgm:t>
    </dgm:pt>
    <dgm:pt modelId="{54100C13-739D-4E13-A743-16C26960E67C}" type="pres">
      <dgm:prSet presAssocID="{5879AB1F-0673-4BAA-914C-2714A3F3790F}" presName="child" presStyleLbl="alignAccFollowNode1" presStyleIdx="7" presStyleCnt="10" custScaleX="156938">
        <dgm:presLayoutVars>
          <dgm:chMax val="0"/>
          <dgm:bulletEnabled val="1"/>
        </dgm:presLayoutVars>
      </dgm:prSet>
      <dgm:spPr/>
      <dgm:t>
        <a:bodyPr/>
        <a:lstStyle/>
        <a:p>
          <a:endParaRPr lang="en-US"/>
        </a:p>
      </dgm:t>
    </dgm:pt>
    <dgm:pt modelId="{FC834B2A-F47D-492A-9936-35CDD369A1FD}" type="pres">
      <dgm:prSet presAssocID="{57CDCE19-E4E1-44E0-A934-7C9FED62D842}" presName="sibTrans" presStyleLbl="sibTrans2D1" presStyleIdx="8" presStyleCnt="10"/>
      <dgm:spPr/>
      <dgm:t>
        <a:bodyPr/>
        <a:lstStyle/>
        <a:p>
          <a:endParaRPr lang="en-US"/>
        </a:p>
      </dgm:t>
    </dgm:pt>
    <dgm:pt modelId="{3068CCAE-6668-40F7-86EC-E68DBE3B60D1}" type="pres">
      <dgm:prSet presAssocID="{F67092A8-D2AC-45C1-AE7E-A667E8F7B7BE}" presName="child" presStyleLbl="alignAccFollowNode1" presStyleIdx="8" presStyleCnt="10" custScaleX="156119">
        <dgm:presLayoutVars>
          <dgm:chMax val="0"/>
          <dgm:bulletEnabled val="1"/>
        </dgm:presLayoutVars>
      </dgm:prSet>
      <dgm:spPr/>
      <dgm:t>
        <a:bodyPr/>
        <a:lstStyle/>
        <a:p>
          <a:endParaRPr lang="en-US"/>
        </a:p>
      </dgm:t>
    </dgm:pt>
    <dgm:pt modelId="{00EBADD9-A24D-4F13-A820-2FBDFB2E38D3}" type="pres">
      <dgm:prSet presAssocID="{8A976C53-5B0A-44AE-8BA7-C9E07FC9C636}" presName="sibTrans" presStyleLbl="sibTrans2D1" presStyleIdx="9" presStyleCnt="10"/>
      <dgm:spPr/>
      <dgm:t>
        <a:bodyPr/>
        <a:lstStyle/>
        <a:p>
          <a:endParaRPr lang="en-US"/>
        </a:p>
      </dgm:t>
    </dgm:pt>
    <dgm:pt modelId="{DBE89FA6-89AF-4092-A505-00CA17A352B3}" type="pres">
      <dgm:prSet presAssocID="{37788CC2-EE08-4F5A-817B-33FBCE30CFCF}" presName="child" presStyleLbl="alignAccFollowNode1" presStyleIdx="9" presStyleCnt="10" custScaleX="156118">
        <dgm:presLayoutVars>
          <dgm:chMax val="0"/>
          <dgm:bulletEnabled val="1"/>
        </dgm:presLayoutVars>
      </dgm:prSet>
      <dgm:spPr/>
      <dgm:t>
        <a:bodyPr/>
        <a:lstStyle/>
        <a:p>
          <a:endParaRPr lang="en-US"/>
        </a:p>
      </dgm:t>
    </dgm:pt>
  </dgm:ptLst>
  <dgm:cxnLst>
    <dgm:cxn modelId="{E6FA8C0B-1445-4DF9-994D-EE07FDF6D393}" type="presOf" srcId="{8A976C53-5B0A-44AE-8BA7-C9E07FC9C636}" destId="{00EBADD9-A24D-4F13-A820-2FBDFB2E38D3}" srcOrd="0" destOrd="0" presId="urn:microsoft.com/office/officeart/2005/8/layout/lProcess1"/>
    <dgm:cxn modelId="{78A2D03C-4B5E-4227-9346-8AED532881A2}" type="presOf" srcId="{5879AB1F-0673-4BAA-914C-2714A3F3790F}" destId="{54100C13-739D-4E13-A743-16C26960E67C}" srcOrd="0" destOrd="0" presId="urn:microsoft.com/office/officeart/2005/8/layout/lProcess1"/>
    <dgm:cxn modelId="{9E58368D-94E7-48B2-96D5-32E8F48ABEDA}" type="presOf" srcId="{2926398A-251F-45E8-B2C5-7D1F20F4C7FC}" destId="{BA8ED77A-6599-437B-952A-37B16EDFF8D7}" srcOrd="0" destOrd="0" presId="urn:microsoft.com/office/officeart/2005/8/layout/lProcess1"/>
    <dgm:cxn modelId="{F7C02E0E-E967-46FB-846C-486A4594A848}" type="presOf" srcId="{4F404094-FBCF-4FC9-BB82-730ADEEEC2F1}" destId="{781E5E18-4149-4DCD-878A-B741C0EE1EC0}" srcOrd="0" destOrd="0" presId="urn:microsoft.com/office/officeart/2005/8/layout/lProcess1"/>
    <dgm:cxn modelId="{625F82E0-DFF2-4BC6-A3E1-36CDD136B640}" srcId="{30CB3F34-EFDA-4930-AC66-8B064F122701}" destId="{F67092A8-D2AC-45C1-AE7E-A667E8F7B7BE}" srcOrd="3" destOrd="0" parTransId="{58C81978-55D2-4A9C-9B8A-DE6FA13E387C}" sibTransId="{8A976C53-5B0A-44AE-8BA7-C9E07FC9C636}"/>
    <dgm:cxn modelId="{F2B53EC9-801F-49ED-A662-F64CF3D90E63}" srcId="{9C04A8EF-DE62-4BD3-9972-0569C5E51A1E}" destId="{6180DD75-630C-462C-8A85-516FC653500A}" srcOrd="3" destOrd="0" parTransId="{1839D7AC-DFFE-47CE-B8CB-06FA62A81B5E}" sibTransId="{F20718B1-D94D-4A65-80CD-56463001F1ED}"/>
    <dgm:cxn modelId="{6D989A68-4871-4043-874F-079D3276EE61}" srcId="{30CB3F34-EFDA-4930-AC66-8B064F122701}" destId="{5879AB1F-0673-4BAA-914C-2714A3F3790F}" srcOrd="2" destOrd="0" parTransId="{FFBB5701-FD3B-4DFC-8D0F-1407943BE612}" sibTransId="{57CDCE19-E4E1-44E0-A934-7C9FED62D842}"/>
    <dgm:cxn modelId="{186D5A8E-84CC-4D59-BDC8-EDC85A77F937}" srcId="{30CB3F34-EFDA-4930-AC66-8B064F122701}" destId="{6C190F38-4FA5-4ACB-AB24-328473021358}" srcOrd="1" destOrd="0" parTransId="{F94F3F5F-BEEC-4294-B9E2-58DB9185105A}" sibTransId="{7C5AAA9E-92BD-4F68-87F7-423BF1AB0941}"/>
    <dgm:cxn modelId="{783D3307-E38C-4982-B273-7BC9BD2EDA87}" type="presOf" srcId="{7C5AAA9E-92BD-4F68-87F7-423BF1AB0941}" destId="{44120070-FDD0-43F2-A66F-6810E05AE127}" srcOrd="0" destOrd="0" presId="urn:microsoft.com/office/officeart/2005/8/layout/lProcess1"/>
    <dgm:cxn modelId="{3F762210-ACA1-4F61-824D-41E1643DD31F}" type="presOf" srcId="{F20718B1-D94D-4A65-80CD-56463001F1ED}" destId="{19006885-BD09-47BD-94C4-C0587E60630E}" srcOrd="0" destOrd="0" presId="urn:microsoft.com/office/officeart/2005/8/layout/lProcess1"/>
    <dgm:cxn modelId="{342F7D89-1249-4BD2-A69D-F043977C58BE}" type="presOf" srcId="{6C190F38-4FA5-4ACB-AB24-328473021358}" destId="{FAD9C7EE-10AE-4838-B98C-A685A9012C91}" srcOrd="0" destOrd="0" presId="urn:microsoft.com/office/officeart/2005/8/layout/lProcess1"/>
    <dgm:cxn modelId="{66B561DA-4997-4765-8519-7D00C0610C23}" type="presOf" srcId="{6180DD75-630C-462C-8A85-516FC653500A}" destId="{DC7C8F3D-455F-4E3B-AB82-53EB970814F5}" srcOrd="0" destOrd="0" presId="urn:microsoft.com/office/officeart/2005/8/layout/lProcess1"/>
    <dgm:cxn modelId="{0E7C1D52-84DE-436B-A5AA-D4E1018CA979}" type="presOf" srcId="{9B038863-FFDD-4E74-971A-2BC74B14655E}" destId="{2C9C0126-D956-4EE5-B917-092442B4FE31}" srcOrd="0" destOrd="0" presId="urn:microsoft.com/office/officeart/2005/8/layout/lProcess1"/>
    <dgm:cxn modelId="{70A40849-D126-4D67-B780-C80D58347396}" type="presOf" srcId="{9EB7359B-6733-416C-ABFA-1B507D2DDA9E}" destId="{AD657C2F-51F0-4FCB-80F4-17354CB95E83}" srcOrd="0" destOrd="0" presId="urn:microsoft.com/office/officeart/2005/8/layout/lProcess1"/>
    <dgm:cxn modelId="{7FBA1147-8D65-4E0C-BBFC-3307A75024A0}" srcId="{613AA038-8F23-4B29-84E6-E07417907157}" destId="{30CB3F34-EFDA-4930-AC66-8B064F122701}" srcOrd="1" destOrd="0" parTransId="{771C87FD-4926-444C-8F03-C1FABF4E52C8}" sibTransId="{63999EB6-64C0-4149-8914-3B7FC165D37D}"/>
    <dgm:cxn modelId="{A32FE93F-6D7B-4D11-B067-CA806786F052}" type="presOf" srcId="{9C9B827E-43C1-4DEF-91D8-317902104E8B}" destId="{5D6C7EC9-9932-4768-8281-6A5C5BF7FDA5}" srcOrd="0" destOrd="0" presId="urn:microsoft.com/office/officeart/2005/8/layout/lProcess1"/>
    <dgm:cxn modelId="{3B0A7F5E-30F5-49C7-8C52-9F9951DC3B90}" type="presOf" srcId="{3A9F2EBF-6A10-4ACE-AA25-D31FA5D7AF03}" destId="{164298E7-7D44-471E-B566-3F65E99ED266}" srcOrd="0" destOrd="0" presId="urn:microsoft.com/office/officeart/2005/8/layout/lProcess1"/>
    <dgm:cxn modelId="{D56BABA0-9B1C-46F1-9ADF-D8353AA28ACE}" type="presOf" srcId="{AED6CB33-E81B-4B44-950E-4D1FB7904DD9}" destId="{D542F6E1-4174-4FD2-9F98-B67CB1B05224}" srcOrd="0" destOrd="0" presId="urn:microsoft.com/office/officeart/2005/8/layout/lProcess1"/>
    <dgm:cxn modelId="{3D989DD2-78F7-4B79-96E4-E1E279100C36}" srcId="{9C04A8EF-DE62-4BD3-9972-0569C5E51A1E}" destId="{4F404094-FBCF-4FC9-BB82-730ADEEEC2F1}" srcOrd="1" destOrd="0" parTransId="{E1049A73-FF28-453F-B3DF-EC373BB3606A}" sibTransId="{A3EF6352-9156-4CB8-BBB8-7A8A58472DA4}"/>
    <dgm:cxn modelId="{17006B5D-D2CF-4FBE-B2CE-2D235A889A21}" type="presOf" srcId="{B33333A2-8739-4F34-B03E-47B9C6B081DD}" destId="{12438B0F-BD26-404B-AB13-58434C19229A}" srcOrd="0" destOrd="0" presId="urn:microsoft.com/office/officeart/2005/8/layout/lProcess1"/>
    <dgm:cxn modelId="{0D07FE49-8D93-4048-A8AA-F3B2806BF9C6}" srcId="{30CB3F34-EFDA-4930-AC66-8B064F122701}" destId="{37788CC2-EE08-4F5A-817B-33FBCE30CFCF}" srcOrd="4" destOrd="0" parTransId="{D52C0577-F10D-480C-9258-8C1525BB70DC}" sibTransId="{C2413AEE-10B9-46B9-805D-530CEA3CB4D6}"/>
    <dgm:cxn modelId="{A522482A-F464-4182-8C6F-1280634A077E}" type="presOf" srcId="{9C04A8EF-DE62-4BD3-9972-0569C5E51A1E}" destId="{866429ED-2083-423D-BA1B-DD15ADC21D90}" srcOrd="0" destOrd="0" presId="urn:microsoft.com/office/officeart/2005/8/layout/lProcess1"/>
    <dgm:cxn modelId="{B7B70FBD-2DF1-4D08-BC61-2D4C37F3D46D}" type="presOf" srcId="{30CB3F34-EFDA-4930-AC66-8B064F122701}" destId="{57656C20-145C-4DFA-BD64-5C677D1A0CB7}" srcOrd="0" destOrd="0" presId="urn:microsoft.com/office/officeart/2005/8/layout/lProcess1"/>
    <dgm:cxn modelId="{CA613E03-438C-4064-983E-BA29027B6FDB}" type="presOf" srcId="{613AA038-8F23-4B29-84E6-E07417907157}" destId="{45128CD0-4875-4E32-B65A-31D1C91E4EE3}" srcOrd="0" destOrd="0" presId="urn:microsoft.com/office/officeart/2005/8/layout/lProcess1"/>
    <dgm:cxn modelId="{DEAFB715-7455-4763-9C71-77EE321D5A14}" srcId="{9C04A8EF-DE62-4BD3-9972-0569C5E51A1E}" destId="{BF1A35DD-7710-4F0D-B201-4A936D510163}" srcOrd="2" destOrd="0" parTransId="{7C5DC106-89F1-414F-9CCD-DBBE1EE93309}" sibTransId="{9B038863-FFDD-4E74-971A-2BC74B14655E}"/>
    <dgm:cxn modelId="{26E58B89-6991-4F89-A3F0-264BBAF4CEAB}" srcId="{613AA038-8F23-4B29-84E6-E07417907157}" destId="{9C04A8EF-DE62-4BD3-9972-0569C5E51A1E}" srcOrd="0" destOrd="0" parTransId="{3516C6D1-9D9C-47A4-926E-8B181BF09113}" sibTransId="{A7EB2901-C055-41A1-B80F-F5D0E74742E4}"/>
    <dgm:cxn modelId="{99A08F98-9075-4F63-8309-29EE92488F47}" type="presOf" srcId="{A3EF6352-9156-4CB8-BBB8-7A8A58472DA4}" destId="{553ACA28-4363-4174-A1E6-D23A550CC1EC}" srcOrd="0" destOrd="0" presId="urn:microsoft.com/office/officeart/2005/8/layout/lProcess1"/>
    <dgm:cxn modelId="{DE0FCA67-B381-457A-BEE5-47102066FCAE}" type="presOf" srcId="{37788CC2-EE08-4F5A-817B-33FBCE30CFCF}" destId="{DBE89FA6-89AF-4092-A505-00CA17A352B3}" srcOrd="0" destOrd="0" presId="urn:microsoft.com/office/officeart/2005/8/layout/lProcess1"/>
    <dgm:cxn modelId="{17B0FA06-C297-47ED-8880-3DF0877A4CE7}" srcId="{30CB3F34-EFDA-4930-AC66-8B064F122701}" destId="{9C9B827E-43C1-4DEF-91D8-317902104E8B}" srcOrd="0" destOrd="0" parTransId="{CA8A0AB4-3771-46EF-B01F-9E489CAAFE20}" sibTransId="{B33333A2-8739-4F34-B03E-47B9C6B081DD}"/>
    <dgm:cxn modelId="{95ADDF33-C0BB-48EF-AD94-18BA0499B8BD}" type="presOf" srcId="{57CDCE19-E4E1-44E0-A934-7C9FED62D842}" destId="{FC834B2A-F47D-492A-9936-35CDD369A1FD}" srcOrd="0" destOrd="0" presId="urn:microsoft.com/office/officeart/2005/8/layout/lProcess1"/>
    <dgm:cxn modelId="{4F518263-D517-4A34-8CD6-3D5BDCFDC2B7}" type="presOf" srcId="{BF1A35DD-7710-4F0D-B201-4A936D510163}" destId="{78A1899A-10D6-4EF5-996E-0DB03F561C7D}" srcOrd="0" destOrd="0" presId="urn:microsoft.com/office/officeart/2005/8/layout/lProcess1"/>
    <dgm:cxn modelId="{78EBE61B-2F62-4AB6-982A-18BE3F2EE88A}" type="presOf" srcId="{F67092A8-D2AC-45C1-AE7E-A667E8F7B7BE}" destId="{3068CCAE-6668-40F7-86EC-E68DBE3B60D1}" srcOrd="0" destOrd="0" presId="urn:microsoft.com/office/officeart/2005/8/layout/lProcess1"/>
    <dgm:cxn modelId="{F12256FA-19D9-42C9-BC8B-C86AD5A4DAB3}" srcId="{9C04A8EF-DE62-4BD3-9972-0569C5E51A1E}" destId="{3A9F2EBF-6A10-4ACE-AA25-D31FA5D7AF03}" srcOrd="0" destOrd="0" parTransId="{2926398A-251F-45E8-B2C5-7D1F20F4C7FC}" sibTransId="{9EB7359B-6733-416C-ABFA-1B507D2DDA9E}"/>
    <dgm:cxn modelId="{DF7826F6-0973-4C48-BB3B-C6D7E055D2CF}" srcId="{9C04A8EF-DE62-4BD3-9972-0569C5E51A1E}" destId="{AED6CB33-E81B-4B44-950E-4D1FB7904DD9}" srcOrd="4" destOrd="0" parTransId="{FC5A2CBC-F42E-487F-9ECB-FC4D25E9928D}" sibTransId="{5DC72BAF-F193-48A1-97B5-9548E269512F}"/>
    <dgm:cxn modelId="{D27FDCA1-BC6B-438C-8973-7C38BEAD1DCA}" type="presOf" srcId="{CA8A0AB4-3771-46EF-B01F-9E489CAAFE20}" destId="{39338C2D-59C8-4EA0-9D01-E70729197626}" srcOrd="0" destOrd="0" presId="urn:microsoft.com/office/officeart/2005/8/layout/lProcess1"/>
    <dgm:cxn modelId="{39C8F12A-5D70-41B6-8ABE-CE2355077986}" type="presParOf" srcId="{45128CD0-4875-4E32-B65A-31D1C91E4EE3}" destId="{B1FB6C69-408A-42A3-AA52-94D454437CCD}" srcOrd="0" destOrd="0" presId="urn:microsoft.com/office/officeart/2005/8/layout/lProcess1"/>
    <dgm:cxn modelId="{9437E954-75DC-4A76-A2C3-B1F902527CB3}" type="presParOf" srcId="{B1FB6C69-408A-42A3-AA52-94D454437CCD}" destId="{866429ED-2083-423D-BA1B-DD15ADC21D90}" srcOrd="0" destOrd="0" presId="urn:microsoft.com/office/officeart/2005/8/layout/lProcess1"/>
    <dgm:cxn modelId="{48785DB0-50C3-4306-A882-8AA25C16214D}" type="presParOf" srcId="{B1FB6C69-408A-42A3-AA52-94D454437CCD}" destId="{BA8ED77A-6599-437B-952A-37B16EDFF8D7}" srcOrd="1" destOrd="0" presId="urn:microsoft.com/office/officeart/2005/8/layout/lProcess1"/>
    <dgm:cxn modelId="{0838CB94-8CFE-46E5-B802-3A2BE4FD5891}" type="presParOf" srcId="{B1FB6C69-408A-42A3-AA52-94D454437CCD}" destId="{164298E7-7D44-471E-B566-3F65E99ED266}" srcOrd="2" destOrd="0" presId="urn:microsoft.com/office/officeart/2005/8/layout/lProcess1"/>
    <dgm:cxn modelId="{55A943EF-10DC-441F-BA67-C5C8C6CE8257}" type="presParOf" srcId="{B1FB6C69-408A-42A3-AA52-94D454437CCD}" destId="{AD657C2F-51F0-4FCB-80F4-17354CB95E83}" srcOrd="3" destOrd="0" presId="urn:microsoft.com/office/officeart/2005/8/layout/lProcess1"/>
    <dgm:cxn modelId="{3D74349B-26CC-4D3E-AA67-2470DAE8209B}" type="presParOf" srcId="{B1FB6C69-408A-42A3-AA52-94D454437CCD}" destId="{781E5E18-4149-4DCD-878A-B741C0EE1EC0}" srcOrd="4" destOrd="0" presId="urn:microsoft.com/office/officeart/2005/8/layout/lProcess1"/>
    <dgm:cxn modelId="{ACFAFC65-759D-45E2-95D4-14524041C7C3}" type="presParOf" srcId="{B1FB6C69-408A-42A3-AA52-94D454437CCD}" destId="{553ACA28-4363-4174-A1E6-D23A550CC1EC}" srcOrd="5" destOrd="0" presId="urn:microsoft.com/office/officeart/2005/8/layout/lProcess1"/>
    <dgm:cxn modelId="{EFBA9F0C-A67C-4B64-881D-948098ED7849}" type="presParOf" srcId="{B1FB6C69-408A-42A3-AA52-94D454437CCD}" destId="{78A1899A-10D6-4EF5-996E-0DB03F561C7D}" srcOrd="6" destOrd="0" presId="urn:microsoft.com/office/officeart/2005/8/layout/lProcess1"/>
    <dgm:cxn modelId="{9B919BAA-6916-4140-A9BF-BA1B70BC74CC}" type="presParOf" srcId="{B1FB6C69-408A-42A3-AA52-94D454437CCD}" destId="{2C9C0126-D956-4EE5-B917-092442B4FE31}" srcOrd="7" destOrd="0" presId="urn:microsoft.com/office/officeart/2005/8/layout/lProcess1"/>
    <dgm:cxn modelId="{6508CAAB-4AB4-43B0-A59B-7ACE2F2ACC20}" type="presParOf" srcId="{B1FB6C69-408A-42A3-AA52-94D454437CCD}" destId="{DC7C8F3D-455F-4E3B-AB82-53EB970814F5}" srcOrd="8" destOrd="0" presId="urn:microsoft.com/office/officeart/2005/8/layout/lProcess1"/>
    <dgm:cxn modelId="{50EF502B-05D5-48D5-AC37-5C7ED83E8C28}" type="presParOf" srcId="{B1FB6C69-408A-42A3-AA52-94D454437CCD}" destId="{19006885-BD09-47BD-94C4-C0587E60630E}" srcOrd="9" destOrd="0" presId="urn:microsoft.com/office/officeart/2005/8/layout/lProcess1"/>
    <dgm:cxn modelId="{ACF8886F-E833-4581-A75E-1ACA57A1CE44}" type="presParOf" srcId="{B1FB6C69-408A-42A3-AA52-94D454437CCD}" destId="{D542F6E1-4174-4FD2-9F98-B67CB1B05224}" srcOrd="10" destOrd="0" presId="urn:microsoft.com/office/officeart/2005/8/layout/lProcess1"/>
    <dgm:cxn modelId="{5D3B6CC4-D3EB-44EC-906F-E16285EB0671}" type="presParOf" srcId="{45128CD0-4875-4E32-B65A-31D1C91E4EE3}" destId="{D2C8B9BE-5675-4288-BADA-898C96146BA7}" srcOrd="1" destOrd="0" presId="urn:microsoft.com/office/officeart/2005/8/layout/lProcess1"/>
    <dgm:cxn modelId="{AF056612-BDB0-40F5-81D8-89F33D44BB97}" type="presParOf" srcId="{45128CD0-4875-4E32-B65A-31D1C91E4EE3}" destId="{933CA7B7-6403-41EE-9A3D-288CF2C60E60}" srcOrd="2" destOrd="0" presId="urn:microsoft.com/office/officeart/2005/8/layout/lProcess1"/>
    <dgm:cxn modelId="{3D217229-9CB1-4903-A167-1B50807CDFE0}" type="presParOf" srcId="{933CA7B7-6403-41EE-9A3D-288CF2C60E60}" destId="{57656C20-145C-4DFA-BD64-5C677D1A0CB7}" srcOrd="0" destOrd="0" presId="urn:microsoft.com/office/officeart/2005/8/layout/lProcess1"/>
    <dgm:cxn modelId="{23038793-E591-4D8B-912E-56E5B2AAF2A2}" type="presParOf" srcId="{933CA7B7-6403-41EE-9A3D-288CF2C60E60}" destId="{39338C2D-59C8-4EA0-9D01-E70729197626}" srcOrd="1" destOrd="0" presId="urn:microsoft.com/office/officeart/2005/8/layout/lProcess1"/>
    <dgm:cxn modelId="{9898D1F5-BEBD-4186-B88D-586A804CB320}" type="presParOf" srcId="{933CA7B7-6403-41EE-9A3D-288CF2C60E60}" destId="{5D6C7EC9-9932-4768-8281-6A5C5BF7FDA5}" srcOrd="2" destOrd="0" presId="urn:microsoft.com/office/officeart/2005/8/layout/lProcess1"/>
    <dgm:cxn modelId="{F9E2A322-9F6E-4C3D-9D84-9059C26FCF90}" type="presParOf" srcId="{933CA7B7-6403-41EE-9A3D-288CF2C60E60}" destId="{12438B0F-BD26-404B-AB13-58434C19229A}" srcOrd="3" destOrd="0" presId="urn:microsoft.com/office/officeart/2005/8/layout/lProcess1"/>
    <dgm:cxn modelId="{ACEE3769-E65D-4409-8979-F2CF105E6DD7}" type="presParOf" srcId="{933CA7B7-6403-41EE-9A3D-288CF2C60E60}" destId="{FAD9C7EE-10AE-4838-B98C-A685A9012C91}" srcOrd="4" destOrd="0" presId="urn:microsoft.com/office/officeart/2005/8/layout/lProcess1"/>
    <dgm:cxn modelId="{60F565A4-CF79-449E-9CE1-23499D4E0571}" type="presParOf" srcId="{933CA7B7-6403-41EE-9A3D-288CF2C60E60}" destId="{44120070-FDD0-43F2-A66F-6810E05AE127}" srcOrd="5" destOrd="0" presId="urn:microsoft.com/office/officeart/2005/8/layout/lProcess1"/>
    <dgm:cxn modelId="{2D11E287-E68F-4F00-85CB-EB9BE74FDD64}" type="presParOf" srcId="{933CA7B7-6403-41EE-9A3D-288CF2C60E60}" destId="{54100C13-739D-4E13-A743-16C26960E67C}" srcOrd="6" destOrd="0" presId="urn:microsoft.com/office/officeart/2005/8/layout/lProcess1"/>
    <dgm:cxn modelId="{AC0E5ECF-882E-432D-9448-9BEB9356877C}" type="presParOf" srcId="{933CA7B7-6403-41EE-9A3D-288CF2C60E60}" destId="{FC834B2A-F47D-492A-9936-35CDD369A1FD}" srcOrd="7" destOrd="0" presId="urn:microsoft.com/office/officeart/2005/8/layout/lProcess1"/>
    <dgm:cxn modelId="{82D6B607-D560-4785-A038-77F76C1CCB82}" type="presParOf" srcId="{933CA7B7-6403-41EE-9A3D-288CF2C60E60}" destId="{3068CCAE-6668-40F7-86EC-E68DBE3B60D1}" srcOrd="8" destOrd="0" presId="urn:microsoft.com/office/officeart/2005/8/layout/lProcess1"/>
    <dgm:cxn modelId="{F430AF14-9C5B-4452-A198-FF3C649D15F7}" type="presParOf" srcId="{933CA7B7-6403-41EE-9A3D-288CF2C60E60}" destId="{00EBADD9-A24D-4F13-A820-2FBDFB2E38D3}" srcOrd="9" destOrd="0" presId="urn:microsoft.com/office/officeart/2005/8/layout/lProcess1"/>
    <dgm:cxn modelId="{67080EEF-1FC9-49C4-B99E-704E27BCD3C5}" type="presParOf" srcId="{933CA7B7-6403-41EE-9A3D-288CF2C60E60}" destId="{DBE89FA6-89AF-4092-A505-00CA17A352B3}" srcOrd="10" destOrd="0" presId="urn:microsoft.com/office/officeart/2005/8/layout/l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EE369E-C54E-4513-BA85-54D0BA22D766}" type="doc">
      <dgm:prSet loTypeId="urn:microsoft.com/office/officeart/2005/8/layout/list1" loCatId="list" qsTypeId="urn:microsoft.com/office/officeart/2005/8/quickstyle/simple1" qsCatId="simple" csTypeId="urn:microsoft.com/office/officeart/2005/8/colors/accent4_2" csCatId="accent4" phldr="1"/>
      <dgm:spPr/>
      <dgm:t>
        <a:bodyPr/>
        <a:lstStyle/>
        <a:p>
          <a:endParaRPr lang="en-US"/>
        </a:p>
      </dgm:t>
    </dgm:pt>
    <dgm:pt modelId="{FAE80455-538E-442B-B397-B3B0904D8D1F}">
      <dgm:prSet custT="1"/>
      <dgm:spPr/>
      <dgm:t>
        <a:bodyPr/>
        <a:lstStyle/>
        <a:p>
          <a:pPr rtl="0"/>
          <a:r>
            <a:rPr lang="en-US" sz="2200" b="1" dirty="0" smtClean="0"/>
            <a:t>CSBG Org. Standard 7.4</a:t>
          </a:r>
          <a:endParaRPr lang="en-US" sz="2200" dirty="0"/>
        </a:p>
      </dgm:t>
    </dgm:pt>
    <dgm:pt modelId="{33AC76D9-450E-404F-AF7B-037D64F18722}" type="parTrans" cxnId="{AEA4E909-1C38-459F-B368-2E0C2D3BB452}">
      <dgm:prSet/>
      <dgm:spPr/>
      <dgm:t>
        <a:bodyPr/>
        <a:lstStyle/>
        <a:p>
          <a:endParaRPr lang="en-US"/>
        </a:p>
      </dgm:t>
    </dgm:pt>
    <dgm:pt modelId="{118B66FB-95CC-4C8F-B389-12B0DF0F2D90}" type="sibTrans" cxnId="{AEA4E909-1C38-459F-B368-2E0C2D3BB452}">
      <dgm:prSet/>
      <dgm:spPr/>
      <dgm:t>
        <a:bodyPr/>
        <a:lstStyle/>
        <a:p>
          <a:endParaRPr lang="en-US"/>
        </a:p>
      </dgm:t>
    </dgm:pt>
    <dgm:pt modelId="{A4135620-A787-42D8-8105-177A4585E108}">
      <dgm:prSet custT="1"/>
      <dgm:spPr/>
      <dgm:t>
        <a:bodyPr/>
        <a:lstStyle/>
        <a:p>
          <a:r>
            <a:rPr lang="en-US" sz="2200" dirty="0" smtClean="0"/>
            <a:t>The governing board conducts a performance appraisal of the CEO/executive director within each calendar year</a:t>
          </a:r>
          <a:endParaRPr lang="en-US" sz="2200" dirty="0"/>
        </a:p>
      </dgm:t>
    </dgm:pt>
    <dgm:pt modelId="{6D1ACA69-B402-49B9-B6FC-9C1570A61346}" type="parTrans" cxnId="{02FBBA62-4CC7-451E-8BE3-9C048A973155}">
      <dgm:prSet/>
      <dgm:spPr/>
      <dgm:t>
        <a:bodyPr/>
        <a:lstStyle/>
        <a:p>
          <a:endParaRPr lang="en-US"/>
        </a:p>
      </dgm:t>
    </dgm:pt>
    <dgm:pt modelId="{5D3C3125-2CDD-4CD8-917A-6470175DB38B}" type="sibTrans" cxnId="{02FBBA62-4CC7-451E-8BE3-9C048A973155}">
      <dgm:prSet/>
      <dgm:spPr/>
      <dgm:t>
        <a:bodyPr/>
        <a:lstStyle/>
        <a:p>
          <a:endParaRPr lang="en-US"/>
        </a:p>
      </dgm:t>
    </dgm:pt>
    <dgm:pt modelId="{1BE2930B-624C-471A-B0BE-EE04287712FA}" type="pres">
      <dgm:prSet presAssocID="{90EE369E-C54E-4513-BA85-54D0BA22D766}" presName="linear" presStyleCnt="0">
        <dgm:presLayoutVars>
          <dgm:dir/>
          <dgm:animLvl val="lvl"/>
          <dgm:resizeHandles val="exact"/>
        </dgm:presLayoutVars>
      </dgm:prSet>
      <dgm:spPr/>
      <dgm:t>
        <a:bodyPr/>
        <a:lstStyle/>
        <a:p>
          <a:endParaRPr lang="en-US"/>
        </a:p>
      </dgm:t>
    </dgm:pt>
    <dgm:pt modelId="{CF2EC409-70E1-4A57-BD26-D127B8A887C6}" type="pres">
      <dgm:prSet presAssocID="{FAE80455-538E-442B-B397-B3B0904D8D1F}" presName="parentLin" presStyleCnt="0"/>
      <dgm:spPr/>
      <dgm:t>
        <a:bodyPr/>
        <a:lstStyle/>
        <a:p>
          <a:endParaRPr lang="en-US"/>
        </a:p>
      </dgm:t>
    </dgm:pt>
    <dgm:pt modelId="{7A1CAB6F-B57A-4032-9700-7DAF631E5609}" type="pres">
      <dgm:prSet presAssocID="{FAE80455-538E-442B-B397-B3B0904D8D1F}" presName="parentLeftMargin" presStyleLbl="node1" presStyleIdx="0" presStyleCnt="1"/>
      <dgm:spPr/>
      <dgm:t>
        <a:bodyPr/>
        <a:lstStyle/>
        <a:p>
          <a:endParaRPr lang="en-US"/>
        </a:p>
      </dgm:t>
    </dgm:pt>
    <dgm:pt modelId="{A59967A4-4F75-4E1F-8F8A-721A2E10B0DB}" type="pres">
      <dgm:prSet presAssocID="{FAE80455-538E-442B-B397-B3B0904D8D1F}" presName="parentText" presStyleLbl="node1" presStyleIdx="0" presStyleCnt="1" custScaleY="82991">
        <dgm:presLayoutVars>
          <dgm:chMax val="0"/>
          <dgm:bulletEnabled val="1"/>
        </dgm:presLayoutVars>
      </dgm:prSet>
      <dgm:spPr/>
      <dgm:t>
        <a:bodyPr/>
        <a:lstStyle/>
        <a:p>
          <a:endParaRPr lang="en-US"/>
        </a:p>
      </dgm:t>
    </dgm:pt>
    <dgm:pt modelId="{DA4C39E9-BE23-4045-BA7B-EA616B208AE7}" type="pres">
      <dgm:prSet presAssocID="{FAE80455-538E-442B-B397-B3B0904D8D1F}" presName="negativeSpace" presStyleCnt="0"/>
      <dgm:spPr/>
      <dgm:t>
        <a:bodyPr/>
        <a:lstStyle/>
        <a:p>
          <a:endParaRPr lang="en-US"/>
        </a:p>
      </dgm:t>
    </dgm:pt>
    <dgm:pt modelId="{C63E4D7E-2A44-4193-A91C-461406CFDBFE}" type="pres">
      <dgm:prSet presAssocID="{FAE80455-538E-442B-B397-B3B0904D8D1F}" presName="childText" presStyleLbl="conFgAcc1" presStyleIdx="0" presStyleCnt="1">
        <dgm:presLayoutVars>
          <dgm:bulletEnabled val="1"/>
        </dgm:presLayoutVars>
      </dgm:prSet>
      <dgm:spPr/>
      <dgm:t>
        <a:bodyPr/>
        <a:lstStyle/>
        <a:p>
          <a:endParaRPr lang="en-US"/>
        </a:p>
      </dgm:t>
    </dgm:pt>
  </dgm:ptLst>
  <dgm:cxnLst>
    <dgm:cxn modelId="{02FBBA62-4CC7-451E-8BE3-9C048A973155}" srcId="{FAE80455-538E-442B-B397-B3B0904D8D1F}" destId="{A4135620-A787-42D8-8105-177A4585E108}" srcOrd="0" destOrd="0" parTransId="{6D1ACA69-B402-49B9-B6FC-9C1570A61346}" sibTransId="{5D3C3125-2CDD-4CD8-917A-6470175DB38B}"/>
    <dgm:cxn modelId="{AEA4E909-1C38-459F-B368-2E0C2D3BB452}" srcId="{90EE369E-C54E-4513-BA85-54D0BA22D766}" destId="{FAE80455-538E-442B-B397-B3B0904D8D1F}" srcOrd="0" destOrd="0" parTransId="{33AC76D9-450E-404F-AF7B-037D64F18722}" sibTransId="{118B66FB-95CC-4C8F-B389-12B0DF0F2D90}"/>
    <dgm:cxn modelId="{3DC432F3-7369-4D83-AD1C-6FEB16CD281A}" type="presOf" srcId="{A4135620-A787-42D8-8105-177A4585E108}" destId="{C63E4D7E-2A44-4193-A91C-461406CFDBFE}" srcOrd="0" destOrd="0" presId="urn:microsoft.com/office/officeart/2005/8/layout/list1"/>
    <dgm:cxn modelId="{09F1D895-099A-49D7-B1EA-D15F6B8D062B}" type="presOf" srcId="{FAE80455-538E-442B-B397-B3B0904D8D1F}" destId="{7A1CAB6F-B57A-4032-9700-7DAF631E5609}" srcOrd="0" destOrd="0" presId="urn:microsoft.com/office/officeart/2005/8/layout/list1"/>
    <dgm:cxn modelId="{24A8E908-EE05-4893-988A-B45BAC1F801E}" type="presOf" srcId="{90EE369E-C54E-4513-BA85-54D0BA22D766}" destId="{1BE2930B-624C-471A-B0BE-EE04287712FA}" srcOrd="0" destOrd="0" presId="urn:microsoft.com/office/officeart/2005/8/layout/list1"/>
    <dgm:cxn modelId="{A46051A7-E0E2-49C6-8AB2-FFBC3D2ED591}" type="presOf" srcId="{FAE80455-538E-442B-B397-B3B0904D8D1F}" destId="{A59967A4-4F75-4E1F-8F8A-721A2E10B0DB}" srcOrd="1" destOrd="0" presId="urn:microsoft.com/office/officeart/2005/8/layout/list1"/>
    <dgm:cxn modelId="{0BC87C69-6FAB-4E69-9C13-DF2954E2123F}" type="presParOf" srcId="{1BE2930B-624C-471A-B0BE-EE04287712FA}" destId="{CF2EC409-70E1-4A57-BD26-D127B8A887C6}" srcOrd="0" destOrd="0" presId="urn:microsoft.com/office/officeart/2005/8/layout/list1"/>
    <dgm:cxn modelId="{9B2702B8-7A56-4348-ABF3-98EC1C43DE9E}" type="presParOf" srcId="{CF2EC409-70E1-4A57-BD26-D127B8A887C6}" destId="{7A1CAB6F-B57A-4032-9700-7DAF631E5609}" srcOrd="0" destOrd="0" presId="urn:microsoft.com/office/officeart/2005/8/layout/list1"/>
    <dgm:cxn modelId="{A1657E7E-D99A-4D73-9A9A-C19AE2F91007}" type="presParOf" srcId="{CF2EC409-70E1-4A57-BD26-D127B8A887C6}" destId="{A59967A4-4F75-4E1F-8F8A-721A2E10B0DB}" srcOrd="1" destOrd="0" presId="urn:microsoft.com/office/officeart/2005/8/layout/list1"/>
    <dgm:cxn modelId="{60DE00E6-48D2-41E2-AF2E-1A80210493AA}" type="presParOf" srcId="{1BE2930B-624C-471A-B0BE-EE04287712FA}" destId="{DA4C39E9-BE23-4045-BA7B-EA616B208AE7}" srcOrd="1" destOrd="0" presId="urn:microsoft.com/office/officeart/2005/8/layout/list1"/>
    <dgm:cxn modelId="{CE6839B0-A9EA-4CBB-B5BC-3021D0D75D6E}" type="presParOf" srcId="{1BE2930B-624C-471A-B0BE-EE04287712FA}" destId="{C63E4D7E-2A44-4193-A91C-461406CFDBFE}"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1C0141C-DDAC-49A0-8908-BBFE8780953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43D7C478-5497-49B9-A973-0BFBBB44824C}">
      <dgm:prSet custT="1"/>
      <dgm:spPr/>
      <dgm:t>
        <a:bodyPr/>
        <a:lstStyle/>
        <a:p>
          <a:pPr rtl="0"/>
          <a:r>
            <a:rPr lang="en-US" sz="2100" b="1" dirty="0" smtClean="0"/>
            <a:t>CSBG Org. Standard 4.5</a:t>
          </a:r>
          <a:endParaRPr lang="en-US" sz="2100" dirty="0"/>
        </a:p>
      </dgm:t>
    </dgm:pt>
    <dgm:pt modelId="{5A398D91-181B-468C-B679-7B01DF354E47}" type="parTrans" cxnId="{E685BE33-FE99-4920-84CE-0D6A93169852}">
      <dgm:prSet/>
      <dgm:spPr/>
      <dgm:t>
        <a:bodyPr/>
        <a:lstStyle/>
        <a:p>
          <a:endParaRPr lang="en-US"/>
        </a:p>
      </dgm:t>
    </dgm:pt>
    <dgm:pt modelId="{0B4EE528-B1A4-4292-85EA-386DD3C69707}" type="sibTrans" cxnId="{E685BE33-FE99-4920-84CE-0D6A93169852}">
      <dgm:prSet/>
      <dgm:spPr/>
      <dgm:t>
        <a:bodyPr/>
        <a:lstStyle/>
        <a:p>
          <a:endParaRPr lang="en-US"/>
        </a:p>
      </dgm:t>
    </dgm:pt>
    <dgm:pt modelId="{060AB81C-5421-4B53-B0C5-BE334BD90894}">
      <dgm:prSet custT="1"/>
      <dgm:spPr/>
      <dgm:t>
        <a:bodyPr/>
        <a:lstStyle/>
        <a:p>
          <a:pPr rtl="0"/>
          <a:r>
            <a:rPr lang="en-US" sz="2100" dirty="0" smtClean="0"/>
            <a:t>The organization has a written succession plan in place for the CEO/executive director, approved by the governing board, which contains procedures for covering an emergency/unplanned, short-term absence of 3 months or less, as well as outlines the process for filling a permanent vacancy.</a:t>
          </a:r>
          <a:endParaRPr lang="en-US" sz="2100" dirty="0"/>
        </a:p>
      </dgm:t>
    </dgm:pt>
    <dgm:pt modelId="{6BA0D90E-82E0-4C4C-91E0-31E243BDFC72}" type="parTrans" cxnId="{B447A579-9172-4F87-8A40-A40DD055854F}">
      <dgm:prSet/>
      <dgm:spPr/>
      <dgm:t>
        <a:bodyPr/>
        <a:lstStyle/>
        <a:p>
          <a:endParaRPr lang="en-US"/>
        </a:p>
      </dgm:t>
    </dgm:pt>
    <dgm:pt modelId="{7CB7E8ED-06A6-47C5-A552-1B3A87DFFDD7}" type="sibTrans" cxnId="{B447A579-9172-4F87-8A40-A40DD055854F}">
      <dgm:prSet/>
      <dgm:spPr/>
      <dgm:t>
        <a:bodyPr/>
        <a:lstStyle/>
        <a:p>
          <a:endParaRPr lang="en-US"/>
        </a:p>
      </dgm:t>
    </dgm:pt>
    <dgm:pt modelId="{7BB6339D-6D20-415D-AEC4-84929A11953F}" type="pres">
      <dgm:prSet presAssocID="{D1C0141C-DDAC-49A0-8908-BBFE8780953C}" presName="linear" presStyleCnt="0">
        <dgm:presLayoutVars>
          <dgm:dir/>
          <dgm:animLvl val="lvl"/>
          <dgm:resizeHandles val="exact"/>
        </dgm:presLayoutVars>
      </dgm:prSet>
      <dgm:spPr/>
      <dgm:t>
        <a:bodyPr/>
        <a:lstStyle/>
        <a:p>
          <a:endParaRPr lang="en-US"/>
        </a:p>
      </dgm:t>
    </dgm:pt>
    <dgm:pt modelId="{256C42CA-0670-4FA0-8835-64139C630D71}" type="pres">
      <dgm:prSet presAssocID="{43D7C478-5497-49B9-A973-0BFBBB44824C}" presName="parentLin" presStyleCnt="0"/>
      <dgm:spPr/>
      <dgm:t>
        <a:bodyPr/>
        <a:lstStyle/>
        <a:p>
          <a:endParaRPr lang="en-US"/>
        </a:p>
      </dgm:t>
    </dgm:pt>
    <dgm:pt modelId="{F3EC6D97-D965-45FF-A6C9-B8102D5A4710}" type="pres">
      <dgm:prSet presAssocID="{43D7C478-5497-49B9-A973-0BFBBB44824C}" presName="parentLeftMargin" presStyleLbl="node1" presStyleIdx="0" presStyleCnt="1"/>
      <dgm:spPr/>
      <dgm:t>
        <a:bodyPr/>
        <a:lstStyle/>
        <a:p>
          <a:endParaRPr lang="en-US"/>
        </a:p>
      </dgm:t>
    </dgm:pt>
    <dgm:pt modelId="{9D1B1098-CB5D-4C0B-BC2C-731B03DB61D8}" type="pres">
      <dgm:prSet presAssocID="{43D7C478-5497-49B9-A973-0BFBBB44824C}" presName="parentText" presStyleLbl="node1" presStyleIdx="0" presStyleCnt="1">
        <dgm:presLayoutVars>
          <dgm:chMax val="0"/>
          <dgm:bulletEnabled val="1"/>
        </dgm:presLayoutVars>
      </dgm:prSet>
      <dgm:spPr/>
      <dgm:t>
        <a:bodyPr/>
        <a:lstStyle/>
        <a:p>
          <a:endParaRPr lang="en-US"/>
        </a:p>
      </dgm:t>
    </dgm:pt>
    <dgm:pt modelId="{E27F10E1-7911-42C2-99DD-2D1FF63DDA09}" type="pres">
      <dgm:prSet presAssocID="{43D7C478-5497-49B9-A973-0BFBBB44824C}" presName="negativeSpace" presStyleCnt="0"/>
      <dgm:spPr/>
      <dgm:t>
        <a:bodyPr/>
        <a:lstStyle/>
        <a:p>
          <a:endParaRPr lang="en-US"/>
        </a:p>
      </dgm:t>
    </dgm:pt>
    <dgm:pt modelId="{D8977CAF-A5AB-4442-90CF-82F91A23825C}" type="pres">
      <dgm:prSet presAssocID="{43D7C478-5497-49B9-A973-0BFBBB44824C}" presName="childText" presStyleLbl="conFgAcc1" presStyleIdx="0" presStyleCnt="1">
        <dgm:presLayoutVars>
          <dgm:bulletEnabled val="1"/>
        </dgm:presLayoutVars>
      </dgm:prSet>
      <dgm:spPr/>
      <dgm:t>
        <a:bodyPr/>
        <a:lstStyle/>
        <a:p>
          <a:endParaRPr lang="en-US"/>
        </a:p>
      </dgm:t>
    </dgm:pt>
  </dgm:ptLst>
  <dgm:cxnLst>
    <dgm:cxn modelId="{E685BE33-FE99-4920-84CE-0D6A93169852}" srcId="{D1C0141C-DDAC-49A0-8908-BBFE8780953C}" destId="{43D7C478-5497-49B9-A973-0BFBBB44824C}" srcOrd="0" destOrd="0" parTransId="{5A398D91-181B-468C-B679-7B01DF354E47}" sibTransId="{0B4EE528-B1A4-4292-85EA-386DD3C69707}"/>
    <dgm:cxn modelId="{7D04463D-2F55-4E15-BFB8-EDC8B3B4B12A}" type="presOf" srcId="{060AB81C-5421-4B53-B0C5-BE334BD90894}" destId="{D8977CAF-A5AB-4442-90CF-82F91A23825C}" srcOrd="0" destOrd="0" presId="urn:microsoft.com/office/officeart/2005/8/layout/list1"/>
    <dgm:cxn modelId="{6A9EBA3E-76CA-47DC-8256-F53431AA8008}" type="presOf" srcId="{43D7C478-5497-49B9-A973-0BFBBB44824C}" destId="{F3EC6D97-D965-45FF-A6C9-B8102D5A4710}" srcOrd="0" destOrd="0" presId="urn:microsoft.com/office/officeart/2005/8/layout/list1"/>
    <dgm:cxn modelId="{22FED30B-79C1-4805-A040-80DBE83CADD3}" type="presOf" srcId="{43D7C478-5497-49B9-A973-0BFBBB44824C}" destId="{9D1B1098-CB5D-4C0B-BC2C-731B03DB61D8}" srcOrd="1" destOrd="0" presId="urn:microsoft.com/office/officeart/2005/8/layout/list1"/>
    <dgm:cxn modelId="{4795EF7F-5035-43C1-B0D1-CC464355F74C}" type="presOf" srcId="{D1C0141C-DDAC-49A0-8908-BBFE8780953C}" destId="{7BB6339D-6D20-415D-AEC4-84929A11953F}" srcOrd="0" destOrd="0" presId="urn:microsoft.com/office/officeart/2005/8/layout/list1"/>
    <dgm:cxn modelId="{B447A579-9172-4F87-8A40-A40DD055854F}" srcId="{43D7C478-5497-49B9-A973-0BFBBB44824C}" destId="{060AB81C-5421-4B53-B0C5-BE334BD90894}" srcOrd="0" destOrd="0" parTransId="{6BA0D90E-82E0-4C4C-91E0-31E243BDFC72}" sibTransId="{7CB7E8ED-06A6-47C5-A552-1B3A87DFFDD7}"/>
    <dgm:cxn modelId="{416772DE-1E70-4F40-818E-D76F892B0DC6}" type="presParOf" srcId="{7BB6339D-6D20-415D-AEC4-84929A11953F}" destId="{256C42CA-0670-4FA0-8835-64139C630D71}" srcOrd="0" destOrd="0" presId="urn:microsoft.com/office/officeart/2005/8/layout/list1"/>
    <dgm:cxn modelId="{B3751D4C-7933-4243-BD47-6EADC1D65441}" type="presParOf" srcId="{256C42CA-0670-4FA0-8835-64139C630D71}" destId="{F3EC6D97-D965-45FF-A6C9-B8102D5A4710}" srcOrd="0" destOrd="0" presId="urn:microsoft.com/office/officeart/2005/8/layout/list1"/>
    <dgm:cxn modelId="{B155DB1D-BAF7-4755-BB3E-F1A742AD2774}" type="presParOf" srcId="{256C42CA-0670-4FA0-8835-64139C630D71}" destId="{9D1B1098-CB5D-4C0B-BC2C-731B03DB61D8}" srcOrd="1" destOrd="0" presId="urn:microsoft.com/office/officeart/2005/8/layout/list1"/>
    <dgm:cxn modelId="{B05347CE-7B38-406D-B897-5D3BD46D35B8}" type="presParOf" srcId="{7BB6339D-6D20-415D-AEC4-84929A11953F}" destId="{E27F10E1-7911-42C2-99DD-2D1FF63DDA09}" srcOrd="1" destOrd="0" presId="urn:microsoft.com/office/officeart/2005/8/layout/list1"/>
    <dgm:cxn modelId="{046192D0-71F5-41A2-A45A-16AD46B41293}" type="presParOf" srcId="{7BB6339D-6D20-415D-AEC4-84929A11953F}" destId="{D8977CAF-A5AB-4442-90CF-82F91A23825C}"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71AC078-8CDE-4C35-8CCC-561B8370A92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CFD774E7-B18A-446D-8D9B-4538EFBF3054}">
      <dgm:prSet/>
      <dgm:spPr/>
      <dgm:t>
        <a:bodyPr/>
        <a:lstStyle/>
        <a:p>
          <a:pPr rtl="0"/>
          <a:r>
            <a:rPr lang="en-US" b="1" dirty="0" smtClean="0"/>
            <a:t>CSBG Org. Standard 5.6</a:t>
          </a:r>
          <a:endParaRPr lang="en-US" dirty="0"/>
        </a:p>
      </dgm:t>
    </dgm:pt>
    <dgm:pt modelId="{E47F5BD0-AA70-46F8-8C18-AD20FF504333}" type="parTrans" cxnId="{3F62F506-04C2-4DEF-83E1-2FC796B747C8}">
      <dgm:prSet/>
      <dgm:spPr/>
      <dgm:t>
        <a:bodyPr/>
        <a:lstStyle/>
        <a:p>
          <a:endParaRPr lang="en-US"/>
        </a:p>
      </dgm:t>
    </dgm:pt>
    <dgm:pt modelId="{C0473CC3-4B85-40CA-9AF7-5F14D1D569C8}" type="sibTrans" cxnId="{3F62F506-04C2-4DEF-83E1-2FC796B747C8}">
      <dgm:prSet/>
      <dgm:spPr/>
      <dgm:t>
        <a:bodyPr/>
        <a:lstStyle/>
        <a:p>
          <a:endParaRPr lang="en-US"/>
        </a:p>
      </dgm:t>
    </dgm:pt>
    <dgm:pt modelId="{A1ABBD22-C6C6-45FB-A677-70AA6CB764CD}">
      <dgm:prSet/>
      <dgm:spPr/>
      <dgm:t>
        <a:bodyPr/>
        <a:lstStyle/>
        <a:p>
          <a:pPr rtl="0"/>
          <a:r>
            <a:rPr lang="en-US" dirty="0" smtClean="0"/>
            <a:t>Each board member has signed a conflict of interest</a:t>
          </a:r>
          <a:br>
            <a:rPr lang="en-US" dirty="0" smtClean="0"/>
          </a:br>
          <a:r>
            <a:rPr lang="en-US" dirty="0" smtClean="0"/>
            <a:t>policy  within the past 2 years.</a:t>
          </a:r>
          <a:endParaRPr lang="en-US" dirty="0"/>
        </a:p>
      </dgm:t>
    </dgm:pt>
    <dgm:pt modelId="{8518030A-EBAF-4942-9F63-380984F66DBE}" type="parTrans" cxnId="{A4A47E07-9315-4716-84F7-6D8A50B5E0DE}">
      <dgm:prSet/>
      <dgm:spPr/>
      <dgm:t>
        <a:bodyPr/>
        <a:lstStyle/>
        <a:p>
          <a:endParaRPr lang="en-US"/>
        </a:p>
      </dgm:t>
    </dgm:pt>
    <dgm:pt modelId="{B8B8A973-D74E-44A7-9248-1D556BC7EAFA}" type="sibTrans" cxnId="{A4A47E07-9315-4716-84F7-6D8A50B5E0DE}">
      <dgm:prSet/>
      <dgm:spPr/>
      <dgm:t>
        <a:bodyPr/>
        <a:lstStyle/>
        <a:p>
          <a:endParaRPr lang="en-US"/>
        </a:p>
      </dgm:t>
    </dgm:pt>
    <dgm:pt modelId="{DAB319B9-BD8F-4922-B949-289E57852EFF}" type="pres">
      <dgm:prSet presAssocID="{771AC078-8CDE-4C35-8CCC-561B8370A924}" presName="linear" presStyleCnt="0">
        <dgm:presLayoutVars>
          <dgm:dir/>
          <dgm:animLvl val="lvl"/>
          <dgm:resizeHandles val="exact"/>
        </dgm:presLayoutVars>
      </dgm:prSet>
      <dgm:spPr/>
      <dgm:t>
        <a:bodyPr/>
        <a:lstStyle/>
        <a:p>
          <a:endParaRPr lang="en-US"/>
        </a:p>
      </dgm:t>
    </dgm:pt>
    <dgm:pt modelId="{80FAE777-BD21-4A9E-AA4C-5C47A1C8E241}" type="pres">
      <dgm:prSet presAssocID="{CFD774E7-B18A-446D-8D9B-4538EFBF3054}" presName="parentLin" presStyleCnt="0"/>
      <dgm:spPr/>
      <dgm:t>
        <a:bodyPr/>
        <a:lstStyle/>
        <a:p>
          <a:endParaRPr lang="en-US"/>
        </a:p>
      </dgm:t>
    </dgm:pt>
    <dgm:pt modelId="{C7609EB4-9FDA-4ADB-B680-812F30181AD3}" type="pres">
      <dgm:prSet presAssocID="{CFD774E7-B18A-446D-8D9B-4538EFBF3054}" presName="parentLeftMargin" presStyleLbl="node1" presStyleIdx="0" presStyleCnt="1"/>
      <dgm:spPr/>
      <dgm:t>
        <a:bodyPr/>
        <a:lstStyle/>
        <a:p>
          <a:endParaRPr lang="en-US"/>
        </a:p>
      </dgm:t>
    </dgm:pt>
    <dgm:pt modelId="{5A115E89-08F0-40C0-9AF5-ACA2E7C8D853}" type="pres">
      <dgm:prSet presAssocID="{CFD774E7-B18A-446D-8D9B-4538EFBF3054}" presName="parentText" presStyleLbl="node1" presStyleIdx="0" presStyleCnt="1">
        <dgm:presLayoutVars>
          <dgm:chMax val="0"/>
          <dgm:bulletEnabled val="1"/>
        </dgm:presLayoutVars>
      </dgm:prSet>
      <dgm:spPr/>
      <dgm:t>
        <a:bodyPr/>
        <a:lstStyle/>
        <a:p>
          <a:endParaRPr lang="en-US"/>
        </a:p>
      </dgm:t>
    </dgm:pt>
    <dgm:pt modelId="{1C6F033E-0F0B-4062-855B-5892EE7E500E}" type="pres">
      <dgm:prSet presAssocID="{CFD774E7-B18A-446D-8D9B-4538EFBF3054}" presName="negativeSpace" presStyleCnt="0"/>
      <dgm:spPr/>
      <dgm:t>
        <a:bodyPr/>
        <a:lstStyle/>
        <a:p>
          <a:endParaRPr lang="en-US"/>
        </a:p>
      </dgm:t>
    </dgm:pt>
    <dgm:pt modelId="{C53BB452-C368-4295-9B68-376CC42D2BBB}" type="pres">
      <dgm:prSet presAssocID="{CFD774E7-B18A-446D-8D9B-4538EFBF3054}" presName="childText" presStyleLbl="conFgAcc1" presStyleIdx="0" presStyleCnt="1">
        <dgm:presLayoutVars>
          <dgm:bulletEnabled val="1"/>
        </dgm:presLayoutVars>
      </dgm:prSet>
      <dgm:spPr/>
      <dgm:t>
        <a:bodyPr/>
        <a:lstStyle/>
        <a:p>
          <a:endParaRPr lang="en-US"/>
        </a:p>
      </dgm:t>
    </dgm:pt>
  </dgm:ptLst>
  <dgm:cxnLst>
    <dgm:cxn modelId="{74205087-106B-4C83-8A9E-00ADDB38A03F}" type="presOf" srcId="{A1ABBD22-C6C6-45FB-A677-70AA6CB764CD}" destId="{C53BB452-C368-4295-9B68-376CC42D2BBB}" srcOrd="0" destOrd="0" presId="urn:microsoft.com/office/officeart/2005/8/layout/list1"/>
    <dgm:cxn modelId="{2C829D76-CA9F-4FE7-A93D-BBF7407F39FF}" type="presOf" srcId="{CFD774E7-B18A-446D-8D9B-4538EFBF3054}" destId="{C7609EB4-9FDA-4ADB-B680-812F30181AD3}" srcOrd="0" destOrd="0" presId="urn:microsoft.com/office/officeart/2005/8/layout/list1"/>
    <dgm:cxn modelId="{A4A47E07-9315-4716-84F7-6D8A50B5E0DE}" srcId="{CFD774E7-B18A-446D-8D9B-4538EFBF3054}" destId="{A1ABBD22-C6C6-45FB-A677-70AA6CB764CD}" srcOrd="0" destOrd="0" parTransId="{8518030A-EBAF-4942-9F63-380984F66DBE}" sibTransId="{B8B8A973-D74E-44A7-9248-1D556BC7EAFA}"/>
    <dgm:cxn modelId="{3F62F506-04C2-4DEF-83E1-2FC796B747C8}" srcId="{771AC078-8CDE-4C35-8CCC-561B8370A924}" destId="{CFD774E7-B18A-446D-8D9B-4538EFBF3054}" srcOrd="0" destOrd="0" parTransId="{E47F5BD0-AA70-46F8-8C18-AD20FF504333}" sibTransId="{C0473CC3-4B85-40CA-9AF7-5F14D1D569C8}"/>
    <dgm:cxn modelId="{2FFAD962-729A-4CB4-8286-395D929A34C7}" type="presOf" srcId="{CFD774E7-B18A-446D-8D9B-4538EFBF3054}" destId="{5A115E89-08F0-40C0-9AF5-ACA2E7C8D853}" srcOrd="1" destOrd="0" presId="urn:microsoft.com/office/officeart/2005/8/layout/list1"/>
    <dgm:cxn modelId="{2493946B-9F45-48E4-ACC2-71D674B96397}" type="presOf" srcId="{771AC078-8CDE-4C35-8CCC-561B8370A924}" destId="{DAB319B9-BD8F-4922-B949-289E57852EFF}" srcOrd="0" destOrd="0" presId="urn:microsoft.com/office/officeart/2005/8/layout/list1"/>
    <dgm:cxn modelId="{C63DF789-CA53-485D-9552-5C1755E4213E}" type="presParOf" srcId="{DAB319B9-BD8F-4922-B949-289E57852EFF}" destId="{80FAE777-BD21-4A9E-AA4C-5C47A1C8E241}" srcOrd="0" destOrd="0" presId="urn:microsoft.com/office/officeart/2005/8/layout/list1"/>
    <dgm:cxn modelId="{E565F74F-7FCC-4A24-BCAA-D2D551DE331D}" type="presParOf" srcId="{80FAE777-BD21-4A9E-AA4C-5C47A1C8E241}" destId="{C7609EB4-9FDA-4ADB-B680-812F30181AD3}" srcOrd="0" destOrd="0" presId="urn:microsoft.com/office/officeart/2005/8/layout/list1"/>
    <dgm:cxn modelId="{B9DD2D14-4A3C-4D7D-88F6-849D69C35154}" type="presParOf" srcId="{80FAE777-BD21-4A9E-AA4C-5C47A1C8E241}" destId="{5A115E89-08F0-40C0-9AF5-ACA2E7C8D853}" srcOrd="1" destOrd="0" presId="urn:microsoft.com/office/officeart/2005/8/layout/list1"/>
    <dgm:cxn modelId="{178F3267-B34C-4FB6-A54B-C2C38C6A5978}" type="presParOf" srcId="{DAB319B9-BD8F-4922-B949-289E57852EFF}" destId="{1C6F033E-0F0B-4062-855B-5892EE7E500E}" srcOrd="1" destOrd="0" presId="urn:microsoft.com/office/officeart/2005/8/layout/list1"/>
    <dgm:cxn modelId="{8C594E0C-ED14-454F-935F-D9A3CEB487CB}" type="presParOf" srcId="{DAB319B9-BD8F-4922-B949-289E57852EFF}" destId="{C53BB452-C368-4295-9B68-376CC42D2BBB}"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1C0141C-DDAC-49A0-8908-BBFE8780953C}"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43D7C478-5497-49B9-A973-0BFBBB44824C}">
      <dgm:prSet custT="1"/>
      <dgm:spPr/>
      <dgm:t>
        <a:bodyPr/>
        <a:lstStyle/>
        <a:p>
          <a:pPr rtl="0"/>
          <a:r>
            <a:rPr lang="en-US" sz="2100" b="1" dirty="0" smtClean="0"/>
            <a:t>CSBG Org. Standard 7.7</a:t>
          </a:r>
          <a:endParaRPr lang="en-US" sz="2100" dirty="0"/>
        </a:p>
      </dgm:t>
    </dgm:pt>
    <dgm:pt modelId="{5A398D91-181B-468C-B679-7B01DF354E47}" type="parTrans" cxnId="{E685BE33-FE99-4920-84CE-0D6A93169852}">
      <dgm:prSet/>
      <dgm:spPr/>
      <dgm:t>
        <a:bodyPr/>
        <a:lstStyle/>
        <a:p>
          <a:endParaRPr lang="en-US"/>
        </a:p>
      </dgm:t>
    </dgm:pt>
    <dgm:pt modelId="{0B4EE528-B1A4-4292-85EA-386DD3C69707}" type="sibTrans" cxnId="{E685BE33-FE99-4920-84CE-0D6A93169852}">
      <dgm:prSet/>
      <dgm:spPr/>
      <dgm:t>
        <a:bodyPr/>
        <a:lstStyle/>
        <a:p>
          <a:endParaRPr lang="en-US"/>
        </a:p>
      </dgm:t>
    </dgm:pt>
    <dgm:pt modelId="{060AB81C-5421-4B53-B0C5-BE334BD90894}">
      <dgm:prSet custT="1"/>
      <dgm:spPr/>
      <dgm:t>
        <a:bodyPr/>
        <a:lstStyle/>
        <a:p>
          <a:pPr rtl="0"/>
          <a:r>
            <a:rPr lang="en-US" sz="2100" dirty="0" smtClean="0"/>
            <a:t>The organization has a</a:t>
          </a:r>
          <a:br>
            <a:rPr lang="en-US" sz="2100" dirty="0" smtClean="0"/>
          </a:br>
          <a:r>
            <a:rPr lang="en-US" sz="2100" dirty="0" smtClean="0"/>
            <a:t>whistleblower policy that has</a:t>
          </a:r>
          <a:br>
            <a:rPr lang="en-US" sz="2100" dirty="0" smtClean="0"/>
          </a:br>
          <a:r>
            <a:rPr lang="en-US" sz="2100" dirty="0" smtClean="0"/>
            <a:t>been approved by the</a:t>
          </a:r>
          <a:br>
            <a:rPr lang="en-US" sz="2100" dirty="0" smtClean="0"/>
          </a:br>
          <a:r>
            <a:rPr lang="en-US" sz="2100" dirty="0" smtClean="0"/>
            <a:t>governing board.</a:t>
          </a:r>
          <a:endParaRPr lang="en-US" sz="2100" dirty="0"/>
        </a:p>
      </dgm:t>
    </dgm:pt>
    <dgm:pt modelId="{6BA0D90E-82E0-4C4C-91E0-31E243BDFC72}" type="parTrans" cxnId="{B447A579-9172-4F87-8A40-A40DD055854F}">
      <dgm:prSet/>
      <dgm:spPr/>
      <dgm:t>
        <a:bodyPr/>
        <a:lstStyle/>
        <a:p>
          <a:endParaRPr lang="en-US"/>
        </a:p>
      </dgm:t>
    </dgm:pt>
    <dgm:pt modelId="{7CB7E8ED-06A6-47C5-A552-1B3A87DFFDD7}" type="sibTrans" cxnId="{B447A579-9172-4F87-8A40-A40DD055854F}">
      <dgm:prSet/>
      <dgm:spPr/>
      <dgm:t>
        <a:bodyPr/>
        <a:lstStyle/>
        <a:p>
          <a:endParaRPr lang="en-US"/>
        </a:p>
      </dgm:t>
    </dgm:pt>
    <dgm:pt modelId="{7BB6339D-6D20-415D-AEC4-84929A11953F}" type="pres">
      <dgm:prSet presAssocID="{D1C0141C-DDAC-49A0-8908-BBFE8780953C}" presName="linear" presStyleCnt="0">
        <dgm:presLayoutVars>
          <dgm:dir/>
          <dgm:animLvl val="lvl"/>
          <dgm:resizeHandles val="exact"/>
        </dgm:presLayoutVars>
      </dgm:prSet>
      <dgm:spPr/>
      <dgm:t>
        <a:bodyPr/>
        <a:lstStyle/>
        <a:p>
          <a:endParaRPr lang="en-US"/>
        </a:p>
      </dgm:t>
    </dgm:pt>
    <dgm:pt modelId="{256C42CA-0670-4FA0-8835-64139C630D71}" type="pres">
      <dgm:prSet presAssocID="{43D7C478-5497-49B9-A973-0BFBBB44824C}" presName="parentLin" presStyleCnt="0"/>
      <dgm:spPr/>
      <dgm:t>
        <a:bodyPr/>
        <a:lstStyle/>
        <a:p>
          <a:endParaRPr lang="en-US"/>
        </a:p>
      </dgm:t>
    </dgm:pt>
    <dgm:pt modelId="{F3EC6D97-D965-45FF-A6C9-B8102D5A4710}" type="pres">
      <dgm:prSet presAssocID="{43D7C478-5497-49B9-A973-0BFBBB44824C}" presName="parentLeftMargin" presStyleLbl="node1" presStyleIdx="0" presStyleCnt="1"/>
      <dgm:spPr/>
      <dgm:t>
        <a:bodyPr/>
        <a:lstStyle/>
        <a:p>
          <a:endParaRPr lang="en-US"/>
        </a:p>
      </dgm:t>
    </dgm:pt>
    <dgm:pt modelId="{9D1B1098-CB5D-4C0B-BC2C-731B03DB61D8}" type="pres">
      <dgm:prSet presAssocID="{43D7C478-5497-49B9-A973-0BFBBB44824C}" presName="parentText" presStyleLbl="node1" presStyleIdx="0" presStyleCnt="1">
        <dgm:presLayoutVars>
          <dgm:chMax val="0"/>
          <dgm:bulletEnabled val="1"/>
        </dgm:presLayoutVars>
      </dgm:prSet>
      <dgm:spPr/>
      <dgm:t>
        <a:bodyPr/>
        <a:lstStyle/>
        <a:p>
          <a:endParaRPr lang="en-US"/>
        </a:p>
      </dgm:t>
    </dgm:pt>
    <dgm:pt modelId="{E27F10E1-7911-42C2-99DD-2D1FF63DDA09}" type="pres">
      <dgm:prSet presAssocID="{43D7C478-5497-49B9-A973-0BFBBB44824C}" presName="negativeSpace" presStyleCnt="0"/>
      <dgm:spPr/>
      <dgm:t>
        <a:bodyPr/>
        <a:lstStyle/>
        <a:p>
          <a:endParaRPr lang="en-US"/>
        </a:p>
      </dgm:t>
    </dgm:pt>
    <dgm:pt modelId="{D8977CAF-A5AB-4442-90CF-82F91A23825C}" type="pres">
      <dgm:prSet presAssocID="{43D7C478-5497-49B9-A973-0BFBBB44824C}" presName="childText" presStyleLbl="conFgAcc1" presStyleIdx="0" presStyleCnt="1">
        <dgm:presLayoutVars>
          <dgm:bulletEnabled val="1"/>
        </dgm:presLayoutVars>
      </dgm:prSet>
      <dgm:spPr/>
      <dgm:t>
        <a:bodyPr/>
        <a:lstStyle/>
        <a:p>
          <a:endParaRPr lang="en-US"/>
        </a:p>
      </dgm:t>
    </dgm:pt>
  </dgm:ptLst>
  <dgm:cxnLst>
    <dgm:cxn modelId="{E685BE33-FE99-4920-84CE-0D6A93169852}" srcId="{D1C0141C-DDAC-49A0-8908-BBFE8780953C}" destId="{43D7C478-5497-49B9-A973-0BFBBB44824C}" srcOrd="0" destOrd="0" parTransId="{5A398D91-181B-468C-B679-7B01DF354E47}" sibTransId="{0B4EE528-B1A4-4292-85EA-386DD3C69707}"/>
    <dgm:cxn modelId="{0030F2E4-1913-49EC-A352-0EE7A3B578EE}" type="presOf" srcId="{43D7C478-5497-49B9-A973-0BFBBB44824C}" destId="{F3EC6D97-D965-45FF-A6C9-B8102D5A4710}" srcOrd="0" destOrd="0" presId="urn:microsoft.com/office/officeart/2005/8/layout/list1"/>
    <dgm:cxn modelId="{8DA7E028-DA4E-4D5A-A051-15F42E211248}" type="presOf" srcId="{43D7C478-5497-49B9-A973-0BFBBB44824C}" destId="{9D1B1098-CB5D-4C0B-BC2C-731B03DB61D8}" srcOrd="1" destOrd="0" presId="urn:microsoft.com/office/officeart/2005/8/layout/list1"/>
    <dgm:cxn modelId="{25635D52-4550-400D-978A-62C610C6F3F2}" type="presOf" srcId="{D1C0141C-DDAC-49A0-8908-BBFE8780953C}" destId="{7BB6339D-6D20-415D-AEC4-84929A11953F}" srcOrd="0" destOrd="0" presId="urn:microsoft.com/office/officeart/2005/8/layout/list1"/>
    <dgm:cxn modelId="{B447A579-9172-4F87-8A40-A40DD055854F}" srcId="{43D7C478-5497-49B9-A973-0BFBBB44824C}" destId="{060AB81C-5421-4B53-B0C5-BE334BD90894}" srcOrd="0" destOrd="0" parTransId="{6BA0D90E-82E0-4C4C-91E0-31E243BDFC72}" sibTransId="{7CB7E8ED-06A6-47C5-A552-1B3A87DFFDD7}"/>
    <dgm:cxn modelId="{7A5D34C3-2726-47DC-8AFB-FDCF032F4011}" type="presOf" srcId="{060AB81C-5421-4B53-B0C5-BE334BD90894}" destId="{D8977CAF-A5AB-4442-90CF-82F91A23825C}" srcOrd="0" destOrd="0" presId="urn:microsoft.com/office/officeart/2005/8/layout/list1"/>
    <dgm:cxn modelId="{8BF53E18-3397-47EA-90B4-20C6A7504480}" type="presParOf" srcId="{7BB6339D-6D20-415D-AEC4-84929A11953F}" destId="{256C42CA-0670-4FA0-8835-64139C630D71}" srcOrd="0" destOrd="0" presId="urn:microsoft.com/office/officeart/2005/8/layout/list1"/>
    <dgm:cxn modelId="{471FBEF8-BB44-4384-8429-0CA522DBB38D}" type="presParOf" srcId="{256C42CA-0670-4FA0-8835-64139C630D71}" destId="{F3EC6D97-D965-45FF-A6C9-B8102D5A4710}" srcOrd="0" destOrd="0" presId="urn:microsoft.com/office/officeart/2005/8/layout/list1"/>
    <dgm:cxn modelId="{CC26B8F2-8A05-47E0-B1E6-E0CA99961309}" type="presParOf" srcId="{256C42CA-0670-4FA0-8835-64139C630D71}" destId="{9D1B1098-CB5D-4C0B-BC2C-731B03DB61D8}" srcOrd="1" destOrd="0" presId="urn:microsoft.com/office/officeart/2005/8/layout/list1"/>
    <dgm:cxn modelId="{4DA65540-6643-4A78-8016-5C31622CBB4A}" type="presParOf" srcId="{7BB6339D-6D20-415D-AEC4-84929A11953F}" destId="{E27F10E1-7911-42C2-99DD-2D1FF63DDA09}" srcOrd="1" destOrd="0" presId="urn:microsoft.com/office/officeart/2005/8/layout/list1"/>
    <dgm:cxn modelId="{6C56884A-7F6A-4248-89A8-896CF300BCAD}" type="presParOf" srcId="{7BB6339D-6D20-415D-AEC4-84929A11953F}" destId="{D8977CAF-A5AB-4442-90CF-82F91A23825C}" srcOrd="2" destOrd="0" presId="urn:microsoft.com/office/officeart/2005/8/layout/list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0EE369E-C54E-4513-BA85-54D0BA22D766}"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FAE80455-538E-442B-B397-B3B0904D8D1F}">
      <dgm:prSet custT="1"/>
      <dgm:spPr/>
      <dgm:t>
        <a:bodyPr/>
        <a:lstStyle/>
        <a:p>
          <a:pPr rtl="0"/>
          <a:r>
            <a:rPr lang="en-US" sz="2200" b="1" dirty="0" smtClean="0"/>
            <a:t>CSBG Org. Standard 8.8</a:t>
          </a:r>
          <a:endParaRPr lang="en-US" sz="2200" dirty="0"/>
        </a:p>
      </dgm:t>
    </dgm:pt>
    <dgm:pt modelId="{33AC76D9-450E-404F-AF7B-037D64F18722}" type="parTrans" cxnId="{AEA4E909-1C38-459F-B368-2E0C2D3BB452}">
      <dgm:prSet/>
      <dgm:spPr/>
      <dgm:t>
        <a:bodyPr/>
        <a:lstStyle/>
        <a:p>
          <a:endParaRPr lang="en-US"/>
        </a:p>
      </dgm:t>
    </dgm:pt>
    <dgm:pt modelId="{118B66FB-95CC-4C8F-B389-12B0DF0F2D90}" type="sibTrans" cxnId="{AEA4E909-1C38-459F-B368-2E0C2D3BB452}">
      <dgm:prSet/>
      <dgm:spPr/>
      <dgm:t>
        <a:bodyPr/>
        <a:lstStyle/>
        <a:p>
          <a:endParaRPr lang="en-US"/>
        </a:p>
      </dgm:t>
    </dgm:pt>
    <dgm:pt modelId="{F8E35043-6D8B-45F5-827B-58EEDAEC3862}">
      <dgm:prSet custT="1"/>
      <dgm:spPr/>
      <dgm:t>
        <a:bodyPr/>
        <a:lstStyle/>
        <a:p>
          <a:pPr rtl="0"/>
          <a:r>
            <a:rPr lang="en-US" sz="2200" b="1" dirty="0" smtClean="0"/>
            <a:t>CSBG Org. Standard 8.6</a:t>
          </a:r>
          <a:endParaRPr lang="en-US" sz="2200" dirty="0"/>
        </a:p>
      </dgm:t>
    </dgm:pt>
    <dgm:pt modelId="{1FCBE3A2-F933-40CC-949A-BF1DA8D6779F}" type="parTrans" cxnId="{05869E28-561E-493B-A5A1-0A2E6F434973}">
      <dgm:prSet/>
      <dgm:spPr/>
      <dgm:t>
        <a:bodyPr/>
        <a:lstStyle/>
        <a:p>
          <a:endParaRPr lang="en-US"/>
        </a:p>
      </dgm:t>
    </dgm:pt>
    <dgm:pt modelId="{742AE495-6E7C-47DE-AC1D-9179D5D8B389}" type="sibTrans" cxnId="{05869E28-561E-493B-A5A1-0A2E6F434973}">
      <dgm:prSet/>
      <dgm:spPr/>
      <dgm:t>
        <a:bodyPr/>
        <a:lstStyle/>
        <a:p>
          <a:endParaRPr lang="en-US"/>
        </a:p>
      </dgm:t>
    </dgm:pt>
    <dgm:pt modelId="{A4135620-A787-42D8-8105-177A4585E108}">
      <dgm:prSet custT="1"/>
      <dgm:spPr/>
      <dgm:t>
        <a:bodyPr/>
        <a:lstStyle/>
        <a:p>
          <a:r>
            <a:rPr lang="en-US" sz="2200" dirty="0" smtClean="0"/>
            <a:t>All required filings and payments related to payroll withholdings are completed on time. </a:t>
          </a:r>
          <a:endParaRPr lang="en-US" sz="2200" dirty="0"/>
        </a:p>
      </dgm:t>
    </dgm:pt>
    <dgm:pt modelId="{6D1ACA69-B402-49B9-B6FC-9C1570A61346}" type="parTrans" cxnId="{02FBBA62-4CC7-451E-8BE3-9C048A973155}">
      <dgm:prSet/>
      <dgm:spPr/>
      <dgm:t>
        <a:bodyPr/>
        <a:lstStyle/>
        <a:p>
          <a:endParaRPr lang="en-US"/>
        </a:p>
      </dgm:t>
    </dgm:pt>
    <dgm:pt modelId="{5D3C3125-2CDD-4CD8-917A-6470175DB38B}" type="sibTrans" cxnId="{02FBBA62-4CC7-451E-8BE3-9C048A973155}">
      <dgm:prSet/>
      <dgm:spPr/>
      <dgm:t>
        <a:bodyPr/>
        <a:lstStyle/>
        <a:p>
          <a:endParaRPr lang="en-US"/>
        </a:p>
      </dgm:t>
    </dgm:pt>
    <dgm:pt modelId="{A81E7D12-7918-4D7D-B025-45F111568555}">
      <dgm:prSet custT="1"/>
      <dgm:spPr/>
      <dgm:t>
        <a:bodyPr/>
        <a:lstStyle/>
        <a:p>
          <a:pPr rtl="0"/>
          <a:r>
            <a:rPr lang="en-US" sz="2200" dirty="0" smtClean="0"/>
            <a:t>The IRS Form 990 is completed annually and made available to the governing board for review. </a:t>
          </a:r>
          <a:endParaRPr lang="en-US" sz="2200" dirty="0"/>
        </a:p>
      </dgm:t>
    </dgm:pt>
    <dgm:pt modelId="{43240862-A38B-4EC4-BFD4-1611D9CA9EF1}" type="parTrans" cxnId="{7B8EF5B8-34CD-44EF-9116-CF55C256D713}">
      <dgm:prSet/>
      <dgm:spPr/>
      <dgm:t>
        <a:bodyPr/>
        <a:lstStyle/>
        <a:p>
          <a:endParaRPr lang="en-US"/>
        </a:p>
      </dgm:t>
    </dgm:pt>
    <dgm:pt modelId="{701DF02D-5088-44EE-8014-096EC251728F}" type="sibTrans" cxnId="{7B8EF5B8-34CD-44EF-9116-CF55C256D713}">
      <dgm:prSet/>
      <dgm:spPr/>
      <dgm:t>
        <a:bodyPr/>
        <a:lstStyle/>
        <a:p>
          <a:endParaRPr lang="en-US"/>
        </a:p>
      </dgm:t>
    </dgm:pt>
    <dgm:pt modelId="{1BE2930B-624C-471A-B0BE-EE04287712FA}" type="pres">
      <dgm:prSet presAssocID="{90EE369E-C54E-4513-BA85-54D0BA22D766}" presName="linear" presStyleCnt="0">
        <dgm:presLayoutVars>
          <dgm:dir/>
          <dgm:animLvl val="lvl"/>
          <dgm:resizeHandles val="exact"/>
        </dgm:presLayoutVars>
      </dgm:prSet>
      <dgm:spPr/>
      <dgm:t>
        <a:bodyPr/>
        <a:lstStyle/>
        <a:p>
          <a:endParaRPr lang="en-US"/>
        </a:p>
      </dgm:t>
    </dgm:pt>
    <dgm:pt modelId="{CF2EC409-70E1-4A57-BD26-D127B8A887C6}" type="pres">
      <dgm:prSet presAssocID="{FAE80455-538E-442B-B397-B3B0904D8D1F}" presName="parentLin" presStyleCnt="0"/>
      <dgm:spPr/>
      <dgm:t>
        <a:bodyPr/>
        <a:lstStyle/>
        <a:p>
          <a:endParaRPr lang="en-US"/>
        </a:p>
      </dgm:t>
    </dgm:pt>
    <dgm:pt modelId="{7A1CAB6F-B57A-4032-9700-7DAF631E5609}" type="pres">
      <dgm:prSet presAssocID="{FAE80455-538E-442B-B397-B3B0904D8D1F}" presName="parentLeftMargin" presStyleLbl="node1" presStyleIdx="0" presStyleCnt="2"/>
      <dgm:spPr/>
      <dgm:t>
        <a:bodyPr/>
        <a:lstStyle/>
        <a:p>
          <a:endParaRPr lang="en-US"/>
        </a:p>
      </dgm:t>
    </dgm:pt>
    <dgm:pt modelId="{A59967A4-4F75-4E1F-8F8A-721A2E10B0DB}" type="pres">
      <dgm:prSet presAssocID="{FAE80455-538E-442B-B397-B3B0904D8D1F}" presName="parentText" presStyleLbl="node1" presStyleIdx="0" presStyleCnt="2" custScaleY="82991">
        <dgm:presLayoutVars>
          <dgm:chMax val="0"/>
          <dgm:bulletEnabled val="1"/>
        </dgm:presLayoutVars>
      </dgm:prSet>
      <dgm:spPr/>
      <dgm:t>
        <a:bodyPr/>
        <a:lstStyle/>
        <a:p>
          <a:endParaRPr lang="en-US"/>
        </a:p>
      </dgm:t>
    </dgm:pt>
    <dgm:pt modelId="{DA4C39E9-BE23-4045-BA7B-EA616B208AE7}" type="pres">
      <dgm:prSet presAssocID="{FAE80455-538E-442B-B397-B3B0904D8D1F}" presName="negativeSpace" presStyleCnt="0"/>
      <dgm:spPr/>
      <dgm:t>
        <a:bodyPr/>
        <a:lstStyle/>
        <a:p>
          <a:endParaRPr lang="en-US"/>
        </a:p>
      </dgm:t>
    </dgm:pt>
    <dgm:pt modelId="{C63E4D7E-2A44-4193-A91C-461406CFDBFE}" type="pres">
      <dgm:prSet presAssocID="{FAE80455-538E-442B-B397-B3B0904D8D1F}" presName="childText" presStyleLbl="conFgAcc1" presStyleIdx="0" presStyleCnt="2">
        <dgm:presLayoutVars>
          <dgm:bulletEnabled val="1"/>
        </dgm:presLayoutVars>
      </dgm:prSet>
      <dgm:spPr/>
      <dgm:t>
        <a:bodyPr/>
        <a:lstStyle/>
        <a:p>
          <a:endParaRPr lang="en-US"/>
        </a:p>
      </dgm:t>
    </dgm:pt>
    <dgm:pt modelId="{384D30B5-7714-498B-8A06-A3F36D162DEE}" type="pres">
      <dgm:prSet presAssocID="{118B66FB-95CC-4C8F-B389-12B0DF0F2D90}" presName="spaceBetweenRectangles" presStyleCnt="0"/>
      <dgm:spPr/>
      <dgm:t>
        <a:bodyPr/>
        <a:lstStyle/>
        <a:p>
          <a:endParaRPr lang="en-US"/>
        </a:p>
      </dgm:t>
    </dgm:pt>
    <dgm:pt modelId="{EDDE527B-02DB-47C4-A873-DDA3B2DF4808}" type="pres">
      <dgm:prSet presAssocID="{F8E35043-6D8B-45F5-827B-58EEDAEC3862}" presName="parentLin" presStyleCnt="0"/>
      <dgm:spPr/>
      <dgm:t>
        <a:bodyPr/>
        <a:lstStyle/>
        <a:p>
          <a:endParaRPr lang="en-US"/>
        </a:p>
      </dgm:t>
    </dgm:pt>
    <dgm:pt modelId="{055242C3-510E-44D2-9E4E-9B8AE9020904}" type="pres">
      <dgm:prSet presAssocID="{F8E35043-6D8B-45F5-827B-58EEDAEC3862}" presName="parentLeftMargin" presStyleLbl="node1" presStyleIdx="0" presStyleCnt="2"/>
      <dgm:spPr/>
      <dgm:t>
        <a:bodyPr/>
        <a:lstStyle/>
        <a:p>
          <a:endParaRPr lang="en-US"/>
        </a:p>
      </dgm:t>
    </dgm:pt>
    <dgm:pt modelId="{65FC1830-3DD6-47DA-B6C4-88800DA8AF17}" type="pres">
      <dgm:prSet presAssocID="{F8E35043-6D8B-45F5-827B-58EEDAEC3862}" presName="parentText" presStyleLbl="node1" presStyleIdx="1" presStyleCnt="2" custScaleY="76737">
        <dgm:presLayoutVars>
          <dgm:chMax val="0"/>
          <dgm:bulletEnabled val="1"/>
        </dgm:presLayoutVars>
      </dgm:prSet>
      <dgm:spPr/>
      <dgm:t>
        <a:bodyPr/>
        <a:lstStyle/>
        <a:p>
          <a:endParaRPr lang="en-US"/>
        </a:p>
      </dgm:t>
    </dgm:pt>
    <dgm:pt modelId="{4F4711D0-7B8D-4622-8B7C-9E9B8B0B9BF3}" type="pres">
      <dgm:prSet presAssocID="{F8E35043-6D8B-45F5-827B-58EEDAEC3862}" presName="negativeSpace" presStyleCnt="0"/>
      <dgm:spPr/>
      <dgm:t>
        <a:bodyPr/>
        <a:lstStyle/>
        <a:p>
          <a:endParaRPr lang="en-US"/>
        </a:p>
      </dgm:t>
    </dgm:pt>
    <dgm:pt modelId="{1A80C4B6-7D56-417B-B248-5B80D48C89CA}" type="pres">
      <dgm:prSet presAssocID="{F8E35043-6D8B-45F5-827B-58EEDAEC3862}" presName="childText" presStyleLbl="conFgAcc1" presStyleIdx="1" presStyleCnt="2">
        <dgm:presLayoutVars>
          <dgm:bulletEnabled val="1"/>
        </dgm:presLayoutVars>
      </dgm:prSet>
      <dgm:spPr/>
      <dgm:t>
        <a:bodyPr/>
        <a:lstStyle/>
        <a:p>
          <a:endParaRPr lang="en-US"/>
        </a:p>
      </dgm:t>
    </dgm:pt>
  </dgm:ptLst>
  <dgm:cxnLst>
    <dgm:cxn modelId="{02FBBA62-4CC7-451E-8BE3-9C048A973155}" srcId="{FAE80455-538E-442B-B397-B3B0904D8D1F}" destId="{A4135620-A787-42D8-8105-177A4585E108}" srcOrd="0" destOrd="0" parTransId="{6D1ACA69-B402-49B9-B6FC-9C1570A61346}" sibTransId="{5D3C3125-2CDD-4CD8-917A-6470175DB38B}"/>
    <dgm:cxn modelId="{E1606B0C-0977-49A6-8EFE-982CE17C257E}" type="presOf" srcId="{90EE369E-C54E-4513-BA85-54D0BA22D766}" destId="{1BE2930B-624C-471A-B0BE-EE04287712FA}" srcOrd="0" destOrd="0" presId="urn:microsoft.com/office/officeart/2005/8/layout/list1"/>
    <dgm:cxn modelId="{31AF4954-AA2B-43E5-9ECB-8830AF28FBF5}" type="presOf" srcId="{A81E7D12-7918-4D7D-B025-45F111568555}" destId="{1A80C4B6-7D56-417B-B248-5B80D48C89CA}" srcOrd="0" destOrd="0" presId="urn:microsoft.com/office/officeart/2005/8/layout/list1"/>
    <dgm:cxn modelId="{AEA4E909-1C38-459F-B368-2E0C2D3BB452}" srcId="{90EE369E-C54E-4513-BA85-54D0BA22D766}" destId="{FAE80455-538E-442B-B397-B3B0904D8D1F}" srcOrd="0" destOrd="0" parTransId="{33AC76D9-450E-404F-AF7B-037D64F18722}" sibTransId="{118B66FB-95CC-4C8F-B389-12B0DF0F2D90}"/>
    <dgm:cxn modelId="{FB0D1E15-B009-477B-B0B3-4622A507B4CF}" type="presOf" srcId="{F8E35043-6D8B-45F5-827B-58EEDAEC3862}" destId="{65FC1830-3DD6-47DA-B6C4-88800DA8AF17}" srcOrd="1" destOrd="0" presId="urn:microsoft.com/office/officeart/2005/8/layout/list1"/>
    <dgm:cxn modelId="{05869E28-561E-493B-A5A1-0A2E6F434973}" srcId="{90EE369E-C54E-4513-BA85-54D0BA22D766}" destId="{F8E35043-6D8B-45F5-827B-58EEDAEC3862}" srcOrd="1" destOrd="0" parTransId="{1FCBE3A2-F933-40CC-949A-BF1DA8D6779F}" sibTransId="{742AE495-6E7C-47DE-AC1D-9179D5D8B389}"/>
    <dgm:cxn modelId="{781EF057-D6E5-4EC0-943D-9E5D2A3887B0}" type="presOf" srcId="{FAE80455-538E-442B-B397-B3B0904D8D1F}" destId="{7A1CAB6F-B57A-4032-9700-7DAF631E5609}" srcOrd="0" destOrd="0" presId="urn:microsoft.com/office/officeart/2005/8/layout/list1"/>
    <dgm:cxn modelId="{00736ED8-DF14-4C2F-A04D-6438C3FB1034}" type="presOf" srcId="{A4135620-A787-42D8-8105-177A4585E108}" destId="{C63E4D7E-2A44-4193-A91C-461406CFDBFE}" srcOrd="0" destOrd="0" presId="urn:microsoft.com/office/officeart/2005/8/layout/list1"/>
    <dgm:cxn modelId="{AB56E148-6A8D-4C01-B2A0-2C73BD0031BD}" type="presOf" srcId="{F8E35043-6D8B-45F5-827B-58EEDAEC3862}" destId="{055242C3-510E-44D2-9E4E-9B8AE9020904}" srcOrd="0" destOrd="0" presId="urn:microsoft.com/office/officeart/2005/8/layout/list1"/>
    <dgm:cxn modelId="{7B8EF5B8-34CD-44EF-9116-CF55C256D713}" srcId="{F8E35043-6D8B-45F5-827B-58EEDAEC3862}" destId="{A81E7D12-7918-4D7D-B025-45F111568555}" srcOrd="0" destOrd="0" parTransId="{43240862-A38B-4EC4-BFD4-1611D9CA9EF1}" sibTransId="{701DF02D-5088-44EE-8014-096EC251728F}"/>
    <dgm:cxn modelId="{FE598FD6-6FA3-41FB-86D0-6B58A9ABE00E}" type="presOf" srcId="{FAE80455-538E-442B-B397-B3B0904D8D1F}" destId="{A59967A4-4F75-4E1F-8F8A-721A2E10B0DB}" srcOrd="1" destOrd="0" presId="urn:microsoft.com/office/officeart/2005/8/layout/list1"/>
    <dgm:cxn modelId="{A9035F61-2374-46D0-B241-B2C92BB4BD0D}" type="presParOf" srcId="{1BE2930B-624C-471A-B0BE-EE04287712FA}" destId="{CF2EC409-70E1-4A57-BD26-D127B8A887C6}" srcOrd="0" destOrd="0" presId="urn:microsoft.com/office/officeart/2005/8/layout/list1"/>
    <dgm:cxn modelId="{CFDDEAC4-DDD9-40D8-A4D7-4DB076A2E5BB}" type="presParOf" srcId="{CF2EC409-70E1-4A57-BD26-D127B8A887C6}" destId="{7A1CAB6F-B57A-4032-9700-7DAF631E5609}" srcOrd="0" destOrd="0" presId="urn:microsoft.com/office/officeart/2005/8/layout/list1"/>
    <dgm:cxn modelId="{F43568F2-FB86-4C3E-B55D-8B1090F08872}" type="presParOf" srcId="{CF2EC409-70E1-4A57-BD26-D127B8A887C6}" destId="{A59967A4-4F75-4E1F-8F8A-721A2E10B0DB}" srcOrd="1" destOrd="0" presId="urn:microsoft.com/office/officeart/2005/8/layout/list1"/>
    <dgm:cxn modelId="{1F8751A5-C058-4F58-80A3-0FD340D0736E}" type="presParOf" srcId="{1BE2930B-624C-471A-B0BE-EE04287712FA}" destId="{DA4C39E9-BE23-4045-BA7B-EA616B208AE7}" srcOrd="1" destOrd="0" presId="urn:microsoft.com/office/officeart/2005/8/layout/list1"/>
    <dgm:cxn modelId="{BA038DFA-75F7-45C1-AF0D-D293A413B12D}" type="presParOf" srcId="{1BE2930B-624C-471A-B0BE-EE04287712FA}" destId="{C63E4D7E-2A44-4193-A91C-461406CFDBFE}" srcOrd="2" destOrd="0" presId="urn:microsoft.com/office/officeart/2005/8/layout/list1"/>
    <dgm:cxn modelId="{EAB40550-1F30-421C-9774-9C4C20890C2E}" type="presParOf" srcId="{1BE2930B-624C-471A-B0BE-EE04287712FA}" destId="{384D30B5-7714-498B-8A06-A3F36D162DEE}" srcOrd="3" destOrd="0" presId="urn:microsoft.com/office/officeart/2005/8/layout/list1"/>
    <dgm:cxn modelId="{3E317EED-BFCE-4C91-9E4C-9228A6782F43}" type="presParOf" srcId="{1BE2930B-624C-471A-B0BE-EE04287712FA}" destId="{EDDE527B-02DB-47C4-A873-DDA3B2DF4808}" srcOrd="4" destOrd="0" presId="urn:microsoft.com/office/officeart/2005/8/layout/list1"/>
    <dgm:cxn modelId="{4537F0E9-F55E-4F58-A892-535D907B64F3}" type="presParOf" srcId="{EDDE527B-02DB-47C4-A873-DDA3B2DF4808}" destId="{055242C3-510E-44D2-9E4E-9B8AE9020904}" srcOrd="0" destOrd="0" presId="urn:microsoft.com/office/officeart/2005/8/layout/list1"/>
    <dgm:cxn modelId="{63B201C9-9F3C-42ED-A229-31E4F5D48A6D}" type="presParOf" srcId="{EDDE527B-02DB-47C4-A873-DDA3B2DF4808}" destId="{65FC1830-3DD6-47DA-B6C4-88800DA8AF17}" srcOrd="1" destOrd="0" presId="urn:microsoft.com/office/officeart/2005/8/layout/list1"/>
    <dgm:cxn modelId="{2A546BAB-5B21-44B6-83E4-84681D74B435}" type="presParOf" srcId="{1BE2930B-624C-471A-B0BE-EE04287712FA}" destId="{4F4711D0-7B8D-4622-8B7C-9E9B8B0B9BF3}" srcOrd="5" destOrd="0" presId="urn:microsoft.com/office/officeart/2005/8/layout/list1"/>
    <dgm:cxn modelId="{AB9F049A-5017-4C1E-89C7-26D6168A9507}" type="presParOf" srcId="{1BE2930B-624C-471A-B0BE-EE04287712FA}" destId="{1A80C4B6-7D56-417B-B248-5B80D48C89CA}" srcOrd="6"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7955832-6505-462A-A9B7-8E4E6CAE0476}"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2BD90F7B-65ED-4694-AA23-B058F595EFBF}">
      <dgm:prSet custT="1"/>
      <dgm:spPr/>
      <dgm:t>
        <a:bodyPr/>
        <a:lstStyle/>
        <a:p>
          <a:pPr rtl="0"/>
          <a:r>
            <a:rPr lang="en-US" sz="2200" b="1" dirty="0" smtClean="0"/>
            <a:t>CSBG Org. Standard 8.7</a:t>
          </a:r>
          <a:endParaRPr lang="en-US" sz="2200" dirty="0"/>
        </a:p>
      </dgm:t>
    </dgm:pt>
    <dgm:pt modelId="{FE05CE71-1699-4F12-A83A-08B8E72188E9}" type="parTrans" cxnId="{E2D14D2B-A83D-460D-91CA-3EB6CBCC2607}">
      <dgm:prSet/>
      <dgm:spPr/>
      <dgm:t>
        <a:bodyPr/>
        <a:lstStyle/>
        <a:p>
          <a:endParaRPr lang="en-US"/>
        </a:p>
      </dgm:t>
    </dgm:pt>
    <dgm:pt modelId="{185D51AF-C4CA-4274-BB35-DA4E39E2E46E}" type="sibTrans" cxnId="{E2D14D2B-A83D-460D-91CA-3EB6CBCC2607}">
      <dgm:prSet/>
      <dgm:spPr/>
      <dgm:t>
        <a:bodyPr/>
        <a:lstStyle/>
        <a:p>
          <a:endParaRPr lang="en-US"/>
        </a:p>
      </dgm:t>
    </dgm:pt>
    <dgm:pt modelId="{9909F3C9-FEF2-4283-806B-82E7D53AD067}">
      <dgm:prSet custT="1"/>
      <dgm:spPr/>
      <dgm:t>
        <a:bodyPr/>
        <a:lstStyle/>
        <a:p>
          <a:pPr rtl="0"/>
          <a:r>
            <a:rPr lang="en-US" sz="2200" dirty="0" smtClean="0"/>
            <a:t>The governing board receives financial reports at each regular meeting that include the following:</a:t>
          </a:r>
          <a:endParaRPr lang="en-US" sz="2200" dirty="0"/>
        </a:p>
      </dgm:t>
    </dgm:pt>
    <dgm:pt modelId="{57BC7E08-E786-4CB7-B6E0-C3B8F95281FF}" type="parTrans" cxnId="{85F7E13E-A4B1-4F62-8F8E-984D87DE7F9F}">
      <dgm:prSet/>
      <dgm:spPr/>
      <dgm:t>
        <a:bodyPr/>
        <a:lstStyle/>
        <a:p>
          <a:endParaRPr lang="en-US"/>
        </a:p>
      </dgm:t>
    </dgm:pt>
    <dgm:pt modelId="{F15BB2C5-BB1A-440C-9A3F-B78641A6C48B}" type="sibTrans" cxnId="{85F7E13E-A4B1-4F62-8F8E-984D87DE7F9F}">
      <dgm:prSet/>
      <dgm:spPr/>
      <dgm:t>
        <a:bodyPr/>
        <a:lstStyle/>
        <a:p>
          <a:endParaRPr lang="en-US"/>
        </a:p>
      </dgm:t>
    </dgm:pt>
    <dgm:pt modelId="{E03C3213-E312-4297-BC47-898BEBDE4381}">
      <dgm:prSet custT="1"/>
      <dgm:spPr/>
      <dgm:t>
        <a:bodyPr/>
        <a:lstStyle/>
        <a:p>
          <a:pPr rtl="0"/>
          <a:r>
            <a:rPr lang="en-US" sz="2200" dirty="0" smtClean="0"/>
            <a:t>Balance sheet/statement of financial position.</a:t>
          </a:r>
          <a:endParaRPr lang="en-US" sz="2200" dirty="0"/>
        </a:p>
      </dgm:t>
    </dgm:pt>
    <dgm:pt modelId="{242085A3-A35E-4FED-99DF-4D5174EE5325}" type="parTrans" cxnId="{8541D072-AAE6-4359-9B30-546AEC622ADA}">
      <dgm:prSet/>
      <dgm:spPr/>
      <dgm:t>
        <a:bodyPr/>
        <a:lstStyle/>
        <a:p>
          <a:endParaRPr lang="en-US"/>
        </a:p>
      </dgm:t>
    </dgm:pt>
    <dgm:pt modelId="{9C54BAA6-792A-47F3-93AB-62925AB00B25}" type="sibTrans" cxnId="{8541D072-AAE6-4359-9B30-546AEC622ADA}">
      <dgm:prSet/>
      <dgm:spPr/>
      <dgm:t>
        <a:bodyPr/>
        <a:lstStyle/>
        <a:p>
          <a:endParaRPr lang="en-US"/>
        </a:p>
      </dgm:t>
    </dgm:pt>
    <dgm:pt modelId="{E936E25A-E384-4243-9B55-240DBD2FEEE7}">
      <dgm:prSet custT="1"/>
      <dgm:spPr/>
      <dgm:t>
        <a:bodyPr/>
        <a:lstStyle/>
        <a:p>
          <a:pPr rtl="0"/>
          <a:r>
            <a:rPr lang="en-US" sz="2200" dirty="0" smtClean="0"/>
            <a:t>Org.-wide report on revenue and expenditures that compares budget to actual, categorized by program; and</a:t>
          </a:r>
          <a:endParaRPr lang="en-US" sz="2200" dirty="0"/>
        </a:p>
      </dgm:t>
    </dgm:pt>
    <dgm:pt modelId="{88A685E3-FEFA-42F7-B31C-323B42B67108}" type="parTrans" cxnId="{F788CB19-8230-4EA8-B376-30AC228599AA}">
      <dgm:prSet/>
      <dgm:spPr/>
      <dgm:t>
        <a:bodyPr/>
        <a:lstStyle/>
        <a:p>
          <a:endParaRPr lang="en-US"/>
        </a:p>
      </dgm:t>
    </dgm:pt>
    <dgm:pt modelId="{58F4862E-89D3-4E11-AEDA-4CA32B800855}" type="sibTrans" cxnId="{F788CB19-8230-4EA8-B376-30AC228599AA}">
      <dgm:prSet/>
      <dgm:spPr/>
      <dgm:t>
        <a:bodyPr/>
        <a:lstStyle/>
        <a:p>
          <a:endParaRPr lang="en-US"/>
        </a:p>
      </dgm:t>
    </dgm:pt>
    <dgm:pt modelId="{26B1FEAC-1977-4A0B-A5C3-EF74FF127C34}" type="pres">
      <dgm:prSet presAssocID="{67955832-6505-462A-A9B7-8E4E6CAE0476}" presName="linear" presStyleCnt="0">
        <dgm:presLayoutVars>
          <dgm:dir/>
          <dgm:animLvl val="lvl"/>
          <dgm:resizeHandles val="exact"/>
        </dgm:presLayoutVars>
      </dgm:prSet>
      <dgm:spPr/>
      <dgm:t>
        <a:bodyPr/>
        <a:lstStyle/>
        <a:p>
          <a:endParaRPr lang="en-US"/>
        </a:p>
      </dgm:t>
    </dgm:pt>
    <dgm:pt modelId="{60E95B27-11E9-4BFC-9C14-6791B9A09BAC}" type="pres">
      <dgm:prSet presAssocID="{2BD90F7B-65ED-4694-AA23-B058F595EFBF}" presName="parentLin" presStyleCnt="0"/>
      <dgm:spPr/>
    </dgm:pt>
    <dgm:pt modelId="{1196927C-0CD1-4547-BA0B-B50AACD17626}" type="pres">
      <dgm:prSet presAssocID="{2BD90F7B-65ED-4694-AA23-B058F595EFBF}" presName="parentLeftMargin" presStyleLbl="node1" presStyleIdx="0" presStyleCnt="1"/>
      <dgm:spPr/>
      <dgm:t>
        <a:bodyPr/>
        <a:lstStyle/>
        <a:p>
          <a:endParaRPr lang="en-US"/>
        </a:p>
      </dgm:t>
    </dgm:pt>
    <dgm:pt modelId="{DA9324B1-DAE2-4BFC-9A92-AC9B7F1E547B}" type="pres">
      <dgm:prSet presAssocID="{2BD90F7B-65ED-4694-AA23-B058F595EFBF}" presName="parentText" presStyleLbl="node1" presStyleIdx="0" presStyleCnt="1" custScaleX="93378" custScaleY="46313" custLinFactNeighborX="-49890" custLinFactNeighborY="-52264">
        <dgm:presLayoutVars>
          <dgm:chMax val="0"/>
          <dgm:bulletEnabled val="1"/>
        </dgm:presLayoutVars>
      </dgm:prSet>
      <dgm:spPr/>
      <dgm:t>
        <a:bodyPr/>
        <a:lstStyle/>
        <a:p>
          <a:endParaRPr lang="en-US"/>
        </a:p>
      </dgm:t>
    </dgm:pt>
    <dgm:pt modelId="{45CE2577-BF44-4644-8692-C0E48C66F9C5}" type="pres">
      <dgm:prSet presAssocID="{2BD90F7B-65ED-4694-AA23-B058F595EFBF}" presName="negativeSpace" presStyleCnt="0"/>
      <dgm:spPr/>
    </dgm:pt>
    <dgm:pt modelId="{2A196932-51F7-4168-BD7F-DF0FA62C4464}" type="pres">
      <dgm:prSet presAssocID="{2BD90F7B-65ED-4694-AA23-B058F595EFBF}" presName="childText" presStyleLbl="conFgAcc1" presStyleIdx="0" presStyleCnt="1" custScaleY="68529" custLinFactNeighborY="-34507">
        <dgm:presLayoutVars>
          <dgm:bulletEnabled val="1"/>
        </dgm:presLayoutVars>
      </dgm:prSet>
      <dgm:spPr/>
      <dgm:t>
        <a:bodyPr/>
        <a:lstStyle/>
        <a:p>
          <a:endParaRPr lang="en-US"/>
        </a:p>
      </dgm:t>
    </dgm:pt>
  </dgm:ptLst>
  <dgm:cxnLst>
    <dgm:cxn modelId="{E2D14D2B-A83D-460D-91CA-3EB6CBCC2607}" srcId="{67955832-6505-462A-A9B7-8E4E6CAE0476}" destId="{2BD90F7B-65ED-4694-AA23-B058F595EFBF}" srcOrd="0" destOrd="0" parTransId="{FE05CE71-1699-4F12-A83A-08B8E72188E9}" sibTransId="{185D51AF-C4CA-4274-BB35-DA4E39E2E46E}"/>
    <dgm:cxn modelId="{256831DF-7491-4A3E-979F-DF6E393FC179}" type="presOf" srcId="{67955832-6505-462A-A9B7-8E4E6CAE0476}" destId="{26B1FEAC-1977-4A0B-A5C3-EF74FF127C34}" srcOrd="0" destOrd="0" presId="urn:microsoft.com/office/officeart/2005/8/layout/list1"/>
    <dgm:cxn modelId="{14871114-F011-4801-8768-E8FC8C6D8179}" type="presOf" srcId="{2BD90F7B-65ED-4694-AA23-B058F595EFBF}" destId="{DA9324B1-DAE2-4BFC-9A92-AC9B7F1E547B}" srcOrd="1" destOrd="0" presId="urn:microsoft.com/office/officeart/2005/8/layout/list1"/>
    <dgm:cxn modelId="{8EACDF67-7095-4364-9E15-7BE59B80EF26}" type="presOf" srcId="{E936E25A-E384-4243-9B55-240DBD2FEEE7}" destId="{2A196932-51F7-4168-BD7F-DF0FA62C4464}" srcOrd="0" destOrd="1" presId="urn:microsoft.com/office/officeart/2005/8/layout/list1"/>
    <dgm:cxn modelId="{17A599D1-594A-47F9-AAC5-CD836F728B9C}" type="presOf" srcId="{2BD90F7B-65ED-4694-AA23-B058F595EFBF}" destId="{1196927C-0CD1-4547-BA0B-B50AACD17626}" srcOrd="0" destOrd="0" presId="urn:microsoft.com/office/officeart/2005/8/layout/list1"/>
    <dgm:cxn modelId="{8541D072-AAE6-4359-9B30-546AEC622ADA}" srcId="{9909F3C9-FEF2-4283-806B-82E7D53AD067}" destId="{E03C3213-E312-4297-BC47-898BEBDE4381}" srcOrd="1" destOrd="0" parTransId="{242085A3-A35E-4FED-99DF-4D5174EE5325}" sibTransId="{9C54BAA6-792A-47F3-93AB-62925AB00B25}"/>
    <dgm:cxn modelId="{F788CB19-8230-4EA8-B376-30AC228599AA}" srcId="{9909F3C9-FEF2-4283-806B-82E7D53AD067}" destId="{E936E25A-E384-4243-9B55-240DBD2FEEE7}" srcOrd="0" destOrd="0" parTransId="{88A685E3-FEFA-42F7-B31C-323B42B67108}" sibTransId="{58F4862E-89D3-4E11-AEDA-4CA32B800855}"/>
    <dgm:cxn modelId="{CBC4B577-23B6-4549-9A49-AF73FF9CF111}" type="presOf" srcId="{E03C3213-E312-4297-BC47-898BEBDE4381}" destId="{2A196932-51F7-4168-BD7F-DF0FA62C4464}" srcOrd="0" destOrd="2" presId="urn:microsoft.com/office/officeart/2005/8/layout/list1"/>
    <dgm:cxn modelId="{85F7E13E-A4B1-4F62-8F8E-984D87DE7F9F}" srcId="{2BD90F7B-65ED-4694-AA23-B058F595EFBF}" destId="{9909F3C9-FEF2-4283-806B-82E7D53AD067}" srcOrd="0" destOrd="0" parTransId="{57BC7E08-E786-4CB7-B6E0-C3B8F95281FF}" sibTransId="{F15BB2C5-BB1A-440C-9A3F-B78641A6C48B}"/>
    <dgm:cxn modelId="{163F059C-8939-489B-8FF9-1A1E9AE845BC}" type="presOf" srcId="{9909F3C9-FEF2-4283-806B-82E7D53AD067}" destId="{2A196932-51F7-4168-BD7F-DF0FA62C4464}" srcOrd="0" destOrd="0" presId="urn:microsoft.com/office/officeart/2005/8/layout/list1"/>
    <dgm:cxn modelId="{34706CDE-C44A-4EC7-876B-F89913ADF1D5}" type="presParOf" srcId="{26B1FEAC-1977-4A0B-A5C3-EF74FF127C34}" destId="{60E95B27-11E9-4BFC-9C14-6791B9A09BAC}" srcOrd="0" destOrd="0" presId="urn:microsoft.com/office/officeart/2005/8/layout/list1"/>
    <dgm:cxn modelId="{902C1FDD-7665-42DB-8AB1-6A6C69053C26}" type="presParOf" srcId="{60E95B27-11E9-4BFC-9C14-6791B9A09BAC}" destId="{1196927C-0CD1-4547-BA0B-B50AACD17626}" srcOrd="0" destOrd="0" presId="urn:microsoft.com/office/officeart/2005/8/layout/list1"/>
    <dgm:cxn modelId="{D643EE2C-083E-4B07-974C-3C3A099EB47B}" type="presParOf" srcId="{60E95B27-11E9-4BFC-9C14-6791B9A09BAC}" destId="{DA9324B1-DAE2-4BFC-9A92-AC9B7F1E547B}" srcOrd="1" destOrd="0" presId="urn:microsoft.com/office/officeart/2005/8/layout/list1"/>
    <dgm:cxn modelId="{EDE93AB7-7C56-48D6-A19C-E0451FC942BE}" type="presParOf" srcId="{26B1FEAC-1977-4A0B-A5C3-EF74FF127C34}" destId="{45CE2577-BF44-4644-8692-C0E48C66F9C5}" srcOrd="1" destOrd="0" presId="urn:microsoft.com/office/officeart/2005/8/layout/list1"/>
    <dgm:cxn modelId="{CF4E0927-6033-49DB-A8C8-CA889C0957F0}" type="presParOf" srcId="{26B1FEAC-1977-4A0B-A5C3-EF74FF127C34}" destId="{2A196932-51F7-4168-BD7F-DF0FA62C4464}"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6684B05-1E97-4420-9A7D-B253D9DDDDCD}"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3D786ECF-3B11-4442-86F3-10F05B7F6F6B}">
      <dgm:prSet phldrT="[Text]" custT="1"/>
      <dgm:spPr/>
      <dgm:t>
        <a:bodyPr/>
        <a:lstStyle/>
        <a:p>
          <a:r>
            <a:rPr lang="en-US" sz="2200" b="1" dirty="0" smtClean="0"/>
            <a:t>CSBG Org. Standard 8.9</a:t>
          </a:r>
          <a:endParaRPr lang="en-US" sz="2200" b="1" dirty="0"/>
        </a:p>
      </dgm:t>
    </dgm:pt>
    <dgm:pt modelId="{FF1B22C7-9EB8-4ECB-BA79-A51E8388B7A5}" type="parTrans" cxnId="{B1E7AA4A-0AA7-4008-A60E-A0D4E171F723}">
      <dgm:prSet/>
      <dgm:spPr/>
      <dgm:t>
        <a:bodyPr/>
        <a:lstStyle/>
        <a:p>
          <a:endParaRPr lang="en-US" sz="2200"/>
        </a:p>
      </dgm:t>
    </dgm:pt>
    <dgm:pt modelId="{BE2FD3C2-30D1-4487-9688-608054352C82}" type="sibTrans" cxnId="{B1E7AA4A-0AA7-4008-A60E-A0D4E171F723}">
      <dgm:prSet/>
      <dgm:spPr/>
      <dgm:t>
        <a:bodyPr/>
        <a:lstStyle/>
        <a:p>
          <a:endParaRPr lang="en-US" sz="2200"/>
        </a:p>
      </dgm:t>
    </dgm:pt>
    <dgm:pt modelId="{F36DE47D-2ACA-43A9-81F0-8D11DBA290B8}">
      <dgm:prSet custT="1"/>
      <dgm:spPr/>
      <dgm:t>
        <a:bodyPr/>
        <a:lstStyle/>
        <a:p>
          <a:r>
            <a:rPr lang="en-US" sz="2200" dirty="0" smtClean="0"/>
            <a:t>The governing board annually approves an organization-wide budget.</a:t>
          </a:r>
          <a:endParaRPr lang="en-US" sz="2200" dirty="0"/>
        </a:p>
      </dgm:t>
    </dgm:pt>
    <dgm:pt modelId="{B6042CEA-7166-40FA-8D65-35D0B56AB86C}" type="parTrans" cxnId="{AB5CB3C9-4358-4DE1-9BCB-1AE281D8E198}">
      <dgm:prSet/>
      <dgm:spPr/>
      <dgm:t>
        <a:bodyPr/>
        <a:lstStyle/>
        <a:p>
          <a:endParaRPr lang="en-US" sz="2200"/>
        </a:p>
      </dgm:t>
    </dgm:pt>
    <dgm:pt modelId="{B2F09867-E9A2-468C-8138-28DDFB1B0085}" type="sibTrans" cxnId="{AB5CB3C9-4358-4DE1-9BCB-1AE281D8E198}">
      <dgm:prSet/>
      <dgm:spPr/>
      <dgm:t>
        <a:bodyPr/>
        <a:lstStyle/>
        <a:p>
          <a:endParaRPr lang="en-US" sz="2200"/>
        </a:p>
      </dgm:t>
    </dgm:pt>
    <dgm:pt modelId="{085531F9-9C15-4D57-B6FF-65C4287D3E86}" type="pres">
      <dgm:prSet presAssocID="{B6684B05-1E97-4420-9A7D-B253D9DDDDCD}" presName="linear" presStyleCnt="0">
        <dgm:presLayoutVars>
          <dgm:dir/>
          <dgm:animLvl val="lvl"/>
          <dgm:resizeHandles val="exact"/>
        </dgm:presLayoutVars>
      </dgm:prSet>
      <dgm:spPr/>
      <dgm:t>
        <a:bodyPr/>
        <a:lstStyle/>
        <a:p>
          <a:endParaRPr lang="en-US"/>
        </a:p>
      </dgm:t>
    </dgm:pt>
    <dgm:pt modelId="{1162610A-34F4-446D-AF31-95FFF2A01C3F}" type="pres">
      <dgm:prSet presAssocID="{3D786ECF-3B11-4442-86F3-10F05B7F6F6B}" presName="parentLin" presStyleCnt="0"/>
      <dgm:spPr/>
    </dgm:pt>
    <dgm:pt modelId="{CC2FD1A1-4A14-4D93-92AC-0E3ECB3DF797}" type="pres">
      <dgm:prSet presAssocID="{3D786ECF-3B11-4442-86F3-10F05B7F6F6B}" presName="parentLeftMargin" presStyleLbl="node1" presStyleIdx="0" presStyleCnt="1"/>
      <dgm:spPr/>
      <dgm:t>
        <a:bodyPr/>
        <a:lstStyle/>
        <a:p>
          <a:endParaRPr lang="en-US"/>
        </a:p>
      </dgm:t>
    </dgm:pt>
    <dgm:pt modelId="{550A82C9-5D54-4581-906D-30CE4F5288F7}" type="pres">
      <dgm:prSet presAssocID="{3D786ECF-3B11-4442-86F3-10F05B7F6F6B}" presName="parentText" presStyleLbl="node1" presStyleIdx="0" presStyleCnt="1">
        <dgm:presLayoutVars>
          <dgm:chMax val="0"/>
          <dgm:bulletEnabled val="1"/>
        </dgm:presLayoutVars>
      </dgm:prSet>
      <dgm:spPr/>
      <dgm:t>
        <a:bodyPr/>
        <a:lstStyle/>
        <a:p>
          <a:endParaRPr lang="en-US"/>
        </a:p>
      </dgm:t>
    </dgm:pt>
    <dgm:pt modelId="{B386848F-BE8B-4990-9C97-8F8A3E0BC5BB}" type="pres">
      <dgm:prSet presAssocID="{3D786ECF-3B11-4442-86F3-10F05B7F6F6B}" presName="negativeSpace" presStyleCnt="0"/>
      <dgm:spPr/>
    </dgm:pt>
    <dgm:pt modelId="{AA7B12B5-DB2F-4FBB-908B-C7CEE84D6970}" type="pres">
      <dgm:prSet presAssocID="{3D786ECF-3B11-4442-86F3-10F05B7F6F6B}" presName="childText" presStyleLbl="conFgAcc1" presStyleIdx="0" presStyleCnt="1">
        <dgm:presLayoutVars>
          <dgm:bulletEnabled val="1"/>
        </dgm:presLayoutVars>
      </dgm:prSet>
      <dgm:spPr/>
      <dgm:t>
        <a:bodyPr/>
        <a:lstStyle/>
        <a:p>
          <a:endParaRPr lang="en-US"/>
        </a:p>
      </dgm:t>
    </dgm:pt>
  </dgm:ptLst>
  <dgm:cxnLst>
    <dgm:cxn modelId="{5BA7545A-FB5F-4FFA-B988-3833C6DA6B25}" type="presOf" srcId="{3D786ECF-3B11-4442-86F3-10F05B7F6F6B}" destId="{CC2FD1A1-4A14-4D93-92AC-0E3ECB3DF797}" srcOrd="0" destOrd="0" presId="urn:microsoft.com/office/officeart/2005/8/layout/list1"/>
    <dgm:cxn modelId="{CCFE7562-0C6D-435A-A689-B9828CDBFCD1}" type="presOf" srcId="{B6684B05-1E97-4420-9A7D-B253D9DDDDCD}" destId="{085531F9-9C15-4D57-B6FF-65C4287D3E86}" srcOrd="0" destOrd="0" presId="urn:microsoft.com/office/officeart/2005/8/layout/list1"/>
    <dgm:cxn modelId="{34F5BF53-8100-4E6F-8055-63788A41808C}" type="presOf" srcId="{F36DE47D-2ACA-43A9-81F0-8D11DBA290B8}" destId="{AA7B12B5-DB2F-4FBB-908B-C7CEE84D6970}" srcOrd="0" destOrd="0" presId="urn:microsoft.com/office/officeart/2005/8/layout/list1"/>
    <dgm:cxn modelId="{B1E7AA4A-0AA7-4008-A60E-A0D4E171F723}" srcId="{B6684B05-1E97-4420-9A7D-B253D9DDDDCD}" destId="{3D786ECF-3B11-4442-86F3-10F05B7F6F6B}" srcOrd="0" destOrd="0" parTransId="{FF1B22C7-9EB8-4ECB-BA79-A51E8388B7A5}" sibTransId="{BE2FD3C2-30D1-4487-9688-608054352C82}"/>
    <dgm:cxn modelId="{6908F2CA-60D3-4F4C-816E-E8615ED7F709}" type="presOf" srcId="{3D786ECF-3B11-4442-86F3-10F05B7F6F6B}" destId="{550A82C9-5D54-4581-906D-30CE4F5288F7}" srcOrd="1" destOrd="0" presId="urn:microsoft.com/office/officeart/2005/8/layout/list1"/>
    <dgm:cxn modelId="{AB5CB3C9-4358-4DE1-9BCB-1AE281D8E198}" srcId="{3D786ECF-3B11-4442-86F3-10F05B7F6F6B}" destId="{F36DE47D-2ACA-43A9-81F0-8D11DBA290B8}" srcOrd="0" destOrd="0" parTransId="{B6042CEA-7166-40FA-8D65-35D0B56AB86C}" sibTransId="{B2F09867-E9A2-468C-8138-28DDFB1B0085}"/>
    <dgm:cxn modelId="{228DBE0E-715E-4F18-BA3C-CE196C9A4E6F}" type="presParOf" srcId="{085531F9-9C15-4D57-B6FF-65C4287D3E86}" destId="{1162610A-34F4-446D-AF31-95FFF2A01C3F}" srcOrd="0" destOrd="0" presId="urn:microsoft.com/office/officeart/2005/8/layout/list1"/>
    <dgm:cxn modelId="{A2B2C974-C575-4ABE-89E0-EC54169C1C22}" type="presParOf" srcId="{1162610A-34F4-446D-AF31-95FFF2A01C3F}" destId="{CC2FD1A1-4A14-4D93-92AC-0E3ECB3DF797}" srcOrd="0" destOrd="0" presId="urn:microsoft.com/office/officeart/2005/8/layout/list1"/>
    <dgm:cxn modelId="{97EFAB1E-D9F8-4AA4-94AF-A9973563E056}" type="presParOf" srcId="{1162610A-34F4-446D-AF31-95FFF2A01C3F}" destId="{550A82C9-5D54-4581-906D-30CE4F5288F7}" srcOrd="1" destOrd="0" presId="urn:microsoft.com/office/officeart/2005/8/layout/list1"/>
    <dgm:cxn modelId="{CBA53450-4CCE-4394-8584-54B83A27DAD9}" type="presParOf" srcId="{085531F9-9C15-4D57-B6FF-65C4287D3E86}" destId="{B386848F-BE8B-4990-9C97-8F8A3E0BC5BB}" srcOrd="1" destOrd="0" presId="urn:microsoft.com/office/officeart/2005/8/layout/list1"/>
    <dgm:cxn modelId="{7606DF3D-A8A8-48B0-8B63-74F815777C7D}" type="presParOf" srcId="{085531F9-9C15-4D57-B6FF-65C4287D3E86}" destId="{AA7B12B5-DB2F-4FBB-908B-C7CEE84D6970}"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0EE369E-C54E-4513-BA85-54D0BA22D766}"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FAE80455-538E-442B-B397-B3B0904D8D1F}">
      <dgm:prSet custT="1"/>
      <dgm:spPr>
        <a:solidFill>
          <a:srgbClr val="1F4A7F"/>
        </a:solidFill>
        <a:ln>
          <a:solidFill>
            <a:srgbClr val="1F4A7F"/>
          </a:solidFill>
        </a:ln>
      </dgm:spPr>
      <dgm:t>
        <a:bodyPr/>
        <a:lstStyle/>
        <a:p>
          <a:pPr rtl="0"/>
          <a:r>
            <a:rPr lang="en-US" sz="2600" b="1" dirty="0" smtClean="0"/>
            <a:t>CSBG Org. Standard 7.5:</a:t>
          </a:r>
          <a:endParaRPr lang="en-US" sz="2600" dirty="0"/>
        </a:p>
      </dgm:t>
    </dgm:pt>
    <dgm:pt modelId="{33AC76D9-450E-404F-AF7B-037D64F18722}" type="parTrans" cxnId="{AEA4E909-1C38-459F-B368-2E0C2D3BB452}">
      <dgm:prSet/>
      <dgm:spPr/>
      <dgm:t>
        <a:bodyPr/>
        <a:lstStyle/>
        <a:p>
          <a:endParaRPr lang="en-US"/>
        </a:p>
      </dgm:t>
    </dgm:pt>
    <dgm:pt modelId="{118B66FB-95CC-4C8F-B389-12B0DF0F2D90}" type="sibTrans" cxnId="{AEA4E909-1C38-459F-B368-2E0C2D3BB452}">
      <dgm:prSet/>
      <dgm:spPr/>
      <dgm:t>
        <a:bodyPr/>
        <a:lstStyle/>
        <a:p>
          <a:endParaRPr lang="en-US"/>
        </a:p>
      </dgm:t>
    </dgm:pt>
    <dgm:pt modelId="{A4135620-A787-42D8-8105-177A4585E108}">
      <dgm:prSet custT="1"/>
      <dgm:spPr>
        <a:ln>
          <a:solidFill>
            <a:srgbClr val="1F4A7F"/>
          </a:solidFill>
        </a:ln>
      </dgm:spPr>
      <dgm:t>
        <a:bodyPr/>
        <a:lstStyle/>
        <a:p>
          <a:r>
            <a:rPr lang="en-US" sz="2400" dirty="0" smtClean="0"/>
            <a:t>The governing board reviews and approves CEO/executive director compensation within each calendar year</a:t>
          </a:r>
          <a:r>
            <a:rPr lang="en-US" sz="2200" dirty="0" smtClean="0"/>
            <a:t>.</a:t>
          </a:r>
          <a:endParaRPr lang="en-US" sz="2200" dirty="0"/>
        </a:p>
      </dgm:t>
    </dgm:pt>
    <dgm:pt modelId="{6D1ACA69-B402-49B9-B6FC-9C1570A61346}" type="parTrans" cxnId="{02FBBA62-4CC7-451E-8BE3-9C048A973155}">
      <dgm:prSet/>
      <dgm:spPr/>
      <dgm:t>
        <a:bodyPr/>
        <a:lstStyle/>
        <a:p>
          <a:endParaRPr lang="en-US"/>
        </a:p>
      </dgm:t>
    </dgm:pt>
    <dgm:pt modelId="{5D3C3125-2CDD-4CD8-917A-6470175DB38B}" type="sibTrans" cxnId="{02FBBA62-4CC7-451E-8BE3-9C048A973155}">
      <dgm:prSet/>
      <dgm:spPr/>
      <dgm:t>
        <a:bodyPr/>
        <a:lstStyle/>
        <a:p>
          <a:endParaRPr lang="en-US"/>
        </a:p>
      </dgm:t>
    </dgm:pt>
    <dgm:pt modelId="{1BE2930B-624C-471A-B0BE-EE04287712FA}" type="pres">
      <dgm:prSet presAssocID="{90EE369E-C54E-4513-BA85-54D0BA22D766}" presName="linear" presStyleCnt="0">
        <dgm:presLayoutVars>
          <dgm:dir/>
          <dgm:animLvl val="lvl"/>
          <dgm:resizeHandles val="exact"/>
        </dgm:presLayoutVars>
      </dgm:prSet>
      <dgm:spPr/>
      <dgm:t>
        <a:bodyPr/>
        <a:lstStyle/>
        <a:p>
          <a:endParaRPr lang="en-US"/>
        </a:p>
      </dgm:t>
    </dgm:pt>
    <dgm:pt modelId="{CF2EC409-70E1-4A57-BD26-D127B8A887C6}" type="pres">
      <dgm:prSet presAssocID="{FAE80455-538E-442B-B397-B3B0904D8D1F}" presName="parentLin" presStyleCnt="0"/>
      <dgm:spPr/>
      <dgm:t>
        <a:bodyPr/>
        <a:lstStyle/>
        <a:p>
          <a:endParaRPr lang="en-US"/>
        </a:p>
      </dgm:t>
    </dgm:pt>
    <dgm:pt modelId="{7A1CAB6F-B57A-4032-9700-7DAF631E5609}" type="pres">
      <dgm:prSet presAssocID="{FAE80455-538E-442B-B397-B3B0904D8D1F}" presName="parentLeftMargin" presStyleLbl="node1" presStyleIdx="0" presStyleCnt="1"/>
      <dgm:spPr/>
      <dgm:t>
        <a:bodyPr/>
        <a:lstStyle/>
        <a:p>
          <a:endParaRPr lang="en-US"/>
        </a:p>
      </dgm:t>
    </dgm:pt>
    <dgm:pt modelId="{A59967A4-4F75-4E1F-8F8A-721A2E10B0DB}" type="pres">
      <dgm:prSet presAssocID="{FAE80455-538E-442B-B397-B3B0904D8D1F}" presName="parentText" presStyleLbl="node1" presStyleIdx="0" presStyleCnt="1" custScaleX="124520" custScaleY="82991">
        <dgm:presLayoutVars>
          <dgm:chMax val="0"/>
          <dgm:bulletEnabled val="1"/>
        </dgm:presLayoutVars>
      </dgm:prSet>
      <dgm:spPr/>
      <dgm:t>
        <a:bodyPr/>
        <a:lstStyle/>
        <a:p>
          <a:endParaRPr lang="en-US"/>
        </a:p>
      </dgm:t>
    </dgm:pt>
    <dgm:pt modelId="{DA4C39E9-BE23-4045-BA7B-EA616B208AE7}" type="pres">
      <dgm:prSet presAssocID="{FAE80455-538E-442B-B397-B3B0904D8D1F}" presName="negativeSpace" presStyleCnt="0"/>
      <dgm:spPr/>
      <dgm:t>
        <a:bodyPr/>
        <a:lstStyle/>
        <a:p>
          <a:endParaRPr lang="en-US"/>
        </a:p>
      </dgm:t>
    </dgm:pt>
    <dgm:pt modelId="{C63E4D7E-2A44-4193-A91C-461406CFDBFE}" type="pres">
      <dgm:prSet presAssocID="{FAE80455-538E-442B-B397-B3B0904D8D1F}" presName="childText" presStyleLbl="conFgAcc1" presStyleIdx="0" presStyleCnt="1">
        <dgm:presLayoutVars>
          <dgm:bulletEnabled val="1"/>
        </dgm:presLayoutVars>
      </dgm:prSet>
      <dgm:spPr/>
      <dgm:t>
        <a:bodyPr/>
        <a:lstStyle/>
        <a:p>
          <a:endParaRPr lang="en-US"/>
        </a:p>
      </dgm:t>
    </dgm:pt>
  </dgm:ptLst>
  <dgm:cxnLst>
    <dgm:cxn modelId="{02FBBA62-4CC7-451E-8BE3-9C048A973155}" srcId="{FAE80455-538E-442B-B397-B3B0904D8D1F}" destId="{A4135620-A787-42D8-8105-177A4585E108}" srcOrd="0" destOrd="0" parTransId="{6D1ACA69-B402-49B9-B6FC-9C1570A61346}" sibTransId="{5D3C3125-2CDD-4CD8-917A-6470175DB38B}"/>
    <dgm:cxn modelId="{AEA4E909-1C38-459F-B368-2E0C2D3BB452}" srcId="{90EE369E-C54E-4513-BA85-54D0BA22D766}" destId="{FAE80455-538E-442B-B397-B3B0904D8D1F}" srcOrd="0" destOrd="0" parTransId="{33AC76D9-450E-404F-AF7B-037D64F18722}" sibTransId="{118B66FB-95CC-4C8F-B389-12B0DF0F2D90}"/>
    <dgm:cxn modelId="{C2DD3FB3-AACE-413B-BAE6-88C940ED593E}" type="presOf" srcId="{FAE80455-538E-442B-B397-B3B0904D8D1F}" destId="{7A1CAB6F-B57A-4032-9700-7DAF631E5609}" srcOrd="0" destOrd="0" presId="urn:microsoft.com/office/officeart/2005/8/layout/list1"/>
    <dgm:cxn modelId="{73B82EC1-ACD3-41F5-B4B1-A5F6B20CC0AB}" type="presOf" srcId="{FAE80455-538E-442B-B397-B3B0904D8D1F}" destId="{A59967A4-4F75-4E1F-8F8A-721A2E10B0DB}" srcOrd="1" destOrd="0" presId="urn:microsoft.com/office/officeart/2005/8/layout/list1"/>
    <dgm:cxn modelId="{76B93B2F-EA60-4ADD-ABC0-9D8F40B6D7E7}" type="presOf" srcId="{90EE369E-C54E-4513-BA85-54D0BA22D766}" destId="{1BE2930B-624C-471A-B0BE-EE04287712FA}" srcOrd="0" destOrd="0" presId="urn:microsoft.com/office/officeart/2005/8/layout/list1"/>
    <dgm:cxn modelId="{EA0E3A8E-9909-4BA4-8EC4-E71D54778221}" type="presOf" srcId="{A4135620-A787-42D8-8105-177A4585E108}" destId="{C63E4D7E-2A44-4193-A91C-461406CFDBFE}" srcOrd="0" destOrd="0" presId="urn:microsoft.com/office/officeart/2005/8/layout/list1"/>
    <dgm:cxn modelId="{CA0D027C-5AE7-40BB-8384-4EBE01F45A5E}" type="presParOf" srcId="{1BE2930B-624C-471A-B0BE-EE04287712FA}" destId="{CF2EC409-70E1-4A57-BD26-D127B8A887C6}" srcOrd="0" destOrd="0" presId="urn:microsoft.com/office/officeart/2005/8/layout/list1"/>
    <dgm:cxn modelId="{93DB8F99-7B4F-43D2-9DA5-8F8A35273989}" type="presParOf" srcId="{CF2EC409-70E1-4A57-BD26-D127B8A887C6}" destId="{7A1CAB6F-B57A-4032-9700-7DAF631E5609}" srcOrd="0" destOrd="0" presId="urn:microsoft.com/office/officeart/2005/8/layout/list1"/>
    <dgm:cxn modelId="{6D80A1BC-71C9-4367-BD55-9A7A373EB343}" type="presParOf" srcId="{CF2EC409-70E1-4A57-BD26-D127B8A887C6}" destId="{A59967A4-4F75-4E1F-8F8A-721A2E10B0DB}" srcOrd="1" destOrd="0" presId="urn:microsoft.com/office/officeart/2005/8/layout/list1"/>
    <dgm:cxn modelId="{B85950B0-8E7A-49B2-9940-6C306E0B1BC4}" type="presParOf" srcId="{1BE2930B-624C-471A-B0BE-EE04287712FA}" destId="{DA4C39E9-BE23-4045-BA7B-EA616B208AE7}" srcOrd="1" destOrd="0" presId="urn:microsoft.com/office/officeart/2005/8/layout/list1"/>
    <dgm:cxn modelId="{A45DFCD8-65A8-4E52-8691-C4223435ED3F}" type="presParOf" srcId="{1BE2930B-624C-471A-B0BE-EE04287712FA}" destId="{C63E4D7E-2A44-4193-A91C-461406CFDBFE}"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7955832-6505-462A-A9B7-8E4E6CAE0476}"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E03C3213-E312-4297-BC47-898BEBDE4381}">
      <dgm:prSet custT="1"/>
      <dgm:spPr/>
      <dgm:t>
        <a:bodyPr/>
        <a:lstStyle/>
        <a:p>
          <a:pPr rtl="0"/>
          <a:r>
            <a:rPr lang="en-US" sz="2200" b="1" dirty="0" smtClean="0"/>
            <a:t>CSBG Org. Standard 4.6</a:t>
          </a:r>
          <a:endParaRPr lang="en-US" sz="2200" dirty="0"/>
        </a:p>
      </dgm:t>
    </dgm:pt>
    <dgm:pt modelId="{242085A3-A35E-4FED-99DF-4D5174EE5325}" type="parTrans" cxnId="{8541D072-AAE6-4359-9B30-546AEC622ADA}">
      <dgm:prSet/>
      <dgm:spPr/>
      <dgm:t>
        <a:bodyPr/>
        <a:lstStyle/>
        <a:p>
          <a:endParaRPr lang="en-US"/>
        </a:p>
      </dgm:t>
    </dgm:pt>
    <dgm:pt modelId="{9C54BAA6-792A-47F3-93AB-62925AB00B25}" type="sibTrans" cxnId="{8541D072-AAE6-4359-9B30-546AEC622ADA}">
      <dgm:prSet/>
      <dgm:spPr/>
      <dgm:t>
        <a:bodyPr/>
        <a:lstStyle/>
        <a:p>
          <a:endParaRPr lang="en-US"/>
        </a:p>
      </dgm:t>
    </dgm:pt>
    <dgm:pt modelId="{F4FF88F1-B069-493F-8314-4D55E8C8AC79}">
      <dgm:prSet custT="1"/>
      <dgm:spPr/>
      <dgm:t>
        <a:bodyPr/>
        <a:lstStyle/>
        <a:p>
          <a:r>
            <a:rPr lang="en-US" sz="2200" dirty="0" smtClean="0"/>
            <a:t>An organization-wide, comprehensive risk assessment has been completed within the past 2 years and reported to the governing board.</a:t>
          </a:r>
          <a:endParaRPr lang="en-US" sz="2200" dirty="0"/>
        </a:p>
      </dgm:t>
    </dgm:pt>
    <dgm:pt modelId="{05C1A4B1-C9BE-4D85-AD09-796C0A71D2ED}" type="parTrans" cxnId="{27090E53-7D60-4F8F-874E-974CA3C56622}">
      <dgm:prSet/>
      <dgm:spPr/>
      <dgm:t>
        <a:bodyPr/>
        <a:lstStyle/>
        <a:p>
          <a:endParaRPr lang="en-US"/>
        </a:p>
      </dgm:t>
    </dgm:pt>
    <dgm:pt modelId="{5C2EDAD2-A899-482B-B5CB-631750D5AAF0}" type="sibTrans" cxnId="{27090E53-7D60-4F8F-874E-974CA3C56622}">
      <dgm:prSet/>
      <dgm:spPr/>
      <dgm:t>
        <a:bodyPr/>
        <a:lstStyle/>
        <a:p>
          <a:endParaRPr lang="en-US"/>
        </a:p>
      </dgm:t>
    </dgm:pt>
    <dgm:pt modelId="{26B1FEAC-1977-4A0B-A5C3-EF74FF127C34}" type="pres">
      <dgm:prSet presAssocID="{67955832-6505-462A-A9B7-8E4E6CAE0476}" presName="linear" presStyleCnt="0">
        <dgm:presLayoutVars>
          <dgm:dir/>
          <dgm:animLvl val="lvl"/>
          <dgm:resizeHandles val="exact"/>
        </dgm:presLayoutVars>
      </dgm:prSet>
      <dgm:spPr/>
      <dgm:t>
        <a:bodyPr/>
        <a:lstStyle/>
        <a:p>
          <a:endParaRPr lang="en-US"/>
        </a:p>
      </dgm:t>
    </dgm:pt>
    <dgm:pt modelId="{B9B2444E-5439-43A0-BC07-98249FCE2F2B}" type="pres">
      <dgm:prSet presAssocID="{E03C3213-E312-4297-BC47-898BEBDE4381}" presName="parentLin" presStyleCnt="0"/>
      <dgm:spPr/>
    </dgm:pt>
    <dgm:pt modelId="{C0E4B055-531C-4D54-B714-6A7CF8924359}" type="pres">
      <dgm:prSet presAssocID="{E03C3213-E312-4297-BC47-898BEBDE4381}" presName="parentLeftMargin" presStyleLbl="node1" presStyleIdx="0" presStyleCnt="1"/>
      <dgm:spPr/>
      <dgm:t>
        <a:bodyPr/>
        <a:lstStyle/>
        <a:p>
          <a:endParaRPr lang="en-US"/>
        </a:p>
      </dgm:t>
    </dgm:pt>
    <dgm:pt modelId="{9322EC13-C948-456A-ACE2-4BC55E92E5E1}" type="pres">
      <dgm:prSet presAssocID="{E03C3213-E312-4297-BC47-898BEBDE4381}" presName="parentText" presStyleLbl="node1" presStyleIdx="0" presStyleCnt="1" custScaleX="100001" custScaleY="96694">
        <dgm:presLayoutVars>
          <dgm:chMax val="0"/>
          <dgm:bulletEnabled val="1"/>
        </dgm:presLayoutVars>
      </dgm:prSet>
      <dgm:spPr/>
      <dgm:t>
        <a:bodyPr/>
        <a:lstStyle/>
        <a:p>
          <a:endParaRPr lang="en-US"/>
        </a:p>
      </dgm:t>
    </dgm:pt>
    <dgm:pt modelId="{74108189-27CB-45D2-8462-AD6CBA5CFC63}" type="pres">
      <dgm:prSet presAssocID="{E03C3213-E312-4297-BC47-898BEBDE4381}" presName="negativeSpace" presStyleCnt="0"/>
      <dgm:spPr/>
    </dgm:pt>
    <dgm:pt modelId="{1DB34E70-642A-41E5-95C5-70902D039851}" type="pres">
      <dgm:prSet presAssocID="{E03C3213-E312-4297-BC47-898BEBDE4381}" presName="childText" presStyleLbl="conFgAcc1" presStyleIdx="0" presStyleCnt="1" custLinFactNeighborY="-10927">
        <dgm:presLayoutVars>
          <dgm:bulletEnabled val="1"/>
        </dgm:presLayoutVars>
      </dgm:prSet>
      <dgm:spPr/>
      <dgm:t>
        <a:bodyPr/>
        <a:lstStyle/>
        <a:p>
          <a:endParaRPr lang="en-US"/>
        </a:p>
      </dgm:t>
    </dgm:pt>
  </dgm:ptLst>
  <dgm:cxnLst>
    <dgm:cxn modelId="{9CBAD8FD-CE4D-447D-83D7-5F5D2F6AD8FF}" type="presOf" srcId="{F4FF88F1-B069-493F-8314-4D55E8C8AC79}" destId="{1DB34E70-642A-41E5-95C5-70902D039851}" srcOrd="0" destOrd="0" presId="urn:microsoft.com/office/officeart/2005/8/layout/list1"/>
    <dgm:cxn modelId="{07E46459-32D3-426D-8B99-95FC5A25F13B}" type="presOf" srcId="{E03C3213-E312-4297-BC47-898BEBDE4381}" destId="{C0E4B055-531C-4D54-B714-6A7CF8924359}" srcOrd="0" destOrd="0" presId="urn:microsoft.com/office/officeart/2005/8/layout/list1"/>
    <dgm:cxn modelId="{DE41976C-B736-4E24-82FE-EC789A98BC89}" type="presOf" srcId="{E03C3213-E312-4297-BC47-898BEBDE4381}" destId="{9322EC13-C948-456A-ACE2-4BC55E92E5E1}" srcOrd="1" destOrd="0" presId="urn:microsoft.com/office/officeart/2005/8/layout/list1"/>
    <dgm:cxn modelId="{ABEDD716-6C9A-475C-B60E-AC84D05B56E2}" type="presOf" srcId="{67955832-6505-462A-A9B7-8E4E6CAE0476}" destId="{26B1FEAC-1977-4A0B-A5C3-EF74FF127C34}" srcOrd="0" destOrd="0" presId="urn:microsoft.com/office/officeart/2005/8/layout/list1"/>
    <dgm:cxn modelId="{8541D072-AAE6-4359-9B30-546AEC622ADA}" srcId="{67955832-6505-462A-A9B7-8E4E6CAE0476}" destId="{E03C3213-E312-4297-BC47-898BEBDE4381}" srcOrd="0" destOrd="0" parTransId="{242085A3-A35E-4FED-99DF-4D5174EE5325}" sibTransId="{9C54BAA6-792A-47F3-93AB-62925AB00B25}"/>
    <dgm:cxn modelId="{27090E53-7D60-4F8F-874E-974CA3C56622}" srcId="{E03C3213-E312-4297-BC47-898BEBDE4381}" destId="{F4FF88F1-B069-493F-8314-4D55E8C8AC79}" srcOrd="0" destOrd="0" parTransId="{05C1A4B1-C9BE-4D85-AD09-796C0A71D2ED}" sibTransId="{5C2EDAD2-A899-482B-B5CB-631750D5AAF0}"/>
    <dgm:cxn modelId="{FA16F31F-1DEE-4BFF-B435-50FB00ABD4F0}" type="presParOf" srcId="{26B1FEAC-1977-4A0B-A5C3-EF74FF127C34}" destId="{B9B2444E-5439-43A0-BC07-98249FCE2F2B}" srcOrd="0" destOrd="0" presId="urn:microsoft.com/office/officeart/2005/8/layout/list1"/>
    <dgm:cxn modelId="{C020B8FB-9FCC-43DE-A7BA-864ADFC6FFF5}" type="presParOf" srcId="{B9B2444E-5439-43A0-BC07-98249FCE2F2B}" destId="{C0E4B055-531C-4D54-B714-6A7CF8924359}" srcOrd="0" destOrd="0" presId="urn:microsoft.com/office/officeart/2005/8/layout/list1"/>
    <dgm:cxn modelId="{B34F910F-D68E-4597-B2F8-C2EC4E109907}" type="presParOf" srcId="{B9B2444E-5439-43A0-BC07-98249FCE2F2B}" destId="{9322EC13-C948-456A-ACE2-4BC55E92E5E1}" srcOrd="1" destOrd="0" presId="urn:microsoft.com/office/officeart/2005/8/layout/list1"/>
    <dgm:cxn modelId="{93453282-AA42-4BF8-9EDC-DA9680A7A65E}" type="presParOf" srcId="{26B1FEAC-1977-4A0B-A5C3-EF74FF127C34}" destId="{74108189-27CB-45D2-8462-AD6CBA5CFC63}" srcOrd="1" destOrd="0" presId="urn:microsoft.com/office/officeart/2005/8/layout/list1"/>
    <dgm:cxn modelId="{32F1B623-ED78-4E23-9174-7AF197A007A3}" type="presParOf" srcId="{26B1FEAC-1977-4A0B-A5C3-EF74FF127C34}" destId="{1DB34E70-642A-41E5-95C5-70902D039851}" srcOrd="2" destOrd="0" presId="urn:microsoft.com/office/officeart/2005/8/layout/list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B677B53-E93B-4ACE-B114-7BB5639533B9}">
      <dsp:nvSpPr>
        <dsp:cNvPr id="0" name=""/>
        <dsp:cNvSpPr/>
      </dsp:nvSpPr>
      <dsp:spPr>
        <a:xfrm>
          <a:off x="3157127" y="-5"/>
          <a:ext cx="3515544" cy="3397659"/>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r>
            <a:rPr lang="en-US" sz="3000" b="1" kern="1200" cap="small" baseline="0" dirty="0" smtClean="0">
              <a:solidFill>
                <a:schemeClr val="accent3">
                  <a:lumMod val="75000"/>
                </a:schemeClr>
              </a:solidFill>
            </a:rPr>
            <a:t>Financial</a:t>
          </a:r>
          <a:endParaRPr lang="en-US" sz="3000" b="1" kern="1200" cap="small" baseline="0" dirty="0">
            <a:solidFill>
              <a:schemeClr val="accent3">
                <a:lumMod val="75000"/>
              </a:schemeClr>
            </a:solidFill>
          </a:endParaRPr>
        </a:p>
      </dsp:txBody>
      <dsp:txXfrm>
        <a:off x="3625866" y="594585"/>
        <a:ext cx="2578066" cy="1528946"/>
      </dsp:txXfrm>
    </dsp:sp>
    <dsp:sp modelId="{384F70B9-15C1-4DC3-A7E7-A577838A896E}">
      <dsp:nvSpPr>
        <dsp:cNvPr id="0" name=""/>
        <dsp:cNvSpPr/>
      </dsp:nvSpPr>
      <dsp:spPr>
        <a:xfrm>
          <a:off x="4275047" y="1936345"/>
          <a:ext cx="3515544" cy="3397659"/>
        </a:xfrm>
        <a:prstGeom prst="ellipse">
          <a:avLst/>
        </a:prstGeom>
        <a:solidFill>
          <a:schemeClr val="accent3">
            <a:alpha val="50000"/>
            <a:hueOff val="5812304"/>
            <a:satOff val="-18573"/>
            <a:lumOff val="-47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r>
            <a:rPr lang="en-US" sz="3000" b="1" kern="1200" cap="small" baseline="0" dirty="0" smtClean="0">
              <a:solidFill>
                <a:srgbClr val="00823B"/>
              </a:solidFill>
            </a:rPr>
            <a:t>Operational</a:t>
          </a:r>
          <a:endParaRPr lang="en-US" sz="3000" b="1" kern="1200" cap="small" baseline="0" dirty="0">
            <a:solidFill>
              <a:srgbClr val="00823B"/>
            </a:solidFill>
          </a:endParaRPr>
        </a:p>
      </dsp:txBody>
      <dsp:txXfrm>
        <a:off x="5350218" y="2814074"/>
        <a:ext cx="2109326" cy="1868712"/>
      </dsp:txXfrm>
    </dsp:sp>
    <dsp:sp modelId="{F30E1710-8B80-4266-A6FC-7355C756C155}">
      <dsp:nvSpPr>
        <dsp:cNvPr id="0" name=""/>
        <dsp:cNvSpPr/>
      </dsp:nvSpPr>
      <dsp:spPr>
        <a:xfrm>
          <a:off x="1834264" y="1936345"/>
          <a:ext cx="3515544" cy="3397659"/>
        </a:xfrm>
        <a:prstGeom prst="ellipse">
          <a:avLst/>
        </a:prstGeom>
        <a:solidFill>
          <a:schemeClr val="accent3">
            <a:alpha val="50000"/>
            <a:hueOff val="11624607"/>
            <a:satOff val="-3714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r>
            <a:rPr lang="en-US" sz="3000" b="1" kern="1200" cap="small" baseline="0" dirty="0" smtClean="0">
              <a:solidFill>
                <a:schemeClr val="accent4">
                  <a:lumMod val="75000"/>
                </a:schemeClr>
              </a:solidFill>
            </a:rPr>
            <a:t>Legal</a:t>
          </a:r>
          <a:endParaRPr lang="en-US" sz="3000" b="1" kern="1200" cap="small" baseline="0" dirty="0">
            <a:solidFill>
              <a:schemeClr val="accent4">
                <a:lumMod val="75000"/>
              </a:schemeClr>
            </a:solidFill>
          </a:endParaRPr>
        </a:p>
      </dsp:txBody>
      <dsp:txXfrm>
        <a:off x="2165311" y="2814074"/>
        <a:ext cx="2109326" cy="186871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66429ED-2083-423D-BA1B-DD15ADC21D90}">
      <dsp:nvSpPr>
        <dsp:cNvPr id="0" name=""/>
        <dsp:cNvSpPr/>
      </dsp:nvSpPr>
      <dsp:spPr>
        <a:xfrm>
          <a:off x="75304" y="63158"/>
          <a:ext cx="3701499" cy="6719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Oversee</a:t>
          </a:r>
          <a:endParaRPr lang="en-US" sz="3000" b="1" kern="1200" dirty="0"/>
        </a:p>
      </dsp:txBody>
      <dsp:txXfrm>
        <a:off x="75304" y="63158"/>
        <a:ext cx="3701499" cy="671958"/>
      </dsp:txXfrm>
    </dsp:sp>
    <dsp:sp modelId="{BA8ED77A-6599-437B-952A-37B16EDFF8D7}">
      <dsp:nvSpPr>
        <dsp:cNvPr id="0" name=""/>
        <dsp:cNvSpPr/>
      </dsp:nvSpPr>
      <dsp:spPr>
        <a:xfrm rot="5400000">
          <a:off x="1867258" y="793914"/>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64298E7-7D44-471E-B566-3F65E99ED266}">
      <dsp:nvSpPr>
        <dsp:cNvPr id="0" name=""/>
        <dsp:cNvSpPr/>
      </dsp:nvSpPr>
      <dsp:spPr>
        <a:xfrm>
          <a:off x="75304" y="970303"/>
          <a:ext cx="3701499" cy="671958"/>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Regularly communicate</a:t>
          </a:r>
          <a:endParaRPr lang="en-US" sz="2400" kern="1200" dirty="0"/>
        </a:p>
      </dsp:txBody>
      <dsp:txXfrm>
        <a:off x="75304" y="970303"/>
        <a:ext cx="3701499" cy="671958"/>
      </dsp:txXfrm>
    </dsp:sp>
    <dsp:sp modelId="{AD657C2F-51F0-4FCB-80F4-17354CB95E83}">
      <dsp:nvSpPr>
        <dsp:cNvPr id="0" name=""/>
        <dsp:cNvSpPr/>
      </dsp:nvSpPr>
      <dsp:spPr>
        <a:xfrm rot="5400000">
          <a:off x="1867258" y="1701058"/>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81E5E18-4149-4DCD-878A-B741C0EE1EC0}">
      <dsp:nvSpPr>
        <dsp:cNvPr id="0" name=""/>
        <dsp:cNvSpPr/>
      </dsp:nvSpPr>
      <dsp:spPr>
        <a:xfrm>
          <a:off x="75304" y="1877448"/>
          <a:ext cx="3701499" cy="671958"/>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Provide assistance when needed</a:t>
          </a:r>
        </a:p>
      </dsp:txBody>
      <dsp:txXfrm>
        <a:off x="75304" y="1877448"/>
        <a:ext cx="3701499" cy="671958"/>
      </dsp:txXfrm>
    </dsp:sp>
    <dsp:sp modelId="{553ACA28-4363-4174-A1E6-D23A550CC1EC}">
      <dsp:nvSpPr>
        <dsp:cNvPr id="0" name=""/>
        <dsp:cNvSpPr/>
      </dsp:nvSpPr>
      <dsp:spPr>
        <a:xfrm rot="5400000">
          <a:off x="1867258" y="2608203"/>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8A1899A-10D6-4EF5-996E-0DB03F561C7D}">
      <dsp:nvSpPr>
        <dsp:cNvPr id="0" name=""/>
        <dsp:cNvSpPr/>
      </dsp:nvSpPr>
      <dsp:spPr>
        <a:xfrm>
          <a:off x="75304" y="2784592"/>
          <a:ext cx="3701499" cy="62862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Request reports</a:t>
          </a:r>
        </a:p>
      </dsp:txBody>
      <dsp:txXfrm>
        <a:off x="75304" y="2784592"/>
        <a:ext cx="3701499" cy="628624"/>
      </dsp:txXfrm>
    </dsp:sp>
    <dsp:sp modelId="{2C9C0126-D956-4EE5-B917-092442B4FE31}">
      <dsp:nvSpPr>
        <dsp:cNvPr id="0" name=""/>
        <dsp:cNvSpPr/>
      </dsp:nvSpPr>
      <dsp:spPr>
        <a:xfrm rot="5400000">
          <a:off x="1867258" y="3472013"/>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C7C8F3D-455F-4E3B-AB82-53EB970814F5}">
      <dsp:nvSpPr>
        <dsp:cNvPr id="0" name=""/>
        <dsp:cNvSpPr/>
      </dsp:nvSpPr>
      <dsp:spPr>
        <a:xfrm>
          <a:off x="69391" y="3648402"/>
          <a:ext cx="3713325" cy="671958"/>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Ask about goals &amp; programs</a:t>
          </a:r>
        </a:p>
      </dsp:txBody>
      <dsp:txXfrm>
        <a:off x="69391" y="3648402"/>
        <a:ext cx="3713325" cy="671958"/>
      </dsp:txXfrm>
    </dsp:sp>
    <dsp:sp modelId="{19006885-BD09-47BD-94C4-C0587E60630E}">
      <dsp:nvSpPr>
        <dsp:cNvPr id="0" name=""/>
        <dsp:cNvSpPr/>
      </dsp:nvSpPr>
      <dsp:spPr>
        <a:xfrm rot="5400000">
          <a:off x="1867258" y="4379158"/>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542F6E1-4174-4FD2-9F98-B67CB1B05224}">
      <dsp:nvSpPr>
        <dsp:cNvPr id="0" name=""/>
        <dsp:cNvSpPr/>
      </dsp:nvSpPr>
      <dsp:spPr>
        <a:xfrm>
          <a:off x="273" y="4555547"/>
          <a:ext cx="3851561" cy="671958"/>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Conduct annual review</a:t>
          </a:r>
        </a:p>
      </dsp:txBody>
      <dsp:txXfrm>
        <a:off x="273" y="4555547"/>
        <a:ext cx="3851561" cy="671958"/>
      </dsp:txXfrm>
    </dsp:sp>
    <dsp:sp modelId="{57656C20-145C-4DFA-BD64-5C677D1A0CB7}">
      <dsp:nvSpPr>
        <dsp:cNvPr id="0" name=""/>
        <dsp:cNvSpPr/>
      </dsp:nvSpPr>
      <dsp:spPr>
        <a:xfrm>
          <a:off x="4228132" y="63158"/>
          <a:ext cx="4229793" cy="671958"/>
        </a:xfrm>
        <a:prstGeom prst="roundRect">
          <a:avLst>
            <a:gd name="adj" fmla="val 10000"/>
          </a:avLst>
        </a:prstGeom>
        <a:solidFill>
          <a:srgbClr val="A082B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Evaluate</a:t>
          </a:r>
          <a:endParaRPr lang="en-US" sz="3000" b="1" kern="1200" dirty="0"/>
        </a:p>
      </dsp:txBody>
      <dsp:txXfrm>
        <a:off x="4228132" y="63158"/>
        <a:ext cx="4229793" cy="671958"/>
      </dsp:txXfrm>
    </dsp:sp>
    <dsp:sp modelId="{39338C2D-59C8-4EA0-9D01-E70729197626}">
      <dsp:nvSpPr>
        <dsp:cNvPr id="0" name=""/>
        <dsp:cNvSpPr/>
      </dsp:nvSpPr>
      <dsp:spPr>
        <a:xfrm rot="5400000">
          <a:off x="6284232" y="793914"/>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6C7EC9-9932-4768-8281-6A5C5BF7FDA5}">
      <dsp:nvSpPr>
        <dsp:cNvPr id="0" name=""/>
        <dsp:cNvSpPr/>
      </dsp:nvSpPr>
      <dsp:spPr>
        <a:xfrm>
          <a:off x="4244931" y="970303"/>
          <a:ext cx="4196195" cy="671958"/>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Use board committee</a:t>
          </a:r>
          <a:endParaRPr lang="en-US" sz="2400" kern="1200" dirty="0"/>
        </a:p>
      </dsp:txBody>
      <dsp:txXfrm>
        <a:off x="4244931" y="970303"/>
        <a:ext cx="4196195" cy="671958"/>
      </dsp:txXfrm>
    </dsp:sp>
    <dsp:sp modelId="{12438B0F-BD26-404B-AB13-58434C19229A}">
      <dsp:nvSpPr>
        <dsp:cNvPr id="0" name=""/>
        <dsp:cNvSpPr/>
      </dsp:nvSpPr>
      <dsp:spPr>
        <a:xfrm rot="5400000">
          <a:off x="6284232" y="1701058"/>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AD9C7EE-10AE-4838-B98C-A685A9012C91}">
      <dsp:nvSpPr>
        <dsp:cNvPr id="0" name=""/>
        <dsp:cNvSpPr/>
      </dsp:nvSpPr>
      <dsp:spPr>
        <a:xfrm>
          <a:off x="4233911" y="1877448"/>
          <a:ext cx="4218235" cy="671958"/>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Decide on evaluation tool/ criteria</a:t>
          </a:r>
          <a:endParaRPr lang="en-US" sz="2400" kern="1200" dirty="0"/>
        </a:p>
      </dsp:txBody>
      <dsp:txXfrm>
        <a:off x="4233911" y="1877448"/>
        <a:ext cx="4218235" cy="671958"/>
      </dsp:txXfrm>
    </dsp:sp>
    <dsp:sp modelId="{44120070-FDD0-43F2-A66F-6810E05AE127}">
      <dsp:nvSpPr>
        <dsp:cNvPr id="0" name=""/>
        <dsp:cNvSpPr/>
      </dsp:nvSpPr>
      <dsp:spPr>
        <a:xfrm rot="5400000">
          <a:off x="6284232" y="2608203"/>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4100C13-739D-4E13-A743-16C26960E67C}">
      <dsp:nvSpPr>
        <dsp:cNvPr id="0" name=""/>
        <dsp:cNvSpPr/>
      </dsp:nvSpPr>
      <dsp:spPr>
        <a:xfrm>
          <a:off x="4233911" y="2784592"/>
          <a:ext cx="4218235" cy="671958"/>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Gather input </a:t>
          </a:r>
          <a:endParaRPr lang="en-US" sz="2400" kern="1200" dirty="0"/>
        </a:p>
      </dsp:txBody>
      <dsp:txXfrm>
        <a:off x="4233911" y="2784592"/>
        <a:ext cx="4218235" cy="671958"/>
      </dsp:txXfrm>
    </dsp:sp>
    <dsp:sp modelId="{FC834B2A-F47D-492A-9936-35CDD369A1FD}">
      <dsp:nvSpPr>
        <dsp:cNvPr id="0" name=""/>
        <dsp:cNvSpPr/>
      </dsp:nvSpPr>
      <dsp:spPr>
        <a:xfrm rot="5400000">
          <a:off x="6284232" y="3515348"/>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068CCAE-6668-40F7-86EC-E68DBE3B60D1}">
      <dsp:nvSpPr>
        <dsp:cNvPr id="0" name=""/>
        <dsp:cNvSpPr/>
      </dsp:nvSpPr>
      <dsp:spPr>
        <a:xfrm>
          <a:off x="4244917" y="3691737"/>
          <a:ext cx="4196222" cy="671958"/>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Set up in-person evaluation</a:t>
          </a:r>
          <a:endParaRPr lang="en-US" sz="2400" kern="1200" dirty="0"/>
        </a:p>
      </dsp:txBody>
      <dsp:txXfrm>
        <a:off x="4244917" y="3691737"/>
        <a:ext cx="4196222" cy="671958"/>
      </dsp:txXfrm>
    </dsp:sp>
    <dsp:sp modelId="{00EBADD9-A24D-4F13-A820-2FBDFB2E38D3}">
      <dsp:nvSpPr>
        <dsp:cNvPr id="0" name=""/>
        <dsp:cNvSpPr/>
      </dsp:nvSpPr>
      <dsp:spPr>
        <a:xfrm rot="5400000">
          <a:off x="6284232" y="4422492"/>
          <a:ext cx="117592" cy="117592"/>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BE89FA6-89AF-4092-A505-00CA17A352B3}">
      <dsp:nvSpPr>
        <dsp:cNvPr id="0" name=""/>
        <dsp:cNvSpPr/>
      </dsp:nvSpPr>
      <dsp:spPr>
        <a:xfrm>
          <a:off x="4244931" y="4598882"/>
          <a:ext cx="4196195" cy="671958"/>
        </a:xfrm>
        <a:prstGeom prst="roundRect">
          <a:avLst>
            <a:gd name="adj" fmla="val 10000"/>
          </a:avLst>
        </a:prstGeom>
        <a:solidFill>
          <a:srgbClr val="E2D9EB"/>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Create written review</a:t>
          </a:r>
          <a:endParaRPr lang="en-US" sz="2400" kern="1200" dirty="0"/>
        </a:p>
      </dsp:txBody>
      <dsp:txXfrm>
        <a:off x="4244931" y="4598882"/>
        <a:ext cx="4196195" cy="671958"/>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63E4D7E-2A44-4193-A91C-461406CFDBFE}">
      <dsp:nvSpPr>
        <dsp:cNvPr id="0" name=""/>
        <dsp:cNvSpPr/>
      </dsp:nvSpPr>
      <dsp:spPr>
        <a:xfrm>
          <a:off x="0" y="355300"/>
          <a:ext cx="4724399" cy="21546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6666" tIns="749808" rIns="366666"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t>The governing board conducts a performance appraisal of the CEO/executive director within each calendar year</a:t>
          </a:r>
          <a:endParaRPr lang="en-US" sz="2200" kern="1200" dirty="0"/>
        </a:p>
      </dsp:txBody>
      <dsp:txXfrm>
        <a:off x="0" y="355300"/>
        <a:ext cx="4724399" cy="2154600"/>
      </dsp:txXfrm>
    </dsp:sp>
    <dsp:sp modelId="{A59967A4-4F75-4E1F-8F8A-721A2E10B0DB}">
      <dsp:nvSpPr>
        <dsp:cNvPr id="0" name=""/>
        <dsp:cNvSpPr/>
      </dsp:nvSpPr>
      <dsp:spPr>
        <a:xfrm>
          <a:off x="236219" y="4699"/>
          <a:ext cx="3307079" cy="881961"/>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000" tIns="0" rIns="125000"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7.4</a:t>
          </a:r>
          <a:endParaRPr lang="en-US" sz="2200" kern="1200" dirty="0"/>
        </a:p>
      </dsp:txBody>
      <dsp:txXfrm>
        <a:off x="236219" y="4699"/>
        <a:ext cx="3307079" cy="881961"/>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8977CAF-A5AB-4442-90CF-82F91A23825C}">
      <dsp:nvSpPr>
        <dsp:cNvPr id="0" name=""/>
        <dsp:cNvSpPr/>
      </dsp:nvSpPr>
      <dsp:spPr>
        <a:xfrm>
          <a:off x="0" y="397650"/>
          <a:ext cx="5105399" cy="3307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6236" tIns="520700" rIns="396236" bIns="149352" numCol="1" spcCol="1270" anchor="t" anchorCtr="0">
          <a:noAutofit/>
        </a:bodyPr>
        <a:lstStyle/>
        <a:p>
          <a:pPr marL="228600" lvl="1" indent="-228600" algn="l" defTabSz="933450" rtl="0">
            <a:lnSpc>
              <a:spcPct val="90000"/>
            </a:lnSpc>
            <a:spcBef>
              <a:spcPct val="0"/>
            </a:spcBef>
            <a:spcAft>
              <a:spcPct val="15000"/>
            </a:spcAft>
            <a:buChar char="••"/>
          </a:pPr>
          <a:r>
            <a:rPr lang="en-US" sz="2100" kern="1200" dirty="0" smtClean="0"/>
            <a:t>The organization has a written succession plan in place for the CEO/executive director, approved by the governing board, which contains procedures for covering an emergency/unplanned, short-term absence of 3 months or less, as well as outlines the process for filling a permanent vacancy.</a:t>
          </a:r>
          <a:endParaRPr lang="en-US" sz="2100" kern="1200" dirty="0"/>
        </a:p>
      </dsp:txBody>
      <dsp:txXfrm>
        <a:off x="0" y="397650"/>
        <a:ext cx="5105399" cy="3307500"/>
      </dsp:txXfrm>
    </dsp:sp>
    <dsp:sp modelId="{9D1B1098-CB5D-4C0B-BC2C-731B03DB61D8}">
      <dsp:nvSpPr>
        <dsp:cNvPr id="0" name=""/>
        <dsp:cNvSpPr/>
      </dsp:nvSpPr>
      <dsp:spPr>
        <a:xfrm>
          <a:off x="255269" y="28650"/>
          <a:ext cx="3573780" cy="738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080" tIns="0" rIns="135080" bIns="0" numCol="1" spcCol="1270" anchor="ctr" anchorCtr="0">
          <a:noAutofit/>
        </a:bodyPr>
        <a:lstStyle/>
        <a:p>
          <a:pPr lvl="0" algn="l" defTabSz="933450" rtl="0">
            <a:lnSpc>
              <a:spcPct val="90000"/>
            </a:lnSpc>
            <a:spcBef>
              <a:spcPct val="0"/>
            </a:spcBef>
            <a:spcAft>
              <a:spcPct val="35000"/>
            </a:spcAft>
          </a:pPr>
          <a:r>
            <a:rPr lang="en-US" sz="2100" b="1" kern="1200" dirty="0" smtClean="0"/>
            <a:t>CSBG Org. Standard 4.5</a:t>
          </a:r>
          <a:endParaRPr lang="en-US" sz="2100" kern="1200" dirty="0"/>
        </a:p>
      </dsp:txBody>
      <dsp:txXfrm>
        <a:off x="255269" y="28650"/>
        <a:ext cx="3573780" cy="73800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53BB452-C368-4295-9B68-376CC42D2BBB}">
      <dsp:nvSpPr>
        <dsp:cNvPr id="0" name=""/>
        <dsp:cNvSpPr/>
      </dsp:nvSpPr>
      <dsp:spPr>
        <a:xfrm>
          <a:off x="0" y="338759"/>
          <a:ext cx="8229599" cy="1247399"/>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458216" rIns="638708" bIns="156464"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smtClean="0"/>
            <a:t>Each board member has signed a conflict of interest</a:t>
          </a:r>
          <a:br>
            <a:rPr lang="en-US" sz="2200" kern="1200" dirty="0" smtClean="0"/>
          </a:br>
          <a:r>
            <a:rPr lang="en-US" sz="2200" kern="1200" dirty="0" smtClean="0"/>
            <a:t>policy  within the past 2 years.</a:t>
          </a:r>
          <a:endParaRPr lang="en-US" sz="2200" kern="1200" dirty="0"/>
        </a:p>
      </dsp:txBody>
      <dsp:txXfrm>
        <a:off x="0" y="338759"/>
        <a:ext cx="8229599" cy="1247399"/>
      </dsp:txXfrm>
    </dsp:sp>
    <dsp:sp modelId="{5A115E89-08F0-40C0-9AF5-ACA2E7C8D853}">
      <dsp:nvSpPr>
        <dsp:cNvPr id="0" name=""/>
        <dsp:cNvSpPr/>
      </dsp:nvSpPr>
      <dsp:spPr>
        <a:xfrm>
          <a:off x="411479" y="14039"/>
          <a:ext cx="5760720" cy="6494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5.6</a:t>
          </a:r>
          <a:endParaRPr lang="en-US" sz="2200" kern="1200" dirty="0"/>
        </a:p>
      </dsp:txBody>
      <dsp:txXfrm>
        <a:off x="411479" y="14039"/>
        <a:ext cx="5760720" cy="649440"/>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8977CAF-A5AB-4442-90CF-82F91A23825C}">
      <dsp:nvSpPr>
        <dsp:cNvPr id="0" name=""/>
        <dsp:cNvSpPr/>
      </dsp:nvSpPr>
      <dsp:spPr>
        <a:xfrm>
          <a:off x="0" y="358332"/>
          <a:ext cx="8229599" cy="18522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499872" rIns="638708" bIns="149352" numCol="1" spcCol="1270" anchor="t" anchorCtr="0">
          <a:noAutofit/>
        </a:bodyPr>
        <a:lstStyle/>
        <a:p>
          <a:pPr marL="228600" lvl="1" indent="-228600" algn="l" defTabSz="933450" rtl="0">
            <a:lnSpc>
              <a:spcPct val="90000"/>
            </a:lnSpc>
            <a:spcBef>
              <a:spcPct val="0"/>
            </a:spcBef>
            <a:spcAft>
              <a:spcPct val="15000"/>
            </a:spcAft>
            <a:buChar char="••"/>
          </a:pPr>
          <a:r>
            <a:rPr lang="en-US" sz="2100" kern="1200" dirty="0" smtClean="0"/>
            <a:t>The organization has a</a:t>
          </a:r>
          <a:br>
            <a:rPr lang="en-US" sz="2100" kern="1200" dirty="0" smtClean="0"/>
          </a:br>
          <a:r>
            <a:rPr lang="en-US" sz="2100" kern="1200" dirty="0" smtClean="0"/>
            <a:t>whistleblower policy that has</a:t>
          </a:r>
          <a:br>
            <a:rPr lang="en-US" sz="2100" kern="1200" dirty="0" smtClean="0"/>
          </a:br>
          <a:r>
            <a:rPr lang="en-US" sz="2100" kern="1200" dirty="0" smtClean="0"/>
            <a:t>been approved by the</a:t>
          </a:r>
          <a:br>
            <a:rPr lang="en-US" sz="2100" kern="1200" dirty="0" smtClean="0"/>
          </a:br>
          <a:r>
            <a:rPr lang="en-US" sz="2100" kern="1200" dirty="0" smtClean="0"/>
            <a:t>governing board.</a:t>
          </a:r>
          <a:endParaRPr lang="en-US" sz="2100" kern="1200" dirty="0"/>
        </a:p>
      </dsp:txBody>
      <dsp:txXfrm>
        <a:off x="0" y="358332"/>
        <a:ext cx="8229599" cy="1852200"/>
      </dsp:txXfrm>
    </dsp:sp>
    <dsp:sp modelId="{9D1B1098-CB5D-4C0B-BC2C-731B03DB61D8}">
      <dsp:nvSpPr>
        <dsp:cNvPr id="0" name=""/>
        <dsp:cNvSpPr/>
      </dsp:nvSpPr>
      <dsp:spPr>
        <a:xfrm>
          <a:off x="411479" y="4092"/>
          <a:ext cx="5760720" cy="708479"/>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33450" rtl="0">
            <a:lnSpc>
              <a:spcPct val="90000"/>
            </a:lnSpc>
            <a:spcBef>
              <a:spcPct val="0"/>
            </a:spcBef>
            <a:spcAft>
              <a:spcPct val="35000"/>
            </a:spcAft>
          </a:pPr>
          <a:r>
            <a:rPr lang="en-US" sz="2100" b="1" kern="1200" dirty="0" smtClean="0"/>
            <a:t>CSBG Org. Standard 7.7</a:t>
          </a:r>
          <a:endParaRPr lang="en-US" sz="2100" kern="1200" dirty="0"/>
        </a:p>
      </dsp:txBody>
      <dsp:txXfrm>
        <a:off x="411479" y="4092"/>
        <a:ext cx="5760720" cy="708479"/>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63E4D7E-2A44-4193-A91C-461406CFDBFE}">
      <dsp:nvSpPr>
        <dsp:cNvPr id="0" name=""/>
        <dsp:cNvSpPr/>
      </dsp:nvSpPr>
      <dsp:spPr>
        <a:xfrm>
          <a:off x="0" y="319892"/>
          <a:ext cx="8229599" cy="14175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624840" rIns="638708"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t>All required filings and payments related to payroll withholdings are completed on time. </a:t>
          </a:r>
          <a:endParaRPr lang="en-US" sz="2200" kern="1200" dirty="0"/>
        </a:p>
      </dsp:txBody>
      <dsp:txXfrm>
        <a:off x="0" y="319892"/>
        <a:ext cx="8229599" cy="1417500"/>
      </dsp:txXfrm>
    </dsp:sp>
    <dsp:sp modelId="{A59967A4-4F75-4E1F-8F8A-721A2E10B0DB}">
      <dsp:nvSpPr>
        <dsp:cNvPr id="0" name=""/>
        <dsp:cNvSpPr/>
      </dsp:nvSpPr>
      <dsp:spPr>
        <a:xfrm>
          <a:off x="411479" y="27724"/>
          <a:ext cx="5760720" cy="73496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8.8</a:t>
          </a:r>
          <a:endParaRPr lang="en-US" sz="2200" kern="1200" dirty="0"/>
        </a:p>
      </dsp:txBody>
      <dsp:txXfrm>
        <a:off x="411479" y="27724"/>
        <a:ext cx="5760720" cy="734968"/>
      </dsp:txXfrm>
    </dsp:sp>
    <dsp:sp modelId="{1A80C4B6-7D56-417B-B248-5B80D48C89CA}">
      <dsp:nvSpPr>
        <dsp:cNvPr id="0" name=""/>
        <dsp:cNvSpPr/>
      </dsp:nvSpPr>
      <dsp:spPr>
        <a:xfrm>
          <a:off x="0" y="2136175"/>
          <a:ext cx="8229599" cy="1417500"/>
        </a:xfrm>
        <a:prstGeom prst="rect">
          <a:avLst/>
        </a:prstGeom>
        <a:solidFill>
          <a:schemeClr val="lt1">
            <a:alpha val="90000"/>
            <a:hueOff val="0"/>
            <a:satOff val="0"/>
            <a:lumOff val="0"/>
            <a:alphaOff val="0"/>
          </a:schemeClr>
        </a:solidFill>
        <a:ln w="25400" cap="flat" cmpd="sng" algn="ctr">
          <a:solidFill>
            <a:schemeClr val="accent3">
              <a:hueOff val="11624607"/>
              <a:satOff val="-37145"/>
              <a:lumOff val="-94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624840" rIns="638708" bIns="156464"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smtClean="0"/>
            <a:t>The IRS Form 990 is completed annually and made available to the governing board for review. </a:t>
          </a:r>
          <a:endParaRPr lang="en-US" sz="2200" kern="1200" dirty="0"/>
        </a:p>
      </dsp:txBody>
      <dsp:txXfrm>
        <a:off x="0" y="2136175"/>
        <a:ext cx="8229599" cy="1417500"/>
      </dsp:txXfrm>
    </dsp:sp>
    <dsp:sp modelId="{65FC1830-3DD6-47DA-B6C4-88800DA8AF17}">
      <dsp:nvSpPr>
        <dsp:cNvPr id="0" name=""/>
        <dsp:cNvSpPr/>
      </dsp:nvSpPr>
      <dsp:spPr>
        <a:xfrm>
          <a:off x="411479" y="1899392"/>
          <a:ext cx="5760720" cy="679582"/>
        </a:xfrm>
        <a:prstGeom prst="roundRect">
          <a:avLst/>
        </a:prstGeom>
        <a:solidFill>
          <a:schemeClr val="accent3">
            <a:hueOff val="11624607"/>
            <a:satOff val="-3714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8.6</a:t>
          </a:r>
          <a:endParaRPr lang="en-US" sz="2200" kern="1200" dirty="0"/>
        </a:p>
      </dsp:txBody>
      <dsp:txXfrm>
        <a:off x="411479" y="1899392"/>
        <a:ext cx="5760720" cy="679582"/>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A196932-51F7-4168-BD7F-DF0FA62C4464}">
      <dsp:nvSpPr>
        <dsp:cNvPr id="0" name=""/>
        <dsp:cNvSpPr/>
      </dsp:nvSpPr>
      <dsp:spPr>
        <a:xfrm>
          <a:off x="0" y="643466"/>
          <a:ext cx="8382000" cy="2175932"/>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50536" tIns="374904" rIns="650536" bIns="156464"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smtClean="0"/>
            <a:t>The governing board receives financial reports at each regular meeting that include the following:</a:t>
          </a:r>
          <a:endParaRPr lang="en-US" sz="2200" kern="1200" dirty="0"/>
        </a:p>
        <a:p>
          <a:pPr marL="457200" lvl="2" indent="-228600" algn="l" defTabSz="977900" rtl="0">
            <a:lnSpc>
              <a:spcPct val="90000"/>
            </a:lnSpc>
            <a:spcBef>
              <a:spcPct val="0"/>
            </a:spcBef>
            <a:spcAft>
              <a:spcPct val="15000"/>
            </a:spcAft>
            <a:buChar char="••"/>
          </a:pPr>
          <a:r>
            <a:rPr lang="en-US" sz="2200" kern="1200" dirty="0" smtClean="0"/>
            <a:t>Org.-wide report on revenue and expenditures that compares budget to actual, categorized by program; and</a:t>
          </a:r>
          <a:endParaRPr lang="en-US" sz="2200" kern="1200" dirty="0"/>
        </a:p>
        <a:p>
          <a:pPr marL="457200" lvl="2" indent="-228600" algn="l" defTabSz="977900" rtl="0">
            <a:lnSpc>
              <a:spcPct val="90000"/>
            </a:lnSpc>
            <a:spcBef>
              <a:spcPct val="0"/>
            </a:spcBef>
            <a:spcAft>
              <a:spcPct val="15000"/>
            </a:spcAft>
            <a:buChar char="••"/>
          </a:pPr>
          <a:r>
            <a:rPr lang="en-US" sz="2200" kern="1200" dirty="0" smtClean="0"/>
            <a:t>Balance sheet/statement of financial position.</a:t>
          </a:r>
          <a:endParaRPr lang="en-US" sz="2200" kern="1200" dirty="0"/>
        </a:p>
      </dsp:txBody>
      <dsp:txXfrm>
        <a:off x="0" y="643466"/>
        <a:ext cx="8382000" cy="2175932"/>
      </dsp:txXfrm>
    </dsp:sp>
    <dsp:sp modelId="{DA9324B1-DAE2-4BFC-9A92-AC9B7F1E547B}">
      <dsp:nvSpPr>
        <dsp:cNvPr id="0" name=""/>
        <dsp:cNvSpPr/>
      </dsp:nvSpPr>
      <dsp:spPr>
        <a:xfrm>
          <a:off x="210011" y="51678"/>
          <a:ext cx="5478860" cy="874982"/>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1774" tIns="0" rIns="221774"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8.7</a:t>
          </a:r>
          <a:endParaRPr lang="en-US" sz="2200" kern="1200" dirty="0"/>
        </a:p>
      </dsp:txBody>
      <dsp:txXfrm>
        <a:off x="210011" y="51678"/>
        <a:ext cx="5478860" cy="874982"/>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A7B12B5-DB2F-4FBB-908B-C7CEE84D6970}">
      <dsp:nvSpPr>
        <dsp:cNvPr id="0" name=""/>
        <dsp:cNvSpPr/>
      </dsp:nvSpPr>
      <dsp:spPr>
        <a:xfrm>
          <a:off x="0" y="430120"/>
          <a:ext cx="8229599" cy="1393087"/>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604012" rIns="638708"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t>The governing board annually approves an organization-wide budget.</a:t>
          </a:r>
          <a:endParaRPr lang="en-US" sz="2200" kern="1200" dirty="0"/>
        </a:p>
      </dsp:txBody>
      <dsp:txXfrm>
        <a:off x="0" y="430120"/>
        <a:ext cx="8229599" cy="1393087"/>
      </dsp:txXfrm>
    </dsp:sp>
    <dsp:sp modelId="{550A82C9-5D54-4581-906D-30CE4F5288F7}">
      <dsp:nvSpPr>
        <dsp:cNvPr id="0" name=""/>
        <dsp:cNvSpPr/>
      </dsp:nvSpPr>
      <dsp:spPr>
        <a:xfrm>
          <a:off x="411479" y="2080"/>
          <a:ext cx="5760720" cy="85608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8.9</a:t>
          </a:r>
          <a:endParaRPr lang="en-US" sz="2200" b="1" kern="1200" dirty="0"/>
        </a:p>
      </dsp:txBody>
      <dsp:txXfrm>
        <a:off x="411479" y="2080"/>
        <a:ext cx="5760720" cy="856080"/>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63E4D7E-2A44-4193-A91C-461406CFDBFE}">
      <dsp:nvSpPr>
        <dsp:cNvPr id="0" name=""/>
        <dsp:cNvSpPr/>
      </dsp:nvSpPr>
      <dsp:spPr>
        <a:xfrm>
          <a:off x="0" y="394434"/>
          <a:ext cx="4953000" cy="2334149"/>
        </a:xfrm>
        <a:prstGeom prst="rect">
          <a:avLst/>
        </a:prstGeom>
        <a:solidFill>
          <a:schemeClr val="lt1">
            <a:alpha val="90000"/>
            <a:hueOff val="0"/>
            <a:satOff val="0"/>
            <a:lumOff val="0"/>
            <a:alphaOff val="0"/>
          </a:schemeClr>
        </a:solidFill>
        <a:ln w="25400" cap="flat" cmpd="sng" algn="ctr">
          <a:solidFill>
            <a:srgbClr val="1F4A7F"/>
          </a:solidFill>
          <a:prstDash val="solid"/>
        </a:ln>
        <a:effectLst/>
      </dsp:spPr>
      <dsp:style>
        <a:lnRef idx="2">
          <a:scrgbClr r="0" g="0" b="0"/>
        </a:lnRef>
        <a:fillRef idx="1">
          <a:scrgbClr r="0" g="0" b="0"/>
        </a:fillRef>
        <a:effectRef idx="0">
          <a:scrgbClr r="0" g="0" b="0"/>
        </a:effectRef>
        <a:fontRef idx="minor"/>
      </dsp:style>
      <dsp:txBody>
        <a:bodyPr spcFirstLastPara="0" vert="horz" wrap="square" lIns="384408" tIns="812292" rIns="384408"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smtClean="0"/>
            <a:t>The governing board reviews and approves CEO/executive director compensation within each calendar year</a:t>
          </a:r>
          <a:r>
            <a:rPr lang="en-US" sz="2200" kern="1200" dirty="0" smtClean="0"/>
            <a:t>.</a:t>
          </a:r>
          <a:endParaRPr lang="en-US" sz="2200" kern="1200" dirty="0"/>
        </a:p>
      </dsp:txBody>
      <dsp:txXfrm>
        <a:off x="0" y="394434"/>
        <a:ext cx="4953000" cy="2334149"/>
      </dsp:txXfrm>
    </dsp:sp>
    <dsp:sp modelId="{A59967A4-4F75-4E1F-8F8A-721A2E10B0DB}">
      <dsp:nvSpPr>
        <dsp:cNvPr id="0" name=""/>
        <dsp:cNvSpPr/>
      </dsp:nvSpPr>
      <dsp:spPr>
        <a:xfrm>
          <a:off x="247650" y="14615"/>
          <a:ext cx="4317232" cy="955458"/>
        </a:xfrm>
        <a:prstGeom prst="roundRect">
          <a:avLst/>
        </a:prstGeom>
        <a:solidFill>
          <a:srgbClr val="1F4A7F"/>
        </a:solidFill>
        <a:ln w="25400" cap="flat" cmpd="sng" algn="ctr">
          <a:solidFill>
            <a:srgbClr val="1F4A7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1048" tIns="0" rIns="131048" bIns="0" numCol="1" spcCol="1270" anchor="ctr" anchorCtr="0">
          <a:noAutofit/>
        </a:bodyPr>
        <a:lstStyle/>
        <a:p>
          <a:pPr lvl="0" algn="l" defTabSz="1155700" rtl="0">
            <a:lnSpc>
              <a:spcPct val="90000"/>
            </a:lnSpc>
            <a:spcBef>
              <a:spcPct val="0"/>
            </a:spcBef>
            <a:spcAft>
              <a:spcPct val="35000"/>
            </a:spcAft>
          </a:pPr>
          <a:r>
            <a:rPr lang="en-US" sz="2600" b="1" kern="1200" dirty="0" smtClean="0"/>
            <a:t>CSBG Org. Standard 7.5:</a:t>
          </a:r>
          <a:endParaRPr lang="en-US" sz="2600" kern="1200" dirty="0"/>
        </a:p>
      </dsp:txBody>
      <dsp:txXfrm>
        <a:off x="247650" y="14615"/>
        <a:ext cx="4317232" cy="955458"/>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DB34E70-642A-41E5-95C5-70902D039851}">
      <dsp:nvSpPr>
        <dsp:cNvPr id="0" name=""/>
        <dsp:cNvSpPr/>
      </dsp:nvSpPr>
      <dsp:spPr>
        <a:xfrm>
          <a:off x="0" y="349126"/>
          <a:ext cx="4741331" cy="2253825"/>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7980" tIns="562356" rIns="367980"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t>An organization-wide, comprehensive risk assessment has been completed within the past 2 years and reported to the governing board.</a:t>
          </a:r>
          <a:endParaRPr lang="en-US" sz="2200" kern="1200" dirty="0"/>
        </a:p>
      </dsp:txBody>
      <dsp:txXfrm>
        <a:off x="0" y="349126"/>
        <a:ext cx="4741331" cy="2253825"/>
      </dsp:txXfrm>
    </dsp:sp>
    <dsp:sp modelId="{9322EC13-C948-456A-ACE2-4BC55E92E5E1}">
      <dsp:nvSpPr>
        <dsp:cNvPr id="0" name=""/>
        <dsp:cNvSpPr/>
      </dsp:nvSpPr>
      <dsp:spPr>
        <a:xfrm>
          <a:off x="237066" y="20502"/>
          <a:ext cx="3318965" cy="770689"/>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448" tIns="0" rIns="125448"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4.6</a:t>
          </a:r>
          <a:endParaRPr lang="en-US" sz="2200" kern="1200" dirty="0"/>
        </a:p>
      </dsp:txBody>
      <dsp:txXfrm>
        <a:off x="237066" y="20502"/>
        <a:ext cx="3318965" cy="770689"/>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 xmlns:p14="http://schemas.microsoft.com/office/powerpoint/2010/main"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F80D25CD-9EE0-4373-9CC2-1D15654FDF97}" type="slidenum">
              <a:rPr lang="en-US"/>
              <a:pPr/>
              <a:t>‹#›</a:t>
            </a:fld>
            <a:endParaRPr lang="en-US"/>
          </a:p>
        </p:txBody>
      </p:sp>
    </p:spTree>
    <p:extLst>
      <p:ext uri="{BB962C8B-B14F-4D97-AF65-F5344CB8AC3E}">
        <p14:creationId xmlns="" xmlns:p14="http://schemas.microsoft.com/office/powerpoint/2010/main"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593725"/>
            <a:ext cx="4648200" cy="3486150"/>
          </a:xfrm>
        </p:spPr>
      </p:sp>
      <p:sp>
        <p:nvSpPr>
          <p:cNvPr id="3" name="Notes Placeholder 2"/>
          <p:cNvSpPr>
            <a:spLocks noGrp="1"/>
          </p:cNvSpPr>
          <p:nvPr>
            <p:ph type="body" idx="1"/>
          </p:nvPr>
        </p:nvSpPr>
        <p:spPr>
          <a:xfrm>
            <a:off x="381001" y="4416099"/>
            <a:ext cx="6248400" cy="4499301"/>
          </a:xfrm>
        </p:spPr>
        <p:txBody>
          <a:bodyPr>
            <a:normAutofit fontScale="92500" lnSpcReduction="20000"/>
          </a:bodyPr>
          <a:lstStyle/>
          <a:p>
            <a:pPr>
              <a:lnSpc>
                <a:spcPct val="110000"/>
              </a:lnSpc>
              <a:spcBef>
                <a:spcPts val="0"/>
              </a:spcBef>
            </a:pPr>
            <a:r>
              <a:rPr lang="en-US" sz="1100" dirty="0" smtClean="0">
                <a:latin typeface="+mn-lt"/>
              </a:rPr>
              <a:t>Serving on a board of directors of a nonprofit organization is both rewarding and challenging.  For</a:t>
            </a:r>
            <a:r>
              <a:rPr lang="en-US" sz="1100" baseline="0" dirty="0" smtClean="0">
                <a:latin typeface="+mn-lt"/>
              </a:rPr>
              <a:t> a nonprofit community action agency (CAA), the federal funding that the organization receives adds another, unique layer to a board member’s responsibilities.  Using scenarios and quizzes, t</a:t>
            </a:r>
            <a:r>
              <a:rPr lang="en-US" sz="1100" dirty="0" smtClean="0">
                <a:latin typeface="+mn-lt"/>
              </a:rPr>
              <a:t>his presentation focuses generally on the role and responsibilities of a </a:t>
            </a:r>
            <a:r>
              <a:rPr lang="en-US" sz="1100" baseline="0" dirty="0" smtClean="0">
                <a:latin typeface="+mn-lt"/>
              </a:rPr>
              <a:t>nonprofit board and specifically on the board leadership for a nonprofit that is community action agency (CAA).</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a:t>
            </a:fld>
            <a:endParaRPr lang="en-US"/>
          </a:p>
        </p:txBody>
      </p:sp>
    </p:spTree>
    <p:extLst>
      <p:ext uri="{BB962C8B-B14F-4D97-AF65-F5344CB8AC3E}">
        <p14:creationId xmlns="" xmlns:p14="http://schemas.microsoft.com/office/powerpoint/2010/main"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dirty="0" smtClean="0">
                <a:latin typeface="+mn-lt"/>
              </a:rPr>
              <a:t>Unpacking what it means for board</a:t>
            </a:r>
            <a:r>
              <a:rPr lang="en-US" sz="1100" baseline="0" dirty="0" smtClean="0">
                <a:latin typeface="+mn-lt"/>
              </a:rPr>
              <a:t> members to manage all the affairs of a nonprofit corporation can seem daunting and overwhelming.  For nonprofit CAAs, a board member’s responsibilities are often driven by the requirements of the state and federal funding they receive. For example, t</a:t>
            </a:r>
            <a:r>
              <a:rPr lang="en-US" sz="1100" dirty="0" smtClean="0">
                <a:latin typeface="+mn-lt"/>
              </a:rPr>
              <a:t>he</a:t>
            </a:r>
            <a:r>
              <a:rPr lang="en-US" sz="1100" baseline="0" dirty="0" smtClean="0">
                <a:latin typeface="+mn-lt"/>
              </a:rPr>
              <a:t> federal CSBG Act requires board members to be fully engaged in the development, planning, implementation and evaluation of the CSBG program.  </a:t>
            </a:r>
          </a:p>
          <a:p>
            <a:pPr>
              <a:spcBef>
                <a:spcPts val="0"/>
              </a:spcBef>
            </a:pPr>
            <a:endParaRPr lang="en-US" sz="1100" baseline="0" dirty="0" smtClean="0">
              <a:latin typeface="+mn-lt"/>
            </a:endParaRPr>
          </a:p>
          <a:p>
            <a:pPr>
              <a:spcBef>
                <a:spcPts val="0"/>
              </a:spcBef>
            </a:pPr>
            <a:r>
              <a:rPr lang="en-US" sz="1100" baseline="0" dirty="0" smtClean="0">
                <a:latin typeface="+mn-lt"/>
              </a:rPr>
              <a:t>The following section unpacks a board’s responsibilities as managers of the corporation and pursuant to funding source directives by focusing on key responsibilities that encompass many of the actions board members must take to effectively fulfill their duties.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a:p>
        </p:txBody>
      </p:sp>
    </p:spTree>
    <p:extLst>
      <p:ext uri="{BB962C8B-B14F-4D97-AF65-F5344CB8AC3E}">
        <p14:creationId xmlns="" xmlns:p14="http://schemas.microsoft.com/office/powerpoint/2010/main" val="1774380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095999" cy="4182457"/>
          </a:xfrm>
        </p:spPr>
        <p:txBody>
          <a:bodyPr>
            <a:normAutofit/>
          </a:bodyPr>
          <a:lstStyle/>
          <a:p>
            <a:pPr>
              <a:spcBef>
                <a:spcPts val="0"/>
              </a:spcBef>
            </a:pPr>
            <a:r>
              <a:rPr lang="en-US" sz="1100" dirty="0" smtClean="0">
                <a:latin typeface="+mn-lt"/>
              </a:rPr>
              <a:t>CAPLAW has identified 6 hallmarks of an effective tripartite board. </a:t>
            </a:r>
            <a:r>
              <a:rPr lang="en-US" sz="1100" baseline="0" dirty="0" smtClean="0">
                <a:latin typeface="+mn-lt"/>
              </a:rPr>
              <a:t> Engaged boards acting and monitoring in these key areas are likely to be meeting and exceeding the governance requirements applicable to them. As we work through each of the six characteristics we will discuss how they tie in with the tripartite board’s responsibility to be fully engaged in the development, planning, implementation and evaluation of the CSBG program. We will also show how many of the CSBG Organizational Standards, especially those specific to a board’s responsibilities, are met through fulfilling these key responsibilities.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a:p>
        </p:txBody>
      </p:sp>
    </p:spTree>
    <p:extLst>
      <p:ext uri="{BB962C8B-B14F-4D97-AF65-F5344CB8AC3E}">
        <p14:creationId xmlns="" xmlns:p14="http://schemas.microsoft.com/office/powerpoint/2010/main" val="2611207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 tripartite board</a:t>
            </a:r>
            <a:r>
              <a:rPr lang="en-US" sz="1100" baseline="0" dirty="0" smtClean="0">
                <a:latin typeface="+mn-lt"/>
              </a:rPr>
              <a:t> plays an instrumental role in ensuring that a CAA is accountable, i.e., fiscally strong, legally complaint and operationally sound. Maintaining accountability requires the implementation of systems, policies and procedures that the board oversees, reviews and approves.  To gain and maintain public trust, a CAA must be able to show that it has a strong commitment to ethical principles, transparency and accountability.</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a:p>
        </p:txBody>
      </p:sp>
    </p:spTree>
    <p:extLst>
      <p:ext uri="{BB962C8B-B14F-4D97-AF65-F5344CB8AC3E}">
        <p14:creationId xmlns="" xmlns:p14="http://schemas.microsoft.com/office/powerpoint/2010/main" val="2350917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When we talk about accountability, we will be looking at actions</a:t>
            </a:r>
            <a:r>
              <a:rPr lang="en-US" sz="1100" baseline="0" dirty="0" smtClean="0">
                <a:latin typeface="+mn-lt"/>
              </a:rPr>
              <a:t> boards can take in three overlapping areas – legal, financial and operational – to support a CAA’s efforts to either maintain or grow into a high-performing organization.</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a:p>
        </p:txBody>
      </p:sp>
    </p:spTree>
    <p:extLst>
      <p:ext uri="{BB962C8B-B14F-4D97-AF65-F5344CB8AC3E}">
        <p14:creationId xmlns="" xmlns:p14="http://schemas.microsoft.com/office/powerpoint/2010/main" val="3262774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As previously discussed, th</a:t>
            </a:r>
            <a:r>
              <a:rPr lang="en-US" sz="1100" baseline="0" dirty="0" smtClean="0">
                <a:latin typeface="+mn-lt"/>
              </a:rPr>
              <a:t>e executive director is the sole employee of the board and is authorized by the board to hire, fire and manage staff.  Board members generally communicate with other staff about organizational business through its one employee, the executive director.  A key board responsibility that is essential to maintaining an accountable organization is to effectively oversee, evaluate and compensate the executive director.</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a:p>
        </p:txBody>
      </p:sp>
    </p:spTree>
    <p:extLst>
      <p:ext uri="{BB962C8B-B14F-4D97-AF65-F5344CB8AC3E}">
        <p14:creationId xmlns="" xmlns:p14="http://schemas.microsoft.com/office/powerpoint/2010/main" val="2589866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28800" y="228600"/>
            <a:ext cx="3243263" cy="2432050"/>
          </a:xfrm>
        </p:spPr>
      </p:sp>
      <p:sp>
        <p:nvSpPr>
          <p:cNvPr id="3" name="Notes Placeholder 2"/>
          <p:cNvSpPr>
            <a:spLocks noGrp="1"/>
          </p:cNvSpPr>
          <p:nvPr>
            <p:ph type="body" idx="1"/>
          </p:nvPr>
        </p:nvSpPr>
        <p:spPr>
          <a:xfrm>
            <a:off x="228600" y="2710400"/>
            <a:ext cx="6629400" cy="6357400"/>
          </a:xfrm>
        </p:spPr>
        <p:txBody>
          <a:bodyPr>
            <a:noAutofit/>
          </a:bodyPr>
          <a:lstStyle/>
          <a:p>
            <a:pPr>
              <a:lnSpc>
                <a:spcPct val="90000"/>
              </a:lnSpc>
              <a:spcBef>
                <a:spcPts val="0"/>
              </a:spcBef>
            </a:pPr>
            <a:r>
              <a:rPr lang="en-US" sz="1000" b="1" u="none" dirty="0" smtClean="0">
                <a:latin typeface="+mn-lt"/>
              </a:rPr>
              <a:t>Oversee</a:t>
            </a:r>
          </a:p>
          <a:p>
            <a:pPr>
              <a:lnSpc>
                <a:spcPct val="90000"/>
              </a:lnSpc>
              <a:spcBef>
                <a:spcPts val="0"/>
              </a:spcBef>
            </a:pPr>
            <a:r>
              <a:rPr lang="en-US" sz="1000" dirty="0" smtClean="0">
                <a:latin typeface="+mn-lt"/>
              </a:rPr>
              <a:t>In a smoothly running organization, the board</a:t>
            </a:r>
            <a:r>
              <a:rPr lang="en-US" sz="1000" baseline="0" dirty="0" smtClean="0">
                <a:latin typeface="+mn-lt"/>
              </a:rPr>
              <a:t> regularly communicates with the executive director via the board chair who </a:t>
            </a:r>
            <a:r>
              <a:rPr lang="en-US" sz="1000" dirty="0" smtClean="0">
                <a:latin typeface="+mn-lt"/>
              </a:rPr>
              <a:t>will often meet or schedule regular calls with the executive director to discuss new or ongoing concerns. Meeting regularly establishes an opportunity for the board chair to let the executive director know what the board believes</a:t>
            </a:r>
            <a:r>
              <a:rPr lang="en-US" sz="1000" baseline="0" dirty="0" smtClean="0">
                <a:latin typeface="+mn-lt"/>
              </a:rPr>
              <a:t> the </a:t>
            </a:r>
            <a:r>
              <a:rPr lang="en-US" sz="1000" dirty="0" smtClean="0">
                <a:latin typeface="+mn-lt"/>
              </a:rPr>
              <a:t>executive director is doing well and provide appreciation for his or her daily efforts on behalf of the organization. At the same time, it is a way to spot problems between evaluations, before they become critical. </a:t>
            </a:r>
            <a:endParaRPr lang="en-US" sz="1000" baseline="0" dirty="0" smtClean="0">
              <a:latin typeface="+mn-lt"/>
            </a:endParaRPr>
          </a:p>
          <a:p>
            <a:pPr>
              <a:lnSpc>
                <a:spcPct val="90000"/>
              </a:lnSpc>
              <a:spcBef>
                <a:spcPts val="0"/>
              </a:spcBef>
            </a:pPr>
            <a:endParaRPr lang="en-US" sz="1000" dirty="0" smtClean="0">
              <a:latin typeface="+mn-lt"/>
            </a:endParaRPr>
          </a:p>
          <a:p>
            <a:pPr>
              <a:lnSpc>
                <a:spcPct val="90000"/>
              </a:lnSpc>
              <a:spcBef>
                <a:spcPts val="0"/>
              </a:spcBef>
            </a:pPr>
            <a:r>
              <a:rPr lang="en-US" sz="1000" dirty="0" smtClean="0">
                <a:latin typeface="+mn-lt"/>
              </a:rPr>
              <a:t>Being an executive director is a tremendously complex job with many pressures and expectations. If the executive director has been struggling with specific problems such as time management, lack of expertise, or feeling overwhelmed, the board should work to help him/her obtain the needed assistance. For most boards, the board chair will likely be the one to discuss such issues with the executive director and then work with either the full board or a board committee to identify possible solutions such as training in specific subjects, finding an external mentor or considering executive coaching.</a:t>
            </a:r>
          </a:p>
          <a:p>
            <a:pPr>
              <a:lnSpc>
                <a:spcPct val="90000"/>
              </a:lnSpc>
              <a:spcBef>
                <a:spcPts val="0"/>
              </a:spcBef>
            </a:pPr>
            <a:endParaRPr lang="en-US" sz="1000" dirty="0" smtClean="0">
              <a:latin typeface="+mn-lt"/>
            </a:endParaRPr>
          </a:p>
          <a:p>
            <a:pPr>
              <a:lnSpc>
                <a:spcPct val="90000"/>
              </a:lnSpc>
              <a:spcBef>
                <a:spcPts val="0"/>
              </a:spcBef>
            </a:pPr>
            <a:r>
              <a:rPr lang="en-US" sz="1000" b="1" dirty="0" smtClean="0">
                <a:latin typeface="+mn-lt"/>
              </a:rPr>
              <a:t>Evaluate</a:t>
            </a:r>
          </a:p>
          <a:p>
            <a:pPr>
              <a:lnSpc>
                <a:spcPct val="90000"/>
              </a:lnSpc>
              <a:spcBef>
                <a:spcPts val="0"/>
              </a:spcBef>
            </a:pPr>
            <a:r>
              <a:rPr lang="en-US" sz="1000" dirty="0" smtClean="0">
                <a:latin typeface="+mn-lt"/>
              </a:rPr>
              <a:t>The executive director is typically central to the success (or failure) of an organization. One of the board’s most critical roles is to perform an annual, written evaluation of the executive director. This evaluation will document both achievements and shortcomings so that the executive director’s performance can be improved to benefit the entire organization as well as his/her own personal growth. </a:t>
            </a:r>
          </a:p>
          <a:p>
            <a:pPr>
              <a:lnSpc>
                <a:spcPct val="90000"/>
              </a:lnSpc>
              <a:spcBef>
                <a:spcPts val="0"/>
              </a:spcBef>
            </a:pPr>
            <a:endParaRPr lang="en-US" sz="1000" dirty="0" smtClean="0">
              <a:latin typeface="+mn-lt"/>
            </a:endParaRPr>
          </a:p>
          <a:p>
            <a:pPr>
              <a:lnSpc>
                <a:spcPct val="90000"/>
              </a:lnSpc>
              <a:spcBef>
                <a:spcPts val="0"/>
              </a:spcBef>
            </a:pPr>
            <a:r>
              <a:rPr lang="en-US" sz="1000" dirty="0" smtClean="0">
                <a:latin typeface="+mn-lt"/>
              </a:rPr>
              <a:t>The evaluation of the executive director actually begins when the board and the executive director agree upon goals and objectives for the coming year. Tying these goals to the strategic plan of the organization is a good way to structure a meaningful performance review for the executive director. The evaluation process often helps align and clarify the goals and expectations of the executive director and provides firm support for executive compensation decisions. While the size and complexity of the board and the organization will dictate what procedures and tools are appropriate for the evaluation, there are some</a:t>
            </a:r>
            <a:r>
              <a:rPr lang="en-US" sz="1000" baseline="0" dirty="0" smtClean="0">
                <a:latin typeface="+mn-lt"/>
              </a:rPr>
              <a:t> general guidelines boards may find useful, which include</a:t>
            </a:r>
            <a:r>
              <a:rPr lang="en-US" sz="1000" dirty="0" smtClean="0">
                <a:latin typeface="+mn-lt"/>
              </a:rPr>
              <a:t>: </a:t>
            </a:r>
          </a:p>
          <a:p>
            <a:pPr>
              <a:lnSpc>
                <a:spcPct val="90000"/>
              </a:lnSpc>
              <a:spcBef>
                <a:spcPts val="0"/>
              </a:spcBef>
            </a:pPr>
            <a:endParaRPr lang="en-US" sz="1000" dirty="0" smtClean="0">
              <a:latin typeface="+mn-lt"/>
            </a:endParaRPr>
          </a:p>
          <a:p>
            <a:pPr>
              <a:lnSpc>
                <a:spcPct val="90000"/>
              </a:lnSpc>
              <a:spcBef>
                <a:spcPts val="0"/>
              </a:spcBef>
            </a:pPr>
            <a:r>
              <a:rPr lang="en-US" sz="1000" b="1" dirty="0" smtClean="0">
                <a:latin typeface="+mn-lt"/>
              </a:rPr>
              <a:t>Use a board committee </a:t>
            </a:r>
            <a:r>
              <a:rPr lang="en-US" sz="1000" dirty="0" smtClean="0">
                <a:latin typeface="+mn-lt"/>
              </a:rPr>
              <a:t>that could be either a subgroup of the executive, governance or compensation committee (if applicable) or perhaps an ad hoc committee that will handle the logistics, research and written documentation. </a:t>
            </a:r>
          </a:p>
          <a:p>
            <a:pPr>
              <a:lnSpc>
                <a:spcPct val="90000"/>
              </a:lnSpc>
              <a:spcBef>
                <a:spcPts val="0"/>
              </a:spcBef>
            </a:pPr>
            <a:endParaRPr lang="en-US" sz="1000" dirty="0" smtClean="0">
              <a:latin typeface="+mn-lt"/>
            </a:endParaRPr>
          </a:p>
          <a:p>
            <a:pPr>
              <a:lnSpc>
                <a:spcPct val="90000"/>
              </a:lnSpc>
              <a:spcBef>
                <a:spcPts val="0"/>
              </a:spcBef>
            </a:pPr>
            <a:r>
              <a:rPr lang="en-US" sz="1000" b="1" dirty="0" smtClean="0">
                <a:latin typeface="+mn-lt"/>
              </a:rPr>
              <a:t>Decide on an evaluation tool and the criteria for the review</a:t>
            </a:r>
            <a:r>
              <a:rPr lang="en-US" sz="1000" dirty="0" smtClean="0">
                <a:latin typeface="+mn-lt"/>
              </a:rPr>
              <a:t>.  Many types of evaluation tools are available,</a:t>
            </a:r>
            <a:r>
              <a:rPr lang="en-US" sz="1000" baseline="0" dirty="0" smtClean="0">
                <a:latin typeface="+mn-lt"/>
              </a:rPr>
              <a:t> </a:t>
            </a:r>
            <a:r>
              <a:rPr lang="en-US" sz="1000" dirty="0" smtClean="0">
                <a:latin typeface="+mn-lt"/>
              </a:rPr>
              <a:t>ranging from a checklist of skills and abilities that enable others to “rate” the executive director, to more open-ended tools that allow for individual comments. The executive director and the committee should meet to review the process and the tool.</a:t>
            </a:r>
          </a:p>
          <a:p>
            <a:pPr>
              <a:lnSpc>
                <a:spcPct val="90000"/>
              </a:lnSpc>
              <a:spcBef>
                <a:spcPts val="0"/>
              </a:spcBef>
            </a:pPr>
            <a:endParaRPr lang="en-US" sz="1000" dirty="0" smtClean="0">
              <a:latin typeface="+mn-lt"/>
            </a:endParaRPr>
          </a:p>
          <a:p>
            <a:pPr>
              <a:lnSpc>
                <a:spcPct val="90000"/>
              </a:lnSpc>
              <a:spcBef>
                <a:spcPts val="0"/>
              </a:spcBef>
            </a:pPr>
            <a:r>
              <a:rPr lang="en-US" sz="1000" b="1" dirty="0" smtClean="0">
                <a:latin typeface="+mn-lt"/>
              </a:rPr>
              <a:t>Gather input from a variety of sources. </a:t>
            </a:r>
            <a:r>
              <a:rPr lang="en-US" sz="1000" dirty="0" smtClean="0">
                <a:latin typeface="+mn-lt"/>
              </a:rPr>
              <a:t>Include board and staff members, and key partners of the CAA (consider clients, volunteers, donors, community members, etc.) as part of the evaluation. Obtaining input from non-board members may be difficult without anonymity so a board may consider using online surveys that protect confidentiality.</a:t>
            </a:r>
          </a:p>
          <a:p>
            <a:pPr>
              <a:lnSpc>
                <a:spcPct val="90000"/>
              </a:lnSpc>
              <a:spcBef>
                <a:spcPts val="0"/>
              </a:spcBef>
            </a:pPr>
            <a:endParaRPr lang="en-US" sz="1000" dirty="0" smtClean="0">
              <a:latin typeface="+mn-lt"/>
            </a:endParaRPr>
          </a:p>
          <a:p>
            <a:pPr>
              <a:lnSpc>
                <a:spcPct val="90000"/>
              </a:lnSpc>
              <a:spcBef>
                <a:spcPts val="0"/>
              </a:spcBef>
            </a:pPr>
            <a:r>
              <a:rPr lang="en-US" sz="1000" b="1" dirty="0" smtClean="0">
                <a:latin typeface="+mn-lt"/>
              </a:rPr>
              <a:t>Set up a face-to-face evaluation meeting</a:t>
            </a:r>
            <a:r>
              <a:rPr lang="en-US" sz="1000" dirty="0" smtClean="0">
                <a:latin typeface="+mn-lt"/>
              </a:rPr>
              <a:t>. Consider having either the board chair, or the chair and one other committee member, meet with the executive director to discuss the evaluation. Such a meeting would typically cover the executive director’s achievements, the areas where he/she might need improvement, and goals for the executive director to focus on in the coming year. It is also a good opportunity to discuss professional development goals for the executive director. If compensation is discussed, the committee should keep a record of that discussion.</a:t>
            </a:r>
          </a:p>
          <a:p>
            <a:pPr>
              <a:lnSpc>
                <a:spcPct val="90000"/>
              </a:lnSpc>
              <a:spcBef>
                <a:spcPts val="0"/>
              </a:spcBef>
            </a:pPr>
            <a:endParaRPr lang="en-US" sz="1000" dirty="0" smtClean="0">
              <a:latin typeface="+mn-lt"/>
            </a:endParaRPr>
          </a:p>
          <a:p>
            <a:pPr>
              <a:lnSpc>
                <a:spcPct val="90000"/>
              </a:lnSpc>
              <a:spcBef>
                <a:spcPts val="0"/>
              </a:spcBef>
            </a:pPr>
            <a:r>
              <a:rPr lang="en-US" sz="1000" b="1" dirty="0" smtClean="0">
                <a:latin typeface="+mn-lt"/>
              </a:rPr>
              <a:t>Create a written review and summary</a:t>
            </a:r>
            <a:r>
              <a:rPr lang="en-US" sz="1000" dirty="0" smtClean="0">
                <a:latin typeface="+mn-lt"/>
              </a:rPr>
              <a:t>. Documentation is important because it serves as a point of reference for the board and executive director with respect to those areas where the executive director has been successful, as well as those where he/she can improve performance. </a:t>
            </a:r>
            <a:endParaRPr lang="en-US" sz="10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a:t>
            </a:fld>
            <a:endParaRPr lang="en-US"/>
          </a:p>
        </p:txBody>
      </p:sp>
    </p:spTree>
    <p:extLst>
      <p:ext uri="{BB962C8B-B14F-4D97-AF65-F5344CB8AC3E}">
        <p14:creationId xmlns="" xmlns:p14="http://schemas.microsoft.com/office/powerpoint/2010/main" val="602412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kern="1200" dirty="0" smtClean="0">
                <a:solidFill>
                  <a:schemeClr val="tx1"/>
                </a:solidFill>
                <a:latin typeface="+mn-lt"/>
                <a:ea typeface="+mn-ea"/>
                <a:cs typeface="+mn-cs"/>
              </a:rPr>
              <a:t>While</a:t>
            </a:r>
            <a:r>
              <a:rPr lang="en-US" sz="1100" kern="1200" baseline="0" dirty="0" smtClean="0">
                <a:solidFill>
                  <a:schemeClr val="tx1"/>
                </a:solidFill>
                <a:latin typeface="+mn-lt"/>
                <a:ea typeface="+mn-ea"/>
                <a:cs typeface="+mn-cs"/>
              </a:rPr>
              <a:t> performing an annual review of the executive director is a standard practice for nonprofit organizations, CAAs are required to do so under the CSBG Organizational Standards. While t</a:t>
            </a:r>
            <a:r>
              <a:rPr lang="en-US" sz="1100" kern="1200" dirty="0" smtClean="0">
                <a:solidFill>
                  <a:schemeClr val="tx1"/>
                </a:solidFill>
                <a:latin typeface="+mn-lt"/>
                <a:ea typeface="+mn-ea"/>
                <a:cs typeface="+mn-cs"/>
              </a:rPr>
              <a:t>he Standards require that the board conduct a performance appraisal of the executive director within each calendar year,</a:t>
            </a:r>
            <a:r>
              <a:rPr lang="en-US" sz="1100" kern="1200" baseline="0" dirty="0" smtClean="0">
                <a:solidFill>
                  <a:schemeClr val="tx1"/>
                </a:solidFill>
                <a:latin typeface="+mn-lt"/>
                <a:ea typeface="+mn-ea"/>
                <a:cs typeface="+mn-cs"/>
              </a:rPr>
              <a:t> they leave the specific process and procedures for doing so up to the board.</a:t>
            </a:r>
          </a:p>
          <a:p>
            <a:pPr>
              <a:spcBef>
                <a:spcPts val="0"/>
              </a:spcBef>
            </a:pPr>
            <a:endParaRPr lang="en-US" sz="1100" kern="1200" baseline="0" dirty="0" smtClean="0">
              <a:solidFill>
                <a:schemeClr val="tx1"/>
              </a:solidFill>
              <a:latin typeface="+mn-lt"/>
              <a:ea typeface="+mn-ea"/>
              <a:cs typeface="+mn-cs"/>
            </a:endParaRPr>
          </a:p>
          <a:p>
            <a:pPr>
              <a:spcBef>
                <a:spcPts val="0"/>
              </a:spcBef>
            </a:pPr>
            <a:r>
              <a:rPr lang="en-US" sz="1100" kern="1200" baseline="0" dirty="0" smtClean="0">
                <a:solidFill>
                  <a:schemeClr val="tx1"/>
                </a:solidFill>
                <a:latin typeface="+mn-lt"/>
                <a:ea typeface="+mn-ea"/>
                <a:cs typeface="+mn-cs"/>
              </a:rPr>
              <a:t>The CAPLAW publication, </a:t>
            </a:r>
            <a:r>
              <a:rPr lang="en-US" sz="1100" i="1" kern="1200" baseline="0" dirty="0" smtClean="0">
                <a:solidFill>
                  <a:schemeClr val="tx1"/>
                </a:solidFill>
                <a:latin typeface="+mn-lt"/>
                <a:ea typeface="+mn-ea"/>
                <a:cs typeface="+mn-cs"/>
              </a:rPr>
              <a:t>Dynamic Duo: A Guide to Enhancing the Board &amp; Executive Director Partnership</a:t>
            </a:r>
            <a:r>
              <a:rPr lang="en-US" sz="1100" kern="1200" baseline="0" dirty="0" smtClean="0">
                <a:solidFill>
                  <a:schemeClr val="tx1"/>
                </a:solidFill>
                <a:latin typeface="+mn-lt"/>
                <a:ea typeface="+mn-ea"/>
                <a:cs typeface="+mn-cs"/>
              </a:rPr>
              <a:t>, offers further information and links to other resources that can help boards with conducting a performance appraisal of the executive director.</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a:t>
            </a:fld>
            <a:endParaRPr lang="en-US"/>
          </a:p>
        </p:txBody>
      </p:sp>
    </p:spTree>
    <p:extLst>
      <p:ext uri="{BB962C8B-B14F-4D97-AF65-F5344CB8AC3E}">
        <p14:creationId xmlns="" xmlns:p14="http://schemas.microsoft.com/office/powerpoint/2010/main" val="1665050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sz="1100" kern="1200" dirty="0" smtClean="0">
                <a:solidFill>
                  <a:schemeClr val="tx1"/>
                </a:solidFill>
                <a:latin typeface="+mn-lt"/>
                <a:ea typeface="+mn-ea"/>
                <a:cs typeface="+mn-cs"/>
              </a:rPr>
              <a:t>Succession planning is key to the sustainability of organizational leadership. The CSBG Organizational Standards specifically require nonprofit CAAs to have in place a written succession plan, approved by the board, for the executive director position. The plan must contain procedures for covering an emergency/unplanned departure and a short-term absence of three months or less, as well as the process for filling a permanent vacancy. </a:t>
            </a:r>
          </a:p>
          <a:p>
            <a:pPr marL="0" marR="0" indent="0" algn="l" defTabSz="914400" rtl="0" eaLnBrk="1" fontAlgn="base" latinLnBrk="0" hangingPunct="1">
              <a:lnSpc>
                <a:spcPct val="100000"/>
              </a:lnSpc>
              <a:spcBef>
                <a:spcPts val="0"/>
              </a:spcBef>
              <a:spcAft>
                <a:spcPct val="0"/>
              </a:spcAft>
              <a:buClrTx/>
              <a:buSzTx/>
              <a:buFontTx/>
              <a:buNone/>
              <a:tabLst/>
              <a:defRPr/>
            </a:pPr>
            <a:endParaRPr lang="en-US" sz="1100" kern="1200" dirty="0" smtClean="0">
              <a:solidFill>
                <a:schemeClr val="tx1"/>
              </a:solidFill>
              <a:latin typeface="+mn-lt"/>
              <a:ea typeface="+mn-ea"/>
              <a:cs typeface="+mn-cs"/>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100" kern="1200" dirty="0" smtClean="0">
                <a:solidFill>
                  <a:schemeClr val="tx1"/>
                </a:solidFill>
                <a:latin typeface="+mn-lt"/>
                <a:ea typeface="+mn-ea"/>
                <a:cs typeface="+mn-cs"/>
              </a:rPr>
              <a:t>The national Community Action Partnership has developed a number</a:t>
            </a:r>
            <a:r>
              <a:rPr lang="en-US" sz="1100" kern="1200" baseline="0" dirty="0" smtClean="0">
                <a:solidFill>
                  <a:schemeClr val="tx1"/>
                </a:solidFill>
                <a:latin typeface="+mn-lt"/>
                <a:ea typeface="+mn-ea"/>
                <a:cs typeface="+mn-cs"/>
              </a:rPr>
              <a:t> of </a:t>
            </a:r>
            <a:r>
              <a:rPr lang="en-US" sz="1100" kern="1200" dirty="0" smtClean="0">
                <a:solidFill>
                  <a:schemeClr val="tx1"/>
                </a:solidFill>
                <a:latin typeface="+mn-lt"/>
                <a:ea typeface="+mn-ea"/>
                <a:cs typeface="+mn-cs"/>
              </a:rPr>
              <a:t>executive transition resources that are available on its website.</a:t>
            </a:r>
            <a:r>
              <a:rPr lang="en-US" sz="1100" kern="1200" baseline="0" dirty="0" smtClean="0">
                <a:solidFill>
                  <a:schemeClr val="tx1"/>
                </a:solidFill>
                <a:latin typeface="+mn-lt"/>
                <a:ea typeface="+mn-ea"/>
                <a:cs typeface="+mn-cs"/>
              </a:rPr>
              <a:t> The one referenced on this slide, </a:t>
            </a:r>
            <a:r>
              <a:rPr lang="en-US" sz="1100" i="1" kern="1200" baseline="0" dirty="0" smtClean="0">
                <a:solidFill>
                  <a:schemeClr val="tx1"/>
                </a:solidFill>
                <a:latin typeface="+mn-lt"/>
                <a:ea typeface="+mn-ea"/>
                <a:cs typeface="+mn-cs"/>
              </a:rPr>
              <a:t>Part 2: Executive Succession Planning Guide</a:t>
            </a:r>
            <a:r>
              <a:rPr lang="en-US" sz="1100" kern="1200" baseline="0" dirty="0" smtClean="0">
                <a:solidFill>
                  <a:schemeClr val="tx1"/>
                </a:solidFill>
                <a:latin typeface="+mn-lt"/>
                <a:ea typeface="+mn-ea"/>
                <a:cs typeface="+mn-cs"/>
              </a:rPr>
              <a:t>, specifically discusses ways a tripartite board may develop a plan that is right for its organization. </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10</a:t>
            </a:fld>
            <a:endParaRPr lang="en-US" dirty="0"/>
          </a:p>
        </p:txBody>
      </p:sp>
    </p:spTree>
    <p:extLst>
      <p:ext uri="{BB962C8B-B14F-4D97-AF65-F5344CB8AC3E}">
        <p14:creationId xmlns="" xmlns:p14="http://schemas.microsoft.com/office/powerpoint/2010/main" val="2718798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1" y="4416099"/>
            <a:ext cx="6324600" cy="4575501"/>
          </a:xfrm>
        </p:spPr>
        <p:txBody>
          <a:bodyPr>
            <a:noAutofit/>
          </a:bodyPr>
          <a:lstStyle/>
          <a:p>
            <a:pPr>
              <a:spcBef>
                <a:spcPts val="0"/>
              </a:spcBef>
            </a:pPr>
            <a:r>
              <a:rPr lang="en-US" sz="1100" dirty="0" smtClean="0">
                <a:latin typeface="+mn-lt"/>
              </a:rPr>
              <a:t>Boards</a:t>
            </a:r>
            <a:r>
              <a:rPr lang="en-US" sz="1100" baseline="0" dirty="0" smtClean="0">
                <a:latin typeface="+mn-lt"/>
              </a:rPr>
              <a:t> oversee the implementation of policies by the CAA and there are a number implicated by this scenario that would have helped to protect this CAA.  These polices include:</a:t>
            </a:r>
          </a:p>
          <a:p>
            <a:pPr>
              <a:spcBef>
                <a:spcPts val="0"/>
              </a:spcBef>
            </a:pPr>
            <a:endParaRPr lang="en-US" sz="1100" baseline="0" dirty="0" smtClean="0">
              <a:latin typeface="+mn-lt"/>
            </a:endParaRPr>
          </a:p>
          <a:p>
            <a:pPr marL="115888" indent="-115888">
              <a:spcBef>
                <a:spcPts val="0"/>
              </a:spcBef>
              <a:buFont typeface="Arial" pitchFamily="34" charset="0"/>
              <a:buChar char="•"/>
            </a:pPr>
            <a:r>
              <a:rPr lang="en-US" sz="1100" dirty="0" smtClean="0">
                <a:latin typeface="+mn-lt"/>
              </a:rPr>
              <a:t>Personnel policies which would establish the </a:t>
            </a:r>
            <a:r>
              <a:rPr lang="en-US" sz="1100" baseline="0" dirty="0" smtClean="0">
                <a:latin typeface="+mn-lt"/>
              </a:rPr>
              <a:t>process to follow</a:t>
            </a:r>
            <a:r>
              <a:rPr lang="en-US" sz="1100" dirty="0" smtClean="0">
                <a:latin typeface="+mn-lt"/>
              </a:rPr>
              <a:t> </a:t>
            </a:r>
            <a:r>
              <a:rPr lang="en-US" sz="1100" baseline="0" dirty="0" smtClean="0">
                <a:latin typeface="+mn-lt"/>
              </a:rPr>
              <a:t>before an employee is terminated.  The policies would detail information about performance reviews, disciplinary measures and employee actions that may result in immediate terminations. The policies would also outline how staff handle employee complaints, especially ones of a serious nature like sexual harassment. The policies would establish the investigation and response required to effectively manage such claims.  </a:t>
            </a:r>
          </a:p>
          <a:p>
            <a:pPr marL="115888" indent="-115888">
              <a:spcBef>
                <a:spcPts val="0"/>
              </a:spcBef>
              <a:buFont typeface="Arial" pitchFamily="34" charset="0"/>
              <a:buNone/>
            </a:pPr>
            <a:endParaRPr lang="en-US" sz="1100" baseline="0" dirty="0" smtClean="0">
              <a:latin typeface="+mn-lt"/>
            </a:endParaRPr>
          </a:p>
          <a:p>
            <a:pPr marL="115888" indent="-115888">
              <a:spcBef>
                <a:spcPts val="0"/>
              </a:spcBef>
              <a:buFont typeface="Arial" pitchFamily="34" charset="0"/>
              <a:buChar char="•"/>
            </a:pPr>
            <a:r>
              <a:rPr lang="en-US" sz="1100" dirty="0" smtClean="0">
                <a:latin typeface="+mn-lt"/>
              </a:rPr>
              <a:t>A whistleblower policy would have instructed Ann on how to report her sexual harassment claims if they were not being properly addressed.  Also, the policy would have provided Ann with one way to report her concerns about the Program</a:t>
            </a:r>
            <a:r>
              <a:rPr lang="en-US" sz="1100" baseline="0" dirty="0" smtClean="0">
                <a:latin typeface="+mn-lt"/>
              </a:rPr>
              <a:t> Director paying</a:t>
            </a:r>
            <a:r>
              <a:rPr lang="en-US" sz="1100" dirty="0" smtClean="0">
                <a:latin typeface="+mn-lt"/>
              </a:rPr>
              <a:t> CAA vendors for personal services using program funds. </a:t>
            </a:r>
          </a:p>
          <a:p>
            <a:pPr marL="115888" indent="-115888">
              <a:spcBef>
                <a:spcPts val="0"/>
              </a:spcBef>
              <a:buFont typeface="Arial" pitchFamily="34" charset="0"/>
              <a:buNone/>
            </a:pPr>
            <a:endParaRPr lang="en-US" sz="1100" dirty="0" smtClean="0">
              <a:latin typeface="+mn-lt"/>
            </a:endParaRPr>
          </a:p>
          <a:p>
            <a:pPr marL="115888" indent="-115888">
              <a:spcBef>
                <a:spcPts val="0"/>
              </a:spcBef>
              <a:buFont typeface="Arial" pitchFamily="34" charset="0"/>
              <a:buChar char="•"/>
            </a:pPr>
            <a:r>
              <a:rPr lang="en-US" sz="1100" dirty="0" smtClean="0">
                <a:latin typeface="+mn-lt"/>
              </a:rPr>
              <a:t>A conflicts of interest policy</a:t>
            </a:r>
            <a:r>
              <a:rPr lang="en-US" sz="1100" baseline="0" dirty="0" smtClean="0">
                <a:latin typeface="+mn-lt"/>
              </a:rPr>
              <a:t> is necessary to educate board members,</a:t>
            </a:r>
            <a:r>
              <a:rPr lang="en-US" sz="1100" dirty="0" smtClean="0">
                <a:latin typeface="+mn-lt"/>
              </a:rPr>
              <a:t> like Jackie,</a:t>
            </a:r>
            <a:r>
              <a:rPr lang="en-US" sz="1100" baseline="0" dirty="0" smtClean="0">
                <a:latin typeface="+mn-lt"/>
              </a:rPr>
              <a:t> about situations that may rise to the level of an apparent or real conflict of interest with the organization and how to manage that conflict.  Funding sources impose conflict of interest governance requirements on grantees and, if this CAA has a Head Start program, then either Jackie would not be able to serve as a board member, or Ann would have to resign. The Head Start Act specifically prohibits the immediate family of board members from working for a Head Start grantee, even if the relative is not working for the Head Start program. Prior Head Start guidance indicates that “sister-in-law” is considered an immediate family member for purposes of compliance with the Head Start conflict of interest requirements.</a:t>
            </a:r>
            <a:endParaRPr lang="en-US" sz="1100" dirty="0" smtClean="0">
              <a:latin typeface="+mn-lt"/>
            </a:endParaRPr>
          </a:p>
          <a:p>
            <a:pPr marL="115888" indent="-115888">
              <a:spcBef>
                <a:spcPts val="0"/>
              </a:spcBef>
              <a:buFont typeface="Arial" pitchFamily="34" charset="0"/>
              <a:buNone/>
            </a:pPr>
            <a:endParaRPr lang="en-US" sz="1100" dirty="0" smtClean="0">
              <a:latin typeface="+mn-lt"/>
            </a:endParaRPr>
          </a:p>
          <a:p>
            <a:pPr>
              <a:spcBef>
                <a:spcPts val="0"/>
              </a:spcBef>
              <a:buFont typeface="Arial" pitchFamily="34" charset="0"/>
              <a:buNone/>
            </a:pPr>
            <a:r>
              <a:rPr lang="en-US" sz="1100" dirty="0" smtClean="0">
                <a:latin typeface="+mn-lt"/>
              </a:rPr>
              <a:t>Boards should remember that policies are most </a:t>
            </a:r>
            <a:r>
              <a:rPr lang="en-US" sz="1100" baseline="0" dirty="0" smtClean="0">
                <a:latin typeface="+mn-lt"/>
              </a:rPr>
              <a:t>successful when those who are subject to them are trained on how to comply with them and understand what will result from noncompliance.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a:t>
            </a:fld>
            <a:endParaRPr lang="en-US"/>
          </a:p>
        </p:txBody>
      </p:sp>
    </p:spTree>
    <p:extLst>
      <p:ext uri="{BB962C8B-B14F-4D97-AF65-F5344CB8AC3E}">
        <p14:creationId xmlns="" xmlns:p14="http://schemas.microsoft.com/office/powerpoint/2010/main" val="9196059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1" y="4416099"/>
            <a:ext cx="5851856" cy="4182457"/>
          </a:xfrm>
        </p:spPr>
        <p:txBody>
          <a:bodyPr>
            <a:normAutofit/>
          </a:bodyPr>
          <a:lstStyle/>
          <a:p>
            <a:pPr>
              <a:spcBef>
                <a:spcPts val="0"/>
              </a:spcBef>
            </a:pPr>
            <a:r>
              <a:rPr lang="en-US" sz="1100" dirty="0" smtClean="0">
                <a:latin typeface="+mn-lt"/>
              </a:rPr>
              <a:t>Generally, a conflict of interest exists whenever an individual who has authority to make or influen</a:t>
            </a:r>
            <a:r>
              <a:rPr lang="en-US" sz="1100" baseline="0" dirty="0" smtClean="0">
                <a:latin typeface="+mn-lt"/>
              </a:rPr>
              <a:t>ce decisions affecting the CAA, such as a board member or the person who makes procurement decisions, has a personal incentive (often financial) to influence the CAA to take or not take a particular action.</a:t>
            </a:r>
            <a:endParaRPr lang="en-US" sz="1100" dirty="0" smtClean="0">
              <a:latin typeface="+mn-lt"/>
            </a:endParaRPr>
          </a:p>
          <a:p>
            <a:pPr>
              <a:spcBef>
                <a:spcPts val="0"/>
              </a:spcBef>
              <a:buFont typeface="Arial" pitchFamily="34" charset="0"/>
              <a:buNone/>
            </a:pPr>
            <a:endParaRPr lang="en-US" sz="1100" dirty="0" smtClean="0">
              <a:latin typeface="+mn-lt"/>
            </a:endParaRPr>
          </a:p>
          <a:p>
            <a:pPr>
              <a:spcBef>
                <a:spcPts val="0"/>
              </a:spcBef>
              <a:buFont typeface="Arial" pitchFamily="34" charset="0"/>
              <a:buNone/>
            </a:pPr>
            <a:r>
              <a:rPr lang="en-US" sz="1100" dirty="0" smtClean="0">
                <a:latin typeface="+mn-lt"/>
              </a:rPr>
              <a:t>The prior scenario highlighted</a:t>
            </a:r>
            <a:r>
              <a:rPr lang="en-US" sz="1100" baseline="0" dirty="0" smtClean="0">
                <a:latin typeface="+mn-lt"/>
              </a:rPr>
              <a:t> one </a:t>
            </a:r>
            <a:r>
              <a:rPr lang="en-US" sz="1100" dirty="0" smtClean="0">
                <a:latin typeface="+mn-lt"/>
              </a:rPr>
              <a:t>reason board members are tasked with managing conflicts of interest  --  funding sources require them to do so.  In addition to the various Head Start conflict of interest requirements that apply to CAAs receiving Head Start funds, the CSBG Organizational Standards specifically require board members to sign a conflict</a:t>
            </a:r>
            <a:r>
              <a:rPr lang="en-US" sz="1100" baseline="0" dirty="0" smtClean="0">
                <a:latin typeface="+mn-lt"/>
              </a:rPr>
              <a:t> of interest policy within the past two years. A robust conflict of interest policy can help protect the organization from losing its tax-exempt status (e.g., because assets or funding is used for the personal benefit of those who exercise influence over the organization) and from negative public perceptions that damage the CAA’s reputation in the community.</a:t>
            </a:r>
          </a:p>
          <a:p>
            <a:pPr lvl="0">
              <a:spcBef>
                <a:spcPts val="0"/>
              </a:spcBef>
              <a:buFont typeface="Arial" pitchFamily="34" charset="0"/>
              <a:buNone/>
            </a:pPr>
            <a:endParaRPr lang="en-US" sz="1100" baseline="0" dirty="0" smtClean="0">
              <a:latin typeface="+mn-lt"/>
            </a:endParaRPr>
          </a:p>
          <a:p>
            <a:pPr lvl="0">
              <a:spcBef>
                <a:spcPts val="0"/>
              </a:spcBef>
              <a:buFont typeface="Arial" pitchFamily="34" charset="0"/>
              <a:buNone/>
            </a:pPr>
            <a:r>
              <a:rPr lang="en-US" sz="1100" baseline="0" dirty="0" smtClean="0">
                <a:latin typeface="+mn-lt"/>
              </a:rPr>
              <a:t>It is important to remember that not all conflicts of interest are objectionable. The goal is to develop a clear process to define conflicts, establish mechanisms to disclose potential conflicts and outline a process and criteria to determine whether a transaction involving a conflict is acceptable and permissible.</a:t>
            </a:r>
          </a:p>
          <a:p>
            <a:pPr lvl="0">
              <a:spcBef>
                <a:spcPts val="0"/>
              </a:spcBef>
              <a:buFont typeface="Arial" pitchFamily="34" charset="0"/>
              <a:buNone/>
            </a:pPr>
            <a:endParaRPr lang="en-US" sz="1100" baseline="0" dirty="0" smtClean="0">
              <a:latin typeface="+mn-lt"/>
            </a:endParaRPr>
          </a:p>
          <a:p>
            <a:pPr lvl="0">
              <a:spcBef>
                <a:spcPts val="0"/>
              </a:spcBef>
              <a:buFont typeface="Arial" pitchFamily="34" charset="0"/>
              <a:buNone/>
            </a:pPr>
            <a:r>
              <a:rPr lang="en-US" sz="1100" baseline="0" dirty="0" smtClean="0">
                <a:latin typeface="+mn-lt"/>
              </a:rPr>
              <a:t>CAPLAW offers sample conflicts of interest policies for CAAs with and without Head Start programs, webinars discussing different conflicts of interest scenarios CAAs may face, and its resource, </a:t>
            </a:r>
            <a:r>
              <a:rPr lang="en-US" sz="1100" i="1" baseline="0" dirty="0" smtClean="0">
                <a:latin typeface="+mn-lt"/>
              </a:rPr>
              <a:t>Tools for Top-Notch CAAs,</a:t>
            </a:r>
            <a:r>
              <a:rPr lang="en-US" sz="1100" baseline="0" dirty="0" smtClean="0">
                <a:latin typeface="+mn-lt"/>
              </a:rPr>
              <a:t> which includes a section that specifically discusses how board members can deal with conflicts of interest. </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12</a:t>
            </a:fld>
            <a:endParaRPr lang="en-US" dirty="0"/>
          </a:p>
        </p:txBody>
      </p:sp>
    </p:spTree>
    <p:extLst>
      <p:ext uri="{BB962C8B-B14F-4D97-AF65-F5344CB8AC3E}">
        <p14:creationId xmlns="" xmlns:p14="http://schemas.microsoft.com/office/powerpoint/2010/main" val="27885447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100" kern="1200" dirty="0" smtClean="0">
                <a:solidFill>
                  <a:schemeClr val="tx1"/>
                </a:solidFill>
                <a:latin typeface="+mn-lt"/>
                <a:ea typeface="+mn-ea"/>
                <a:cs typeface="+mn-cs"/>
              </a:rPr>
              <a:t>A whistleblower policy is one that encourages an organization’s employees, volunteers and other stakeholders to notify designated individuals within the CAA when they have concerns and suspicions regarding fraud, illegal activity and other wrongdoing, and in turn, protects the whistleblower from retaliation.  The earlier scenario</a:t>
            </a:r>
            <a:r>
              <a:rPr lang="en-US" sz="1100" kern="1200" baseline="0" dirty="0" smtClean="0">
                <a:solidFill>
                  <a:schemeClr val="tx1"/>
                </a:solidFill>
                <a:latin typeface="+mn-lt"/>
                <a:ea typeface="+mn-ea"/>
                <a:cs typeface="+mn-cs"/>
              </a:rPr>
              <a:t> highlighted a situation where a whistleblower policy would have helped to protect the CAA. The CSBG Organizational Standards also makes clear that </a:t>
            </a:r>
            <a:r>
              <a:rPr lang="en-US" sz="1100" kern="1200" dirty="0" smtClean="0">
                <a:solidFill>
                  <a:schemeClr val="tx1"/>
                </a:solidFill>
                <a:latin typeface="+mn-lt"/>
                <a:ea typeface="+mn-ea"/>
                <a:cs typeface="+mn-cs"/>
              </a:rPr>
              <a:t>CAAs must have such a policy in place that has been approved by the board. </a:t>
            </a:r>
          </a:p>
          <a:p>
            <a:pPr>
              <a:spcBef>
                <a:spcPts val="0"/>
              </a:spcBef>
            </a:pPr>
            <a:endParaRPr lang="en-US" sz="1100" dirty="0" smtClean="0">
              <a:latin typeface="+mn-lt"/>
            </a:endParaRPr>
          </a:p>
          <a:p>
            <a:pPr lvl="0">
              <a:spcBef>
                <a:spcPts val="0"/>
              </a:spcBef>
              <a:buFont typeface="Arial" pitchFamily="34" charset="0"/>
              <a:buNone/>
            </a:pPr>
            <a:r>
              <a:rPr lang="en-US" sz="1100" kern="1200" baseline="0" dirty="0" smtClean="0">
                <a:solidFill>
                  <a:schemeClr val="tx1"/>
                </a:solidFill>
                <a:latin typeface="+mn-lt"/>
                <a:ea typeface="+mn-ea"/>
                <a:cs typeface="+mn-cs"/>
              </a:rPr>
              <a:t>CAPLAW offers on its website a sample whistleblower policy for CAAs, webinars discussing different whistleblower scenarios CAAs may face, and its resource, </a:t>
            </a:r>
            <a:r>
              <a:rPr lang="en-US" sz="1100" i="1" kern="1200" baseline="0" dirty="0" smtClean="0">
                <a:solidFill>
                  <a:schemeClr val="tx1"/>
                </a:solidFill>
                <a:latin typeface="+mn-lt"/>
                <a:ea typeface="+mn-ea"/>
                <a:cs typeface="+mn-cs"/>
              </a:rPr>
              <a:t>Tools for Top-Notch CAAs,</a:t>
            </a:r>
            <a:r>
              <a:rPr lang="en-US" sz="1100" kern="1200" baseline="0" dirty="0" smtClean="0">
                <a:solidFill>
                  <a:schemeClr val="tx1"/>
                </a:solidFill>
                <a:latin typeface="+mn-lt"/>
                <a:ea typeface="+mn-ea"/>
                <a:cs typeface="+mn-cs"/>
              </a:rPr>
              <a:t> which includes a section that specifically discusses adopting a whistleblower policy. </a:t>
            </a:r>
            <a:endParaRPr lang="en-US" sz="1100" kern="1200" dirty="0" smtClean="0">
              <a:solidFill>
                <a:schemeClr val="tx1"/>
              </a:solidFill>
              <a:latin typeface="+mn-lt"/>
              <a:ea typeface="+mn-ea"/>
              <a:cs typeface="+mn-cs"/>
            </a:endParaRPr>
          </a:p>
          <a:p>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13</a:t>
            </a:fld>
            <a:endParaRPr lang="en-US" dirty="0"/>
          </a:p>
        </p:txBody>
      </p:sp>
    </p:spTree>
    <p:extLst>
      <p:ext uri="{BB962C8B-B14F-4D97-AF65-F5344CB8AC3E}">
        <p14:creationId xmlns="" xmlns:p14="http://schemas.microsoft.com/office/powerpoint/2010/main" val="2631259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0" dirty="0" smtClean="0">
                <a:latin typeface="+mn-lt"/>
              </a:rPr>
              <a:t>The CSBG</a:t>
            </a:r>
            <a:r>
              <a:rPr lang="en-US" sz="1100" b="0" baseline="0" dirty="0" smtClean="0">
                <a:latin typeface="+mn-lt"/>
              </a:rPr>
              <a:t> Organizational Standards also require the board to approve a number of other policies that support an organization’s operations. These policies include:</a:t>
            </a:r>
          </a:p>
          <a:p>
            <a:pPr>
              <a:spcBef>
                <a:spcPts val="0"/>
              </a:spcBef>
            </a:pPr>
            <a:endParaRPr lang="en-US" sz="1100" b="0" baseline="0" dirty="0" smtClean="0">
              <a:latin typeface="+mn-lt"/>
            </a:endParaRPr>
          </a:p>
          <a:p>
            <a:pPr marL="115888" indent="-115888">
              <a:spcBef>
                <a:spcPts val="0"/>
              </a:spcBef>
              <a:buFont typeface="Arial" pitchFamily="34" charset="0"/>
              <a:buChar char="•"/>
            </a:pPr>
            <a:r>
              <a:rPr lang="en-US" sz="1100" b="0" baseline="0" dirty="0" smtClean="0">
                <a:latin typeface="+mn-lt"/>
              </a:rPr>
              <a:t>Fiscal polices that must be updated within the past two years with changes approved by the board; </a:t>
            </a:r>
          </a:p>
          <a:p>
            <a:pPr marL="115888" indent="-115888">
              <a:spcBef>
                <a:spcPts val="0"/>
              </a:spcBef>
              <a:buFont typeface="Arial" pitchFamily="34" charset="0"/>
              <a:buChar char="•"/>
            </a:pPr>
            <a:r>
              <a:rPr lang="en-US" sz="1100" b="0" baseline="0" dirty="0" smtClean="0">
                <a:latin typeface="+mn-lt"/>
              </a:rPr>
              <a:t>Written p</a:t>
            </a:r>
            <a:r>
              <a:rPr lang="en-US" sz="1100" b="0" dirty="0" smtClean="0">
                <a:latin typeface="+mn-lt"/>
              </a:rPr>
              <a:t>ersonnel</a:t>
            </a:r>
            <a:r>
              <a:rPr lang="en-US" sz="1100" b="0" baseline="0" dirty="0" smtClean="0">
                <a:latin typeface="+mn-lt"/>
              </a:rPr>
              <a:t> policies, which must be reviewed by an attorney and approved by the board within the past 5 years. Human resources is an area where CAAs face a fair amount of liability and where CAPLAW receives many questions.  </a:t>
            </a:r>
            <a:r>
              <a:rPr lang="en-US" sz="1100" dirty="0" smtClean="0">
                <a:latin typeface="+mn-lt"/>
              </a:rPr>
              <a:t>Also, the law in this area is constantly evolving, making</a:t>
            </a:r>
            <a:r>
              <a:rPr lang="en-US" sz="1100" baseline="0" dirty="0" smtClean="0">
                <a:latin typeface="+mn-lt"/>
              </a:rPr>
              <a:t> it even more critical</a:t>
            </a:r>
            <a:r>
              <a:rPr lang="en-US" sz="1100" b="0" baseline="0" dirty="0" smtClean="0">
                <a:latin typeface="+mn-lt"/>
              </a:rPr>
              <a:t> that the policies be up-to-date; and</a:t>
            </a:r>
          </a:p>
          <a:p>
            <a:pPr marL="115888" indent="-115888">
              <a:spcBef>
                <a:spcPts val="0"/>
              </a:spcBef>
              <a:buFont typeface="Arial" pitchFamily="34" charset="0"/>
              <a:buChar char="•"/>
            </a:pPr>
            <a:r>
              <a:rPr lang="en-US" sz="1100" b="0" baseline="0" dirty="0" smtClean="0">
                <a:latin typeface="+mn-lt"/>
              </a:rPr>
              <a:t>A written procurement policy, which must be reviewed by the board within the past 5 years. </a:t>
            </a:r>
          </a:p>
          <a:p>
            <a:pPr marL="115888" indent="-115888">
              <a:spcBef>
                <a:spcPts val="0"/>
              </a:spcBef>
            </a:pPr>
            <a:endParaRPr lang="en-US" sz="1100" b="0" baseline="0" dirty="0" smtClean="0">
              <a:latin typeface="+mn-lt"/>
            </a:endParaRPr>
          </a:p>
          <a:p>
            <a:pPr>
              <a:spcBef>
                <a:spcPts val="0"/>
              </a:spcBef>
            </a:pPr>
            <a:r>
              <a:rPr lang="en-US" sz="1100" b="0" baseline="0" dirty="0" smtClean="0">
                <a:latin typeface="+mn-lt"/>
              </a:rPr>
              <a:t>While the Standards only require the board to review and approve the policies, such policies are ineffective if staff are not be trained on them and are not following them.  </a:t>
            </a:r>
            <a:endParaRPr lang="en-US" sz="1100" b="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14</a:t>
            </a:fld>
            <a:endParaRPr lang="en-US" dirty="0"/>
          </a:p>
        </p:txBody>
      </p:sp>
    </p:spTree>
    <p:extLst>
      <p:ext uri="{BB962C8B-B14F-4D97-AF65-F5344CB8AC3E}">
        <p14:creationId xmlns="" xmlns:p14="http://schemas.microsoft.com/office/powerpoint/2010/main" val="15285217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Board</a:t>
            </a:r>
            <a:r>
              <a:rPr lang="en-US" sz="1100" baseline="0" dirty="0" smtClean="0">
                <a:latin typeface="+mn-lt"/>
              </a:rPr>
              <a:t>s should also be aware of other filings that the CAA is required to submit under the Uniform Guidance.</a:t>
            </a:r>
            <a:r>
              <a:rPr lang="en-US" sz="1100" dirty="0" smtClean="0">
                <a:latin typeface="+mn-lt"/>
              </a:rPr>
              <a:t>  Board members could face personal liability if payroll taxes are not paid,</a:t>
            </a:r>
            <a:r>
              <a:rPr lang="en-US" sz="1100" baseline="0" dirty="0" smtClean="0">
                <a:latin typeface="+mn-lt"/>
              </a:rPr>
              <a:t> and thus boards should ensure these are being paid on a timely basis</a:t>
            </a:r>
            <a:r>
              <a:rPr lang="en-US" sz="1100" dirty="0" smtClean="0">
                <a:latin typeface="+mn-lt"/>
              </a:rPr>
              <a:t>.  Further, a CAA, as a tax-exempt organization, is required to report on its Form 990 that the board received a copy of the informational filing—this requirement is reflected in the CSBG Organizational Standards, which require that the CAA’s Form 990 be made available to the board for its review.</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15</a:t>
            </a:fld>
            <a:endParaRPr lang="en-US" dirty="0"/>
          </a:p>
        </p:txBody>
      </p:sp>
    </p:spTree>
    <p:extLst>
      <p:ext uri="{BB962C8B-B14F-4D97-AF65-F5344CB8AC3E}">
        <p14:creationId xmlns="" xmlns:p14="http://schemas.microsoft.com/office/powerpoint/2010/main" val="1061737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199" y="4416099"/>
            <a:ext cx="6096001" cy="4182457"/>
          </a:xfrm>
        </p:spPr>
        <p:txBody>
          <a:bodyPr>
            <a:noAutofit/>
          </a:bodyPr>
          <a:lstStyle/>
          <a:p>
            <a:pPr>
              <a:spcBef>
                <a:spcPts val="0"/>
              </a:spcBef>
            </a:pPr>
            <a:r>
              <a:rPr lang="en-US" sz="1100" dirty="0" smtClean="0">
                <a:latin typeface="+mn-lt"/>
              </a:rPr>
              <a:t>One of the board’s primary functions is to oversee</a:t>
            </a:r>
            <a:r>
              <a:rPr lang="en-US" sz="1100" baseline="0" dirty="0" smtClean="0">
                <a:latin typeface="+mn-lt"/>
              </a:rPr>
              <a:t> a CAA’s finances, to determine how to allocate its resources and to protect </a:t>
            </a:r>
            <a:r>
              <a:rPr lang="en-US" sz="1100" dirty="0" smtClean="0">
                <a:latin typeface="+mn-lt"/>
              </a:rPr>
              <a:t>its funds and resources</a:t>
            </a:r>
            <a:r>
              <a:rPr lang="en-US" sz="1100" baseline="0" dirty="0" smtClean="0">
                <a:latin typeface="+mn-lt"/>
              </a:rPr>
              <a:t> from misuse or mismanagement.  The board meets</a:t>
            </a:r>
            <a:r>
              <a:rPr lang="en-US" sz="1100" dirty="0" smtClean="0">
                <a:latin typeface="+mn-lt"/>
              </a:rPr>
              <a:t> this responsibility  by:</a:t>
            </a:r>
          </a:p>
          <a:p>
            <a:pPr>
              <a:spcBef>
                <a:spcPts val="0"/>
              </a:spcBef>
            </a:pPr>
            <a:endParaRPr lang="en-US" sz="1100" dirty="0" smtClean="0">
              <a:latin typeface="+mn-lt"/>
            </a:endParaRPr>
          </a:p>
          <a:p>
            <a:pPr>
              <a:spcBef>
                <a:spcPts val="0"/>
              </a:spcBef>
              <a:buFont typeface="Arial" pitchFamily="34" charset="0"/>
              <a:buChar char="•"/>
            </a:pPr>
            <a:r>
              <a:rPr lang="en-US" sz="1100" dirty="0" smtClean="0">
                <a:latin typeface="+mn-lt"/>
              </a:rPr>
              <a:t>Regularly reviewing financial statements </a:t>
            </a:r>
          </a:p>
          <a:p>
            <a:pPr>
              <a:spcBef>
                <a:spcPts val="0"/>
              </a:spcBef>
              <a:buFont typeface="Arial" pitchFamily="34" charset="0"/>
              <a:buChar char="•"/>
            </a:pPr>
            <a:r>
              <a:rPr lang="en-US" sz="1100" dirty="0" smtClean="0">
                <a:latin typeface="+mn-lt"/>
              </a:rPr>
              <a:t>Approving and monitoring the annual budget. </a:t>
            </a:r>
          </a:p>
          <a:p>
            <a:pPr>
              <a:spcBef>
                <a:spcPts val="0"/>
              </a:spcBef>
              <a:buFont typeface="Arial" pitchFamily="34" charset="0"/>
              <a:buChar char="•"/>
            </a:pPr>
            <a:r>
              <a:rPr lang="en-US" sz="1100" dirty="0" smtClean="0">
                <a:latin typeface="+mn-lt"/>
              </a:rPr>
              <a:t>Setting and revisiting the executive director’s/CEO’s compensation and</a:t>
            </a:r>
          </a:p>
          <a:p>
            <a:pPr>
              <a:spcBef>
                <a:spcPts val="0"/>
              </a:spcBef>
              <a:buFont typeface="Arial" pitchFamily="34" charset="0"/>
              <a:buChar char="•"/>
            </a:pPr>
            <a:r>
              <a:rPr lang="en-US" sz="1100" dirty="0" smtClean="0">
                <a:latin typeface="+mn-lt"/>
              </a:rPr>
              <a:t>Selecting and monitoring the auditor.  </a:t>
            </a:r>
          </a:p>
          <a:p>
            <a:pPr>
              <a:spcBef>
                <a:spcPts val="0"/>
              </a:spcBef>
            </a:pPr>
            <a:endParaRPr lang="en-US" sz="1100" dirty="0" smtClean="0">
              <a:latin typeface="+mn-lt"/>
            </a:endParaRPr>
          </a:p>
          <a:p>
            <a:pPr>
              <a:spcBef>
                <a:spcPts val="0"/>
              </a:spcBef>
            </a:pPr>
            <a:r>
              <a:rPr lang="en-US" sz="1100" dirty="0" smtClean="0">
                <a:latin typeface="+mn-lt"/>
              </a:rPr>
              <a:t>We will discuss in greater detail the board’s role with regards to each of these tasks in the following slides. </a:t>
            </a:r>
            <a:endParaRPr lang="en-US" sz="1100" baseline="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16</a:t>
            </a:fld>
            <a:endParaRPr lang="en-US" dirty="0"/>
          </a:p>
        </p:txBody>
      </p:sp>
    </p:spTree>
    <p:extLst>
      <p:ext uri="{BB962C8B-B14F-4D97-AF65-F5344CB8AC3E}">
        <p14:creationId xmlns="" xmlns:p14="http://schemas.microsoft.com/office/powerpoint/2010/main" val="2261649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381000"/>
            <a:ext cx="4648200" cy="3486150"/>
          </a:xfrm>
        </p:spPr>
      </p:sp>
      <p:sp>
        <p:nvSpPr>
          <p:cNvPr id="3" name="Notes Placeholder 2"/>
          <p:cNvSpPr>
            <a:spLocks noGrp="1"/>
          </p:cNvSpPr>
          <p:nvPr>
            <p:ph type="body" idx="1"/>
          </p:nvPr>
        </p:nvSpPr>
        <p:spPr>
          <a:xfrm>
            <a:off x="304801" y="4038600"/>
            <a:ext cx="6477000" cy="5029200"/>
          </a:xfrm>
        </p:spPr>
        <p:txBody>
          <a:bodyPr>
            <a:noAutofit/>
          </a:bodyPr>
          <a:lstStyle/>
          <a:p>
            <a:pPr>
              <a:spcBef>
                <a:spcPts val="0"/>
              </a:spcBef>
            </a:pPr>
            <a:r>
              <a:rPr lang="en-US" sz="1100" dirty="0" smtClean="0">
                <a:latin typeface="+mn-lt"/>
              </a:rPr>
              <a:t>While </a:t>
            </a:r>
            <a:r>
              <a:rPr lang="en-US" sz="1100" dirty="0" err="1" smtClean="0">
                <a:latin typeface="+mn-lt"/>
              </a:rPr>
              <a:t>Moneypenny</a:t>
            </a:r>
            <a:r>
              <a:rPr lang="en-US" sz="1100" dirty="0" smtClean="0">
                <a:latin typeface="+mn-lt"/>
              </a:rPr>
              <a:t> is providing the board with useful information, she is ignoring the value of entity-level financial statements. External stakeholders</a:t>
            </a:r>
            <a:r>
              <a:rPr lang="en-US" sz="1100" baseline="0" dirty="0" smtClean="0">
                <a:latin typeface="+mn-lt"/>
              </a:rPr>
              <a:t> often require financial information that reflects the entity as a whole. For example, i</a:t>
            </a:r>
            <a:r>
              <a:rPr lang="en-US" sz="1100" dirty="0" smtClean="0">
                <a:latin typeface="+mn-lt"/>
              </a:rPr>
              <a:t>f a CAA had a revolving line of credit to finance, the bank, in administering</a:t>
            </a:r>
            <a:r>
              <a:rPr lang="en-US" sz="1100" baseline="0" dirty="0" smtClean="0">
                <a:latin typeface="+mn-lt"/>
              </a:rPr>
              <a:t> the loan, would</a:t>
            </a:r>
            <a:r>
              <a:rPr lang="en-US" sz="1100" dirty="0" smtClean="0">
                <a:latin typeface="+mn-lt"/>
              </a:rPr>
              <a:t> look to the CAA as a whole. This means the board needs to also look at the entity as a whole to make sure that there is sufficient liquidity to satisfy the bank. In other words, the board should be looking at the CAA through the eyes of an</a:t>
            </a:r>
            <a:r>
              <a:rPr lang="en-US" sz="1100" baseline="0" dirty="0" smtClean="0">
                <a:latin typeface="+mn-lt"/>
              </a:rPr>
              <a:t> external stakeholder</a:t>
            </a:r>
            <a:r>
              <a:rPr lang="en-US" sz="1100" dirty="0" smtClean="0">
                <a:latin typeface="+mn-lt"/>
              </a:rPr>
              <a:t>. Moreover, not all assets are restricted to a particular program. CAAs</a:t>
            </a:r>
            <a:r>
              <a:rPr lang="en-US" sz="1100" baseline="0" dirty="0" smtClean="0">
                <a:latin typeface="+mn-lt"/>
              </a:rPr>
              <a:t> may </a:t>
            </a:r>
            <a:r>
              <a:rPr lang="en-US" sz="1100" dirty="0" smtClean="0">
                <a:latin typeface="+mn-lt"/>
              </a:rPr>
              <a:t>have unrestricted cash, receivables, and fixed assets (equipment and buildings). The board should be monitoring these on an ongoing basis. Finally, if the board wants to expand into new areas, it needs to understand the resources available for expansion. </a:t>
            </a:r>
          </a:p>
          <a:p>
            <a:pPr>
              <a:spcBef>
                <a:spcPts val="0"/>
              </a:spcBef>
            </a:pPr>
            <a:endParaRPr lang="en-US" sz="1100" dirty="0" smtClean="0">
              <a:latin typeface="+mn-lt"/>
            </a:endParaRPr>
          </a:p>
          <a:p>
            <a:pPr>
              <a:spcBef>
                <a:spcPts val="0"/>
              </a:spcBef>
            </a:pPr>
            <a:r>
              <a:rPr lang="en-US" sz="1100" dirty="0" smtClean="0">
                <a:latin typeface="+mn-lt"/>
              </a:rPr>
              <a:t>Although </a:t>
            </a:r>
            <a:r>
              <a:rPr lang="en-US" sz="1100" dirty="0" err="1" smtClean="0">
                <a:latin typeface="+mn-lt"/>
              </a:rPr>
              <a:t>Moneypenny</a:t>
            </a:r>
            <a:r>
              <a:rPr lang="en-US" sz="1100" dirty="0" smtClean="0">
                <a:latin typeface="+mn-lt"/>
              </a:rPr>
              <a:t> may have legitimate reasons for disagreeing with the whole-entity approach, she should keep one fact squarely in mind: providing the board with a complete set of financial statements does not preclude her from supplementing the financial statements with schedules that show operations on a program-by-program basis. In fact, providing these supplemental</a:t>
            </a:r>
            <a:r>
              <a:rPr lang="en-US" sz="1100" baseline="0" dirty="0" smtClean="0">
                <a:latin typeface="+mn-lt"/>
              </a:rPr>
              <a:t> schedules </a:t>
            </a:r>
            <a:r>
              <a:rPr lang="en-US" sz="1100" dirty="0" smtClean="0">
                <a:latin typeface="+mn-lt"/>
              </a:rPr>
              <a:t>is an encouraged</a:t>
            </a:r>
            <a:r>
              <a:rPr lang="en-US" sz="1100" baseline="0" dirty="0" smtClean="0">
                <a:latin typeface="+mn-lt"/>
              </a:rPr>
              <a:t> practice and enable the board to assess the financial health of individual programs.</a:t>
            </a:r>
            <a:endParaRPr lang="en-US" sz="1100" dirty="0" smtClean="0">
              <a:latin typeface="+mn-lt"/>
            </a:endParaRPr>
          </a:p>
          <a:p>
            <a:pPr>
              <a:spcBef>
                <a:spcPts val="0"/>
              </a:spcBef>
            </a:pPr>
            <a:endParaRPr lang="en-US" sz="1100" dirty="0" smtClean="0">
              <a:latin typeface="+mn-lt"/>
            </a:endParaRPr>
          </a:p>
          <a:p>
            <a:pPr>
              <a:spcBef>
                <a:spcPts val="0"/>
              </a:spcBef>
            </a:pPr>
            <a:r>
              <a:rPr lang="en-US" sz="1100" b="1" dirty="0" smtClean="0">
                <a:latin typeface="+mn-lt"/>
              </a:rPr>
              <a:t>Lesson</a:t>
            </a:r>
            <a:r>
              <a:rPr lang="en-US" sz="1100" dirty="0" smtClean="0">
                <a:latin typeface="+mn-lt"/>
              </a:rPr>
              <a:t>: A board member who does not receive a complete set of financial statements, including the balance sheet, should demand them. Those who think board members won’t understand them or will be hopelessly confused are doing everyone a disservice, including themselves.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17</a:t>
            </a:fld>
            <a:endParaRPr lang="en-US"/>
          </a:p>
        </p:txBody>
      </p:sp>
    </p:spTree>
    <p:extLst>
      <p:ext uri="{BB962C8B-B14F-4D97-AF65-F5344CB8AC3E}">
        <p14:creationId xmlns="" xmlns:p14="http://schemas.microsoft.com/office/powerpoint/2010/main" val="27813127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152400"/>
            <a:ext cx="3225800" cy="2419350"/>
          </a:xfrm>
        </p:spPr>
      </p:sp>
      <p:sp>
        <p:nvSpPr>
          <p:cNvPr id="3" name="Notes Placeholder 2"/>
          <p:cNvSpPr>
            <a:spLocks noGrp="1"/>
          </p:cNvSpPr>
          <p:nvPr>
            <p:ph type="body" idx="1"/>
          </p:nvPr>
        </p:nvSpPr>
        <p:spPr>
          <a:xfrm>
            <a:off x="228600" y="2667000"/>
            <a:ext cx="6477000" cy="6400800"/>
          </a:xfrm>
        </p:spPr>
        <p:txBody>
          <a:bodyPr>
            <a:noAutofit/>
          </a:bodyPr>
          <a:lstStyle/>
          <a:p>
            <a:pPr>
              <a:spcBef>
                <a:spcPts val="0"/>
              </a:spcBef>
            </a:pPr>
            <a:r>
              <a:rPr lang="en-US" sz="1050" dirty="0" smtClean="0">
                <a:latin typeface="+mn-lt"/>
              </a:rPr>
              <a:t>Every regular board meeting should include a review of the CAA’s financial statements, be they the year-end audited statements or interim statements. Typically the interim statements are less formal than the audited ones, but if the CAA’s accounting system is a good one, these statements should be relatively accurate. CAPLAW recommends a five-step approach to the periodic review:</a:t>
            </a:r>
          </a:p>
          <a:p>
            <a:pPr>
              <a:spcBef>
                <a:spcPts val="0"/>
              </a:spcBef>
            </a:pPr>
            <a:endParaRPr lang="en-US" sz="1050" dirty="0" smtClean="0">
              <a:latin typeface="+mn-lt"/>
            </a:endParaRPr>
          </a:p>
          <a:p>
            <a:pPr>
              <a:spcBef>
                <a:spcPts val="0"/>
              </a:spcBef>
            </a:pPr>
            <a:r>
              <a:rPr lang="en-US" sz="1050" b="1" dirty="0" smtClean="0">
                <a:latin typeface="+mn-lt"/>
              </a:rPr>
              <a:t>Step 1: Preliminary Review by the Finance Committee</a:t>
            </a:r>
          </a:p>
          <a:p>
            <a:pPr>
              <a:spcBef>
                <a:spcPts val="0"/>
              </a:spcBef>
            </a:pPr>
            <a:r>
              <a:rPr lang="en-US" sz="1050" dirty="0" smtClean="0">
                <a:latin typeface="+mn-lt"/>
              </a:rPr>
              <a:t>The CAA should have a finance committee. One of the committee’s tasks should be to review the financial statements in advance of the board meeting and report on the statements at the meeting. If the CAA does not have a finance committee, someone should be designated to review the statements in advance of the meeting and lead the discussion. This person could be a board member or the CAA’s CFO or treasurer, depending on the CAA’s resources and circumstances. Even if a non-board member leads the discussion, CAPLAW recommends that the staff member review the statements ahead of time with a board member, such as the treasurer, so that at least one board member will have a more detailed understanding of the statements.</a:t>
            </a:r>
          </a:p>
          <a:p>
            <a:pPr>
              <a:spcBef>
                <a:spcPts val="0"/>
              </a:spcBef>
            </a:pPr>
            <a:endParaRPr lang="en-US" sz="1050" dirty="0" smtClean="0">
              <a:latin typeface="+mn-lt"/>
            </a:endParaRPr>
          </a:p>
          <a:p>
            <a:pPr>
              <a:spcBef>
                <a:spcPts val="0"/>
              </a:spcBef>
            </a:pPr>
            <a:r>
              <a:rPr lang="en-US" sz="1050" b="1" dirty="0" smtClean="0">
                <a:latin typeface="+mn-lt"/>
              </a:rPr>
              <a:t>Step 2: Review by Every Board Member</a:t>
            </a:r>
          </a:p>
          <a:p>
            <a:pPr>
              <a:spcBef>
                <a:spcPts val="0"/>
              </a:spcBef>
            </a:pPr>
            <a:r>
              <a:rPr lang="en-US" sz="1050" dirty="0" smtClean="0">
                <a:latin typeface="+mn-lt"/>
              </a:rPr>
              <a:t>Every board member should receive a packet of financial information at least one week in advance of the scheduled board meeting. The packet should include a complete set of financial statements, and if possible, an analysis of the statements from the board’s finance committee or the CAA’s CFO or treasurer. Each board member—no matter how financially illiterate—should review the financial statements before the meeting.</a:t>
            </a:r>
          </a:p>
          <a:p>
            <a:pPr>
              <a:spcBef>
                <a:spcPts val="0"/>
              </a:spcBef>
            </a:pPr>
            <a:endParaRPr lang="en-US" sz="1050" dirty="0" smtClean="0">
              <a:latin typeface="+mn-lt"/>
            </a:endParaRPr>
          </a:p>
          <a:p>
            <a:pPr>
              <a:spcBef>
                <a:spcPts val="0"/>
              </a:spcBef>
            </a:pPr>
            <a:r>
              <a:rPr lang="en-US" sz="1050" b="1" dirty="0" smtClean="0">
                <a:latin typeface="+mn-lt"/>
              </a:rPr>
              <a:t>Step 3: Regular Discussion of the Financial Statements</a:t>
            </a:r>
          </a:p>
          <a:p>
            <a:pPr>
              <a:spcBef>
                <a:spcPts val="0"/>
              </a:spcBef>
            </a:pPr>
            <a:r>
              <a:rPr lang="en-US" sz="1050" dirty="0" smtClean="0">
                <a:latin typeface="+mn-lt"/>
              </a:rPr>
              <a:t>The meeting agenda should set aside sufficient time to permit a thorough discussion of the financial statements. The discussion should include a review of:</a:t>
            </a:r>
          </a:p>
          <a:p>
            <a:pPr marL="115888" indent="-115888">
              <a:spcBef>
                <a:spcPts val="0"/>
              </a:spcBef>
              <a:buFont typeface="Arial" pitchFamily="34" charset="0"/>
              <a:buChar char="•"/>
            </a:pPr>
            <a:r>
              <a:rPr lang="en-US" sz="1050" dirty="0" smtClean="0">
                <a:latin typeface="+mn-lt"/>
              </a:rPr>
              <a:t> Variances from budget—comparing what actually happened with the annual plan</a:t>
            </a:r>
          </a:p>
          <a:p>
            <a:pPr marL="115888" indent="-115888">
              <a:spcBef>
                <a:spcPts val="0"/>
              </a:spcBef>
              <a:buFont typeface="Arial" pitchFamily="34" charset="0"/>
              <a:buChar char="•"/>
            </a:pPr>
            <a:r>
              <a:rPr lang="en-US" sz="1050" dirty="0" smtClean="0">
                <a:latin typeface="+mn-lt"/>
              </a:rPr>
              <a:t> Liquidity—the CAA’s ability to meet its obligations as they become due</a:t>
            </a:r>
          </a:p>
          <a:p>
            <a:pPr marL="115888" indent="-115888">
              <a:spcBef>
                <a:spcPts val="0"/>
              </a:spcBef>
              <a:buFont typeface="Arial" pitchFamily="34" charset="0"/>
              <a:buChar char="•"/>
            </a:pPr>
            <a:r>
              <a:rPr lang="en-US" sz="1050" dirty="0" smtClean="0">
                <a:latin typeface="+mn-lt"/>
              </a:rPr>
              <a:t> Unrestricted net assets available for operations</a:t>
            </a:r>
          </a:p>
          <a:p>
            <a:pPr marL="115888" indent="-115888">
              <a:spcBef>
                <a:spcPts val="0"/>
              </a:spcBef>
              <a:buFont typeface="Arial" pitchFamily="34" charset="0"/>
              <a:buChar char="•"/>
            </a:pPr>
            <a:r>
              <a:rPr lang="en-US" sz="1050" dirty="0" smtClean="0">
                <a:latin typeface="+mn-lt"/>
              </a:rPr>
              <a:t> Program-by-program analysis of revenue and expenses</a:t>
            </a:r>
          </a:p>
          <a:p>
            <a:pPr marL="115888" indent="-115888">
              <a:spcBef>
                <a:spcPts val="0"/>
              </a:spcBef>
              <a:buFont typeface="Arial" pitchFamily="34" charset="0"/>
              <a:buChar char="•"/>
            </a:pPr>
            <a:r>
              <a:rPr lang="en-US" sz="1050" dirty="0" smtClean="0">
                <a:latin typeface="+mn-lt"/>
              </a:rPr>
              <a:t> Key financial metrics</a:t>
            </a:r>
          </a:p>
          <a:p>
            <a:pPr marL="115888" indent="-115888">
              <a:spcBef>
                <a:spcPts val="0"/>
              </a:spcBef>
              <a:buFont typeface="Arial" pitchFamily="34" charset="0"/>
              <a:buChar char="•"/>
            </a:pPr>
            <a:r>
              <a:rPr lang="en-US" sz="1050" dirty="0" smtClean="0">
                <a:latin typeface="+mn-lt"/>
              </a:rPr>
              <a:t> Stability of the CAA’s grants and other revenue sources</a:t>
            </a:r>
          </a:p>
          <a:p>
            <a:pPr marL="115888" indent="-115888">
              <a:spcBef>
                <a:spcPts val="0"/>
              </a:spcBef>
              <a:buFont typeface="Arial" pitchFamily="34" charset="0"/>
              <a:buChar char="•"/>
            </a:pPr>
            <a:r>
              <a:rPr lang="en-US" sz="1050" dirty="0" smtClean="0">
                <a:latin typeface="+mn-lt"/>
              </a:rPr>
              <a:t> Any other matters involving finances warranting discussion</a:t>
            </a:r>
          </a:p>
          <a:p>
            <a:pPr marL="115888" indent="-115888">
              <a:spcBef>
                <a:spcPts val="0"/>
              </a:spcBef>
            </a:pPr>
            <a:endParaRPr lang="en-US" sz="1050" b="1" dirty="0" smtClean="0">
              <a:latin typeface="+mn-lt"/>
            </a:endParaRPr>
          </a:p>
          <a:p>
            <a:pPr marL="115888" indent="-115888">
              <a:spcBef>
                <a:spcPts val="0"/>
              </a:spcBef>
            </a:pPr>
            <a:r>
              <a:rPr lang="en-US" sz="1050" b="1" dirty="0" smtClean="0">
                <a:latin typeface="+mn-lt"/>
              </a:rPr>
              <a:t>Step 4: Once-a-Year Discussions</a:t>
            </a:r>
          </a:p>
          <a:p>
            <a:pPr>
              <a:spcBef>
                <a:spcPts val="0"/>
              </a:spcBef>
            </a:pPr>
            <a:r>
              <a:rPr lang="en-US" sz="1050" dirty="0" smtClean="0">
                <a:latin typeface="+mn-lt"/>
              </a:rPr>
              <a:t>At least once a year, the board should discuss the following matters in detail: auditor’s annual report and management letter; CAA’s annual organization-wide budget; CAA’s system of internal controls; CAA’s overall financial health, including its liquidity and unrestricted net assets; CAA’s long-term financial plans and needs. The board need not address all of these topics at the same meeting.</a:t>
            </a:r>
          </a:p>
          <a:p>
            <a:pPr marL="115888" indent="-115888">
              <a:spcBef>
                <a:spcPts val="0"/>
              </a:spcBef>
            </a:pPr>
            <a:endParaRPr lang="en-US" sz="1050" b="1" dirty="0" smtClean="0">
              <a:latin typeface="+mn-lt"/>
            </a:endParaRPr>
          </a:p>
          <a:p>
            <a:pPr marL="115888" indent="-115888">
              <a:spcBef>
                <a:spcPts val="0"/>
              </a:spcBef>
            </a:pPr>
            <a:r>
              <a:rPr lang="en-US" sz="1050" b="1" dirty="0" smtClean="0">
                <a:latin typeface="+mn-lt"/>
              </a:rPr>
              <a:t>Step 5: Questions and Answers</a:t>
            </a:r>
          </a:p>
          <a:p>
            <a:pPr>
              <a:spcBef>
                <a:spcPts val="0"/>
              </a:spcBef>
            </a:pPr>
            <a:r>
              <a:rPr lang="en-US" sz="1050" dirty="0" smtClean="0">
                <a:latin typeface="+mn-lt"/>
              </a:rPr>
              <a:t>Time should be set aside during each discussion of the CAA’s finances for a robust Q &amp; A session. Questions should be encouraged.</a:t>
            </a:r>
            <a:endParaRPr lang="en-US" sz="105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18</a:t>
            </a:fld>
            <a:endParaRPr lang="en-US"/>
          </a:p>
        </p:txBody>
      </p:sp>
    </p:spTree>
    <p:extLst>
      <p:ext uri="{BB962C8B-B14F-4D97-AF65-F5344CB8AC3E}">
        <p14:creationId xmlns="" xmlns:p14="http://schemas.microsoft.com/office/powerpoint/2010/main" val="1001566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If board members are struggling to read</a:t>
            </a:r>
            <a:r>
              <a:rPr lang="en-US" sz="1100" baseline="0" dirty="0" smtClean="0">
                <a:latin typeface="+mn-lt"/>
              </a:rPr>
              <a:t> and understand the CAA’s financial statements, encourage them to review the section from CAPLAW’s </a:t>
            </a:r>
            <a:r>
              <a:rPr lang="en-US" sz="1100" i="1" baseline="0" dirty="0" smtClean="0">
                <a:latin typeface="+mn-lt"/>
              </a:rPr>
              <a:t>Tools for Top-Notch CAAs</a:t>
            </a:r>
            <a:r>
              <a:rPr lang="en-US" sz="1100" baseline="0" dirty="0" smtClean="0">
                <a:latin typeface="+mn-lt"/>
              </a:rPr>
              <a:t>, which walks through each of the financial statements and offers tips on what boards should be focusing on with regards to each of the statements.</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19</a:t>
            </a:fld>
            <a:endParaRPr lang="en-US" dirty="0"/>
          </a:p>
        </p:txBody>
      </p:sp>
    </p:spTree>
    <p:extLst>
      <p:ext uri="{BB962C8B-B14F-4D97-AF65-F5344CB8AC3E}">
        <p14:creationId xmlns="" xmlns:p14="http://schemas.microsoft.com/office/powerpoint/2010/main" val="605009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ts val="0"/>
              </a:spcBef>
              <a:spcAft>
                <a:spcPct val="0"/>
              </a:spcAft>
              <a:buClrTx/>
              <a:buSzTx/>
              <a:buFontTx/>
              <a:buNone/>
              <a:tabLst/>
              <a:defRPr/>
            </a:pPr>
            <a:r>
              <a:rPr lang="en-US" sz="1100" dirty="0" smtClean="0">
                <a:latin typeface="+mn-lt"/>
              </a:rPr>
              <a:t>As previously noted, the CSBG Organizational</a:t>
            </a:r>
            <a:r>
              <a:rPr lang="en-US" sz="1100" baseline="0" dirty="0" smtClean="0">
                <a:latin typeface="+mn-lt"/>
              </a:rPr>
              <a:t> Standards require that boards receive financial statements at every meeting.</a:t>
            </a:r>
            <a:endParaRPr lang="en-US" sz="110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20</a:t>
            </a:fld>
            <a:endParaRPr lang="en-US" dirty="0"/>
          </a:p>
        </p:txBody>
      </p:sp>
    </p:spTree>
    <p:extLst>
      <p:ext uri="{BB962C8B-B14F-4D97-AF65-F5344CB8AC3E}">
        <p14:creationId xmlns="" xmlns:p14="http://schemas.microsoft.com/office/powerpoint/2010/main" val="35141888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4000" y="304800"/>
            <a:ext cx="3848100" cy="2886075"/>
          </a:xfrm>
        </p:spPr>
      </p:sp>
      <p:sp>
        <p:nvSpPr>
          <p:cNvPr id="3" name="Notes Placeholder 2"/>
          <p:cNvSpPr>
            <a:spLocks noGrp="1"/>
          </p:cNvSpPr>
          <p:nvPr>
            <p:ph type="body" idx="1"/>
          </p:nvPr>
        </p:nvSpPr>
        <p:spPr>
          <a:xfrm>
            <a:off x="304800" y="3276600"/>
            <a:ext cx="6477000" cy="5638800"/>
          </a:xfrm>
        </p:spPr>
        <p:txBody>
          <a:bodyPr>
            <a:noAutofit/>
          </a:bodyPr>
          <a:lstStyle/>
          <a:p>
            <a:pPr>
              <a:spcBef>
                <a:spcPts val="0"/>
              </a:spcBef>
            </a:pPr>
            <a:r>
              <a:rPr lang="en-US" sz="1100" b="0" dirty="0" smtClean="0">
                <a:latin typeface="+mn-lt"/>
              </a:rPr>
              <a:t>The</a:t>
            </a:r>
            <a:r>
              <a:rPr lang="en-US" sz="1100" b="0" baseline="0" dirty="0" smtClean="0">
                <a:latin typeface="+mn-lt"/>
              </a:rPr>
              <a:t> annual budget is one of the most useful tools the board will use to monitor the CAA’s performance throughout the year. To ensure that the budget is effectively used, the board should assist its members with developing a high-level understanding of the following:</a:t>
            </a:r>
          </a:p>
          <a:p>
            <a:pPr>
              <a:spcBef>
                <a:spcPts val="0"/>
              </a:spcBef>
            </a:pPr>
            <a:endParaRPr lang="en-US" sz="1100" b="1" dirty="0" smtClean="0">
              <a:latin typeface="+mn-lt"/>
            </a:endParaRPr>
          </a:p>
          <a:p>
            <a:pPr>
              <a:spcBef>
                <a:spcPts val="0"/>
              </a:spcBef>
            </a:pPr>
            <a:r>
              <a:rPr lang="en-US" sz="1100" b="1" dirty="0" smtClean="0">
                <a:latin typeface="+mn-lt"/>
              </a:rPr>
              <a:t>Budget</a:t>
            </a:r>
            <a:r>
              <a:rPr lang="en-US" sz="1100" b="1" baseline="0" dirty="0" smtClean="0">
                <a:latin typeface="+mn-lt"/>
              </a:rPr>
              <a:t> Goals: </a:t>
            </a:r>
            <a:r>
              <a:rPr lang="en-US" sz="1100" dirty="0" smtClean="0">
                <a:latin typeface="+mn-lt"/>
              </a:rPr>
              <a:t>Each board must determine its overall financial goals for the year covered by the annual operating budget. CAAs are encouraged to work toward long-term sustainability, which requires building both cash reserves and net assets (the nonprofit term for equity or net worth). To achieve these sustainability goals, the CAA must budget to have overall income exceed overall expenses in the annual budget. Unfortunately, many governmental funding agreements are structured on a “use it or lose it” cost reimbursement basis. Budgeting to generate income that is greater than expenses requires the CAA to develop additional strategies to overcome the limitations of cost reimbursement contracts.</a:t>
            </a:r>
          </a:p>
          <a:p>
            <a:pPr>
              <a:spcBef>
                <a:spcPts val="0"/>
              </a:spcBef>
            </a:pPr>
            <a:endParaRPr lang="en-US" sz="1100" dirty="0" smtClean="0">
              <a:latin typeface="+mn-lt"/>
            </a:endParaRPr>
          </a:p>
          <a:p>
            <a:pPr>
              <a:spcBef>
                <a:spcPts val="0"/>
              </a:spcBef>
            </a:pPr>
            <a:r>
              <a:rPr lang="en-US" sz="1100" b="1" dirty="0" smtClean="0">
                <a:latin typeface="+mn-lt"/>
              </a:rPr>
              <a:t>Assumptions:</a:t>
            </a:r>
            <a:r>
              <a:rPr lang="en-US" sz="1100" b="1" baseline="0" dirty="0" smtClean="0">
                <a:latin typeface="+mn-lt"/>
              </a:rPr>
              <a:t> </a:t>
            </a:r>
            <a:r>
              <a:rPr lang="en-US" sz="1100" dirty="0" smtClean="0">
                <a:latin typeface="+mn-lt"/>
              </a:rPr>
              <a:t>The annual operating budget represents the CAA’s best estimate or projection of income and expenses for the upcoming fiscal year. Sound budgeting requires systematic recording of the assumptions that are the basis of the projections. Clear documentation of assumptions will make it much easier to calculate the impact on the overall budget that will occur when</a:t>
            </a:r>
            <a:r>
              <a:rPr lang="en-US" sz="1100" baseline="0" dirty="0" smtClean="0">
                <a:latin typeface="+mn-lt"/>
              </a:rPr>
              <a:t> </a:t>
            </a:r>
            <a:r>
              <a:rPr lang="en-US" sz="1100" dirty="0" smtClean="0">
                <a:latin typeface="+mn-lt"/>
              </a:rPr>
              <a:t>assumptions change.</a:t>
            </a:r>
          </a:p>
          <a:p>
            <a:pPr>
              <a:spcBef>
                <a:spcPts val="0"/>
              </a:spcBef>
            </a:pPr>
            <a:endParaRPr lang="en-US" sz="1100" dirty="0" smtClean="0">
              <a:latin typeface="+mn-lt"/>
            </a:endParaRPr>
          </a:p>
          <a:p>
            <a:pPr>
              <a:spcBef>
                <a:spcPts val="0"/>
              </a:spcBef>
            </a:pPr>
            <a:r>
              <a:rPr lang="en-US" sz="1100" b="1" dirty="0" smtClean="0">
                <a:latin typeface="+mn-lt"/>
              </a:rPr>
              <a:t>Cost</a:t>
            </a:r>
            <a:r>
              <a:rPr lang="en-US" sz="1100" b="1" baseline="0" dirty="0" smtClean="0">
                <a:latin typeface="+mn-lt"/>
              </a:rPr>
              <a:t> centers</a:t>
            </a:r>
            <a:r>
              <a:rPr lang="en-US" sz="1100" baseline="0" dirty="0" smtClean="0">
                <a:latin typeface="+mn-lt"/>
              </a:rPr>
              <a:t>. </a:t>
            </a:r>
            <a:r>
              <a:rPr lang="en-US" sz="1100" dirty="0" smtClean="0">
                <a:latin typeface="+mn-lt"/>
              </a:rPr>
              <a:t>CAAs frequently operate multiple programs and in many instances, each program is supported through the use of resources from multiple sources. The use of a cost center budget structure facilitates describing how various programs will be supported and how various funding sources will be used in accordance with the requirements of specific funders. Budgets for all cost centers must be integrated into the comprehensive annual budget document. For example, a CAA with a Head Start, weatherization, and energy assistance programs should develop budgets for each program. It should also develop cost centers for general administration and fundraising.</a:t>
            </a:r>
          </a:p>
          <a:p>
            <a:pPr>
              <a:spcBef>
                <a:spcPts val="0"/>
              </a:spcBef>
            </a:pPr>
            <a:endParaRPr lang="en-US" sz="1100" dirty="0" smtClean="0">
              <a:latin typeface="+mn-lt"/>
            </a:endParaRPr>
          </a:p>
          <a:p>
            <a:pPr>
              <a:spcBef>
                <a:spcPts val="0"/>
              </a:spcBef>
            </a:pPr>
            <a:r>
              <a:rPr lang="en-US" sz="1100" b="1" dirty="0" smtClean="0">
                <a:latin typeface="+mn-lt"/>
              </a:rPr>
              <a:t>Grant requirements</a:t>
            </a:r>
            <a:r>
              <a:rPr lang="en-US" sz="1100" dirty="0" smtClean="0">
                <a:latin typeface="+mn-lt"/>
              </a:rPr>
              <a:t>. B</a:t>
            </a:r>
            <a:r>
              <a:rPr lang="en-US" sz="1100" baseline="0" dirty="0" smtClean="0">
                <a:latin typeface="+mn-lt"/>
              </a:rPr>
              <a:t>oard members should have a high-level understanding of the goals of the financial</a:t>
            </a:r>
            <a:r>
              <a:rPr lang="en-US" sz="1100" dirty="0" smtClean="0">
                <a:latin typeface="+mn-lt"/>
              </a:rPr>
              <a:t> requirements that apply to federal grants</a:t>
            </a:r>
            <a:r>
              <a:rPr lang="en-US" sz="1100" baseline="0" dirty="0" smtClean="0">
                <a:latin typeface="+mn-lt"/>
              </a:rPr>
              <a:t> so they understand the need for strong financial systems and processes and are able to effectively</a:t>
            </a:r>
            <a:r>
              <a:rPr lang="en-US" sz="1100" dirty="0" smtClean="0">
                <a:latin typeface="+mn-lt"/>
              </a:rPr>
              <a:t> oversee the CAA’s financial compliance</a:t>
            </a:r>
            <a:r>
              <a:rPr lang="en-US" sz="1100" baseline="0" dirty="0" smtClean="0">
                <a:latin typeface="+mn-lt"/>
              </a:rPr>
              <a:t>.</a:t>
            </a:r>
          </a:p>
          <a:p>
            <a:pPr>
              <a:spcBef>
                <a:spcPts val="0"/>
              </a:spcBef>
            </a:pPr>
            <a:endParaRPr lang="en-US" sz="110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21</a:t>
            </a:fld>
            <a:endParaRPr lang="en-US"/>
          </a:p>
        </p:txBody>
      </p:sp>
    </p:spTree>
    <p:extLst>
      <p:ext uri="{BB962C8B-B14F-4D97-AF65-F5344CB8AC3E}">
        <p14:creationId xmlns="" xmlns:p14="http://schemas.microsoft.com/office/powerpoint/2010/main" val="25957120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This section from CAPLAW’s </a:t>
            </a:r>
            <a:r>
              <a:rPr lang="en-US" sz="1100" i="1" dirty="0" smtClean="0">
                <a:latin typeface="+mn-lt"/>
              </a:rPr>
              <a:t>Tools for Top-Notch CAA’s </a:t>
            </a:r>
            <a:r>
              <a:rPr lang="en-US" sz="1100" dirty="0" smtClean="0">
                <a:latin typeface="+mn-lt"/>
              </a:rPr>
              <a:t>will help tripartite boards understand how annual budgets are developed, the purpose they serve and the federal requirements that apply to the budgeting process.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22</a:t>
            </a:fld>
            <a:endParaRPr lang="en-US"/>
          </a:p>
        </p:txBody>
      </p:sp>
    </p:spTree>
    <p:extLst>
      <p:ext uri="{BB962C8B-B14F-4D97-AF65-F5344CB8AC3E}">
        <p14:creationId xmlns="" xmlns:p14="http://schemas.microsoft.com/office/powerpoint/2010/main" val="5528044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aseline="0" dirty="0" smtClean="0">
                <a:latin typeface="+mn-lt"/>
              </a:rPr>
              <a:t>The CSBG Organizational Standards require boards to approve an organization-wide budget on an annual basis.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23</a:t>
            </a:fld>
            <a:endParaRPr lang="en-US"/>
          </a:p>
        </p:txBody>
      </p:sp>
    </p:spTree>
    <p:extLst>
      <p:ext uri="{BB962C8B-B14F-4D97-AF65-F5344CB8AC3E}">
        <p14:creationId xmlns="" xmlns:p14="http://schemas.microsoft.com/office/powerpoint/2010/main" val="34253896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See </a:t>
            </a:r>
            <a:r>
              <a:rPr lang="en-US" sz="1100" baseline="0" dirty="0" smtClean="0">
                <a:latin typeface="+mn-lt"/>
              </a:rPr>
              <a:t> </a:t>
            </a:r>
            <a:r>
              <a:rPr lang="en-US" sz="1100" dirty="0" smtClean="0">
                <a:latin typeface="+mn-lt"/>
              </a:rPr>
              <a:t>answer in notes on next slide.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24</a:t>
            </a:fld>
            <a:endParaRPr lang="en-US"/>
          </a:p>
        </p:txBody>
      </p:sp>
    </p:spTree>
    <p:extLst>
      <p:ext uri="{BB962C8B-B14F-4D97-AF65-F5344CB8AC3E}">
        <p14:creationId xmlns="" xmlns:p14="http://schemas.microsoft.com/office/powerpoint/2010/main" val="26279984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81200" y="152400"/>
            <a:ext cx="2895600" cy="2171700"/>
          </a:xfrm>
        </p:spPr>
      </p:sp>
      <p:sp>
        <p:nvSpPr>
          <p:cNvPr id="3" name="Notes Placeholder 2"/>
          <p:cNvSpPr>
            <a:spLocks noGrp="1"/>
          </p:cNvSpPr>
          <p:nvPr>
            <p:ph type="body" idx="1"/>
          </p:nvPr>
        </p:nvSpPr>
        <p:spPr>
          <a:xfrm>
            <a:off x="357850" y="2375700"/>
            <a:ext cx="6400800" cy="6615900"/>
          </a:xfrm>
        </p:spPr>
        <p:txBody>
          <a:bodyPr>
            <a:noAutofit/>
          </a:bodyPr>
          <a:lstStyle/>
          <a:p>
            <a:pPr marL="0" marR="0" indent="0" algn="l" defTabSz="914400" rtl="0" eaLnBrk="1" fontAlgn="base" latinLnBrk="0" hangingPunct="1">
              <a:spcBef>
                <a:spcPts val="0"/>
              </a:spcBef>
              <a:spcAft>
                <a:spcPct val="0"/>
              </a:spcAft>
              <a:buClrTx/>
              <a:buSzTx/>
              <a:buFontTx/>
              <a:buNone/>
              <a:tabLst/>
              <a:defRPr/>
            </a:pPr>
            <a:r>
              <a:rPr lang="en-US" sz="1000" dirty="0" smtClean="0">
                <a:latin typeface="+mn-lt"/>
              </a:rPr>
              <a:t>Another important responsibility of a board is to set the compensation it pays to the executive director. Nonprofit CAAs, as tax-exempt organizations, must comply with Internal Revenue Services (IRS) rules when setting an</a:t>
            </a:r>
            <a:r>
              <a:rPr lang="en-US" sz="1000" baseline="0" dirty="0" smtClean="0">
                <a:latin typeface="+mn-lt"/>
              </a:rPr>
              <a:t> executive director’s compensation. The rules require the board to ensure that the </a:t>
            </a:r>
            <a:r>
              <a:rPr lang="en-US" sz="1000" dirty="0" smtClean="0">
                <a:latin typeface="+mn-lt"/>
              </a:rPr>
              <a:t>compensation is reasonable and not excessive.</a:t>
            </a:r>
            <a:r>
              <a:rPr lang="en-US" sz="1000" baseline="0" dirty="0" smtClean="0">
                <a:latin typeface="+mn-lt"/>
              </a:rPr>
              <a:t> The IRS has also established a process for setting executive compensation that, when followed, create a presumption that the compensation is reasonable. If the CAA had followed the IRS’s process, it would have shifted the burden to the IRS to prove that that the compensation paid was excessive and not reasonable.  </a:t>
            </a:r>
          </a:p>
          <a:p>
            <a:pPr marL="0" marR="0" indent="0" algn="l" defTabSz="914400" rtl="0" eaLnBrk="1" fontAlgn="base" latinLnBrk="0" hangingPunct="1">
              <a:spcBef>
                <a:spcPts val="0"/>
              </a:spcBef>
              <a:spcAft>
                <a:spcPct val="0"/>
              </a:spcAft>
              <a:buClrTx/>
              <a:buSzTx/>
              <a:buFontTx/>
              <a:buNone/>
              <a:tabLst/>
              <a:defRPr/>
            </a:pPr>
            <a:endParaRPr lang="en-US" sz="1000" dirty="0" smtClean="0">
              <a:latin typeface="+mn-lt"/>
            </a:endParaRPr>
          </a:p>
          <a:p>
            <a:pPr>
              <a:spcBef>
                <a:spcPts val="0"/>
              </a:spcBef>
            </a:pPr>
            <a:r>
              <a:rPr lang="en-US" sz="1000" dirty="0" smtClean="0">
                <a:latin typeface="+mn-lt"/>
              </a:rPr>
              <a:t>The IRS requirements around executive director compensation are in place to prevent a tax-exempt organization, like a nonprofit CAA, from giving an executive director what may be viewed as excessive compensation. The IRS rules impose taxes on transactions where an individual with substantial influence over an organization receives an excessive economic benefit from the organization. If the compensation is not reasonable, the IRS will invoke “intermediate sanctions”, requiring the individual who received excessive compensation to return the unreasonable portion to the organization and to pay a penalty tax to the IRS. In addition, board members who approved the compensation knowing that it was excessive may also owe penalty taxes. </a:t>
            </a:r>
          </a:p>
          <a:p>
            <a:pPr>
              <a:spcBef>
                <a:spcPts val="0"/>
              </a:spcBef>
            </a:pPr>
            <a:endParaRPr lang="en-US" sz="1000" dirty="0" smtClean="0">
              <a:latin typeface="+mn-lt"/>
            </a:endParaRPr>
          </a:p>
          <a:p>
            <a:pPr>
              <a:spcBef>
                <a:spcPts val="0"/>
              </a:spcBef>
            </a:pPr>
            <a:r>
              <a:rPr lang="en-US" sz="1000" dirty="0" smtClean="0">
                <a:latin typeface="+mn-lt"/>
              </a:rPr>
              <a:t>In</a:t>
            </a:r>
            <a:r>
              <a:rPr lang="en-US" sz="1000" baseline="0" dirty="0" smtClean="0">
                <a:latin typeface="+mn-lt"/>
              </a:rPr>
              <a:t> an effort to establish the reasonableness of an executive director’s compensation, a boards should consider adopting the following approach:</a:t>
            </a:r>
          </a:p>
          <a:p>
            <a:pPr>
              <a:spcBef>
                <a:spcPts val="0"/>
              </a:spcBef>
            </a:pPr>
            <a:endParaRPr lang="en-US" sz="1000" dirty="0" smtClean="0">
              <a:latin typeface="+mn-lt"/>
            </a:endParaRPr>
          </a:p>
          <a:p>
            <a:pPr>
              <a:spcBef>
                <a:spcPts val="0"/>
              </a:spcBef>
            </a:pPr>
            <a:r>
              <a:rPr lang="en-US" sz="1000" b="1" dirty="0" smtClean="0">
                <a:latin typeface="+mn-lt"/>
              </a:rPr>
              <a:t>Use a Board Committee</a:t>
            </a:r>
            <a:r>
              <a:rPr lang="en-US" sz="1000" dirty="0" smtClean="0">
                <a:latin typeface="+mn-lt"/>
              </a:rPr>
              <a:t>: A committee of the board (such as the executive committee or the personnel committee) usually undertakes the responsibility to ensure that the proper compensation analysis is conducted, such as researching comparables, to show that salary ranges and compensations are reasonable.</a:t>
            </a:r>
          </a:p>
          <a:p>
            <a:pPr>
              <a:spcBef>
                <a:spcPts val="0"/>
              </a:spcBef>
            </a:pPr>
            <a:endParaRPr lang="en-US" sz="1000" dirty="0" smtClean="0">
              <a:latin typeface="+mn-lt"/>
            </a:endParaRPr>
          </a:p>
          <a:p>
            <a:pPr>
              <a:spcBef>
                <a:spcPts val="0"/>
              </a:spcBef>
            </a:pPr>
            <a:r>
              <a:rPr lang="en-US" sz="1000" b="1" dirty="0" smtClean="0">
                <a:latin typeface="+mn-lt"/>
              </a:rPr>
              <a:t>Assure Board Independence</a:t>
            </a:r>
            <a:r>
              <a:rPr lang="en-US" sz="1000" dirty="0" smtClean="0">
                <a:latin typeface="+mn-lt"/>
              </a:rPr>
              <a:t>: Any board members who have a conflict of interest with respect to the transaction should </a:t>
            </a:r>
            <a:r>
              <a:rPr lang="en-US" sz="1000" dirty="0" err="1" smtClean="0">
                <a:latin typeface="+mn-lt"/>
              </a:rPr>
              <a:t>recuse</a:t>
            </a:r>
            <a:r>
              <a:rPr lang="en-US" sz="1000" dirty="0" smtClean="0">
                <a:latin typeface="+mn-lt"/>
              </a:rPr>
              <a:t> themselves from discussions and voting on the matter.</a:t>
            </a:r>
          </a:p>
          <a:p>
            <a:pPr>
              <a:spcBef>
                <a:spcPts val="0"/>
              </a:spcBef>
            </a:pPr>
            <a:endParaRPr lang="en-US" sz="1000" dirty="0" smtClean="0">
              <a:latin typeface="+mn-lt"/>
            </a:endParaRPr>
          </a:p>
          <a:p>
            <a:pPr>
              <a:spcBef>
                <a:spcPts val="0"/>
              </a:spcBef>
            </a:pPr>
            <a:r>
              <a:rPr lang="en-US" sz="1000" b="1" dirty="0" smtClean="0">
                <a:latin typeface="+mn-lt"/>
              </a:rPr>
              <a:t>Link Pay to Performance: </a:t>
            </a:r>
            <a:r>
              <a:rPr lang="en-US" sz="1000" dirty="0" smtClean="0">
                <a:latin typeface="+mn-lt"/>
              </a:rPr>
              <a:t>Compensation levels and any bonuses should be linked to performance. Establishing compensation goes hand in hand with evaluating performance and setting goals. While cost-of-living increases and incentive compensation under a written plan may</a:t>
            </a:r>
            <a:r>
              <a:rPr lang="en-US" sz="1000" baseline="0" dirty="0" smtClean="0">
                <a:latin typeface="+mn-lt"/>
              </a:rPr>
              <a:t> be</a:t>
            </a:r>
            <a:r>
              <a:rPr lang="en-US" sz="1000" dirty="0" smtClean="0">
                <a:latin typeface="+mn-lt"/>
              </a:rPr>
              <a:t> permissible, boards should avoid increasing compensation levels based on non-performance related factors such as seniority. CAPLAW recommends caution when considering awarding bonuses and incentive compensation because IRS rules that apply to written plans for executive compensation are complex, and many organizations have had costs associated with such compensation disallowed under federal grant rules for either not having a plan or failing to follow their plan.</a:t>
            </a:r>
          </a:p>
          <a:p>
            <a:pPr>
              <a:spcBef>
                <a:spcPts val="0"/>
              </a:spcBef>
            </a:pPr>
            <a:endParaRPr lang="en-US" sz="1000" dirty="0" smtClean="0">
              <a:latin typeface="+mn-lt"/>
            </a:endParaRPr>
          </a:p>
          <a:p>
            <a:pPr>
              <a:spcBef>
                <a:spcPts val="0"/>
              </a:spcBef>
            </a:pPr>
            <a:r>
              <a:rPr lang="en-US" sz="1000" b="1" u="none" dirty="0" smtClean="0">
                <a:latin typeface="+mn-lt"/>
              </a:rPr>
              <a:t>Rely on Meaningful Comparables</a:t>
            </a:r>
            <a:r>
              <a:rPr lang="en-US" sz="1000" dirty="0" smtClean="0">
                <a:latin typeface="+mn-lt"/>
              </a:rPr>
              <a:t>: Use organizations for comparison that are similar to your CAA. To be considered comparable, an organization should conduct similar programs, be relatively equal in size, and have a similar workforce. </a:t>
            </a:r>
          </a:p>
          <a:p>
            <a:pPr>
              <a:spcBef>
                <a:spcPts val="0"/>
              </a:spcBef>
            </a:pPr>
            <a:endParaRPr lang="en-US" sz="1000" dirty="0" smtClean="0">
              <a:latin typeface="+mn-lt"/>
            </a:endParaRPr>
          </a:p>
          <a:p>
            <a:pPr>
              <a:spcBef>
                <a:spcPts val="0"/>
              </a:spcBef>
            </a:pPr>
            <a:r>
              <a:rPr lang="en-US" sz="1000" b="1" dirty="0" smtClean="0">
                <a:latin typeface="+mn-lt"/>
              </a:rPr>
              <a:t>Document the Process</a:t>
            </a:r>
            <a:r>
              <a:rPr lang="en-US" sz="1000" dirty="0" smtClean="0">
                <a:latin typeface="+mn-lt"/>
              </a:rPr>
              <a:t>. In setting the executive director’s compensation, the board should rely on a clearly-defined deliberative process that is documented. The board must adequately document the basis for its determination concurrently with making that determination. </a:t>
            </a:r>
          </a:p>
          <a:p>
            <a:pPr>
              <a:spcBef>
                <a:spcPts val="0"/>
              </a:spcBef>
            </a:pPr>
            <a:endParaRPr lang="en-US" sz="1000" dirty="0" smtClean="0">
              <a:latin typeface="+mn-lt"/>
            </a:endParaRPr>
          </a:p>
          <a:p>
            <a:pPr>
              <a:spcBef>
                <a:spcPts val="0"/>
              </a:spcBef>
            </a:pPr>
            <a:r>
              <a:rPr lang="en-US" sz="1000" dirty="0" smtClean="0">
                <a:latin typeface="+mn-lt"/>
              </a:rPr>
              <a:t>When setting the executive director’s compensation, the board should be aware of funding source requirements that apply to the federal funds that may be used to pay the compensation. For example, typically the federal appropriations</a:t>
            </a:r>
            <a:r>
              <a:rPr lang="en-US" sz="1000" baseline="0" dirty="0" smtClean="0">
                <a:latin typeface="+mn-lt"/>
              </a:rPr>
              <a:t> act which funds all of a CAA’s federal grants impose </a:t>
            </a:r>
            <a:r>
              <a:rPr lang="en-US" sz="1000" dirty="0" smtClean="0">
                <a:latin typeface="+mn-lt"/>
              </a:rPr>
              <a:t>salary caps for an applicable year. </a:t>
            </a:r>
            <a:endParaRPr lang="en-US" sz="10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25</a:t>
            </a:fld>
            <a:endParaRPr lang="en-US"/>
          </a:p>
        </p:txBody>
      </p:sp>
    </p:spTree>
    <p:extLst>
      <p:ext uri="{BB962C8B-B14F-4D97-AF65-F5344CB8AC3E}">
        <p14:creationId xmlns="" xmlns:p14="http://schemas.microsoft.com/office/powerpoint/2010/main" val="21231639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sz="1100" kern="1200" dirty="0" smtClean="0">
                <a:solidFill>
                  <a:schemeClr val="tx1"/>
                </a:solidFill>
                <a:latin typeface="+mn-lt"/>
                <a:ea typeface="+mn-ea"/>
                <a:cs typeface="+mn-cs"/>
              </a:rPr>
              <a:t>The </a:t>
            </a:r>
            <a:r>
              <a:rPr lang="en-US" sz="1100" kern="1200" baseline="0" dirty="0" smtClean="0">
                <a:solidFill>
                  <a:schemeClr val="tx1"/>
                </a:solidFill>
                <a:latin typeface="+mn-lt"/>
                <a:ea typeface="+mn-ea"/>
                <a:cs typeface="+mn-cs"/>
              </a:rPr>
              <a:t>CSBG Organizational Standards require the board to review and approve the CEO/executive director’s salary on an annual basis. </a:t>
            </a:r>
            <a:r>
              <a:rPr lang="en-US" sz="1100" kern="1200" dirty="0" smtClean="0">
                <a:solidFill>
                  <a:schemeClr val="tx1"/>
                </a:solidFill>
                <a:latin typeface="+mn-lt"/>
                <a:ea typeface="+mn-ea"/>
                <a:cs typeface="+mn-cs"/>
              </a:rPr>
              <a:t>For more information about the board’s role in setting the compensation</a:t>
            </a:r>
            <a:r>
              <a:rPr lang="en-US" sz="1100" kern="1200" baseline="0" dirty="0" smtClean="0">
                <a:solidFill>
                  <a:schemeClr val="tx1"/>
                </a:solidFill>
                <a:latin typeface="+mn-lt"/>
                <a:ea typeface="+mn-ea"/>
                <a:cs typeface="+mn-cs"/>
              </a:rPr>
              <a:t> </a:t>
            </a:r>
            <a:r>
              <a:rPr lang="en-US" sz="1100" kern="1200" dirty="0" smtClean="0">
                <a:solidFill>
                  <a:schemeClr val="tx1"/>
                </a:solidFill>
                <a:latin typeface="+mn-lt"/>
                <a:ea typeface="+mn-ea"/>
                <a:cs typeface="+mn-cs"/>
              </a:rPr>
              <a:t>for the executive director and the applicable legal requirements, see CAPLAW’s </a:t>
            </a:r>
            <a:r>
              <a:rPr lang="en-US" sz="1100" i="1" kern="1200" dirty="0" smtClean="0">
                <a:solidFill>
                  <a:schemeClr val="tx1"/>
                </a:solidFill>
                <a:latin typeface="+mn-lt"/>
                <a:ea typeface="+mn-ea"/>
                <a:cs typeface="+mn-cs"/>
              </a:rPr>
              <a:t>Dynamic Duo: A Guide to Enhancing the Board &amp; Executive Director Partnership</a:t>
            </a:r>
            <a:r>
              <a:rPr lang="en-US" sz="1100" kern="1200" dirty="0" smtClean="0">
                <a:solidFill>
                  <a:schemeClr val="tx1"/>
                </a:solidFill>
                <a:latin typeface="+mn-lt"/>
                <a:ea typeface="+mn-ea"/>
                <a:cs typeface="+mn-cs"/>
              </a:rPr>
              <a:t>. </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26</a:t>
            </a:fld>
            <a:endParaRPr lang="en-US"/>
          </a:p>
        </p:txBody>
      </p:sp>
    </p:spTree>
    <p:extLst>
      <p:ext uri="{BB962C8B-B14F-4D97-AF65-F5344CB8AC3E}">
        <p14:creationId xmlns="" xmlns:p14="http://schemas.microsoft.com/office/powerpoint/2010/main" val="28056869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381000"/>
            <a:ext cx="4076700" cy="3057525"/>
          </a:xfrm>
        </p:spPr>
      </p:sp>
      <p:sp>
        <p:nvSpPr>
          <p:cNvPr id="3" name="Notes Placeholder 2"/>
          <p:cNvSpPr>
            <a:spLocks noGrp="1"/>
          </p:cNvSpPr>
          <p:nvPr>
            <p:ph type="body" idx="1"/>
          </p:nvPr>
        </p:nvSpPr>
        <p:spPr>
          <a:xfrm>
            <a:off x="381001" y="3657601"/>
            <a:ext cx="6324600" cy="5334000"/>
          </a:xfrm>
        </p:spPr>
        <p:txBody>
          <a:bodyPr>
            <a:normAutofit fontScale="85000" lnSpcReduction="20000"/>
          </a:bodyPr>
          <a:lstStyle/>
          <a:p>
            <a:pPr>
              <a:lnSpc>
                <a:spcPct val="120000"/>
              </a:lnSpc>
              <a:spcBef>
                <a:spcPts val="0"/>
              </a:spcBef>
            </a:pPr>
            <a:r>
              <a:rPr lang="en-US" b="1" dirty="0" smtClean="0">
                <a:latin typeface="+mn-lt"/>
              </a:rPr>
              <a:t>False</a:t>
            </a:r>
            <a:r>
              <a:rPr lang="en-US" dirty="0" smtClean="0">
                <a:latin typeface="+mn-lt"/>
              </a:rPr>
              <a:t>.</a:t>
            </a:r>
            <a:r>
              <a:rPr lang="en-US" baseline="0" dirty="0" smtClean="0">
                <a:latin typeface="+mn-lt"/>
              </a:rPr>
              <a:t> </a:t>
            </a:r>
            <a:r>
              <a:rPr lang="en-US" dirty="0" smtClean="0">
                <a:latin typeface="+mn-lt"/>
              </a:rPr>
              <a:t>The financial statements are management’s responsibility. The auditors are prohibited by professional standards from preparing the financial statements. During the course of an audit, the auditors may demand that the financial statements be adjusted because an accounting principle was incorrectly applied or because errors have been uncovered, but by and large, this is (and should be) the extent of the auditor’s involvement in the preparation of the financial statements.</a:t>
            </a:r>
          </a:p>
          <a:p>
            <a:pPr>
              <a:lnSpc>
                <a:spcPct val="120000"/>
              </a:lnSpc>
              <a:spcBef>
                <a:spcPts val="0"/>
              </a:spcBef>
            </a:pPr>
            <a:endParaRPr lang="en-US" dirty="0" smtClean="0">
              <a:latin typeface="+mn-lt"/>
            </a:endParaRPr>
          </a:p>
          <a:p>
            <a:pPr>
              <a:lnSpc>
                <a:spcPct val="120000"/>
              </a:lnSpc>
              <a:spcBef>
                <a:spcPts val="0"/>
              </a:spcBef>
            </a:pPr>
            <a:r>
              <a:rPr lang="en-US" b="1" dirty="0" smtClean="0">
                <a:latin typeface="+mn-lt"/>
              </a:rPr>
              <a:t>True. </a:t>
            </a:r>
            <a:r>
              <a:rPr lang="en-US" dirty="0" smtClean="0">
                <a:latin typeface="+mn-lt"/>
              </a:rPr>
              <a:t>Many think that an audit’s primary purpose is detecting fraud. However,</a:t>
            </a:r>
            <a:r>
              <a:rPr lang="en-US" baseline="0" dirty="0" smtClean="0">
                <a:latin typeface="+mn-lt"/>
              </a:rPr>
              <a:t> t</a:t>
            </a:r>
            <a:r>
              <a:rPr lang="en-US" dirty="0" smtClean="0">
                <a:latin typeface="+mn-lt"/>
              </a:rPr>
              <a:t>he primary purpose of a financial statement audit is to certify the fairness of the financial statements. The professional standards applicable to financial statement audits require an auditor to consider the possibility of fraud to the extent it bears on the fairness of the financial statements, but detection of fraud is not the audit’s primary objective. Management is responsible for detecting and preventing fraud. Management discharges this responsibility by putting in place and continuously improving the CAA’s system of internal controls. Moreover, the audit</a:t>
            </a:r>
            <a:r>
              <a:rPr lang="en-US" baseline="0" dirty="0" smtClean="0">
                <a:latin typeface="+mn-lt"/>
              </a:rPr>
              <a:t> cycle makes the detection of fraud less likely.  D</a:t>
            </a:r>
            <a:r>
              <a:rPr lang="en-US" dirty="0" smtClean="0">
                <a:latin typeface="+mn-lt"/>
              </a:rPr>
              <a:t>epending on the CAA’s size, the auditors conduct an audit over a several week or month period following the close of the CAA’s fiscal year. Even if the auditor shared responsibility for detecting fraud, the fraudster has ten or eleven months following the close of an audit to embezzle, steal, or otherwise defraud a CAA. That is more than enough time to do inflict significant harm.</a:t>
            </a:r>
          </a:p>
          <a:p>
            <a:pPr>
              <a:lnSpc>
                <a:spcPct val="120000"/>
              </a:lnSpc>
              <a:spcBef>
                <a:spcPts val="0"/>
              </a:spcBef>
            </a:pPr>
            <a:endParaRPr lang="en-US" dirty="0" smtClean="0">
              <a:latin typeface="+mn-lt"/>
            </a:endParaRPr>
          </a:p>
          <a:p>
            <a:pPr>
              <a:lnSpc>
                <a:spcPct val="120000"/>
              </a:lnSpc>
              <a:spcBef>
                <a:spcPts val="0"/>
              </a:spcBef>
            </a:pPr>
            <a:r>
              <a:rPr lang="en-US" b="1" dirty="0" smtClean="0">
                <a:latin typeface="+mn-lt"/>
              </a:rPr>
              <a:t>False. </a:t>
            </a:r>
            <a:r>
              <a:rPr lang="en-US" dirty="0" smtClean="0">
                <a:latin typeface="+mn-lt"/>
              </a:rPr>
              <a:t>Of course, management does benefit from an audit. The mere act of preparing for an audit requires the accounting staff to tie up loose ends and engage in a self-assessment. However, the board is the intended and primary beneficiary of an audit. The audit is an integral part of good internal control and oversight system. The board relies on the financial statements to allocate financial resources, evaluate management, and shape mission. The board looks to the auditor for assurance that it is prudent to rely on management’s financial statements.</a:t>
            </a:r>
          </a:p>
          <a:p>
            <a:pPr>
              <a:lnSpc>
                <a:spcPct val="120000"/>
              </a:lnSpc>
              <a:spcBef>
                <a:spcPts val="0"/>
              </a:spcBef>
            </a:pPr>
            <a:endParaRPr lang="en-US" dirty="0" smtClean="0">
              <a:latin typeface="+mn-lt"/>
            </a:endParaRPr>
          </a:p>
          <a:p>
            <a:pPr>
              <a:lnSpc>
                <a:spcPct val="120000"/>
              </a:lnSpc>
              <a:spcBef>
                <a:spcPts val="0"/>
              </a:spcBef>
            </a:pPr>
            <a:r>
              <a:rPr lang="en-US" b="1" dirty="0" smtClean="0">
                <a:latin typeface="+mn-lt"/>
              </a:rPr>
              <a:t>False. </a:t>
            </a:r>
            <a:r>
              <a:rPr lang="en-US" dirty="0" smtClean="0">
                <a:latin typeface="+mn-lt"/>
              </a:rPr>
              <a:t>There are two fallacies embedded in this statement. Mission and administration are inextricably linked. Any effort to distinguish between money spent on mission and money spent on administration is artificial. No entity can deliver goods or services without an administrative infrastructure. Without solid administration, money that is spent on mission will go to waste. The challenge is to strike the right balance between direct and indirect expenditures on mission.</a:t>
            </a:r>
          </a:p>
          <a:p>
            <a:pPr>
              <a:lnSpc>
                <a:spcPct val="120000"/>
              </a:lnSpc>
              <a:spcBef>
                <a:spcPts val="0"/>
              </a:spcBef>
            </a:pPr>
            <a:endParaRPr lang="en-US" dirty="0" smtClean="0">
              <a:latin typeface="+mn-lt"/>
            </a:endParaRPr>
          </a:p>
          <a:p>
            <a:pPr>
              <a:lnSpc>
                <a:spcPct val="120000"/>
              </a:lnSpc>
              <a:spcBef>
                <a:spcPts val="0"/>
              </a:spcBef>
            </a:pPr>
            <a:r>
              <a:rPr lang="en-US" dirty="0" smtClean="0">
                <a:latin typeface="+mn-lt"/>
              </a:rPr>
              <a:t>An audit provides concrete benefits. The culminating step in the audit is the issuance of an audit opinion, also referred to as an audit report. Although that piece of paper may provide little or no insight into the audit or the CAA’s</a:t>
            </a:r>
            <a:r>
              <a:rPr lang="en-US" baseline="0" dirty="0" smtClean="0">
                <a:latin typeface="+mn-lt"/>
              </a:rPr>
              <a:t> </a:t>
            </a:r>
            <a:r>
              <a:rPr lang="en-US" dirty="0" smtClean="0">
                <a:latin typeface="+mn-lt"/>
              </a:rPr>
              <a:t>finances, a well-done audit nevertheless has great value to the CAA. As we will see, management and the board must be willing to work and communicate with the auditor to extract that value.</a:t>
            </a:r>
          </a:p>
          <a:p>
            <a:pPr>
              <a:lnSpc>
                <a:spcPct val="120000"/>
              </a:lnSpc>
              <a:spcBef>
                <a:spcPts val="0"/>
              </a:spcBef>
            </a:pPr>
            <a:endParaRPr lang="en-US"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27</a:t>
            </a:fld>
            <a:endParaRPr lang="en-US"/>
          </a:p>
        </p:txBody>
      </p:sp>
    </p:spTree>
    <p:extLst>
      <p:ext uri="{BB962C8B-B14F-4D97-AF65-F5344CB8AC3E}">
        <p14:creationId xmlns="" xmlns:p14="http://schemas.microsoft.com/office/powerpoint/2010/main" val="7869608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00200" y="304800"/>
            <a:ext cx="3751263" cy="2813050"/>
          </a:xfrm>
        </p:spPr>
      </p:sp>
      <p:sp>
        <p:nvSpPr>
          <p:cNvPr id="3" name="Notes Placeholder 2"/>
          <p:cNvSpPr>
            <a:spLocks noGrp="1"/>
          </p:cNvSpPr>
          <p:nvPr>
            <p:ph type="body" idx="1"/>
          </p:nvPr>
        </p:nvSpPr>
        <p:spPr>
          <a:xfrm>
            <a:off x="304801" y="3352801"/>
            <a:ext cx="6400800" cy="5638800"/>
          </a:xfrm>
        </p:spPr>
        <p:txBody>
          <a:bodyPr>
            <a:normAutofit/>
          </a:bodyPr>
          <a:lstStyle/>
          <a:p>
            <a:pPr>
              <a:spcBef>
                <a:spcPts val="0"/>
              </a:spcBef>
            </a:pPr>
            <a:r>
              <a:rPr lang="en-US" sz="1100" dirty="0" smtClean="0">
                <a:latin typeface="+mn-lt"/>
              </a:rPr>
              <a:t>An audit is a multi-step process whose goal is to assess whether the financial statements prepared by management present an accurate and fair portrayal of the agency’s financial condition, cash flows and operating results. Since the primary purpose of the audit is to provide the board with comfort that management has produced financial statements that present the CAA’s financial results and position accurately in all material respects, the board, not management, should retain the auditor. </a:t>
            </a:r>
          </a:p>
          <a:p>
            <a:pPr>
              <a:spcBef>
                <a:spcPts val="0"/>
              </a:spcBef>
            </a:pPr>
            <a:endParaRPr lang="en-US" sz="1100" dirty="0" smtClean="0">
              <a:latin typeface="+mn-lt"/>
            </a:endParaRPr>
          </a:p>
          <a:p>
            <a:pPr>
              <a:spcBef>
                <a:spcPts val="0"/>
              </a:spcBef>
            </a:pPr>
            <a:r>
              <a:rPr lang="en-US" sz="1100" dirty="0" smtClean="0">
                <a:latin typeface="+mn-lt"/>
              </a:rPr>
              <a:t>The audit committee should assess the auditor’s independence and communicate with the auditor. The auditor is required to communicate to the board: (</a:t>
            </a:r>
            <a:r>
              <a:rPr lang="en-US" sz="1100" dirty="0" err="1" smtClean="0">
                <a:latin typeface="+mn-lt"/>
              </a:rPr>
              <a:t>i</a:t>
            </a:r>
            <a:r>
              <a:rPr lang="en-US" sz="1100" dirty="0" smtClean="0">
                <a:latin typeface="+mn-lt"/>
              </a:rPr>
              <a:t>) the auditor’s responsibilities under Generally Accepted Accounting Standards (GAAS); (ii) an overview of the planned scope and timing of the audit; and (iii) significant findings from the audit. The auditing standards contemplate a formal communication process, specifying which communications are written or oral. Auditing standards require the auditor to communicate to the board significant control deficiencies and material weaknesses in the system of internal controls. The audit committee should have members capable of facilitating the committee’s role in the discussions. These members must understand the implications of the communications and be in a position to demand that management respond appropriately.</a:t>
            </a:r>
          </a:p>
          <a:p>
            <a:pPr>
              <a:spcBef>
                <a:spcPts val="0"/>
              </a:spcBef>
            </a:pPr>
            <a:endParaRPr lang="en-US" sz="1100" dirty="0" smtClean="0">
              <a:latin typeface="+mn-lt"/>
            </a:endParaRPr>
          </a:p>
          <a:p>
            <a:pPr>
              <a:spcBef>
                <a:spcPts val="0"/>
              </a:spcBef>
            </a:pPr>
            <a:r>
              <a:rPr lang="en-US" sz="1100" dirty="0" smtClean="0">
                <a:latin typeface="+mn-lt"/>
              </a:rPr>
              <a:t>The audit committee receives the results of the audit from the auditor and must address any issues raised by the audit. To address these issues, the committee should review the auditor’s written communication regarding control deficiencies, engage in a discussion with management about the deficiencies and the need to make changes in systems, and require periodic progress reports from management. Auditors are required to start their auditing procedures the next year by examining whether previous deficiencies were resolved and how the board handled the audit findings</a:t>
            </a:r>
          </a:p>
          <a:p>
            <a:pPr>
              <a:spcBef>
                <a:spcPts val="0"/>
              </a:spcBef>
            </a:pPr>
            <a:endParaRPr lang="en-US" sz="1100" dirty="0" smtClean="0">
              <a:latin typeface="+mn-lt"/>
            </a:endParaRPr>
          </a:p>
          <a:p>
            <a:pPr>
              <a:spcBef>
                <a:spcPts val="0"/>
              </a:spcBef>
            </a:pPr>
            <a:r>
              <a:rPr lang="en-US" sz="1100" dirty="0" smtClean="0">
                <a:latin typeface="+mn-lt"/>
              </a:rPr>
              <a:t>The audit committee will also work with the auditor to conduct the Single Audit review which is the review required by the federal government for</a:t>
            </a:r>
            <a:r>
              <a:rPr lang="en-US" sz="1100" baseline="0" dirty="0" smtClean="0">
                <a:latin typeface="+mn-lt"/>
              </a:rPr>
              <a:t> organizations that expend a certain amount of federal dollars. The audit focuses on financial and program compliance.</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28</a:t>
            </a:fld>
            <a:endParaRPr lang="en-US"/>
          </a:p>
        </p:txBody>
      </p:sp>
    </p:spTree>
    <p:extLst>
      <p:ext uri="{BB962C8B-B14F-4D97-AF65-F5344CB8AC3E}">
        <p14:creationId xmlns="" xmlns:p14="http://schemas.microsoft.com/office/powerpoint/2010/main" val="5801109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1" y="4416099"/>
            <a:ext cx="5943600" cy="4182457"/>
          </a:xfrm>
        </p:spPr>
        <p:txBody>
          <a:bodyPr>
            <a:noAutofit/>
          </a:bodyPr>
          <a:lstStyle/>
          <a:p>
            <a:pPr>
              <a:lnSpc>
                <a:spcPct val="100000"/>
              </a:lnSpc>
              <a:spcBef>
                <a:spcPts val="0"/>
              </a:spcBef>
              <a:buFont typeface="Arial" pitchFamily="34" charset="0"/>
              <a:buNone/>
            </a:pPr>
            <a:r>
              <a:rPr lang="en-US" sz="1100" dirty="0" smtClean="0">
                <a:latin typeface="+mn-lt"/>
              </a:rPr>
              <a:t>The CSBG Organizational Standards require</a:t>
            </a:r>
            <a:r>
              <a:rPr lang="en-US" sz="1100" baseline="0" dirty="0" smtClean="0">
                <a:latin typeface="+mn-lt"/>
              </a:rPr>
              <a:t> the board to be involved in the CAA’s audit by soliciting bids for its audit every five years, formally receiving and accepting the audit bid,</a:t>
            </a:r>
            <a:r>
              <a:rPr lang="en-US" sz="1100" dirty="0" smtClean="0">
                <a:latin typeface="+mn-lt"/>
              </a:rPr>
              <a:t> receiving the audit</a:t>
            </a:r>
            <a:r>
              <a:rPr lang="en-US" sz="1100" baseline="0" dirty="0" smtClean="0">
                <a:latin typeface="+mn-lt"/>
              </a:rPr>
              <a:t> from the auditor, and addressing all findings from the prior years audit when deemed appropriate.</a:t>
            </a:r>
            <a:endParaRPr lang="en-US" sz="1100" dirty="0" smtClean="0">
              <a:latin typeface="+mn-lt"/>
            </a:endParaRPr>
          </a:p>
          <a:p>
            <a:pPr>
              <a:lnSpc>
                <a:spcPct val="100000"/>
              </a:lnSpc>
              <a:spcBef>
                <a:spcPts val="0"/>
              </a:spcBef>
              <a:buFont typeface="Arial" pitchFamily="34" charset="0"/>
              <a:buChar char="•"/>
            </a:pP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29</a:t>
            </a:fld>
            <a:endParaRPr lang="en-US" dirty="0"/>
          </a:p>
        </p:txBody>
      </p:sp>
    </p:spTree>
    <p:extLst>
      <p:ext uri="{BB962C8B-B14F-4D97-AF65-F5344CB8AC3E}">
        <p14:creationId xmlns="" xmlns:p14="http://schemas.microsoft.com/office/powerpoint/2010/main" val="7401958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ts val="0"/>
              </a:spcBef>
            </a:pPr>
            <a:r>
              <a:rPr lang="en-US" altLang="en-US" sz="1100" dirty="0" smtClean="0">
                <a:latin typeface="+mn-lt"/>
              </a:rPr>
              <a:t>For board members who are not familiar with audits,</a:t>
            </a:r>
            <a:r>
              <a:rPr lang="en-US" altLang="en-US" sz="1100" baseline="0" dirty="0" smtClean="0">
                <a:latin typeface="+mn-lt"/>
              </a:rPr>
              <a:t> </a:t>
            </a:r>
            <a:r>
              <a:rPr lang="en-US" altLang="en-US" sz="1100" dirty="0" smtClean="0">
                <a:latin typeface="+mn-lt"/>
              </a:rPr>
              <a:t>CAPLAW’s </a:t>
            </a:r>
            <a:r>
              <a:rPr lang="en-US" altLang="en-US" sz="1100" i="1" dirty="0" smtClean="0">
                <a:latin typeface="+mn-lt"/>
              </a:rPr>
              <a:t>Tools</a:t>
            </a:r>
            <a:r>
              <a:rPr lang="en-US" altLang="en-US" sz="1100" i="1" baseline="0" dirty="0" smtClean="0">
                <a:latin typeface="+mn-lt"/>
              </a:rPr>
              <a:t> for Top-Notch CAAs</a:t>
            </a:r>
            <a:r>
              <a:rPr lang="en-US" altLang="en-US" sz="1100" dirty="0" smtClean="0">
                <a:latin typeface="+mn-lt"/>
              </a:rPr>
              <a:t> explains the role of the board versus management in the audit process as well as the duties of an audit committee and the purpose of management letters received at</a:t>
            </a:r>
            <a:r>
              <a:rPr lang="en-US" altLang="en-US" sz="1100" baseline="0" dirty="0" smtClean="0">
                <a:latin typeface="+mn-lt"/>
              </a:rPr>
              <a:t> the conclusion </a:t>
            </a:r>
            <a:r>
              <a:rPr lang="en-US" altLang="en-US" sz="1100" dirty="0" smtClean="0">
                <a:latin typeface="+mn-lt"/>
              </a:rPr>
              <a:t>of an audit.</a:t>
            </a:r>
          </a:p>
        </p:txBody>
      </p:sp>
      <p:sp>
        <p:nvSpPr>
          <p:cNvPr id="11469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16130" indent="-275434" eaLnBrk="0" hangingPunct="0">
              <a:defRPr>
                <a:solidFill>
                  <a:schemeClr val="tx1"/>
                </a:solidFill>
                <a:latin typeface="Arial" pitchFamily="34" charset="0"/>
              </a:defRPr>
            </a:lvl2pPr>
            <a:lvl3pPr marL="1101738" indent="-220348" eaLnBrk="0" hangingPunct="0">
              <a:defRPr>
                <a:solidFill>
                  <a:schemeClr val="tx1"/>
                </a:solidFill>
                <a:latin typeface="Arial" pitchFamily="34" charset="0"/>
              </a:defRPr>
            </a:lvl3pPr>
            <a:lvl4pPr marL="1542433" indent="-220348" eaLnBrk="0" hangingPunct="0">
              <a:defRPr>
                <a:solidFill>
                  <a:schemeClr val="tx1"/>
                </a:solidFill>
                <a:latin typeface="Arial" pitchFamily="34" charset="0"/>
              </a:defRPr>
            </a:lvl4pPr>
            <a:lvl5pPr marL="1983128" indent="-220348" eaLnBrk="0" hangingPunct="0">
              <a:defRPr>
                <a:solidFill>
                  <a:schemeClr val="tx1"/>
                </a:solidFill>
                <a:latin typeface="Arial" pitchFamily="34" charset="0"/>
              </a:defRPr>
            </a:lvl5pPr>
            <a:lvl6pPr marL="2423823" indent="-220348" eaLnBrk="0" fontAlgn="base" hangingPunct="0">
              <a:spcBef>
                <a:spcPct val="0"/>
              </a:spcBef>
              <a:spcAft>
                <a:spcPct val="0"/>
              </a:spcAft>
              <a:defRPr>
                <a:solidFill>
                  <a:schemeClr val="tx1"/>
                </a:solidFill>
                <a:latin typeface="Arial" pitchFamily="34" charset="0"/>
              </a:defRPr>
            </a:lvl6pPr>
            <a:lvl7pPr marL="2864518" indent="-220348" eaLnBrk="0" fontAlgn="base" hangingPunct="0">
              <a:spcBef>
                <a:spcPct val="0"/>
              </a:spcBef>
              <a:spcAft>
                <a:spcPct val="0"/>
              </a:spcAft>
              <a:defRPr>
                <a:solidFill>
                  <a:schemeClr val="tx1"/>
                </a:solidFill>
                <a:latin typeface="Arial" pitchFamily="34" charset="0"/>
              </a:defRPr>
            </a:lvl7pPr>
            <a:lvl8pPr marL="3305213" indent="-220348" eaLnBrk="0" fontAlgn="base" hangingPunct="0">
              <a:spcBef>
                <a:spcPct val="0"/>
              </a:spcBef>
              <a:spcAft>
                <a:spcPct val="0"/>
              </a:spcAft>
              <a:defRPr>
                <a:solidFill>
                  <a:schemeClr val="tx1"/>
                </a:solidFill>
                <a:latin typeface="Arial" pitchFamily="34" charset="0"/>
              </a:defRPr>
            </a:lvl8pPr>
            <a:lvl9pPr marL="3745908" indent="-220348" eaLnBrk="0" fontAlgn="base" hangingPunct="0">
              <a:spcBef>
                <a:spcPct val="0"/>
              </a:spcBef>
              <a:spcAft>
                <a:spcPct val="0"/>
              </a:spcAft>
              <a:defRPr>
                <a:solidFill>
                  <a:schemeClr val="tx1"/>
                </a:solidFill>
                <a:latin typeface="Arial" pitchFamily="34" charset="0"/>
              </a:defRPr>
            </a:lvl9pPr>
          </a:lstStyle>
          <a:p>
            <a:pPr eaLnBrk="1" hangingPunct="1"/>
            <a:fld id="{F0EE458A-FBDB-48B2-A1C5-D658C2D3CE3C}" type="slidenum">
              <a:rPr lang="en-US" altLang="en-US" smtClean="0"/>
              <a:pPr eaLnBrk="1" hangingPunct="1"/>
              <a:t>30</a:t>
            </a:fld>
            <a:endParaRPr lang="en-US" altLang="en-US" smtClean="0"/>
          </a:p>
        </p:txBody>
      </p:sp>
    </p:spTree>
    <p:extLst>
      <p:ext uri="{BB962C8B-B14F-4D97-AF65-F5344CB8AC3E}">
        <p14:creationId xmlns="" xmlns:p14="http://schemas.microsoft.com/office/powerpoint/2010/main" val="39739362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110000"/>
              </a:lnSpc>
              <a:spcBef>
                <a:spcPts val="0"/>
              </a:spcBef>
            </a:pPr>
            <a:r>
              <a:rPr lang="en-US" sz="1100" dirty="0" smtClean="0">
                <a:latin typeface="+mn-lt"/>
              </a:rPr>
              <a:t>The tone at the top is the message about ethics and integrity that organization leaders send through their words and behaviors. Visible commitment by the organization’s board and senior management is essential to cultivating a culture of compliance and high ethical standards.</a:t>
            </a:r>
            <a:r>
              <a:rPr lang="en-US" sz="1100" baseline="0" dirty="0" smtClean="0">
                <a:latin typeface="+mn-lt"/>
              </a:rPr>
              <a:t> </a:t>
            </a:r>
            <a:r>
              <a:rPr lang="en-US" sz="1100" dirty="0" smtClean="0">
                <a:latin typeface="+mn-lt"/>
              </a:rPr>
              <a:t>The tone at the top needs to be one that emphasizes accountability, knowledge of procedures, compliance, and honesty.</a:t>
            </a:r>
          </a:p>
          <a:p>
            <a:pPr>
              <a:lnSpc>
                <a:spcPct val="110000"/>
              </a:lnSpc>
              <a:spcBef>
                <a:spcPts val="0"/>
              </a:spcBef>
            </a:pPr>
            <a:endParaRPr lang="en-US" sz="1100" dirty="0" smtClean="0">
              <a:latin typeface="+mn-lt"/>
            </a:endParaRPr>
          </a:p>
          <a:p>
            <a:pPr>
              <a:lnSpc>
                <a:spcPct val="110000"/>
              </a:lnSpc>
              <a:spcBef>
                <a:spcPts val="0"/>
              </a:spcBef>
            </a:pPr>
            <a:r>
              <a:rPr lang="en-US" sz="1100" dirty="0" smtClean="0">
                <a:latin typeface="+mn-lt"/>
              </a:rPr>
              <a:t>Failure to reinforce these principles will be an open invitation to staff to cut corners for the sake of expediency, to avoid or never learn program requirements, and to be sloppy in their attention to details like reconciling accounts and documentation.  </a:t>
            </a:r>
          </a:p>
          <a:p>
            <a:pPr>
              <a:lnSpc>
                <a:spcPct val="110000"/>
              </a:lnSpc>
              <a:spcBef>
                <a:spcPts val="0"/>
              </a:spcBef>
            </a:pPr>
            <a:endParaRPr lang="en-US" sz="1100" dirty="0" smtClean="0">
              <a:latin typeface="+mn-lt"/>
            </a:endParaRPr>
          </a:p>
          <a:p>
            <a:pPr>
              <a:lnSpc>
                <a:spcPct val="110000"/>
              </a:lnSpc>
              <a:spcBef>
                <a:spcPts val="0"/>
              </a:spcBef>
            </a:pPr>
            <a:r>
              <a:rPr lang="en-US" sz="1100" dirty="0" smtClean="0">
                <a:latin typeface="+mn-lt"/>
              </a:rPr>
              <a:t>In this scenario, the finance manager may approach the</a:t>
            </a:r>
            <a:r>
              <a:rPr lang="en-US" sz="1100" baseline="0" dirty="0" smtClean="0">
                <a:latin typeface="+mn-lt"/>
              </a:rPr>
              <a:t> deputy director’s supervisor, executive director, and express his/her concern with the deputy director’s reimbursement request. The CAA could also ensure that its expense reimbursement policy is clear and educate employ on compliance with it.  The executive director may, pursuant to its personnel policies, decide to discipline the Deputy Director for failure to follow organizational policies, if such is found to be the case.</a:t>
            </a: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31</a:t>
            </a:fld>
            <a:endParaRPr lang="en-US"/>
          </a:p>
        </p:txBody>
      </p:sp>
    </p:spTree>
    <p:extLst>
      <p:ext uri="{BB962C8B-B14F-4D97-AF65-F5344CB8AC3E}">
        <p14:creationId xmlns="" xmlns:p14="http://schemas.microsoft.com/office/powerpoint/2010/main" val="29209590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pPr>
              <a:spcBef>
                <a:spcPts val="0"/>
              </a:spcBef>
            </a:pPr>
            <a:r>
              <a:rPr lang="en-US" sz="1100" dirty="0" smtClean="0">
                <a:latin typeface="+mn-lt"/>
              </a:rPr>
              <a:t>CAPLAW offers a resource,</a:t>
            </a:r>
            <a:r>
              <a:rPr lang="en-US" sz="1100" baseline="0" dirty="0" smtClean="0">
                <a:latin typeface="+mn-lt"/>
              </a:rPr>
              <a:t> </a:t>
            </a:r>
            <a:r>
              <a:rPr lang="en-US" sz="1100" i="1" dirty="0" smtClean="0">
                <a:latin typeface="+mn-lt"/>
              </a:rPr>
              <a:t>Exemplary Legal Practices and Policies Guidebook, Part I: Do the Right Thing: How to Cultivate a Culture of Compliance and High Ethical Standards </a:t>
            </a:r>
            <a:r>
              <a:rPr lang="en-US" sz="1100" dirty="0" smtClean="0">
                <a:latin typeface="+mn-lt"/>
              </a:rPr>
              <a:t>that walks CAA leaders through ten steps to help them develop an approach to ensuring</a:t>
            </a:r>
            <a:r>
              <a:rPr lang="en-US" sz="1100" baseline="0" dirty="0" smtClean="0">
                <a:latin typeface="+mn-lt"/>
              </a:rPr>
              <a:t> compliance and ethical behavior at the organization. The Guide includes specific examples of actions CAAs have taken to meet each of the steps listed above. The steps represent a continuous process that should be integrated into the CAA’s existing operations.</a:t>
            </a:r>
            <a:endParaRPr lang="en-US" sz="1100" dirty="0">
              <a:latin typeface="+mn-lt"/>
            </a:endParaRPr>
          </a:p>
        </p:txBody>
      </p:sp>
      <p:sp>
        <p:nvSpPr>
          <p:cNvPr id="37892" name="Slide Number Placeholder 3"/>
          <p:cNvSpPr>
            <a:spLocks noGrp="1"/>
          </p:cNvSpPr>
          <p:nvPr>
            <p:ph type="sldNum" sz="quarter" idx="5"/>
          </p:nvPr>
        </p:nvSpPr>
        <p:spPr>
          <a:noFill/>
        </p:spPr>
        <p:txBody>
          <a:bodyPr/>
          <a:lstStyle/>
          <a:p>
            <a:pPr defTabSz="923381"/>
            <a:fld id="{3B06DABD-D89F-4B54-AFC3-B1FCCD73A6BA}" type="slidenum">
              <a:rPr lang="en-US" smtClean="0"/>
              <a:pPr defTabSz="923381"/>
              <a:t>32</a:t>
            </a:fld>
            <a:endParaRPr lang="en-US" dirty="0" smtClean="0"/>
          </a:p>
        </p:txBody>
      </p:sp>
    </p:spTree>
    <p:extLst>
      <p:ext uri="{BB962C8B-B14F-4D97-AF65-F5344CB8AC3E}">
        <p14:creationId xmlns="" xmlns:p14="http://schemas.microsoft.com/office/powerpoint/2010/main" val="10400721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a:t>
            </a:r>
            <a:r>
              <a:rPr lang="en-US" sz="1100" baseline="0" dirty="0" smtClean="0">
                <a:latin typeface="+mn-lt"/>
              </a:rPr>
              <a:t>he CSBG Organizational Standards requires that CAAs conduct a comprehensive risk assessment every 2 years. This risk assessment assists boards in developing a culture of compliance by requiring a comprehensive review of the organization’s systems and processes. The results of the assessment must be reported to the board.  While receiving the report is all that is technically required by the Standards, boards may be involved in helping the CAA identify a tool for the assessment.  </a:t>
            </a:r>
          </a:p>
          <a:p>
            <a:pPr>
              <a:spcBef>
                <a:spcPts val="0"/>
              </a:spcBef>
            </a:pPr>
            <a:endParaRPr lang="en-US" sz="1100" baseline="0" dirty="0" smtClean="0">
              <a:latin typeface="+mn-lt"/>
            </a:endParaRPr>
          </a:p>
          <a:p>
            <a:pPr>
              <a:spcBef>
                <a:spcPts val="0"/>
              </a:spcBef>
            </a:pPr>
            <a:r>
              <a:rPr lang="en-US" sz="1100" baseline="0" dirty="0" smtClean="0">
                <a:latin typeface="+mn-lt"/>
              </a:rPr>
              <a:t>The National Community Action Partnership, in collaboration with the Nonprofit Risk Management Center, developed a risk management tool specifically for CAAs, the link to which is featured on the slide.  </a:t>
            </a:r>
          </a:p>
          <a:p>
            <a:pPr>
              <a:spcBef>
                <a:spcPts val="0"/>
              </a:spcBef>
            </a:pPr>
            <a:endParaRPr lang="en-US" sz="1100" baseline="0" dirty="0" smtClean="0">
              <a:latin typeface="+mn-lt"/>
            </a:endParaRPr>
          </a:p>
          <a:p>
            <a:pPr>
              <a:spcBef>
                <a:spcPts val="0"/>
              </a:spcBef>
            </a:pPr>
            <a:r>
              <a:rPr lang="en-US" sz="1100" baseline="0" dirty="0" smtClean="0">
                <a:latin typeface="+mn-lt"/>
              </a:rPr>
              <a:t>The assessment results </a:t>
            </a:r>
            <a:r>
              <a:rPr lang="en-US" sz="1100" dirty="0" smtClean="0">
                <a:latin typeface="+mn-lt"/>
              </a:rPr>
              <a:t>should provide the board with feedback </a:t>
            </a:r>
            <a:r>
              <a:rPr lang="en-US" sz="1100" baseline="0" dirty="0" smtClean="0">
                <a:latin typeface="+mn-lt"/>
              </a:rPr>
              <a:t>as to the effectiveness of the organization’s procedures and policies and where work needs to be done to improve the CAA’s accountability. A board should follow up on any findings from the risk assessment to ensure that the executive director and his/her staff are addressing identified weaknesses in the CAA’s operations. </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33</a:t>
            </a:fld>
            <a:endParaRPr lang="en-US" dirty="0"/>
          </a:p>
        </p:txBody>
      </p:sp>
    </p:spTree>
    <p:extLst>
      <p:ext uri="{BB962C8B-B14F-4D97-AF65-F5344CB8AC3E}">
        <p14:creationId xmlns="" xmlns:p14="http://schemas.microsoft.com/office/powerpoint/2010/main" val="1368063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F4A7F"/>
              </a:buClr>
              <a:buFont typeface="Wingdings" panose="05000000000000000000" pitchFamily="2" charset="2"/>
              <a:buChar char="§"/>
              <a:defRPr sz="2800" b="1">
                <a:solidFill>
                  <a:srgbClr val="1F4A7F"/>
                </a:solidFill>
              </a:defRPr>
            </a:lvl1pPr>
            <a:lvl2pPr>
              <a:defRPr sz="24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 xmlns:p14="http://schemas.microsoft.com/office/powerpoint/2010/main"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hyperlink" Target="http://www.caplaw.org/" TargetMode="External"/></Relationships>
</file>

<file path=ppt/slides/_rels/slide13.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hyperlink" Target="http://www.caplaw.org/" TargetMode="External"/><Relationship Id="rId7" Type="http://schemas.openxmlformats.org/officeDocument/2006/relationships/diagramColors" Target="../diagrams/colors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caplaw.org/resources/PublicationDocuments/DotheRightThing.html" TargetMode="External"/></Relationships>
</file>

<file path=ppt/slides/_rels/slide33.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hyperlink" Target="https://communityactionpartnership.com/online_tools/risk-management-portal/" TargetMode="External"/><Relationship Id="rId7" Type="http://schemas.openxmlformats.org/officeDocument/2006/relationships/diagramColors" Target="../diagrams/colors11.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 Id="rId9"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3" cstate="print">
            <a:lum bright="33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1F4A7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chemeClr val="accent1"/>
                </a:solidFill>
              </a:rPr>
              <a:t>Board Roles &amp; Responsibilities: </a:t>
            </a:r>
            <a:br>
              <a:rPr lang="en-US" dirty="0" smtClean="0">
                <a:solidFill>
                  <a:schemeClr val="accent1"/>
                </a:solidFill>
              </a:rPr>
            </a:br>
            <a:r>
              <a:rPr lang="en-US" sz="3000" dirty="0" smtClean="0">
                <a:solidFill>
                  <a:srgbClr val="C00000"/>
                </a:solidFill>
              </a:rPr>
              <a:t>Nonprofit Community Action Agencies</a:t>
            </a:r>
            <a:r>
              <a:rPr lang="en-US" dirty="0" smtClean="0">
                <a:solidFill>
                  <a:schemeClr val="accent1"/>
                </a:solidFill>
              </a:rPr>
              <a:t/>
            </a:r>
            <a:br>
              <a:rPr lang="en-US" dirty="0" smtClean="0">
                <a:solidFill>
                  <a:schemeClr val="accent1"/>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30698C"/>
          </a:solidFill>
          <a:ln>
            <a:solidFill>
              <a:srgbClr val="3069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7DA1CD"/>
          </a:solidFill>
          <a:ln>
            <a:solidFill>
              <a:srgbClr val="7DA1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chemeClr val="bg2">
                    <a:lumMod val="90000"/>
                  </a:schemeClr>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C000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chemeClr val="accent5">
                    <a:lumMod val="75000"/>
                  </a:schemeClr>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chemeClr val="tx1">
                    <a:lumMod val="85000"/>
                    <a:lumOff val="15000"/>
                  </a:schemeClr>
                </a:solidFill>
              </a:rPr>
              <a:t>[Trainer Logo]</a:t>
            </a:r>
            <a:endParaRPr lang="en-US" dirty="0">
              <a:solidFill>
                <a:schemeClr val="tx1">
                  <a:lumMod val="85000"/>
                  <a:lumOff val="1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866" y="2331204"/>
            <a:ext cx="7696200" cy="2209800"/>
          </a:xfrm>
        </p:spPr>
        <p:txBody>
          <a:bodyPr>
            <a:normAutofit/>
          </a:bodyPr>
          <a:lstStyle/>
          <a:p>
            <a:r>
              <a:rPr lang="en-US" dirty="0" smtClean="0">
                <a:solidFill>
                  <a:srgbClr val="C00000"/>
                </a:solidFill>
              </a:rPr>
              <a:t>Key Responsibilities of  the Tripartite Board</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Key Board Responsibilities</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4</a:t>
            </a:fld>
            <a:endParaRPr lang="en-US" dirty="0"/>
          </a:p>
        </p:txBody>
      </p:sp>
      <p:sp>
        <p:nvSpPr>
          <p:cNvPr id="5" name="Freeform 4"/>
          <p:cNvSpPr/>
          <p:nvPr/>
        </p:nvSpPr>
        <p:spPr>
          <a:xfrm>
            <a:off x="573088"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Mission</a:t>
            </a:r>
            <a:endParaRPr lang="en-US" sz="2400" kern="1200" dirty="0"/>
          </a:p>
        </p:txBody>
      </p:sp>
      <p:sp>
        <p:nvSpPr>
          <p:cNvPr id="6" name="Freeform 5"/>
          <p:cNvSpPr/>
          <p:nvPr/>
        </p:nvSpPr>
        <p:spPr>
          <a:xfrm>
            <a:off x="3375819"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P</a:t>
            </a:r>
            <a:r>
              <a:rPr lang="en-US" sz="2400" b="1" kern="1200" dirty="0" smtClean="0"/>
              <a:t>lanning</a:t>
            </a:r>
            <a:endParaRPr lang="en-US" sz="2400" b="1" kern="1200" dirty="0"/>
          </a:p>
        </p:txBody>
      </p:sp>
      <p:sp>
        <p:nvSpPr>
          <p:cNvPr id="7" name="Freeform 6"/>
          <p:cNvSpPr/>
          <p:nvPr/>
        </p:nvSpPr>
        <p:spPr>
          <a:xfrm>
            <a:off x="6178550"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Engagement</a:t>
            </a:r>
            <a:endParaRPr lang="en-US" sz="2400" kern="1200" dirty="0"/>
          </a:p>
        </p:txBody>
      </p:sp>
      <p:sp>
        <p:nvSpPr>
          <p:cNvPr id="8" name="Freeform 7"/>
          <p:cNvSpPr/>
          <p:nvPr/>
        </p:nvSpPr>
        <p:spPr>
          <a:xfrm>
            <a:off x="573088"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Aft>
                <a:spcPct val="35000"/>
              </a:spcAft>
            </a:pPr>
            <a:r>
              <a:rPr lang="en-US" sz="2400" b="1" dirty="0" smtClean="0"/>
              <a:t>Generating Funds</a:t>
            </a:r>
            <a:endParaRPr lang="en-US" sz="2400" dirty="0" smtClean="0"/>
          </a:p>
        </p:txBody>
      </p:sp>
      <p:sp>
        <p:nvSpPr>
          <p:cNvPr id="9" name="Freeform 8"/>
          <p:cNvSpPr/>
          <p:nvPr/>
        </p:nvSpPr>
        <p:spPr>
          <a:xfrm>
            <a:off x="3375819"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en-US" sz="2400" b="1" dirty="0" smtClean="0"/>
              <a:t>Performance</a:t>
            </a:r>
            <a:endParaRPr lang="en-US" sz="2400" b="1" kern="1200" dirty="0"/>
          </a:p>
        </p:txBody>
      </p:sp>
      <p:sp>
        <p:nvSpPr>
          <p:cNvPr id="10" name="Freeform 9"/>
          <p:cNvSpPr/>
          <p:nvPr/>
        </p:nvSpPr>
        <p:spPr>
          <a:xfrm>
            <a:off x="6178550"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Accountability</a:t>
            </a:r>
            <a:endParaRPr lang="en-US" sz="2400" b="1" kern="1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5</a:t>
            </a:fld>
            <a:endParaRPr lang="en-US" dirty="0"/>
          </a:p>
        </p:txBody>
      </p:sp>
      <p:sp>
        <p:nvSpPr>
          <p:cNvPr id="5" name="Freeform 4"/>
          <p:cNvSpPr/>
          <p:nvPr/>
        </p:nvSpPr>
        <p:spPr>
          <a:xfrm>
            <a:off x="1081008" y="1538208"/>
            <a:ext cx="7238999" cy="4375546"/>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4000" b="1" kern="1200" dirty="0" smtClean="0"/>
              <a:t>Accountability</a:t>
            </a:r>
            <a:endParaRPr lang="en-US" sz="4000" b="1" kern="1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Ensure Accountability</a:t>
            </a:r>
            <a:endParaRPr lang="en-US" dirty="0"/>
          </a:p>
        </p:txBody>
      </p:sp>
      <p:graphicFrame>
        <p:nvGraphicFramePr>
          <p:cNvPr id="5" name="Content Placeholder 4"/>
          <p:cNvGraphicFramePr>
            <a:graphicFrameLocks noGrp="1"/>
          </p:cNvGraphicFramePr>
          <p:nvPr>
            <p:ph idx="1"/>
          </p:nvPr>
        </p:nvGraphicFramePr>
        <p:xfrm>
          <a:off x="-381000" y="1143000"/>
          <a:ext cx="98298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normAutofit/>
          </a:bodyPr>
          <a:lstStyle/>
          <a:p>
            <a:r>
              <a:rPr lang="en-US" dirty="0" smtClean="0">
                <a:solidFill>
                  <a:srgbClr val="C00000"/>
                </a:solidFill>
              </a:rPr>
              <a:t>Executive Director Oversight</a:t>
            </a:r>
            <a:endParaRPr lang="en-US" dirty="0">
              <a:solidFill>
                <a:schemeClr val="accent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grpSp>
        <p:nvGrpSpPr>
          <p:cNvPr id="3" name="Group 37"/>
          <p:cNvGrpSpPr/>
          <p:nvPr/>
        </p:nvGrpSpPr>
        <p:grpSpPr>
          <a:xfrm>
            <a:off x="4267200" y="1447800"/>
            <a:ext cx="3657600" cy="4724400"/>
            <a:chOff x="2667000" y="1219200"/>
            <a:chExt cx="3657600" cy="4724400"/>
          </a:xfrm>
        </p:grpSpPr>
        <p:sp>
          <p:nvSpPr>
            <p:cNvPr id="5" name="Rectangle 4"/>
            <p:cNvSpPr/>
            <p:nvPr/>
          </p:nvSpPr>
          <p:spPr>
            <a:xfrm>
              <a:off x="2667000" y="1219200"/>
              <a:ext cx="3657600" cy="914400"/>
            </a:xfrm>
            <a:prstGeom prst="rect">
              <a:avLst/>
            </a:prstGeom>
            <a:solidFill>
              <a:srgbClr val="28C4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1">
                      <a:lumMod val="20000"/>
                      <a:lumOff val="80000"/>
                    </a:schemeClr>
                  </a:solidFill>
                </a:rPr>
                <a:t>Board of Directors</a:t>
              </a:r>
              <a:endParaRPr lang="en-US" sz="2800" b="1" dirty="0">
                <a:solidFill>
                  <a:schemeClr val="accent1">
                    <a:lumMod val="20000"/>
                    <a:lumOff val="80000"/>
                  </a:schemeClr>
                </a:solidFill>
              </a:endParaRPr>
            </a:p>
          </p:txBody>
        </p:sp>
        <p:sp>
          <p:nvSpPr>
            <p:cNvPr id="6" name="Oval 5"/>
            <p:cNvSpPr/>
            <p:nvPr/>
          </p:nvSpPr>
          <p:spPr>
            <a:xfrm>
              <a:off x="3429000" y="2590800"/>
              <a:ext cx="2209800" cy="1371600"/>
            </a:xfrm>
            <a:prstGeom prst="ellipse">
              <a:avLst/>
            </a:prstGeom>
            <a:solidFill>
              <a:srgbClr val="F08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rPr>
                <a:t>Executive Director</a:t>
              </a:r>
              <a:endParaRPr lang="en-US" sz="2400" b="1" dirty="0">
                <a:solidFill>
                  <a:srgbClr val="FFFF00"/>
                </a:solidFill>
              </a:endParaRPr>
            </a:p>
          </p:txBody>
        </p:sp>
        <p:sp>
          <p:nvSpPr>
            <p:cNvPr id="14" name="Oval 13"/>
            <p:cNvSpPr/>
            <p:nvPr/>
          </p:nvSpPr>
          <p:spPr>
            <a:xfrm>
              <a:off x="2819400" y="4953000"/>
              <a:ext cx="1066800" cy="990600"/>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Staff</a:t>
              </a:r>
              <a:endParaRPr lang="en-US" b="1" dirty="0">
                <a:solidFill>
                  <a:srgbClr val="C00000"/>
                </a:solidFill>
              </a:endParaRPr>
            </a:p>
          </p:txBody>
        </p:sp>
        <p:sp>
          <p:nvSpPr>
            <p:cNvPr id="15" name="Oval 14"/>
            <p:cNvSpPr/>
            <p:nvPr/>
          </p:nvSpPr>
          <p:spPr>
            <a:xfrm>
              <a:off x="5105400" y="4953000"/>
              <a:ext cx="1066800" cy="990600"/>
            </a:xfrm>
            <a:prstGeom prst="ellipse">
              <a:avLst/>
            </a:prstGeom>
            <a:solidFill>
              <a:srgbClr val="AD9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Staff</a:t>
              </a:r>
              <a:endParaRPr lang="en-US" b="1" dirty="0">
                <a:solidFill>
                  <a:srgbClr val="C00000"/>
                </a:solidFill>
              </a:endParaRPr>
            </a:p>
          </p:txBody>
        </p:sp>
        <p:cxnSp>
          <p:nvCxnSpPr>
            <p:cNvPr id="18" name="Straight Connector 17"/>
            <p:cNvCxnSpPr/>
            <p:nvPr/>
          </p:nvCxnSpPr>
          <p:spPr>
            <a:xfrm>
              <a:off x="3352800" y="4419600"/>
              <a:ext cx="22098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352800" y="4419600"/>
              <a:ext cx="0" cy="4572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562600" y="4419600"/>
              <a:ext cx="0" cy="4572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495800" y="3962400"/>
              <a:ext cx="0" cy="5334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495800" y="2133600"/>
              <a:ext cx="0" cy="457200"/>
            </a:xfrm>
            <a:prstGeom prst="line">
              <a:avLst/>
            </a:prstGeom>
            <a:ln w="57150"/>
          </p:spPr>
          <p:style>
            <a:lnRef idx="1">
              <a:schemeClr val="accent1"/>
            </a:lnRef>
            <a:fillRef idx="0">
              <a:schemeClr val="accent1"/>
            </a:fillRef>
            <a:effectRef idx="0">
              <a:schemeClr val="accent1"/>
            </a:effectRef>
            <a:fontRef idx="minor">
              <a:schemeClr val="tx1"/>
            </a:fontRef>
          </p:style>
        </p:cxnSp>
      </p:grpSp>
      <p:sp>
        <p:nvSpPr>
          <p:cNvPr id="39" name="Content Placeholder 2"/>
          <p:cNvSpPr>
            <a:spLocks noGrp="1"/>
          </p:cNvSpPr>
          <p:nvPr>
            <p:ph idx="1"/>
          </p:nvPr>
        </p:nvSpPr>
        <p:spPr>
          <a:xfrm>
            <a:off x="457200" y="2819400"/>
            <a:ext cx="3505200" cy="1600200"/>
          </a:xfrm>
        </p:spPr>
        <p:txBody>
          <a:bodyPr>
            <a:normAutofit/>
          </a:bodyPr>
          <a:lstStyle/>
          <a:p>
            <a:pPr>
              <a:spcBef>
                <a:spcPts val="800"/>
              </a:spcBef>
              <a:spcAft>
                <a:spcPts val="800"/>
              </a:spcAft>
            </a:pPr>
            <a:r>
              <a:rPr lang="en-US" dirty="0" smtClean="0"/>
              <a:t>Sole employee of the board is the executive director</a:t>
            </a:r>
          </a:p>
          <a:p>
            <a:pPr>
              <a:spcBef>
                <a:spcPts val="800"/>
              </a:spcBef>
              <a:spcAft>
                <a:spcPts val="800"/>
              </a:spcAft>
            </a:pP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676" y="7346"/>
            <a:ext cx="8229600" cy="1143000"/>
          </a:xfrm>
        </p:spPr>
        <p:txBody>
          <a:bodyPr>
            <a:noAutofit/>
          </a:bodyPr>
          <a:lstStyle/>
          <a:p>
            <a:r>
              <a:rPr lang="en-US" dirty="0" smtClean="0">
                <a:solidFill>
                  <a:srgbClr val="C00000"/>
                </a:solidFill>
              </a:rPr>
              <a:t>Manage Executive Director</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8</a:t>
            </a:fld>
            <a:endParaRPr lang="en-US" dirty="0"/>
          </a:p>
        </p:txBody>
      </p:sp>
      <p:graphicFrame>
        <p:nvGraphicFramePr>
          <p:cNvPr id="5" name="Content Placeholder 6"/>
          <p:cNvGraphicFramePr>
            <a:graphicFrameLocks/>
          </p:cNvGraphicFramePr>
          <p:nvPr/>
        </p:nvGraphicFramePr>
        <p:xfrm>
          <a:off x="403276" y="1101960"/>
          <a:ext cx="84582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sz="4400" dirty="0" smtClean="0">
                <a:solidFill>
                  <a:srgbClr val="C00000"/>
                </a:solidFill>
              </a:rPr>
              <a:t>CSBG Organization Standards</a:t>
            </a:r>
            <a:r>
              <a:rPr lang="en-US" dirty="0" smtClean="0"/>
              <a:t/>
            </a:r>
            <a:br>
              <a:rPr lang="en-US" dirty="0" smtClean="0"/>
            </a:br>
            <a:r>
              <a:rPr lang="en-US" sz="3200" dirty="0" smtClean="0">
                <a:solidFill>
                  <a:schemeClr val="accent1"/>
                </a:solidFill>
              </a:rPr>
              <a:t>Executive Director Oversight</a:t>
            </a:r>
            <a:endParaRPr lang="en-US" sz="3200" dirty="0">
              <a:solidFill>
                <a:schemeClr val="accent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9</a:t>
            </a:fld>
            <a:endParaRPr lang="en-US" dirty="0"/>
          </a:p>
        </p:txBody>
      </p:sp>
      <p:graphicFrame>
        <p:nvGraphicFramePr>
          <p:cNvPr id="5" name="Content Placeholder 3"/>
          <p:cNvGraphicFramePr>
            <a:graphicFrameLocks noGrp="1"/>
          </p:cNvGraphicFramePr>
          <p:nvPr>
            <p:ph idx="1"/>
            <p:extLst>
              <p:ext uri="{D42A27DB-BD31-4B8C-83A1-F6EECF244321}">
                <p14:modId xmlns="" xmlns:p14="http://schemas.microsoft.com/office/powerpoint/2010/main" val="543997935"/>
              </p:ext>
            </p:extLst>
          </p:nvPr>
        </p:nvGraphicFramePr>
        <p:xfrm>
          <a:off x="4038600" y="2438400"/>
          <a:ext cx="4724400" cy="251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4" descr="C:\Users\allison.maluf\Desktop\Dynamic Duo_Capture.JPG"/>
          <p:cNvPicPr>
            <a:picLocks noChangeAspect="1" noChangeArrowheads="1"/>
          </p:cNvPicPr>
          <p:nvPr/>
        </p:nvPicPr>
        <p:blipFill>
          <a:blip r:embed="rId8" cstate="print"/>
          <a:srcRect l="2817" t="5453" r="8451"/>
          <a:stretch>
            <a:fillRect/>
          </a:stretch>
        </p:blipFill>
        <p:spPr bwMode="auto">
          <a:xfrm>
            <a:off x="533400" y="1905000"/>
            <a:ext cx="3040175" cy="417896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304800"/>
            <a:ext cx="8229600" cy="1143000"/>
          </a:xfrm>
        </p:spPr>
        <p:txBody>
          <a:bodyPr>
            <a:normAutofit fontScale="90000"/>
          </a:bodyPr>
          <a:lstStyle/>
          <a:p>
            <a:pPr algn="ctr"/>
            <a:r>
              <a:rPr lang="en-US" altLang="en-US" sz="4000" dirty="0" smtClean="0">
                <a:solidFill>
                  <a:srgbClr val="006699"/>
                </a:solidFill>
              </a:rPr>
              <a:t/>
            </a:r>
            <a:br>
              <a:rPr lang="en-US" altLang="en-US" sz="4000" dirty="0" smtClean="0">
                <a:solidFill>
                  <a:srgbClr val="006699"/>
                </a:solidFill>
              </a:rPr>
            </a:br>
            <a:r>
              <a:rPr lang="en-US" altLang="en-US" sz="4400" dirty="0" smtClean="0">
                <a:solidFill>
                  <a:srgbClr val="C00000"/>
                </a:solidFill>
              </a:rPr>
              <a:t>Executive Director Oversight</a:t>
            </a:r>
            <a:r>
              <a:rPr lang="en-US" altLang="en-US" sz="4000" dirty="0" smtClean="0">
                <a:solidFill>
                  <a:srgbClr val="006699"/>
                </a:solidFill>
              </a:rPr>
              <a:t/>
            </a:r>
            <a:br>
              <a:rPr lang="en-US" altLang="en-US" sz="4000" dirty="0" smtClean="0">
                <a:solidFill>
                  <a:srgbClr val="006699"/>
                </a:solidFill>
              </a:rPr>
            </a:br>
            <a:r>
              <a:rPr lang="en-US" altLang="en-US" sz="3200" dirty="0" smtClean="0">
                <a:solidFill>
                  <a:schemeClr val="accent1"/>
                </a:solidFill>
              </a:rPr>
              <a:t>Succession Plan</a:t>
            </a:r>
            <a:r>
              <a:rPr lang="en-US" altLang="en-US" dirty="0" smtClean="0">
                <a:solidFill>
                  <a:srgbClr val="006699"/>
                </a:solidFill>
              </a:rPr>
              <a:t/>
            </a:r>
            <a:br>
              <a:rPr lang="en-US" altLang="en-US" dirty="0" smtClean="0">
                <a:solidFill>
                  <a:srgbClr val="006699"/>
                </a:solidFill>
              </a:rPr>
            </a:br>
            <a:endParaRPr lang="en-US" altLang="en-US" sz="4000" dirty="0" smtClean="0">
              <a:solidFill>
                <a:srgbClr val="006699"/>
              </a:solidFill>
            </a:endParaRPr>
          </a:p>
        </p:txBody>
      </p:sp>
      <p:graphicFrame>
        <p:nvGraphicFramePr>
          <p:cNvPr id="9" name="Content Placeholder 4"/>
          <p:cNvGraphicFramePr>
            <a:graphicFrameLocks noGrp="1"/>
          </p:cNvGraphicFramePr>
          <p:nvPr>
            <p:ph idx="1"/>
            <p:extLst>
              <p:ext uri="{D42A27DB-BD31-4B8C-83A1-F6EECF244321}">
                <p14:modId xmlns="" xmlns:p14="http://schemas.microsoft.com/office/powerpoint/2010/main" val="4189926679"/>
              </p:ext>
            </p:extLst>
          </p:nvPr>
        </p:nvGraphicFramePr>
        <p:xfrm>
          <a:off x="381000" y="1905000"/>
          <a:ext cx="51054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10</a:t>
            </a:fld>
            <a:endParaRPr lang="en-US" dirty="0"/>
          </a:p>
        </p:txBody>
      </p:sp>
      <p:sp>
        <p:nvSpPr>
          <p:cNvPr id="2050" name="AutoShape 2" descr="https://communityactionpartnership.com/wp-content/uploads/2018/08/Org.-Sustainability-Guide-Part-2-Cover.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51" name="Picture 3" descr="C:\Users\allison.maluf\Desktop\succession planning capture.JPG"/>
          <p:cNvPicPr>
            <a:picLocks noChangeAspect="1" noChangeArrowheads="1"/>
          </p:cNvPicPr>
          <p:nvPr/>
        </p:nvPicPr>
        <p:blipFill>
          <a:blip r:embed="rId8" cstate="print"/>
          <a:srcRect/>
          <a:stretch>
            <a:fillRect/>
          </a:stretch>
        </p:blipFill>
        <p:spPr bwMode="auto">
          <a:xfrm>
            <a:off x="5791200" y="1981200"/>
            <a:ext cx="2974381" cy="3886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141719546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rgbClr val="C00000"/>
                </a:solidFill>
              </a:rPr>
              <a:t>Organizational Policies Scenario</a:t>
            </a:r>
            <a:endParaRPr lang="en-US" dirty="0">
              <a:solidFill>
                <a:srgbClr val="C00000"/>
              </a:solidFill>
            </a:endParaRPr>
          </a:p>
        </p:txBody>
      </p:sp>
      <p:sp>
        <p:nvSpPr>
          <p:cNvPr id="3" name="Content Placeholder 2"/>
          <p:cNvSpPr>
            <a:spLocks noGrp="1"/>
          </p:cNvSpPr>
          <p:nvPr>
            <p:ph idx="1"/>
          </p:nvPr>
        </p:nvSpPr>
        <p:spPr>
          <a:xfrm>
            <a:off x="203202" y="1210735"/>
            <a:ext cx="8839200" cy="5037665"/>
          </a:xfrm>
        </p:spPr>
        <p:txBody>
          <a:bodyPr>
            <a:normAutofit fontScale="70000" lnSpcReduction="20000"/>
          </a:bodyPr>
          <a:lstStyle/>
          <a:p>
            <a:pPr marL="0" indent="0">
              <a:lnSpc>
                <a:spcPct val="110000"/>
              </a:lnSpc>
              <a:spcBef>
                <a:spcPts val="0"/>
              </a:spcBef>
              <a:buNone/>
            </a:pPr>
            <a:r>
              <a:rPr lang="en-US" sz="4000" b="0" dirty="0" smtClean="0"/>
              <a:t>Ann, a program assistant who repeatedly spoke inappropriately to colleagues and clients, was terminated after her first year of working at CAA, Inc. Distraught by her termination, Ann sent a scathing email to the Executive Director and board member, Jackie, who is Ann’s sister-in-law. Ann exclaimed in the email that the CAA wrongfully terminated her, that her complaints about being sexually harassed by her co-worker Don were never addressed, and that the Program Director used program funds to pay vendors to provide personal services</a:t>
            </a:r>
            <a:r>
              <a:rPr lang="en-US" sz="4300" b="0" dirty="0" smtClean="0"/>
              <a:t>.</a:t>
            </a:r>
          </a:p>
          <a:p>
            <a:pPr marL="0" indent="0">
              <a:lnSpc>
                <a:spcPct val="110000"/>
              </a:lnSpc>
              <a:spcBef>
                <a:spcPts val="0"/>
              </a:spcBef>
              <a:buNone/>
            </a:pPr>
            <a:endParaRPr lang="en-US" b="0" dirty="0" smtClean="0"/>
          </a:p>
          <a:p>
            <a:pPr marL="0" indent="0">
              <a:lnSpc>
                <a:spcPct val="110000"/>
              </a:lnSpc>
              <a:spcBef>
                <a:spcPts val="0"/>
              </a:spcBef>
              <a:buNone/>
            </a:pPr>
            <a:r>
              <a:rPr lang="en-US" sz="4000" dirty="0" smtClean="0"/>
              <a:t>What organizational policies are implicated in this scenario?  How?</a:t>
            </a:r>
            <a:endParaRPr lang="en-US" sz="400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85336" y="119890"/>
            <a:ext cx="8229600" cy="1143000"/>
          </a:xfrm>
        </p:spPr>
        <p:txBody>
          <a:bodyPr>
            <a:normAutofit fontScale="90000"/>
          </a:bodyPr>
          <a:lstStyle/>
          <a:p>
            <a:pPr algn="ctr"/>
            <a:r>
              <a:rPr lang="en-US" altLang="en-US" sz="4400" dirty="0" smtClean="0">
                <a:solidFill>
                  <a:srgbClr val="C00000"/>
                </a:solidFill>
              </a:rPr>
              <a:t>Policies</a:t>
            </a:r>
            <a:r>
              <a:rPr lang="en-US" altLang="en-US" sz="4000" dirty="0" smtClean="0">
                <a:solidFill>
                  <a:srgbClr val="C00000"/>
                </a:solidFill>
              </a:rPr>
              <a:t/>
            </a:r>
            <a:br>
              <a:rPr lang="en-US" altLang="en-US" sz="4000" dirty="0" smtClean="0">
                <a:solidFill>
                  <a:srgbClr val="C00000"/>
                </a:solidFill>
              </a:rPr>
            </a:br>
            <a:r>
              <a:rPr lang="en-US" altLang="en-US" sz="3200" dirty="0" smtClean="0">
                <a:solidFill>
                  <a:schemeClr val="accent1"/>
                </a:solidFill>
              </a:rPr>
              <a:t>Conflict of Interest</a:t>
            </a:r>
          </a:p>
        </p:txBody>
      </p:sp>
      <p:graphicFrame>
        <p:nvGraphicFramePr>
          <p:cNvPr id="5" name="Content Placeholder 4"/>
          <p:cNvGraphicFramePr>
            <a:graphicFrameLocks noGrp="1"/>
          </p:cNvGraphicFramePr>
          <p:nvPr>
            <p:ph idx="1"/>
          </p:nvPr>
        </p:nvGraphicFramePr>
        <p:xfrm>
          <a:off x="457200" y="1371601"/>
          <a:ext cx="8229600" cy="1600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2"/>
          <p:cNvPicPr>
            <a:picLocks noChangeAspect="1" noChangeArrowheads="1"/>
          </p:cNvPicPr>
          <p:nvPr/>
        </p:nvPicPr>
        <p:blipFill>
          <a:blip r:embed="rId8" cstate="print"/>
          <a:srcRect b="32868"/>
          <a:stretch>
            <a:fillRect/>
          </a:stretch>
        </p:blipFill>
        <p:spPr bwMode="auto">
          <a:xfrm>
            <a:off x="4114800" y="2871199"/>
            <a:ext cx="3886200" cy="3377201"/>
          </a:xfrm>
          <a:prstGeom prst="rect">
            <a:avLst/>
          </a:prstGeom>
          <a:ln>
            <a:noFill/>
          </a:ln>
          <a:effectLst>
            <a:outerShdw blurRad="292100" dist="139700" dir="2700000" algn="tl" rotWithShape="0">
              <a:srgbClr val="333333">
                <a:alpha val="65000"/>
              </a:srgbClr>
            </a:outerShdw>
          </a:effectLst>
        </p:spPr>
      </p:pic>
      <p:sp>
        <p:nvSpPr>
          <p:cNvPr id="11" name="Rectangle 10"/>
          <p:cNvSpPr/>
          <p:nvPr/>
        </p:nvSpPr>
        <p:spPr>
          <a:xfrm>
            <a:off x="1447800" y="3429000"/>
            <a:ext cx="2133600" cy="2123658"/>
          </a:xfrm>
          <a:prstGeom prst="rect">
            <a:avLst/>
          </a:prstGeom>
        </p:spPr>
        <p:txBody>
          <a:bodyPr wrap="square">
            <a:spAutoFit/>
          </a:bodyPr>
          <a:lstStyle/>
          <a:p>
            <a:pPr lvl="0"/>
            <a:r>
              <a:rPr lang="en-US" sz="2200" dirty="0" smtClean="0">
                <a:latin typeface="+mj-lt"/>
              </a:rPr>
              <a:t>Sample policies and archived </a:t>
            </a:r>
          </a:p>
          <a:p>
            <a:pPr lvl="0"/>
            <a:r>
              <a:rPr lang="en-US" sz="2200" dirty="0" smtClean="0">
                <a:latin typeface="+mj-lt"/>
              </a:rPr>
              <a:t>webinar on CAPLAW’s website, </a:t>
            </a:r>
            <a:r>
              <a:rPr lang="en-US" sz="2200" dirty="0" smtClean="0">
                <a:latin typeface="+mj-lt"/>
                <a:hlinkClick r:id="rId9"/>
              </a:rPr>
              <a:t>www.caplaw.org</a:t>
            </a:r>
            <a:r>
              <a:rPr lang="en-US" sz="2200" dirty="0" smtClean="0">
                <a:latin typeface="+mj-lt"/>
              </a:rPr>
              <a:t> </a:t>
            </a:r>
            <a:endParaRPr lang="en-US" sz="2200" dirty="0">
              <a:latin typeface="+mj-lt"/>
            </a:endParaRPr>
          </a:p>
        </p:txBody>
      </p:sp>
      <p:sp>
        <p:nvSpPr>
          <p:cNvPr id="6"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12</a:t>
            </a:fld>
            <a:endParaRPr lang="en-US" dirty="0"/>
          </a:p>
        </p:txBody>
      </p:sp>
      <p:sp>
        <p:nvSpPr>
          <p:cNvPr id="8" name="Rectangle 7"/>
          <p:cNvSpPr/>
          <p:nvPr/>
        </p:nvSpPr>
        <p:spPr>
          <a:xfrm>
            <a:off x="1219200" y="3251202"/>
            <a:ext cx="389850" cy="707886"/>
          </a:xfrm>
          <a:prstGeom prst="rect">
            <a:avLst/>
          </a:prstGeom>
        </p:spPr>
        <p:txBody>
          <a:bodyPr wrap="square">
            <a:spAutoFit/>
          </a:bodyPr>
          <a:lstStyle/>
          <a:p>
            <a:r>
              <a:rPr lang="en-US" sz="4000" b="1" dirty="0" smtClean="0">
                <a:solidFill>
                  <a:srgbClr val="C00000"/>
                </a:solidFill>
                <a:latin typeface="+mn-lt"/>
              </a:rPr>
              <a:t>*</a:t>
            </a:r>
            <a:endParaRPr lang="en-US" sz="4000" b="1" dirty="0">
              <a:solidFill>
                <a:srgbClr val="C00000"/>
              </a:solidFill>
              <a:latin typeface="+mn-lt"/>
            </a:endParaRPr>
          </a:p>
        </p:txBody>
      </p:sp>
    </p:spTree>
    <p:extLst>
      <p:ext uri="{BB962C8B-B14F-4D97-AF65-F5344CB8AC3E}">
        <p14:creationId xmlns="" xmlns:p14="http://schemas.microsoft.com/office/powerpoint/2010/main" val="9828796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190230"/>
            <a:ext cx="8229600" cy="1143000"/>
          </a:xfrm>
        </p:spPr>
        <p:txBody>
          <a:bodyPr>
            <a:normAutofit fontScale="90000"/>
          </a:bodyPr>
          <a:lstStyle/>
          <a:p>
            <a:pPr algn="ctr"/>
            <a:r>
              <a:rPr lang="en-US" altLang="en-US" sz="4000" dirty="0" smtClean="0">
                <a:solidFill>
                  <a:srgbClr val="006699"/>
                </a:solidFill>
              </a:rPr>
              <a:t/>
            </a:r>
            <a:br>
              <a:rPr lang="en-US" altLang="en-US" sz="4000" dirty="0" smtClean="0">
                <a:solidFill>
                  <a:srgbClr val="006699"/>
                </a:solidFill>
              </a:rPr>
            </a:br>
            <a:r>
              <a:rPr lang="en-US" altLang="en-US" sz="4400" dirty="0" smtClean="0">
                <a:solidFill>
                  <a:srgbClr val="C00000"/>
                </a:solidFill>
              </a:rPr>
              <a:t>Policies</a:t>
            </a:r>
            <a:r>
              <a:rPr lang="en-US" altLang="en-US" sz="4000" dirty="0" smtClean="0">
                <a:solidFill>
                  <a:srgbClr val="006699"/>
                </a:solidFill>
              </a:rPr>
              <a:t/>
            </a:r>
            <a:br>
              <a:rPr lang="en-US" altLang="en-US" sz="4000" dirty="0" smtClean="0">
                <a:solidFill>
                  <a:srgbClr val="006699"/>
                </a:solidFill>
              </a:rPr>
            </a:br>
            <a:r>
              <a:rPr lang="en-US" altLang="en-US" sz="3200" dirty="0" smtClean="0">
                <a:solidFill>
                  <a:schemeClr val="accent1"/>
                </a:solidFill>
              </a:rPr>
              <a:t>Whistleblower Policy</a:t>
            </a:r>
            <a:r>
              <a:rPr lang="en-US" altLang="en-US" dirty="0" smtClean="0">
                <a:solidFill>
                  <a:srgbClr val="006699"/>
                </a:solidFill>
              </a:rPr>
              <a:t/>
            </a:r>
            <a:br>
              <a:rPr lang="en-US" altLang="en-US" dirty="0" smtClean="0">
                <a:solidFill>
                  <a:srgbClr val="006699"/>
                </a:solidFill>
              </a:rPr>
            </a:br>
            <a:endParaRPr lang="en-US" altLang="en-US" sz="4000" dirty="0" smtClean="0">
              <a:solidFill>
                <a:srgbClr val="006699"/>
              </a:solidFill>
            </a:endParaRPr>
          </a:p>
        </p:txBody>
      </p:sp>
      <p:sp>
        <p:nvSpPr>
          <p:cNvPr id="6" name="Rectangle 5"/>
          <p:cNvSpPr/>
          <p:nvPr/>
        </p:nvSpPr>
        <p:spPr>
          <a:xfrm>
            <a:off x="1744135" y="4192250"/>
            <a:ext cx="2743200" cy="1446550"/>
          </a:xfrm>
          <a:prstGeom prst="rect">
            <a:avLst/>
          </a:prstGeom>
        </p:spPr>
        <p:txBody>
          <a:bodyPr wrap="square">
            <a:spAutoFit/>
          </a:bodyPr>
          <a:lstStyle/>
          <a:p>
            <a:pPr lvl="0"/>
            <a:r>
              <a:rPr lang="en-US" sz="2200" dirty="0" smtClean="0">
                <a:latin typeface="+mj-lt"/>
              </a:rPr>
              <a:t>Sample policies and</a:t>
            </a:r>
            <a:br>
              <a:rPr lang="en-US" sz="2200" dirty="0" smtClean="0">
                <a:latin typeface="+mj-lt"/>
              </a:rPr>
            </a:br>
            <a:r>
              <a:rPr lang="en-US" sz="2200" dirty="0" smtClean="0">
                <a:latin typeface="+mj-lt"/>
              </a:rPr>
              <a:t>archived webinar on</a:t>
            </a:r>
            <a:br>
              <a:rPr lang="en-US" sz="2200" dirty="0" smtClean="0">
                <a:latin typeface="+mj-lt"/>
              </a:rPr>
            </a:br>
            <a:r>
              <a:rPr lang="en-US" sz="2200" dirty="0" smtClean="0">
                <a:latin typeface="+mj-lt"/>
              </a:rPr>
              <a:t>CAPLAW’s website. </a:t>
            </a:r>
            <a:r>
              <a:rPr lang="en-US" sz="2200" dirty="0" smtClean="0">
                <a:latin typeface="+mj-lt"/>
                <a:hlinkClick r:id="rId3"/>
              </a:rPr>
              <a:t>www.caplaw.org</a:t>
            </a:r>
            <a:r>
              <a:rPr lang="en-US" sz="2200" dirty="0" smtClean="0">
                <a:latin typeface="+mj-lt"/>
              </a:rPr>
              <a:t> </a:t>
            </a:r>
            <a:endParaRPr lang="en-US" sz="2200" dirty="0">
              <a:latin typeface="+mj-lt"/>
            </a:endParaRPr>
          </a:p>
        </p:txBody>
      </p:sp>
      <p:graphicFrame>
        <p:nvGraphicFramePr>
          <p:cNvPr id="9" name="Content Placeholder 4"/>
          <p:cNvGraphicFramePr>
            <a:graphicFrameLocks noGrp="1"/>
          </p:cNvGraphicFramePr>
          <p:nvPr>
            <p:ph idx="1"/>
            <p:extLst>
              <p:ext uri="{D42A27DB-BD31-4B8C-83A1-F6EECF244321}">
                <p14:modId xmlns="" xmlns:p14="http://schemas.microsoft.com/office/powerpoint/2010/main" val="1222903686"/>
              </p:ext>
            </p:extLst>
          </p:nvPr>
        </p:nvGraphicFramePr>
        <p:xfrm>
          <a:off x="457200" y="1400640"/>
          <a:ext cx="8229600" cy="22146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2"/>
          <p:cNvPicPr>
            <a:picLocks noChangeAspect="1" noChangeArrowheads="1"/>
          </p:cNvPicPr>
          <p:nvPr/>
        </p:nvPicPr>
        <p:blipFill>
          <a:blip r:embed="rId9" cstate="print"/>
          <a:srcRect b="7987"/>
          <a:stretch>
            <a:fillRect/>
          </a:stretch>
        </p:blipFill>
        <p:spPr bwMode="auto">
          <a:xfrm>
            <a:off x="4876800" y="2164084"/>
            <a:ext cx="3429000" cy="4084316"/>
          </a:xfrm>
          <a:prstGeom prst="rect">
            <a:avLst/>
          </a:prstGeom>
          <a:ln>
            <a:noFill/>
          </a:ln>
          <a:effectLst>
            <a:outerShdw blurRad="292100" dist="139700" dir="2700000" algn="tl" rotWithShape="0">
              <a:srgbClr val="333333">
                <a:alpha val="65000"/>
              </a:srgbClr>
            </a:outerShdw>
          </a:effectLst>
        </p:spPr>
      </p:pic>
      <p:sp>
        <p:nvSpPr>
          <p:cNvPr id="8"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13</a:t>
            </a:fld>
            <a:endParaRPr lang="en-US" dirty="0"/>
          </a:p>
        </p:txBody>
      </p:sp>
      <p:sp>
        <p:nvSpPr>
          <p:cNvPr id="10" name="Rectangle 9"/>
          <p:cNvSpPr/>
          <p:nvPr/>
        </p:nvSpPr>
        <p:spPr>
          <a:xfrm>
            <a:off x="1481666" y="4014455"/>
            <a:ext cx="389850" cy="707886"/>
          </a:xfrm>
          <a:prstGeom prst="rect">
            <a:avLst/>
          </a:prstGeom>
        </p:spPr>
        <p:txBody>
          <a:bodyPr wrap="square">
            <a:spAutoFit/>
          </a:bodyPr>
          <a:lstStyle/>
          <a:p>
            <a:r>
              <a:rPr lang="en-US" sz="4000" b="1" dirty="0" smtClean="0">
                <a:solidFill>
                  <a:srgbClr val="C00000"/>
                </a:solidFill>
                <a:latin typeface="+mn-lt"/>
              </a:rPr>
              <a:t>*</a:t>
            </a:r>
            <a:endParaRPr lang="en-US" sz="4000" b="1" dirty="0">
              <a:solidFill>
                <a:srgbClr val="C00000"/>
              </a:solidFill>
              <a:latin typeface="+mn-lt"/>
            </a:endParaRPr>
          </a:p>
        </p:txBody>
      </p:sp>
    </p:spTree>
    <p:extLst>
      <p:ext uri="{BB962C8B-B14F-4D97-AF65-F5344CB8AC3E}">
        <p14:creationId xmlns="" xmlns:p14="http://schemas.microsoft.com/office/powerpoint/2010/main" val="14171954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Bottom)">
                                      <p:cBhvr>
                                        <p:cTn id="7" dur="500"/>
                                        <p:tgtEl>
                                          <p:spTgt spid="7"/>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slide(fromBottom)">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304800" y="381000"/>
            <a:ext cx="8229600" cy="533400"/>
          </a:xfrm>
        </p:spPr>
        <p:txBody>
          <a:bodyPr>
            <a:normAutofit fontScale="90000"/>
          </a:bodyPr>
          <a:lstStyle/>
          <a:p>
            <a:pPr algn="ctr" eaLnBrk="1" hangingPunct="1"/>
            <a:r>
              <a:rPr lang="en-US" sz="4400" dirty="0" smtClean="0">
                <a:solidFill>
                  <a:srgbClr val="C00000"/>
                </a:solidFill>
              </a:rPr>
              <a:t/>
            </a:r>
            <a:br>
              <a:rPr lang="en-US" sz="4400" dirty="0" smtClean="0">
                <a:solidFill>
                  <a:srgbClr val="C00000"/>
                </a:solidFill>
              </a:rPr>
            </a:br>
            <a:r>
              <a:rPr lang="en-US" sz="4400" dirty="0" smtClean="0">
                <a:solidFill>
                  <a:srgbClr val="C00000"/>
                </a:solidFill>
              </a:rPr>
              <a:t>Additional Policies</a:t>
            </a:r>
            <a:r>
              <a:rPr lang="en-US" sz="4000" dirty="0" smtClean="0"/>
              <a:t/>
            </a:r>
            <a:br>
              <a:rPr lang="en-US" sz="4000" dirty="0" smtClean="0"/>
            </a:br>
            <a:endParaRPr lang="en-US" sz="3200" dirty="0" smtClean="0">
              <a:solidFill>
                <a:schemeClr val="accent1"/>
              </a:solidFill>
            </a:endParaRPr>
          </a:p>
        </p:txBody>
      </p:sp>
      <p:sp>
        <p:nvSpPr>
          <p:cNvPr id="54275" name="Rectangle 3"/>
          <p:cNvSpPr>
            <a:spLocks noGrp="1" noChangeArrowheads="1"/>
          </p:cNvSpPr>
          <p:nvPr>
            <p:ph idx="1"/>
          </p:nvPr>
        </p:nvSpPr>
        <p:spPr>
          <a:xfrm>
            <a:off x="457200" y="990600"/>
            <a:ext cx="8229600" cy="1143000"/>
          </a:xfrm>
        </p:spPr>
        <p:txBody>
          <a:bodyPr>
            <a:normAutofit/>
          </a:bodyPr>
          <a:lstStyle/>
          <a:p>
            <a:pPr marL="0" indent="0" algn="ctr">
              <a:spcBef>
                <a:spcPts val="800"/>
              </a:spcBef>
              <a:spcAft>
                <a:spcPts val="800"/>
              </a:spcAft>
              <a:buNone/>
            </a:pPr>
            <a:r>
              <a:rPr lang="en-US" sz="2400" b="1" dirty="0" smtClean="0"/>
              <a:t>Adopt org. policies, ensure they are being followed, and review/update them periodically </a:t>
            </a:r>
            <a:r>
              <a:rPr lang="en-US" sz="2400" dirty="0" smtClean="0"/>
              <a:t> </a:t>
            </a:r>
          </a:p>
        </p:txBody>
      </p:sp>
      <p:sp>
        <p:nvSpPr>
          <p:cNvPr id="6" name="Freeform 5"/>
          <p:cNvSpPr/>
          <p:nvPr/>
        </p:nvSpPr>
        <p:spPr>
          <a:xfrm>
            <a:off x="457200" y="2230087"/>
            <a:ext cx="8305800" cy="1299375"/>
          </a:xfrm>
          <a:custGeom>
            <a:avLst/>
            <a:gdLst>
              <a:gd name="connsiteX0" fmla="*/ 0 w 8305800"/>
              <a:gd name="connsiteY0" fmla="*/ 0 h 1299375"/>
              <a:gd name="connsiteX1" fmla="*/ 8305800 w 8305800"/>
              <a:gd name="connsiteY1" fmla="*/ 0 h 1299375"/>
              <a:gd name="connsiteX2" fmla="*/ 8305800 w 8305800"/>
              <a:gd name="connsiteY2" fmla="*/ 1299375 h 1299375"/>
              <a:gd name="connsiteX3" fmla="*/ 0 w 8305800"/>
              <a:gd name="connsiteY3" fmla="*/ 1299375 h 1299375"/>
              <a:gd name="connsiteX4" fmla="*/ 0 w 8305800"/>
              <a:gd name="connsiteY4" fmla="*/ 0 h 1299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5800" h="1299375">
                <a:moveTo>
                  <a:pt x="0" y="0"/>
                </a:moveTo>
                <a:lnTo>
                  <a:pt x="8305800" y="0"/>
                </a:lnTo>
                <a:lnTo>
                  <a:pt x="8305800" y="1299375"/>
                </a:lnTo>
                <a:lnTo>
                  <a:pt x="0" y="1299375"/>
                </a:lnTo>
                <a:lnTo>
                  <a:pt x="0" y="0"/>
                </a:lnTo>
                <a:close/>
              </a:path>
            </a:pathLst>
          </a:custGeom>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4622" tIns="312420"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fiscal policies have been reviewed by staff within the past 2 years, updated as necessary, with changes approved by the governing board.</a:t>
            </a:r>
            <a:endParaRPr lang="en-US" sz="2000" kern="1200" dirty="0"/>
          </a:p>
        </p:txBody>
      </p:sp>
      <p:sp>
        <p:nvSpPr>
          <p:cNvPr id="7" name="Freeform 6"/>
          <p:cNvSpPr/>
          <p:nvPr/>
        </p:nvSpPr>
        <p:spPr>
          <a:xfrm>
            <a:off x="872490" y="2008687"/>
            <a:ext cx="5814060" cy="442800"/>
          </a:xfrm>
          <a:custGeom>
            <a:avLst/>
            <a:gdLst>
              <a:gd name="connsiteX0" fmla="*/ 0 w 5814060"/>
              <a:gd name="connsiteY0" fmla="*/ 73801 h 442800"/>
              <a:gd name="connsiteX1" fmla="*/ 21616 w 5814060"/>
              <a:gd name="connsiteY1" fmla="*/ 21616 h 442800"/>
              <a:gd name="connsiteX2" fmla="*/ 73801 w 5814060"/>
              <a:gd name="connsiteY2" fmla="*/ 0 h 442800"/>
              <a:gd name="connsiteX3" fmla="*/ 5740259 w 5814060"/>
              <a:gd name="connsiteY3" fmla="*/ 0 h 442800"/>
              <a:gd name="connsiteX4" fmla="*/ 5792444 w 5814060"/>
              <a:gd name="connsiteY4" fmla="*/ 21616 h 442800"/>
              <a:gd name="connsiteX5" fmla="*/ 5814060 w 5814060"/>
              <a:gd name="connsiteY5" fmla="*/ 73801 h 442800"/>
              <a:gd name="connsiteX6" fmla="*/ 5814060 w 5814060"/>
              <a:gd name="connsiteY6" fmla="*/ 368999 h 442800"/>
              <a:gd name="connsiteX7" fmla="*/ 5792444 w 5814060"/>
              <a:gd name="connsiteY7" fmla="*/ 421184 h 442800"/>
              <a:gd name="connsiteX8" fmla="*/ 5740259 w 5814060"/>
              <a:gd name="connsiteY8" fmla="*/ 442800 h 442800"/>
              <a:gd name="connsiteX9" fmla="*/ 73801 w 5814060"/>
              <a:gd name="connsiteY9" fmla="*/ 442800 h 442800"/>
              <a:gd name="connsiteX10" fmla="*/ 21616 w 5814060"/>
              <a:gd name="connsiteY10" fmla="*/ 421184 h 442800"/>
              <a:gd name="connsiteX11" fmla="*/ 0 w 5814060"/>
              <a:gd name="connsiteY11" fmla="*/ 368999 h 442800"/>
              <a:gd name="connsiteX12" fmla="*/ 0 w 5814060"/>
              <a:gd name="connsiteY12"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14060" h="442800">
                <a:moveTo>
                  <a:pt x="0" y="73801"/>
                </a:moveTo>
                <a:cubicBezTo>
                  <a:pt x="0" y="54228"/>
                  <a:pt x="7775" y="35456"/>
                  <a:pt x="21616" y="21616"/>
                </a:cubicBezTo>
                <a:cubicBezTo>
                  <a:pt x="35456" y="7776"/>
                  <a:pt x="54228" y="0"/>
                  <a:pt x="73801" y="0"/>
                </a:cubicBezTo>
                <a:lnTo>
                  <a:pt x="5740259" y="0"/>
                </a:lnTo>
                <a:cubicBezTo>
                  <a:pt x="5759832" y="0"/>
                  <a:pt x="5778604" y="7775"/>
                  <a:pt x="5792444" y="21616"/>
                </a:cubicBezTo>
                <a:cubicBezTo>
                  <a:pt x="5806284" y="35456"/>
                  <a:pt x="5814060" y="54228"/>
                  <a:pt x="5814060" y="73801"/>
                </a:cubicBezTo>
                <a:lnTo>
                  <a:pt x="5814060" y="368999"/>
                </a:lnTo>
                <a:cubicBezTo>
                  <a:pt x="5814060" y="388572"/>
                  <a:pt x="5806285" y="407344"/>
                  <a:pt x="5792444" y="421184"/>
                </a:cubicBezTo>
                <a:cubicBezTo>
                  <a:pt x="5778604" y="435024"/>
                  <a:pt x="5759832" y="442800"/>
                  <a:pt x="5740259" y="442800"/>
                </a:cubicBezTo>
                <a:lnTo>
                  <a:pt x="73801" y="442800"/>
                </a:lnTo>
                <a:cubicBezTo>
                  <a:pt x="54228" y="442800"/>
                  <a:pt x="35456" y="435025"/>
                  <a:pt x="21616" y="421184"/>
                </a:cubicBezTo>
                <a:cubicBezTo>
                  <a:pt x="7776" y="407344"/>
                  <a:pt x="0" y="388572"/>
                  <a:pt x="0" y="368999"/>
                </a:cubicBezTo>
                <a:lnTo>
                  <a:pt x="0" y="73801"/>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41374" tIns="21616" rIns="241374" bIns="21616" numCol="1" spcCol="1270" anchor="ctr" anchorCtr="0">
            <a:noAutofit/>
          </a:bodyPr>
          <a:lstStyle/>
          <a:p>
            <a:pPr lvl="0" algn="l" defTabSz="889000">
              <a:lnSpc>
                <a:spcPct val="90000"/>
              </a:lnSpc>
              <a:spcBef>
                <a:spcPct val="0"/>
              </a:spcBef>
              <a:spcAft>
                <a:spcPct val="35000"/>
              </a:spcAft>
            </a:pPr>
            <a:r>
              <a:rPr lang="en-US" sz="2000" b="1" kern="1200" dirty="0" smtClean="0"/>
              <a:t>CSBG Org. Standard 8.10</a:t>
            </a:r>
            <a:endParaRPr lang="en-US" sz="2000" kern="1200" dirty="0"/>
          </a:p>
        </p:txBody>
      </p:sp>
      <p:sp>
        <p:nvSpPr>
          <p:cNvPr id="8" name="Freeform 7"/>
          <p:cNvSpPr/>
          <p:nvPr/>
        </p:nvSpPr>
        <p:spPr>
          <a:xfrm>
            <a:off x="457200" y="3831862"/>
            <a:ext cx="8305800" cy="1299375"/>
          </a:xfrm>
          <a:custGeom>
            <a:avLst/>
            <a:gdLst>
              <a:gd name="connsiteX0" fmla="*/ 0 w 8305800"/>
              <a:gd name="connsiteY0" fmla="*/ 0 h 1299375"/>
              <a:gd name="connsiteX1" fmla="*/ 8305800 w 8305800"/>
              <a:gd name="connsiteY1" fmla="*/ 0 h 1299375"/>
              <a:gd name="connsiteX2" fmla="*/ 8305800 w 8305800"/>
              <a:gd name="connsiteY2" fmla="*/ 1299375 h 1299375"/>
              <a:gd name="connsiteX3" fmla="*/ 0 w 8305800"/>
              <a:gd name="connsiteY3" fmla="*/ 1299375 h 1299375"/>
              <a:gd name="connsiteX4" fmla="*/ 0 w 8305800"/>
              <a:gd name="connsiteY4" fmla="*/ 0 h 1299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5800" h="1299375">
                <a:moveTo>
                  <a:pt x="0" y="0"/>
                </a:moveTo>
                <a:lnTo>
                  <a:pt x="8305800" y="0"/>
                </a:lnTo>
                <a:lnTo>
                  <a:pt x="8305800" y="1299375"/>
                </a:lnTo>
                <a:lnTo>
                  <a:pt x="0" y="1299375"/>
                </a:lnTo>
                <a:lnTo>
                  <a:pt x="0" y="0"/>
                </a:lnTo>
                <a:close/>
              </a:path>
            </a:pathLst>
          </a:custGeom>
          <a:ln>
            <a:solidFill>
              <a:schemeClr val="accent1"/>
            </a:solidFill>
          </a:ln>
        </p:spPr>
        <p:style>
          <a:lnRef idx="2">
            <a:schemeClr val="accent3">
              <a:hueOff val="5625132"/>
              <a:satOff val="-8440"/>
              <a:lumOff val="-137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4622" tIns="312420"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organization has written personnel policies that have been reviewed by an attorney and approved by the governing board within the past 5 years.</a:t>
            </a:r>
            <a:endParaRPr lang="en-US" sz="2000" kern="1200" dirty="0"/>
          </a:p>
        </p:txBody>
      </p:sp>
      <p:sp>
        <p:nvSpPr>
          <p:cNvPr id="9" name="Freeform 8"/>
          <p:cNvSpPr/>
          <p:nvPr/>
        </p:nvSpPr>
        <p:spPr>
          <a:xfrm>
            <a:off x="872490" y="3610462"/>
            <a:ext cx="5814060" cy="442800"/>
          </a:xfrm>
          <a:custGeom>
            <a:avLst/>
            <a:gdLst>
              <a:gd name="connsiteX0" fmla="*/ 0 w 5814060"/>
              <a:gd name="connsiteY0" fmla="*/ 73801 h 442800"/>
              <a:gd name="connsiteX1" fmla="*/ 21616 w 5814060"/>
              <a:gd name="connsiteY1" fmla="*/ 21616 h 442800"/>
              <a:gd name="connsiteX2" fmla="*/ 73801 w 5814060"/>
              <a:gd name="connsiteY2" fmla="*/ 0 h 442800"/>
              <a:gd name="connsiteX3" fmla="*/ 5740259 w 5814060"/>
              <a:gd name="connsiteY3" fmla="*/ 0 h 442800"/>
              <a:gd name="connsiteX4" fmla="*/ 5792444 w 5814060"/>
              <a:gd name="connsiteY4" fmla="*/ 21616 h 442800"/>
              <a:gd name="connsiteX5" fmla="*/ 5814060 w 5814060"/>
              <a:gd name="connsiteY5" fmla="*/ 73801 h 442800"/>
              <a:gd name="connsiteX6" fmla="*/ 5814060 w 5814060"/>
              <a:gd name="connsiteY6" fmla="*/ 368999 h 442800"/>
              <a:gd name="connsiteX7" fmla="*/ 5792444 w 5814060"/>
              <a:gd name="connsiteY7" fmla="*/ 421184 h 442800"/>
              <a:gd name="connsiteX8" fmla="*/ 5740259 w 5814060"/>
              <a:gd name="connsiteY8" fmla="*/ 442800 h 442800"/>
              <a:gd name="connsiteX9" fmla="*/ 73801 w 5814060"/>
              <a:gd name="connsiteY9" fmla="*/ 442800 h 442800"/>
              <a:gd name="connsiteX10" fmla="*/ 21616 w 5814060"/>
              <a:gd name="connsiteY10" fmla="*/ 421184 h 442800"/>
              <a:gd name="connsiteX11" fmla="*/ 0 w 5814060"/>
              <a:gd name="connsiteY11" fmla="*/ 368999 h 442800"/>
              <a:gd name="connsiteX12" fmla="*/ 0 w 5814060"/>
              <a:gd name="connsiteY12"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14060" h="442800">
                <a:moveTo>
                  <a:pt x="0" y="73801"/>
                </a:moveTo>
                <a:cubicBezTo>
                  <a:pt x="0" y="54228"/>
                  <a:pt x="7775" y="35456"/>
                  <a:pt x="21616" y="21616"/>
                </a:cubicBezTo>
                <a:cubicBezTo>
                  <a:pt x="35456" y="7776"/>
                  <a:pt x="54228" y="0"/>
                  <a:pt x="73801" y="0"/>
                </a:cubicBezTo>
                <a:lnTo>
                  <a:pt x="5740259" y="0"/>
                </a:lnTo>
                <a:cubicBezTo>
                  <a:pt x="5759832" y="0"/>
                  <a:pt x="5778604" y="7775"/>
                  <a:pt x="5792444" y="21616"/>
                </a:cubicBezTo>
                <a:cubicBezTo>
                  <a:pt x="5806284" y="35456"/>
                  <a:pt x="5814060" y="54228"/>
                  <a:pt x="5814060" y="73801"/>
                </a:cubicBezTo>
                <a:lnTo>
                  <a:pt x="5814060" y="368999"/>
                </a:lnTo>
                <a:cubicBezTo>
                  <a:pt x="5814060" y="388572"/>
                  <a:pt x="5806285" y="407344"/>
                  <a:pt x="5792444" y="421184"/>
                </a:cubicBezTo>
                <a:cubicBezTo>
                  <a:pt x="5778604" y="435024"/>
                  <a:pt x="5759832" y="442800"/>
                  <a:pt x="5740259" y="442800"/>
                </a:cubicBezTo>
                <a:lnTo>
                  <a:pt x="73801" y="442800"/>
                </a:lnTo>
                <a:cubicBezTo>
                  <a:pt x="54228" y="442800"/>
                  <a:pt x="35456" y="435025"/>
                  <a:pt x="21616" y="421184"/>
                </a:cubicBezTo>
                <a:cubicBezTo>
                  <a:pt x="7776" y="407344"/>
                  <a:pt x="0" y="388572"/>
                  <a:pt x="0" y="368999"/>
                </a:cubicBezTo>
                <a:lnTo>
                  <a:pt x="0" y="73801"/>
                </a:lnTo>
                <a:close/>
              </a:path>
            </a:pathLst>
          </a:custGeom>
          <a:solidFill>
            <a:schemeClr val="accent1"/>
          </a:solidFill>
          <a:ln>
            <a:solidFill>
              <a:srgbClr val="00B050"/>
            </a:solidFill>
          </a:ln>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txBody>
          <a:bodyPr spcFirstLastPara="0" vert="horz" wrap="square" lIns="241374" tIns="21616" rIns="241374" bIns="21616" numCol="1" spcCol="1270" anchor="ctr" anchorCtr="0">
            <a:noAutofit/>
          </a:bodyPr>
          <a:lstStyle/>
          <a:p>
            <a:pPr lvl="0" algn="l" defTabSz="889000">
              <a:lnSpc>
                <a:spcPct val="90000"/>
              </a:lnSpc>
              <a:spcBef>
                <a:spcPct val="0"/>
              </a:spcBef>
              <a:spcAft>
                <a:spcPct val="35000"/>
              </a:spcAft>
            </a:pPr>
            <a:r>
              <a:rPr lang="en-US" sz="2000" b="1" kern="1200" dirty="0" smtClean="0"/>
              <a:t>CSBG Org. Standard 7.1</a:t>
            </a:r>
            <a:endParaRPr lang="en-US" sz="2000" kern="1200" dirty="0"/>
          </a:p>
        </p:txBody>
      </p:sp>
      <p:sp>
        <p:nvSpPr>
          <p:cNvPr id="10" name="Freeform 9"/>
          <p:cNvSpPr/>
          <p:nvPr/>
        </p:nvSpPr>
        <p:spPr>
          <a:xfrm>
            <a:off x="457200" y="5433637"/>
            <a:ext cx="8305800" cy="1015875"/>
          </a:xfrm>
          <a:custGeom>
            <a:avLst/>
            <a:gdLst>
              <a:gd name="connsiteX0" fmla="*/ 0 w 8305800"/>
              <a:gd name="connsiteY0" fmla="*/ 0 h 1015875"/>
              <a:gd name="connsiteX1" fmla="*/ 8305800 w 8305800"/>
              <a:gd name="connsiteY1" fmla="*/ 0 h 1015875"/>
              <a:gd name="connsiteX2" fmla="*/ 8305800 w 8305800"/>
              <a:gd name="connsiteY2" fmla="*/ 1015875 h 1015875"/>
              <a:gd name="connsiteX3" fmla="*/ 0 w 8305800"/>
              <a:gd name="connsiteY3" fmla="*/ 1015875 h 1015875"/>
              <a:gd name="connsiteX4" fmla="*/ 0 w 8305800"/>
              <a:gd name="connsiteY4" fmla="*/ 0 h 1015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5800" h="1015875">
                <a:moveTo>
                  <a:pt x="0" y="0"/>
                </a:moveTo>
                <a:lnTo>
                  <a:pt x="8305800" y="0"/>
                </a:lnTo>
                <a:lnTo>
                  <a:pt x="8305800" y="1015875"/>
                </a:lnTo>
                <a:lnTo>
                  <a:pt x="0" y="1015875"/>
                </a:lnTo>
                <a:lnTo>
                  <a:pt x="0" y="0"/>
                </a:lnTo>
                <a:close/>
              </a:path>
            </a:pathLst>
          </a:custGeom>
          <a:ln>
            <a:solidFill>
              <a:schemeClr val="accent4"/>
            </a:solidFill>
          </a:ln>
        </p:spPr>
        <p:style>
          <a:lnRef idx="2">
            <a:schemeClr val="accent3">
              <a:hueOff val="11250264"/>
              <a:satOff val="-16880"/>
              <a:lumOff val="-274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4622" tIns="312420"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A written procurement policy is in place and has been reviewed by the governing board within the past 5 years.</a:t>
            </a:r>
            <a:endParaRPr lang="en-US" sz="2000" kern="1200" dirty="0"/>
          </a:p>
        </p:txBody>
      </p:sp>
      <p:sp>
        <p:nvSpPr>
          <p:cNvPr id="11" name="Freeform 10"/>
          <p:cNvSpPr/>
          <p:nvPr/>
        </p:nvSpPr>
        <p:spPr>
          <a:xfrm>
            <a:off x="872490" y="5212237"/>
            <a:ext cx="5814060" cy="442800"/>
          </a:xfrm>
          <a:custGeom>
            <a:avLst/>
            <a:gdLst>
              <a:gd name="connsiteX0" fmla="*/ 0 w 5814060"/>
              <a:gd name="connsiteY0" fmla="*/ 73801 h 442800"/>
              <a:gd name="connsiteX1" fmla="*/ 21616 w 5814060"/>
              <a:gd name="connsiteY1" fmla="*/ 21616 h 442800"/>
              <a:gd name="connsiteX2" fmla="*/ 73801 w 5814060"/>
              <a:gd name="connsiteY2" fmla="*/ 0 h 442800"/>
              <a:gd name="connsiteX3" fmla="*/ 5740259 w 5814060"/>
              <a:gd name="connsiteY3" fmla="*/ 0 h 442800"/>
              <a:gd name="connsiteX4" fmla="*/ 5792444 w 5814060"/>
              <a:gd name="connsiteY4" fmla="*/ 21616 h 442800"/>
              <a:gd name="connsiteX5" fmla="*/ 5814060 w 5814060"/>
              <a:gd name="connsiteY5" fmla="*/ 73801 h 442800"/>
              <a:gd name="connsiteX6" fmla="*/ 5814060 w 5814060"/>
              <a:gd name="connsiteY6" fmla="*/ 368999 h 442800"/>
              <a:gd name="connsiteX7" fmla="*/ 5792444 w 5814060"/>
              <a:gd name="connsiteY7" fmla="*/ 421184 h 442800"/>
              <a:gd name="connsiteX8" fmla="*/ 5740259 w 5814060"/>
              <a:gd name="connsiteY8" fmla="*/ 442800 h 442800"/>
              <a:gd name="connsiteX9" fmla="*/ 73801 w 5814060"/>
              <a:gd name="connsiteY9" fmla="*/ 442800 h 442800"/>
              <a:gd name="connsiteX10" fmla="*/ 21616 w 5814060"/>
              <a:gd name="connsiteY10" fmla="*/ 421184 h 442800"/>
              <a:gd name="connsiteX11" fmla="*/ 0 w 5814060"/>
              <a:gd name="connsiteY11" fmla="*/ 368999 h 442800"/>
              <a:gd name="connsiteX12" fmla="*/ 0 w 5814060"/>
              <a:gd name="connsiteY12"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14060" h="442800">
                <a:moveTo>
                  <a:pt x="0" y="73801"/>
                </a:moveTo>
                <a:cubicBezTo>
                  <a:pt x="0" y="54228"/>
                  <a:pt x="7775" y="35456"/>
                  <a:pt x="21616" y="21616"/>
                </a:cubicBezTo>
                <a:cubicBezTo>
                  <a:pt x="35456" y="7776"/>
                  <a:pt x="54228" y="0"/>
                  <a:pt x="73801" y="0"/>
                </a:cubicBezTo>
                <a:lnTo>
                  <a:pt x="5740259" y="0"/>
                </a:lnTo>
                <a:cubicBezTo>
                  <a:pt x="5759832" y="0"/>
                  <a:pt x="5778604" y="7775"/>
                  <a:pt x="5792444" y="21616"/>
                </a:cubicBezTo>
                <a:cubicBezTo>
                  <a:pt x="5806284" y="35456"/>
                  <a:pt x="5814060" y="54228"/>
                  <a:pt x="5814060" y="73801"/>
                </a:cubicBezTo>
                <a:lnTo>
                  <a:pt x="5814060" y="368999"/>
                </a:lnTo>
                <a:cubicBezTo>
                  <a:pt x="5814060" y="388572"/>
                  <a:pt x="5806285" y="407344"/>
                  <a:pt x="5792444" y="421184"/>
                </a:cubicBezTo>
                <a:cubicBezTo>
                  <a:pt x="5778604" y="435024"/>
                  <a:pt x="5759832" y="442800"/>
                  <a:pt x="5740259" y="442800"/>
                </a:cubicBezTo>
                <a:lnTo>
                  <a:pt x="73801" y="442800"/>
                </a:lnTo>
                <a:cubicBezTo>
                  <a:pt x="54228" y="442800"/>
                  <a:pt x="35456" y="435025"/>
                  <a:pt x="21616" y="421184"/>
                </a:cubicBezTo>
                <a:cubicBezTo>
                  <a:pt x="7776" y="407344"/>
                  <a:pt x="0" y="388572"/>
                  <a:pt x="0" y="368999"/>
                </a:cubicBezTo>
                <a:lnTo>
                  <a:pt x="0" y="73801"/>
                </a:lnTo>
                <a:close/>
              </a:path>
            </a:pathLst>
          </a:custGeom>
          <a:solidFill>
            <a:schemeClr val="accent4"/>
          </a:solidFill>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241374" tIns="21616" rIns="241374" bIns="21616" numCol="1" spcCol="1270" anchor="ctr" anchorCtr="0">
            <a:noAutofit/>
          </a:bodyPr>
          <a:lstStyle/>
          <a:p>
            <a:pPr lvl="0" algn="l" defTabSz="889000">
              <a:lnSpc>
                <a:spcPct val="90000"/>
              </a:lnSpc>
              <a:spcBef>
                <a:spcPct val="0"/>
              </a:spcBef>
              <a:spcAft>
                <a:spcPct val="35000"/>
              </a:spcAft>
            </a:pPr>
            <a:r>
              <a:rPr lang="en-US" sz="2000" b="1" kern="1200" dirty="0" smtClean="0"/>
              <a:t>CSBG Org. Standard 8.11</a:t>
            </a:r>
            <a:endParaRPr lang="en-US" sz="2000" kern="1200" dirty="0"/>
          </a:p>
        </p:txBody>
      </p:sp>
      <p:sp>
        <p:nvSpPr>
          <p:cNvPr id="12"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14</a:t>
            </a:fld>
            <a:endParaRPr lang="en-US" dirty="0"/>
          </a:p>
        </p:txBody>
      </p:sp>
    </p:spTree>
    <p:extLst>
      <p:ext uri="{BB962C8B-B14F-4D97-AF65-F5344CB8AC3E}">
        <p14:creationId xmlns="" xmlns:p14="http://schemas.microsoft.com/office/powerpoint/2010/main" val="38243566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62000"/>
          </a:xfrm>
        </p:spPr>
        <p:txBody>
          <a:bodyPr>
            <a:normAutofit fontScale="90000"/>
          </a:bodyPr>
          <a:lstStyle/>
          <a:p>
            <a:pPr algn="ctr"/>
            <a:r>
              <a:rPr lang="en-US" sz="4400" dirty="0" smtClean="0">
                <a:solidFill>
                  <a:srgbClr val="C00000"/>
                </a:solidFill>
              </a:rPr>
              <a:t/>
            </a:r>
            <a:br>
              <a:rPr lang="en-US" sz="4400" dirty="0" smtClean="0">
                <a:solidFill>
                  <a:srgbClr val="C00000"/>
                </a:solidFill>
              </a:rPr>
            </a:br>
            <a:r>
              <a:rPr lang="en-US" sz="4400" dirty="0" smtClean="0">
                <a:solidFill>
                  <a:srgbClr val="C00000"/>
                </a:solidFill>
              </a:rPr>
              <a:t>Additional Filings</a:t>
            </a:r>
            <a:r>
              <a:rPr lang="en-US" sz="4000" dirty="0" smtClean="0"/>
              <a:t/>
            </a:r>
            <a:br>
              <a:rPr lang="en-US" sz="4000" dirty="0" smtClean="0"/>
            </a:br>
            <a:endParaRPr lang="en-US" sz="3200" dirty="0">
              <a:solidFill>
                <a:schemeClr val="accent1"/>
              </a:solidFill>
            </a:endParaRPr>
          </a:p>
        </p:txBody>
      </p:sp>
      <p:graphicFrame>
        <p:nvGraphicFramePr>
          <p:cNvPr id="10" name="Content Placeholder 3"/>
          <p:cNvGraphicFramePr>
            <a:graphicFrameLocks noGrp="1"/>
          </p:cNvGraphicFramePr>
          <p:nvPr>
            <p:ph idx="1"/>
            <p:extLst>
              <p:ext uri="{D42A27DB-BD31-4B8C-83A1-F6EECF244321}">
                <p14:modId xmlns="" xmlns:p14="http://schemas.microsoft.com/office/powerpoint/2010/main" val="543997935"/>
              </p:ext>
            </p:extLst>
          </p:nvPr>
        </p:nvGraphicFramePr>
        <p:xfrm>
          <a:off x="457200" y="1676400"/>
          <a:ext cx="82296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15</a:t>
            </a:fld>
            <a:endParaRPr lang="en-US" dirty="0"/>
          </a:p>
        </p:txBody>
      </p:sp>
    </p:spTree>
    <p:extLst>
      <p:ext uri="{BB962C8B-B14F-4D97-AF65-F5344CB8AC3E}">
        <p14:creationId xmlns="" xmlns:p14="http://schemas.microsoft.com/office/powerpoint/2010/main" val="1101155729"/>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pPr algn="ctr"/>
            <a:r>
              <a:rPr lang="en-US" sz="4000" dirty="0" smtClean="0">
                <a:solidFill>
                  <a:srgbClr val="C00000"/>
                </a:solidFill>
              </a:rPr>
              <a:t>Oversee Financial Standing</a:t>
            </a:r>
            <a:endParaRPr lang="en-US" sz="4000" dirty="0">
              <a:solidFill>
                <a:srgbClr val="C00000"/>
              </a:solidFill>
            </a:endParaRPr>
          </a:p>
        </p:txBody>
      </p:sp>
      <p:sp>
        <p:nvSpPr>
          <p:cNvPr id="5" name="Freeform 4"/>
          <p:cNvSpPr/>
          <p:nvPr/>
        </p:nvSpPr>
        <p:spPr>
          <a:xfrm>
            <a:off x="381000" y="1600919"/>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solidFill>
            <a:schemeClr val="accent1"/>
          </a:solidFill>
          <a:ln>
            <a:solidFill>
              <a:srgbClr val="00823B"/>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1</a:t>
            </a:r>
            <a:endParaRPr lang="en-US" sz="2300" kern="1200" dirty="0"/>
          </a:p>
        </p:txBody>
      </p:sp>
      <p:sp>
        <p:nvSpPr>
          <p:cNvPr id="7" name="Freeform 6"/>
          <p:cNvSpPr/>
          <p:nvPr/>
        </p:nvSpPr>
        <p:spPr>
          <a:xfrm>
            <a:off x="1218292" y="1600920"/>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ln>
            <a:solidFill>
              <a:schemeClr val="accent1"/>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smtClean="0"/>
              <a:t>Review financial statements </a:t>
            </a:r>
            <a:endParaRPr lang="en-US" sz="3000" kern="1200" dirty="0"/>
          </a:p>
        </p:txBody>
      </p:sp>
      <p:sp>
        <p:nvSpPr>
          <p:cNvPr id="8" name="Freeform 7"/>
          <p:cNvSpPr/>
          <p:nvPr/>
        </p:nvSpPr>
        <p:spPr>
          <a:xfrm>
            <a:off x="381000" y="2649529"/>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ln>
            <a:solidFill>
              <a:schemeClr val="accent3">
                <a:lumMod val="75000"/>
              </a:schemeClr>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2</a:t>
            </a:r>
            <a:endParaRPr lang="en-US" sz="2300" kern="1200" dirty="0"/>
          </a:p>
        </p:txBody>
      </p:sp>
      <p:sp>
        <p:nvSpPr>
          <p:cNvPr id="9" name="Freeform 8"/>
          <p:cNvSpPr/>
          <p:nvPr/>
        </p:nvSpPr>
        <p:spPr>
          <a:xfrm>
            <a:off x="1218292" y="2649530"/>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ln>
            <a:solidFill>
              <a:schemeClr val="accent3">
                <a:lumMod val="75000"/>
              </a:schemeClr>
            </a:solidFill>
          </a:ln>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smtClean="0"/>
              <a:t>Approve and monitor annual budget</a:t>
            </a:r>
            <a:endParaRPr lang="en-US" sz="3000" kern="1200" dirty="0"/>
          </a:p>
        </p:txBody>
      </p:sp>
      <p:sp>
        <p:nvSpPr>
          <p:cNvPr id="10" name="Freeform 9"/>
          <p:cNvSpPr/>
          <p:nvPr/>
        </p:nvSpPr>
        <p:spPr>
          <a:xfrm>
            <a:off x="381000" y="3698140"/>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ln>
            <a:solidFill>
              <a:schemeClr val="accent4">
                <a:lumMod val="75000"/>
              </a:schemeClr>
            </a:solid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3</a:t>
            </a:r>
            <a:endParaRPr lang="en-US" sz="2300" kern="1200" dirty="0"/>
          </a:p>
        </p:txBody>
      </p:sp>
      <p:sp>
        <p:nvSpPr>
          <p:cNvPr id="11" name="Freeform 10"/>
          <p:cNvSpPr/>
          <p:nvPr/>
        </p:nvSpPr>
        <p:spPr>
          <a:xfrm>
            <a:off x="1218292" y="3698141"/>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ln>
            <a:solidFill>
              <a:schemeClr val="accent4">
                <a:lumMod val="75000"/>
              </a:schemeClr>
            </a:solidFill>
          </a:ln>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dirty="0" smtClean="0"/>
              <a:t>Set and reassess </a:t>
            </a:r>
            <a:r>
              <a:rPr lang="en-US" sz="3000" kern="1200" dirty="0" smtClean="0"/>
              <a:t>CEO compensation</a:t>
            </a:r>
            <a:endParaRPr lang="en-US" sz="3000" kern="1200" dirty="0"/>
          </a:p>
        </p:txBody>
      </p:sp>
      <p:sp>
        <p:nvSpPr>
          <p:cNvPr id="12" name="Freeform 11"/>
          <p:cNvSpPr/>
          <p:nvPr/>
        </p:nvSpPr>
        <p:spPr>
          <a:xfrm>
            <a:off x="381000" y="4746750"/>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solidFill>
            <a:srgbClr val="92D050"/>
          </a:solidFill>
          <a:ln>
            <a:solidFill>
              <a:srgbClr val="92D050"/>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4</a:t>
            </a:r>
            <a:endParaRPr lang="en-US" sz="2300" kern="1200" dirty="0"/>
          </a:p>
        </p:txBody>
      </p:sp>
      <p:sp>
        <p:nvSpPr>
          <p:cNvPr id="13" name="Freeform 12"/>
          <p:cNvSpPr/>
          <p:nvPr/>
        </p:nvSpPr>
        <p:spPr>
          <a:xfrm>
            <a:off x="1218292" y="4746751"/>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solidFill>
            <a:schemeClr val="bg1"/>
          </a:solidFill>
          <a:ln>
            <a:solidFill>
              <a:srgbClr val="92D050"/>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smtClean="0"/>
              <a:t>Select and monitor auditor</a:t>
            </a:r>
            <a:endParaRPr lang="en-US" sz="3000" kern="1200" dirty="0"/>
          </a:p>
        </p:txBody>
      </p:sp>
      <p:sp>
        <p:nvSpPr>
          <p:cNvPr id="1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16</a:t>
            </a:fld>
            <a:endParaRPr lang="en-US" dirty="0"/>
          </a:p>
        </p:txBody>
      </p:sp>
    </p:spTree>
    <p:extLst>
      <p:ext uri="{BB962C8B-B14F-4D97-AF65-F5344CB8AC3E}">
        <p14:creationId xmlns="" xmlns:p14="http://schemas.microsoft.com/office/powerpoint/2010/main" val="18899213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lstStyle/>
          <a:p>
            <a:r>
              <a:rPr lang="en-US" dirty="0" smtClean="0">
                <a:solidFill>
                  <a:srgbClr val="C00000"/>
                </a:solidFill>
              </a:rPr>
              <a:t>Financial Statement Scenario</a:t>
            </a:r>
            <a:endParaRPr lang="en-US" dirty="0">
              <a:solidFill>
                <a:srgbClr val="C00000"/>
              </a:solidFill>
            </a:endParaRPr>
          </a:p>
        </p:txBody>
      </p:sp>
      <p:sp>
        <p:nvSpPr>
          <p:cNvPr id="3" name="Content Placeholder 2"/>
          <p:cNvSpPr>
            <a:spLocks noGrp="1"/>
          </p:cNvSpPr>
          <p:nvPr>
            <p:ph idx="1"/>
          </p:nvPr>
        </p:nvSpPr>
        <p:spPr>
          <a:xfrm>
            <a:off x="457200" y="1447800"/>
            <a:ext cx="8458200" cy="4953000"/>
          </a:xfrm>
        </p:spPr>
        <p:txBody>
          <a:bodyPr>
            <a:normAutofit fontScale="25000" lnSpcReduction="20000"/>
          </a:bodyPr>
          <a:lstStyle/>
          <a:p>
            <a:pPr marL="0" indent="0">
              <a:lnSpc>
                <a:spcPct val="110000"/>
              </a:lnSpc>
              <a:spcBef>
                <a:spcPts val="0"/>
              </a:spcBef>
              <a:buNone/>
            </a:pPr>
            <a:r>
              <a:rPr lang="en-US" sz="10400" b="0" dirty="0" smtClean="0"/>
              <a:t>CAA’s CFO, Ms. </a:t>
            </a:r>
            <a:r>
              <a:rPr lang="en-US" sz="10400" b="0" dirty="0" err="1" smtClean="0"/>
              <a:t>Moneypenny</a:t>
            </a:r>
            <a:r>
              <a:rPr lang="en-US" sz="10400" b="0" dirty="0" smtClean="0"/>
              <a:t>, decided that providing the board with a complete set of financial statements is a mistake. In </a:t>
            </a:r>
            <a:r>
              <a:rPr lang="en-US" sz="10400" b="0" dirty="0" err="1" smtClean="0"/>
              <a:t>Moneypenny’s</a:t>
            </a:r>
            <a:r>
              <a:rPr lang="en-US" sz="10400" b="0" dirty="0" smtClean="0"/>
              <a:t> view, the board should review a detailed schedule showing each program, the revenue associated with the program, and the related expenses. </a:t>
            </a:r>
            <a:r>
              <a:rPr lang="en-US" sz="10400" b="0" dirty="0" err="1" smtClean="0"/>
              <a:t>Moneypenny</a:t>
            </a:r>
            <a:r>
              <a:rPr lang="en-US" sz="10400" b="0" dirty="0" smtClean="0"/>
              <a:t> believes CAAs are unique because of their reliance on multiple revenue streams that must be used for specified purposes. In her view, entity-level financial statements make no sense because grant revenue from one program (e.g., CSBG) cannot be used to finance another program (e.g. Head Start).</a:t>
            </a:r>
            <a:endParaRPr lang="en-US" sz="9600" b="0" dirty="0" smtClean="0"/>
          </a:p>
          <a:p>
            <a:pPr marL="0" indent="0">
              <a:buNone/>
            </a:pPr>
            <a:endParaRPr lang="en-US" sz="9600" dirty="0" smtClean="0"/>
          </a:p>
          <a:p>
            <a:pPr marL="0" indent="0">
              <a:buNone/>
            </a:pPr>
            <a:r>
              <a:rPr lang="en-US" sz="9600" dirty="0" smtClean="0"/>
              <a:t>Do you agree with </a:t>
            </a:r>
            <a:r>
              <a:rPr lang="en-US" sz="9600" dirty="0" err="1" smtClean="0"/>
              <a:t>Moneypenny’s</a:t>
            </a:r>
            <a:r>
              <a:rPr lang="en-US" sz="9600" dirty="0" smtClean="0"/>
              <a:t> approach? Why or why not?</a:t>
            </a:r>
            <a:endParaRPr lang="en-US" sz="9600" dirty="0"/>
          </a:p>
        </p:txBody>
      </p:sp>
      <p:sp>
        <p:nvSpPr>
          <p:cNvPr id="4" name="Slide Number Placeholder 3"/>
          <p:cNvSpPr>
            <a:spLocks noGrp="1"/>
          </p:cNvSpPr>
          <p:nvPr>
            <p:ph type="sldNum" sz="quarter" idx="12"/>
          </p:nvPr>
        </p:nvSpPr>
        <p:spPr>
          <a:xfrm>
            <a:off x="8305800" y="6416675"/>
            <a:ext cx="609600" cy="441325"/>
          </a:xfrm>
        </p:spPr>
        <p:txBody>
          <a:bodyPr/>
          <a:lstStyle/>
          <a:p>
            <a:fld id="{4A66FE31-C09E-42ED-B4D0-F94965E42B7D}"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Financial Statements</a:t>
            </a:r>
            <a:endParaRPr lang="en-US" dirty="0">
              <a:solidFill>
                <a:srgbClr val="C00000"/>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Board’s approach to financial statements (balance sheet, income statement, cash flow statement) includes:</a:t>
            </a:r>
          </a:p>
          <a:p>
            <a:pPr lvl="1">
              <a:spcBef>
                <a:spcPts val="800"/>
              </a:spcBef>
              <a:spcAft>
                <a:spcPts val="800"/>
              </a:spcAft>
            </a:pPr>
            <a:r>
              <a:rPr lang="en-US" dirty="0" smtClean="0"/>
              <a:t>Preliminary review by finance committee</a:t>
            </a:r>
          </a:p>
          <a:p>
            <a:pPr lvl="1">
              <a:spcBef>
                <a:spcPts val="800"/>
              </a:spcBef>
              <a:spcAft>
                <a:spcPts val="800"/>
              </a:spcAft>
            </a:pPr>
            <a:r>
              <a:rPr lang="en-US" dirty="0" smtClean="0"/>
              <a:t>Review by every board member</a:t>
            </a:r>
          </a:p>
          <a:p>
            <a:pPr lvl="1">
              <a:spcBef>
                <a:spcPts val="800"/>
              </a:spcBef>
              <a:spcAft>
                <a:spcPts val="800"/>
              </a:spcAft>
            </a:pPr>
            <a:r>
              <a:rPr lang="en-US" dirty="0" smtClean="0"/>
              <a:t>Regular discussion</a:t>
            </a:r>
          </a:p>
          <a:p>
            <a:pPr lvl="1">
              <a:spcBef>
                <a:spcPts val="800"/>
              </a:spcBef>
              <a:spcAft>
                <a:spcPts val="800"/>
              </a:spcAft>
            </a:pPr>
            <a:r>
              <a:rPr lang="en-US" dirty="0" smtClean="0"/>
              <a:t>Once-a-year discussions (e.g., annual budget, etc.)</a:t>
            </a:r>
          </a:p>
          <a:p>
            <a:pPr lvl="1">
              <a:spcBef>
                <a:spcPts val="800"/>
              </a:spcBef>
              <a:spcAft>
                <a:spcPts val="800"/>
              </a:spcAft>
            </a:pPr>
            <a:r>
              <a:rPr lang="en-US" dirty="0" smtClean="0"/>
              <a:t>Question and answers</a:t>
            </a:r>
          </a:p>
          <a:p>
            <a:pPr>
              <a:spcBef>
                <a:spcPts val="800"/>
              </a:spcBef>
              <a:spcAft>
                <a:spcPts val="800"/>
              </a:spcAft>
            </a:pPr>
            <a:endParaRPr lang="en-US" dirty="0" smtClean="0"/>
          </a:p>
          <a:p>
            <a:pPr>
              <a:spcBef>
                <a:spcPts val="800"/>
              </a:spcBef>
              <a:spcAft>
                <a:spcPts val="800"/>
              </a:spcAft>
            </a:pPr>
            <a:endParaRPr lang="en-US" dirty="0"/>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828800" y="1168400"/>
            <a:ext cx="7137400" cy="3629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8131" name="Content Placeholder 3"/>
          <p:cNvPicPr>
            <a:picLocks noGrp="1" noChangeAspect="1"/>
          </p:cNvPicPr>
          <p:nvPr>
            <p:ph idx="1"/>
          </p:nvPr>
        </p:nvPicPr>
        <p:blipFill>
          <a:blip r:embed="rId4" cstate="print">
            <a:extLst>
              <a:ext uri="{28A0092B-C50C-407E-A947-70E740481C1C}">
                <a14:useLocalDpi xmlns="" xmlns:a14="http://schemas.microsoft.com/office/drawing/2010/main" val="0"/>
              </a:ext>
            </a:extLst>
          </a:blip>
          <a:srcRect/>
          <a:stretch>
            <a:fillRect/>
          </a:stretch>
        </p:blipFill>
        <p:spPr>
          <a:xfrm>
            <a:off x="228600" y="1227138"/>
            <a:ext cx="1766888" cy="1766887"/>
          </a:xfrm>
        </p:spPr>
      </p:pic>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19</a:t>
            </a:fld>
            <a:endParaRPr lang="en-US" dirty="0"/>
          </a:p>
        </p:txBody>
      </p:sp>
    </p:spTree>
    <p:extLst>
      <p:ext uri="{BB962C8B-B14F-4D97-AF65-F5344CB8AC3E}">
        <p14:creationId xmlns="" xmlns:p14="http://schemas.microsoft.com/office/powerpoint/2010/main" val="1576406295"/>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3"/>
          <p:cNvGraphicFramePr>
            <a:graphicFrameLocks noGrp="1"/>
          </p:cNvGraphicFramePr>
          <p:nvPr>
            <p:ph idx="1"/>
            <p:extLst>
              <p:ext uri="{D42A27DB-BD31-4B8C-83A1-F6EECF244321}">
                <p14:modId xmlns="" xmlns:p14="http://schemas.microsoft.com/office/powerpoint/2010/main" val="4133936733"/>
              </p:ext>
            </p:extLst>
          </p:nvPr>
        </p:nvGraphicFramePr>
        <p:xfrm>
          <a:off x="399588" y="1828800"/>
          <a:ext cx="83820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20</a:t>
            </a:fld>
            <a:endParaRPr lang="en-US" dirty="0"/>
          </a:p>
        </p:txBody>
      </p:sp>
      <p:sp>
        <p:nvSpPr>
          <p:cNvPr id="6" name="Title 1"/>
          <p:cNvSpPr>
            <a:spLocks noGrp="1"/>
          </p:cNvSpPr>
          <p:nvPr>
            <p:ph type="title"/>
          </p:nvPr>
        </p:nvSpPr>
        <p:spPr>
          <a:xfrm>
            <a:off x="457200" y="274638"/>
            <a:ext cx="8229600" cy="1143000"/>
          </a:xfrm>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Financial Statements</a:t>
            </a:r>
            <a:endParaRPr lang="en-US" sz="2900" dirty="0">
              <a:solidFill>
                <a:schemeClr val="accent1"/>
              </a:solidFill>
            </a:endParaRPr>
          </a:p>
        </p:txBody>
      </p:sp>
    </p:spTree>
    <p:extLst>
      <p:ext uri="{BB962C8B-B14F-4D97-AF65-F5344CB8AC3E}">
        <p14:creationId xmlns="" xmlns:p14="http://schemas.microsoft.com/office/powerpoint/2010/main" val="2489658324"/>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Annual Budget</a:t>
            </a:r>
            <a:endParaRPr lang="en-US" dirty="0">
              <a:solidFill>
                <a:srgbClr val="C00000"/>
              </a:solidFill>
            </a:endParaRPr>
          </a:p>
        </p:txBody>
      </p:sp>
      <p:sp>
        <p:nvSpPr>
          <p:cNvPr id="3" name="Content Placeholder 2"/>
          <p:cNvSpPr>
            <a:spLocks noGrp="1"/>
          </p:cNvSpPr>
          <p:nvPr>
            <p:ph idx="1"/>
          </p:nvPr>
        </p:nvSpPr>
        <p:spPr>
          <a:xfrm>
            <a:off x="533400" y="1447800"/>
            <a:ext cx="8153400" cy="4678363"/>
          </a:xfrm>
        </p:spPr>
        <p:txBody>
          <a:bodyPr>
            <a:normAutofit/>
          </a:bodyPr>
          <a:lstStyle/>
          <a:p>
            <a:pPr>
              <a:spcBef>
                <a:spcPts val="800"/>
              </a:spcBef>
              <a:spcAft>
                <a:spcPts val="800"/>
              </a:spcAft>
            </a:pPr>
            <a:r>
              <a:rPr lang="en-US" dirty="0" smtClean="0"/>
              <a:t>Monitor performance against budget during year</a:t>
            </a:r>
          </a:p>
          <a:p>
            <a:pPr>
              <a:spcBef>
                <a:spcPts val="800"/>
              </a:spcBef>
              <a:spcAft>
                <a:spcPts val="800"/>
              </a:spcAft>
            </a:pPr>
            <a:r>
              <a:rPr lang="en-US" dirty="0" smtClean="0"/>
              <a:t>Board members should develop a high-level understanding of:</a:t>
            </a:r>
          </a:p>
          <a:p>
            <a:pPr lvl="1">
              <a:spcBef>
                <a:spcPts val="800"/>
              </a:spcBef>
              <a:spcAft>
                <a:spcPts val="800"/>
              </a:spcAft>
            </a:pPr>
            <a:r>
              <a:rPr lang="en-US" dirty="0" smtClean="0"/>
              <a:t>Overall budget goals and assumptions</a:t>
            </a:r>
          </a:p>
          <a:p>
            <a:pPr lvl="1">
              <a:spcBef>
                <a:spcPts val="800"/>
              </a:spcBef>
              <a:spcAft>
                <a:spcPts val="800"/>
              </a:spcAft>
            </a:pPr>
            <a:r>
              <a:rPr lang="en-US" dirty="0" smtClean="0"/>
              <a:t>Cost centers</a:t>
            </a:r>
          </a:p>
          <a:p>
            <a:pPr lvl="1">
              <a:spcBef>
                <a:spcPts val="800"/>
              </a:spcBef>
              <a:spcAft>
                <a:spcPts val="800"/>
              </a:spcAft>
            </a:pPr>
            <a:r>
              <a:rPr lang="en-US" dirty="0" smtClean="0"/>
              <a:t>Applicable grant requirements</a:t>
            </a:r>
          </a:p>
          <a:p>
            <a:pPr>
              <a:spcBef>
                <a:spcPts val="800"/>
              </a:spcBef>
              <a:spcAft>
                <a:spcPts val="800"/>
              </a:spcAft>
            </a:pPr>
            <a:r>
              <a:rPr lang="en-US" dirty="0" smtClean="0"/>
              <a:t>Work with finance committee and fiscal staff to develop annual budget</a:t>
            </a:r>
          </a:p>
          <a:p>
            <a:pPr lvl="1">
              <a:spcBef>
                <a:spcPts val="800"/>
              </a:spcBef>
              <a:spcAft>
                <a:spcPts val="800"/>
              </a:spcAft>
              <a:buNone/>
            </a:pPr>
            <a:endParaRPr lang="en-US" dirty="0" smtClean="0"/>
          </a:p>
        </p:txBody>
      </p:sp>
      <p:sp>
        <p:nvSpPr>
          <p:cNvPr id="4" name="Slide Number Placeholder 3"/>
          <p:cNvSpPr>
            <a:spLocks noGrp="1"/>
          </p:cNvSpPr>
          <p:nvPr>
            <p:ph type="sldNum" sz="quarter" idx="12"/>
          </p:nvPr>
        </p:nvSpPr>
        <p:spPr>
          <a:xfrm>
            <a:off x="8305800" y="6400801"/>
            <a:ext cx="533400" cy="381000"/>
          </a:xfrm>
        </p:spPr>
        <p:txBody>
          <a:bodyPr/>
          <a:lstStyle/>
          <a:p>
            <a:fld id="{4A66FE31-C09E-42ED-B4D0-F94965E42B7D}"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a:xfrm>
            <a:off x="8305800" y="6416675"/>
            <a:ext cx="685800" cy="365125"/>
          </a:xfrm>
        </p:spPr>
        <p:txBody>
          <a:bodyPr/>
          <a:lstStyle/>
          <a:p>
            <a:fld id="{4A66FE31-C09E-42ED-B4D0-F94965E42B7D}" type="slidenum">
              <a:rPr lang="en-US" smtClean="0"/>
              <a:pPr/>
              <a:t>22</a:t>
            </a:fld>
            <a:endParaRPr lang="en-US" dirty="0"/>
          </a:p>
        </p:txBody>
      </p:sp>
      <p:pic>
        <p:nvPicPr>
          <p:cNvPr id="1026" name="Picture 2" descr="C:\Users\allison.maluf\Desktop\Top Notch Tools_Annual operating budget snapshot.JPG"/>
          <p:cNvPicPr>
            <a:picLocks noChangeAspect="1" noChangeArrowheads="1"/>
          </p:cNvPicPr>
          <p:nvPr/>
        </p:nvPicPr>
        <p:blipFill>
          <a:blip r:embed="rId3" cstate="print"/>
          <a:srcRect t="26138" b="9452"/>
          <a:stretch>
            <a:fillRect/>
          </a:stretch>
        </p:blipFill>
        <p:spPr bwMode="auto">
          <a:xfrm>
            <a:off x="838200" y="228600"/>
            <a:ext cx="7782340" cy="6172200"/>
          </a:xfrm>
          <a:prstGeom prst="rect">
            <a:avLst/>
          </a:prstGeom>
          <a:ln>
            <a:noFill/>
          </a:ln>
          <a:effectLst>
            <a:outerShdw blurRad="292100" dist="139700" dir="2700000" algn="tl" rotWithShape="0">
              <a:srgbClr val="333333">
                <a:alpha val="65000"/>
              </a:srgbClr>
            </a:outerShdw>
          </a:effectLst>
        </p:spPr>
      </p:pic>
      <p:pic>
        <p:nvPicPr>
          <p:cNvPr id="6" name="Content Placeholder 3"/>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a:xfrm>
            <a:off x="838200" y="228600"/>
            <a:ext cx="2057401" cy="20574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Budget</a:t>
            </a:r>
            <a:endParaRPr lang="en-US" sz="2900" dirty="0">
              <a:solidFill>
                <a:schemeClr val="accent1"/>
              </a:solidFill>
            </a:endParaRPr>
          </a:p>
        </p:txBody>
      </p:sp>
      <p:graphicFrame>
        <p:nvGraphicFramePr>
          <p:cNvPr id="5" name="Content Placeholder 4"/>
          <p:cNvGraphicFramePr>
            <a:graphicFrameLocks noGrp="1"/>
          </p:cNvGraphicFramePr>
          <p:nvPr>
            <p:ph idx="1"/>
          </p:nvPr>
        </p:nvGraphicFramePr>
        <p:xfrm>
          <a:off x="457200" y="2743200"/>
          <a:ext cx="8229600" cy="1825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685800" cy="365125"/>
          </a:xfrm>
        </p:spPr>
        <p:txBody>
          <a:bodyPr/>
          <a:lstStyle/>
          <a:p>
            <a:fld id="{4A66FE31-C09E-42ED-B4D0-F94965E42B7D}"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rgbClr val="C00000"/>
                </a:solidFill>
              </a:rPr>
              <a:t>CEO Compensation Scenario</a:t>
            </a:r>
            <a:endParaRPr lang="en-US" dirty="0">
              <a:solidFill>
                <a:srgbClr val="C00000"/>
              </a:solidFill>
            </a:endParaRPr>
          </a:p>
        </p:txBody>
      </p:sp>
      <p:sp>
        <p:nvSpPr>
          <p:cNvPr id="3" name="Content Placeholder 2"/>
          <p:cNvSpPr>
            <a:spLocks noGrp="1"/>
          </p:cNvSpPr>
          <p:nvPr>
            <p:ph idx="1"/>
          </p:nvPr>
        </p:nvSpPr>
        <p:spPr>
          <a:xfrm>
            <a:off x="381000" y="1268181"/>
            <a:ext cx="8458200" cy="5029200"/>
          </a:xfrm>
        </p:spPr>
        <p:txBody>
          <a:bodyPr>
            <a:noAutofit/>
          </a:bodyPr>
          <a:lstStyle/>
          <a:p>
            <a:pPr marL="0" indent="0">
              <a:lnSpc>
                <a:spcPct val="90000"/>
              </a:lnSpc>
              <a:spcBef>
                <a:spcPts val="0"/>
              </a:spcBef>
              <a:buNone/>
            </a:pPr>
            <a:r>
              <a:rPr lang="en-US" b="0" dirty="0" smtClean="0"/>
              <a:t>Tonya has been the CEO of CAA, Inc. for the past 5 years and is concerned about her compensation. There is no formal or written compensation-setting process. The practice has been for the board chair to meet for coffee with the CEO once a year to discuss her performance and compensation for the following year. The chair then reports the meeting to the board and recommends a certain percentage increase. The board votes on the percentage increase, although the total compensation is not disclosed to the full board.</a:t>
            </a:r>
          </a:p>
          <a:p>
            <a:pPr marL="0" indent="0">
              <a:lnSpc>
                <a:spcPct val="90000"/>
              </a:lnSpc>
              <a:spcBef>
                <a:spcPts val="0"/>
              </a:spcBef>
              <a:buNone/>
            </a:pPr>
            <a:endParaRPr lang="en-US" dirty="0" smtClean="0"/>
          </a:p>
          <a:p>
            <a:pPr marL="0" indent="0">
              <a:lnSpc>
                <a:spcPct val="90000"/>
              </a:lnSpc>
              <a:spcBef>
                <a:spcPts val="0"/>
              </a:spcBef>
              <a:buNone/>
            </a:pPr>
            <a:r>
              <a:rPr lang="en-US" dirty="0" smtClean="0"/>
              <a:t>Do you think the way in which the board sets Tonya's compensation is appropriate? If yes or no, why?</a:t>
            </a:r>
          </a:p>
          <a:p>
            <a:pPr marL="0" indent="0">
              <a:lnSpc>
                <a:spcPct val="90000"/>
              </a:lnSpc>
              <a:spcBef>
                <a:spcPts val="0"/>
              </a:spcBef>
              <a:buNone/>
            </a:pPr>
            <a:endParaRPr lang="en-US" dirty="0"/>
          </a:p>
        </p:txBody>
      </p:sp>
      <p:sp>
        <p:nvSpPr>
          <p:cNvPr id="4" name="Slide Number Placeholder 3"/>
          <p:cNvSpPr>
            <a:spLocks noGrp="1"/>
          </p:cNvSpPr>
          <p:nvPr>
            <p:ph type="sldNum" sz="quarter" idx="12"/>
          </p:nvPr>
        </p:nvSpPr>
        <p:spPr>
          <a:xfrm>
            <a:off x="8305800" y="6416675"/>
            <a:ext cx="533400" cy="441325"/>
          </a:xfrm>
        </p:spPr>
        <p:txBody>
          <a:bodyPr/>
          <a:lstStyle/>
          <a:p>
            <a:fld id="{4A66FE31-C09E-42ED-B4D0-F94965E42B7D}" type="slidenum">
              <a:rPr lang="en-US" smtClean="0"/>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lstStyle/>
          <a:p>
            <a:r>
              <a:rPr lang="en-US" dirty="0" smtClean="0">
                <a:solidFill>
                  <a:srgbClr val="C00000"/>
                </a:solidFill>
              </a:rPr>
              <a:t>Executive Director Compensation</a:t>
            </a:r>
            <a:endParaRPr lang="en-US" dirty="0">
              <a:solidFill>
                <a:srgbClr val="C00000"/>
              </a:solidFill>
            </a:endParaRPr>
          </a:p>
        </p:txBody>
      </p:sp>
      <p:sp>
        <p:nvSpPr>
          <p:cNvPr id="3" name="Content Placeholder 2"/>
          <p:cNvSpPr>
            <a:spLocks noGrp="1"/>
          </p:cNvSpPr>
          <p:nvPr>
            <p:ph idx="1"/>
          </p:nvPr>
        </p:nvSpPr>
        <p:spPr>
          <a:xfrm>
            <a:off x="457200" y="1219200"/>
            <a:ext cx="8229600" cy="5334000"/>
          </a:xfrm>
        </p:spPr>
        <p:txBody>
          <a:bodyPr>
            <a:normAutofit lnSpcReduction="10000"/>
          </a:bodyPr>
          <a:lstStyle/>
          <a:p>
            <a:pPr>
              <a:lnSpc>
                <a:spcPct val="110000"/>
              </a:lnSpc>
              <a:spcBef>
                <a:spcPts val="600"/>
              </a:spcBef>
              <a:spcAft>
                <a:spcPts val="600"/>
              </a:spcAft>
            </a:pPr>
            <a:r>
              <a:rPr lang="en-US" dirty="0" smtClean="0"/>
              <a:t>Understand IRS requirements, in particular, intermediate sanctions</a:t>
            </a:r>
          </a:p>
          <a:p>
            <a:pPr>
              <a:lnSpc>
                <a:spcPct val="110000"/>
              </a:lnSpc>
              <a:spcBef>
                <a:spcPts val="600"/>
              </a:spcBef>
              <a:spcAft>
                <a:spcPts val="600"/>
              </a:spcAft>
            </a:pPr>
            <a:r>
              <a:rPr lang="en-US" dirty="0" smtClean="0"/>
              <a:t>Establish a presumption that compensation is reasonable:</a:t>
            </a:r>
          </a:p>
          <a:p>
            <a:pPr lvl="1">
              <a:lnSpc>
                <a:spcPct val="110000"/>
              </a:lnSpc>
              <a:spcBef>
                <a:spcPts val="600"/>
              </a:spcBef>
              <a:spcAft>
                <a:spcPts val="600"/>
              </a:spcAft>
            </a:pPr>
            <a:r>
              <a:rPr lang="en-US" dirty="0" smtClean="0"/>
              <a:t>Use board committee</a:t>
            </a:r>
          </a:p>
          <a:p>
            <a:pPr lvl="1">
              <a:lnSpc>
                <a:spcPct val="110000"/>
              </a:lnSpc>
              <a:spcBef>
                <a:spcPts val="600"/>
              </a:spcBef>
              <a:spcAft>
                <a:spcPts val="600"/>
              </a:spcAft>
            </a:pPr>
            <a:r>
              <a:rPr lang="en-US" dirty="0" smtClean="0"/>
              <a:t>Assure board independence</a:t>
            </a:r>
          </a:p>
          <a:p>
            <a:pPr lvl="1">
              <a:lnSpc>
                <a:spcPct val="110000"/>
              </a:lnSpc>
              <a:spcBef>
                <a:spcPts val="600"/>
              </a:spcBef>
              <a:spcAft>
                <a:spcPts val="600"/>
              </a:spcAft>
            </a:pPr>
            <a:r>
              <a:rPr lang="en-US" dirty="0" smtClean="0"/>
              <a:t>Link pay to performance</a:t>
            </a:r>
          </a:p>
          <a:p>
            <a:pPr lvl="1">
              <a:lnSpc>
                <a:spcPct val="110000"/>
              </a:lnSpc>
              <a:spcBef>
                <a:spcPts val="600"/>
              </a:spcBef>
              <a:spcAft>
                <a:spcPts val="600"/>
              </a:spcAft>
            </a:pPr>
            <a:r>
              <a:rPr lang="en-US" dirty="0" smtClean="0"/>
              <a:t>Rely on meaningful comparables</a:t>
            </a:r>
          </a:p>
          <a:p>
            <a:pPr lvl="1">
              <a:lnSpc>
                <a:spcPct val="110000"/>
              </a:lnSpc>
              <a:spcBef>
                <a:spcPts val="600"/>
              </a:spcBef>
              <a:spcAft>
                <a:spcPts val="600"/>
              </a:spcAft>
            </a:pPr>
            <a:r>
              <a:rPr lang="en-US" dirty="0" smtClean="0"/>
              <a:t>Document the process</a:t>
            </a:r>
          </a:p>
          <a:p>
            <a:pPr>
              <a:lnSpc>
                <a:spcPct val="110000"/>
              </a:lnSpc>
              <a:spcBef>
                <a:spcPts val="600"/>
              </a:spcBef>
              <a:spcAft>
                <a:spcPts val="600"/>
              </a:spcAft>
            </a:pPr>
            <a:r>
              <a:rPr lang="en-US" dirty="0" smtClean="0"/>
              <a:t>Recognize funding source requirements</a:t>
            </a:r>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solidFill>
                  <a:srgbClr val="C00000"/>
                </a:solidFill>
              </a:rPr>
              <a:t>CSBG Organizational Standard </a:t>
            </a:r>
            <a:r>
              <a:rPr lang="en-US" dirty="0" smtClean="0"/>
              <a:t/>
            </a:r>
            <a:br>
              <a:rPr lang="en-US" dirty="0" smtClean="0"/>
            </a:br>
            <a:r>
              <a:rPr lang="en-US" sz="3200" dirty="0" smtClean="0">
                <a:solidFill>
                  <a:schemeClr val="accent1"/>
                </a:solidFill>
              </a:rPr>
              <a:t>Executive Director Compensation</a:t>
            </a:r>
            <a:endParaRPr lang="en-US" sz="3200" dirty="0">
              <a:solidFill>
                <a:schemeClr val="accent1"/>
              </a:solidFill>
            </a:endParaRPr>
          </a:p>
        </p:txBody>
      </p:sp>
      <p:sp>
        <p:nvSpPr>
          <p:cNvPr id="4" name="Slide Number Placeholder 3"/>
          <p:cNvSpPr>
            <a:spLocks noGrp="1"/>
          </p:cNvSpPr>
          <p:nvPr>
            <p:ph type="sldNum" sz="quarter" idx="12"/>
          </p:nvPr>
        </p:nvSpPr>
        <p:spPr>
          <a:xfrm>
            <a:off x="8305800" y="6416675"/>
            <a:ext cx="609600" cy="288925"/>
          </a:xfrm>
        </p:spPr>
        <p:txBody>
          <a:bodyPr/>
          <a:lstStyle/>
          <a:p>
            <a:fld id="{4A66FE31-C09E-42ED-B4D0-F94965E42B7D}" type="slidenum">
              <a:rPr lang="en-US" smtClean="0"/>
              <a:pPr/>
              <a:t>26</a:t>
            </a:fld>
            <a:endParaRPr lang="en-US" dirty="0"/>
          </a:p>
        </p:txBody>
      </p:sp>
      <p:graphicFrame>
        <p:nvGraphicFramePr>
          <p:cNvPr id="5" name="Content Placeholder 3"/>
          <p:cNvGraphicFramePr>
            <a:graphicFrameLocks noGrp="1"/>
          </p:cNvGraphicFramePr>
          <p:nvPr>
            <p:ph idx="1"/>
            <p:extLst>
              <p:ext uri="{D42A27DB-BD31-4B8C-83A1-F6EECF244321}">
                <p14:modId xmlns="" xmlns:p14="http://schemas.microsoft.com/office/powerpoint/2010/main" val="543997935"/>
              </p:ext>
            </p:extLst>
          </p:nvPr>
        </p:nvGraphicFramePr>
        <p:xfrm>
          <a:off x="533400" y="1676400"/>
          <a:ext cx="4953000" cy="2743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4" descr="C:\Users\allison.maluf\Desktop\Dynamic Duo_Capture.JPG"/>
          <p:cNvPicPr>
            <a:picLocks noChangeAspect="1" noChangeArrowheads="1"/>
          </p:cNvPicPr>
          <p:nvPr/>
        </p:nvPicPr>
        <p:blipFill>
          <a:blip r:embed="rId8" cstate="print"/>
          <a:srcRect l="2817" t="5453" r="8451"/>
          <a:stretch>
            <a:fillRect/>
          </a:stretch>
        </p:blipFill>
        <p:spPr bwMode="auto">
          <a:xfrm>
            <a:off x="5410200" y="1609886"/>
            <a:ext cx="3276600" cy="450394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Audit Exercise</a:t>
            </a:r>
            <a:endParaRPr lang="en-US" dirty="0">
              <a:solidFill>
                <a:srgbClr val="C00000"/>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The auditor prepares the CAA’s financial statements. </a:t>
            </a:r>
            <a:r>
              <a:rPr lang="en-US" dirty="0" smtClean="0">
                <a:solidFill>
                  <a:schemeClr val="tx1"/>
                </a:solidFill>
              </a:rPr>
              <a:t>True or False</a:t>
            </a:r>
          </a:p>
          <a:p>
            <a:pPr>
              <a:spcBef>
                <a:spcPts val="800"/>
              </a:spcBef>
              <a:spcAft>
                <a:spcPts val="800"/>
              </a:spcAft>
            </a:pPr>
            <a:r>
              <a:rPr lang="en-US" dirty="0" smtClean="0"/>
              <a:t>An audit primarily certifies the fairness of financial statements.  </a:t>
            </a:r>
            <a:r>
              <a:rPr lang="en-US" dirty="0" smtClean="0">
                <a:solidFill>
                  <a:schemeClr val="tx1"/>
                </a:solidFill>
              </a:rPr>
              <a:t>True or False</a:t>
            </a:r>
          </a:p>
          <a:p>
            <a:pPr>
              <a:spcBef>
                <a:spcPts val="800"/>
              </a:spcBef>
              <a:spcAft>
                <a:spcPts val="800"/>
              </a:spcAft>
            </a:pPr>
            <a:r>
              <a:rPr lang="en-US" dirty="0" smtClean="0"/>
              <a:t>An audit is mostly for management’s benefit. </a:t>
            </a:r>
            <a:r>
              <a:rPr lang="en-US" dirty="0" smtClean="0">
                <a:solidFill>
                  <a:schemeClr val="tx1"/>
                </a:solidFill>
              </a:rPr>
              <a:t>True or False</a:t>
            </a:r>
          </a:p>
          <a:p>
            <a:pPr>
              <a:spcBef>
                <a:spcPts val="800"/>
              </a:spcBef>
              <a:spcAft>
                <a:spcPts val="800"/>
              </a:spcAft>
            </a:pPr>
            <a:r>
              <a:rPr lang="en-US" dirty="0" smtClean="0"/>
              <a:t>A high-quality audit is a waste of money that could be better spent on mission.  </a:t>
            </a:r>
            <a:r>
              <a:rPr lang="en-US" dirty="0" smtClean="0">
                <a:solidFill>
                  <a:schemeClr val="tx1"/>
                </a:solidFill>
              </a:rPr>
              <a:t>True or False</a:t>
            </a:r>
            <a:endParaRPr lang="en-US" dirty="0">
              <a:solidFill>
                <a:schemeClr val="tx1"/>
              </a:solidFill>
            </a:endParaRPr>
          </a:p>
        </p:txBody>
      </p:sp>
      <p:sp>
        <p:nvSpPr>
          <p:cNvPr id="5" name="Oval 4"/>
          <p:cNvSpPr/>
          <p:nvPr/>
        </p:nvSpPr>
        <p:spPr>
          <a:xfrm>
            <a:off x="3886200" y="2057400"/>
            <a:ext cx="9144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743200" y="3048000"/>
            <a:ext cx="9144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19200" y="4114800"/>
            <a:ext cx="9144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7162800" y="5181600"/>
            <a:ext cx="9144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3"/>
          <p:cNvSpPr>
            <a:spLocks noGrp="1"/>
          </p:cNvSpPr>
          <p:nvPr>
            <p:ph type="sldNum" sz="quarter" idx="12"/>
          </p:nvPr>
        </p:nvSpPr>
        <p:spPr>
          <a:xfrm>
            <a:off x="8305800" y="6416675"/>
            <a:ext cx="609600" cy="288925"/>
          </a:xfrm>
        </p:spPr>
        <p:txBody>
          <a:bodyPr/>
          <a:lstStyle/>
          <a:p>
            <a:r>
              <a:rPr lang="en-US" dirty="0" smtClean="0"/>
              <a:t>112</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rgbClr val="C00000"/>
                </a:solidFill>
              </a:rPr>
              <a:t>Board’s Role in Audit</a:t>
            </a:r>
            <a:endParaRPr lang="en-US" dirty="0">
              <a:solidFill>
                <a:srgbClr val="C00000"/>
              </a:solidFill>
            </a:endParaRPr>
          </a:p>
        </p:txBody>
      </p:sp>
      <p:sp>
        <p:nvSpPr>
          <p:cNvPr id="3" name="Content Placeholder 2"/>
          <p:cNvSpPr>
            <a:spLocks noGrp="1"/>
          </p:cNvSpPr>
          <p:nvPr>
            <p:ph idx="1"/>
          </p:nvPr>
        </p:nvSpPr>
        <p:spPr/>
        <p:txBody>
          <a:bodyPr>
            <a:normAutofit/>
          </a:bodyPr>
          <a:lstStyle/>
          <a:p>
            <a:pPr>
              <a:spcBef>
                <a:spcPts val="600"/>
              </a:spcBef>
              <a:spcAft>
                <a:spcPts val="600"/>
              </a:spcAft>
            </a:pPr>
            <a:r>
              <a:rPr lang="en-US" dirty="0" smtClean="0"/>
              <a:t>Board retains auditor and should work with a board audit committee to:</a:t>
            </a:r>
          </a:p>
          <a:p>
            <a:pPr lvl="1">
              <a:spcBef>
                <a:spcPts val="600"/>
              </a:spcBef>
              <a:spcAft>
                <a:spcPts val="600"/>
              </a:spcAft>
            </a:pPr>
            <a:r>
              <a:rPr lang="en-US" dirty="0" smtClean="0"/>
              <a:t>Oversee board’s relationship and interaction with outside auditors</a:t>
            </a:r>
          </a:p>
          <a:p>
            <a:pPr lvl="1">
              <a:spcBef>
                <a:spcPts val="600"/>
              </a:spcBef>
              <a:spcAft>
                <a:spcPts val="600"/>
              </a:spcAft>
            </a:pPr>
            <a:r>
              <a:rPr lang="en-US" dirty="0" smtClean="0"/>
              <a:t>Monitor CAA’s system of internal controls</a:t>
            </a:r>
          </a:p>
          <a:p>
            <a:pPr lvl="1">
              <a:spcBef>
                <a:spcPts val="600"/>
              </a:spcBef>
              <a:spcAft>
                <a:spcPts val="600"/>
              </a:spcAft>
            </a:pPr>
            <a:r>
              <a:rPr lang="en-US" dirty="0" smtClean="0"/>
              <a:t>Indentify and monitor financial related risks</a:t>
            </a:r>
          </a:p>
          <a:p>
            <a:pPr lvl="1">
              <a:spcBef>
                <a:spcPts val="600"/>
              </a:spcBef>
              <a:spcAft>
                <a:spcPts val="600"/>
              </a:spcAft>
            </a:pPr>
            <a:r>
              <a:rPr lang="en-US" dirty="0" smtClean="0"/>
              <a:t>Conduct in-depth review (w/auditor present) of Single Audit compliance and prepare report to the board</a:t>
            </a:r>
          </a:p>
          <a:p>
            <a:pPr lvl="1">
              <a:spcBef>
                <a:spcPts val="600"/>
              </a:spcBef>
              <a:spcAft>
                <a:spcPts val="600"/>
              </a:spcAft>
            </a:pPr>
            <a:endParaRPr lang="en-US" dirty="0" smtClean="0"/>
          </a:p>
        </p:txBody>
      </p:sp>
      <p:sp>
        <p:nvSpPr>
          <p:cNvPr id="4" name="Slide Number Placeholder 3"/>
          <p:cNvSpPr>
            <a:spLocks noGrp="1"/>
          </p:cNvSpPr>
          <p:nvPr>
            <p:ph type="sldNum" sz="quarter" idx="12"/>
          </p:nvPr>
        </p:nvSpPr>
        <p:spPr>
          <a:xfrm>
            <a:off x="8305800" y="6416675"/>
            <a:ext cx="533400" cy="441325"/>
          </a:xfrm>
        </p:spPr>
        <p:txBody>
          <a:bodyPr/>
          <a:lstStyle/>
          <a:p>
            <a:fld id="{4A66FE31-C09E-42ED-B4D0-F94965E42B7D}"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pPr algn="ctr">
              <a:lnSpc>
                <a:spcPct val="80000"/>
              </a:lnSpc>
            </a:pPr>
            <a:r>
              <a:rPr lang="en-US" dirty="0" smtClean="0">
                <a:solidFill>
                  <a:srgbClr val="C00000"/>
                </a:solidFill>
              </a:rPr>
              <a:t>CSBG Audit Requirements</a:t>
            </a:r>
            <a:r>
              <a:rPr lang="en-US" sz="4000" dirty="0" smtClean="0"/>
              <a:t/>
            </a:r>
            <a:br>
              <a:rPr lang="en-US" sz="4000" dirty="0" smtClean="0"/>
            </a:br>
            <a:r>
              <a:rPr lang="en-US" sz="2900" dirty="0" smtClean="0">
                <a:solidFill>
                  <a:schemeClr val="accent1"/>
                </a:solidFill>
              </a:rPr>
              <a:t>Nonprofits</a:t>
            </a:r>
            <a:endParaRPr lang="en-US" sz="2900" dirty="0">
              <a:solidFill>
                <a:schemeClr val="accent1"/>
              </a:solidFill>
            </a:endParaRPr>
          </a:p>
        </p:txBody>
      </p:sp>
      <p:sp>
        <p:nvSpPr>
          <p:cNvPr id="6" name="Freeform 5"/>
          <p:cNvSpPr/>
          <p:nvPr/>
        </p:nvSpPr>
        <p:spPr>
          <a:xfrm>
            <a:off x="457200" y="1509119"/>
            <a:ext cx="8229599" cy="1269450"/>
          </a:xfrm>
          <a:custGeom>
            <a:avLst/>
            <a:gdLst>
              <a:gd name="connsiteX0" fmla="*/ 0 w 8229599"/>
              <a:gd name="connsiteY0" fmla="*/ 0 h 1269450"/>
              <a:gd name="connsiteX1" fmla="*/ 8229599 w 8229599"/>
              <a:gd name="connsiteY1" fmla="*/ 0 h 1269450"/>
              <a:gd name="connsiteX2" fmla="*/ 8229599 w 8229599"/>
              <a:gd name="connsiteY2" fmla="*/ 1269450 h 1269450"/>
              <a:gd name="connsiteX3" fmla="*/ 0 w 8229599"/>
              <a:gd name="connsiteY3" fmla="*/ 1269450 h 1269450"/>
              <a:gd name="connsiteX4" fmla="*/ 0 w 8229599"/>
              <a:gd name="connsiteY4" fmla="*/ 0 h 1269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599" h="1269450">
                <a:moveTo>
                  <a:pt x="0" y="0"/>
                </a:moveTo>
                <a:lnTo>
                  <a:pt x="8229599" y="0"/>
                </a:lnTo>
                <a:lnTo>
                  <a:pt x="8229599" y="1269450"/>
                </a:lnTo>
                <a:lnTo>
                  <a:pt x="0" y="1269450"/>
                </a:lnTo>
                <a:lnTo>
                  <a:pt x="0" y="0"/>
                </a:lnTo>
                <a:close/>
              </a:path>
            </a:pathLst>
          </a:custGeom>
          <a:ln>
            <a:solidFill>
              <a:srgbClr val="A082BE"/>
            </a:solidFill>
          </a:ln>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708" tIns="270764"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All findings from the prior year’s annual audit have been assessed by the organization and addressed where the governing board has deemed it appropriate. </a:t>
            </a:r>
            <a:endParaRPr lang="en-US" sz="2000" kern="1200" dirty="0"/>
          </a:p>
        </p:txBody>
      </p:sp>
      <p:sp>
        <p:nvSpPr>
          <p:cNvPr id="7" name="Freeform 6"/>
          <p:cNvSpPr/>
          <p:nvPr/>
        </p:nvSpPr>
        <p:spPr>
          <a:xfrm>
            <a:off x="868679" y="1317239"/>
            <a:ext cx="5760720" cy="383760"/>
          </a:xfrm>
          <a:custGeom>
            <a:avLst/>
            <a:gdLst>
              <a:gd name="connsiteX0" fmla="*/ 0 w 5760720"/>
              <a:gd name="connsiteY0" fmla="*/ 63961 h 383760"/>
              <a:gd name="connsiteX1" fmla="*/ 18734 w 5760720"/>
              <a:gd name="connsiteY1" fmla="*/ 18734 h 383760"/>
              <a:gd name="connsiteX2" fmla="*/ 63961 w 5760720"/>
              <a:gd name="connsiteY2" fmla="*/ 0 h 383760"/>
              <a:gd name="connsiteX3" fmla="*/ 5696759 w 5760720"/>
              <a:gd name="connsiteY3" fmla="*/ 0 h 383760"/>
              <a:gd name="connsiteX4" fmla="*/ 5741986 w 5760720"/>
              <a:gd name="connsiteY4" fmla="*/ 18734 h 383760"/>
              <a:gd name="connsiteX5" fmla="*/ 5760720 w 5760720"/>
              <a:gd name="connsiteY5" fmla="*/ 63961 h 383760"/>
              <a:gd name="connsiteX6" fmla="*/ 5760720 w 5760720"/>
              <a:gd name="connsiteY6" fmla="*/ 319799 h 383760"/>
              <a:gd name="connsiteX7" fmla="*/ 5741986 w 5760720"/>
              <a:gd name="connsiteY7" fmla="*/ 365026 h 383760"/>
              <a:gd name="connsiteX8" fmla="*/ 5696759 w 5760720"/>
              <a:gd name="connsiteY8" fmla="*/ 383760 h 383760"/>
              <a:gd name="connsiteX9" fmla="*/ 63961 w 5760720"/>
              <a:gd name="connsiteY9" fmla="*/ 383760 h 383760"/>
              <a:gd name="connsiteX10" fmla="*/ 18734 w 5760720"/>
              <a:gd name="connsiteY10" fmla="*/ 365026 h 383760"/>
              <a:gd name="connsiteX11" fmla="*/ 0 w 5760720"/>
              <a:gd name="connsiteY11" fmla="*/ 319799 h 383760"/>
              <a:gd name="connsiteX12" fmla="*/ 0 w 576072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60720" h="383760">
                <a:moveTo>
                  <a:pt x="0" y="63961"/>
                </a:moveTo>
                <a:cubicBezTo>
                  <a:pt x="0" y="46997"/>
                  <a:pt x="6739" y="30729"/>
                  <a:pt x="18734" y="18734"/>
                </a:cubicBezTo>
                <a:cubicBezTo>
                  <a:pt x="30729" y="6739"/>
                  <a:pt x="46998" y="0"/>
                  <a:pt x="63961" y="0"/>
                </a:cubicBezTo>
                <a:lnTo>
                  <a:pt x="5696759" y="0"/>
                </a:lnTo>
                <a:cubicBezTo>
                  <a:pt x="5713723" y="0"/>
                  <a:pt x="5729991" y="6739"/>
                  <a:pt x="5741986" y="18734"/>
                </a:cubicBezTo>
                <a:cubicBezTo>
                  <a:pt x="5753981" y="30729"/>
                  <a:pt x="5760720" y="46998"/>
                  <a:pt x="5760720" y="63961"/>
                </a:cubicBezTo>
                <a:lnTo>
                  <a:pt x="5760720" y="319799"/>
                </a:lnTo>
                <a:cubicBezTo>
                  <a:pt x="5760720" y="336763"/>
                  <a:pt x="5753981" y="353031"/>
                  <a:pt x="5741986" y="365026"/>
                </a:cubicBezTo>
                <a:cubicBezTo>
                  <a:pt x="5729991" y="377021"/>
                  <a:pt x="5713722" y="383760"/>
                  <a:pt x="5696759" y="383760"/>
                </a:cubicBezTo>
                <a:lnTo>
                  <a:pt x="63961" y="383760"/>
                </a:lnTo>
                <a:cubicBezTo>
                  <a:pt x="46997" y="383760"/>
                  <a:pt x="30729" y="377021"/>
                  <a:pt x="18734" y="365026"/>
                </a:cubicBezTo>
                <a:cubicBezTo>
                  <a:pt x="6739" y="353031"/>
                  <a:pt x="0" y="336762"/>
                  <a:pt x="0" y="319799"/>
                </a:cubicBezTo>
                <a:lnTo>
                  <a:pt x="0" y="63961"/>
                </a:lnTo>
                <a:close/>
              </a:path>
            </a:pathLst>
          </a:custGeom>
          <a:solidFill>
            <a:srgbClr val="A082BE"/>
          </a:solidFill>
          <a:ln>
            <a:solidFill>
              <a:srgbClr val="A082BE"/>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36476" tIns="18734" rIns="236476" bIns="18734" numCol="1" spcCol="1270" anchor="ctr" anchorCtr="0">
            <a:noAutofit/>
          </a:bodyPr>
          <a:lstStyle/>
          <a:p>
            <a:pPr lvl="0" algn="l" defTabSz="889000" rtl="0">
              <a:lnSpc>
                <a:spcPct val="90000"/>
              </a:lnSpc>
              <a:spcBef>
                <a:spcPct val="0"/>
              </a:spcBef>
              <a:spcAft>
                <a:spcPct val="35000"/>
              </a:spcAft>
            </a:pPr>
            <a:r>
              <a:rPr lang="en-US" sz="2000" b="1" kern="1200" dirty="0" smtClean="0"/>
              <a:t>CSBG Org. Standard 8.2:  Nonprofit</a:t>
            </a:r>
            <a:endParaRPr lang="en-US" sz="2000" kern="1200" dirty="0"/>
          </a:p>
        </p:txBody>
      </p:sp>
      <p:sp>
        <p:nvSpPr>
          <p:cNvPr id="8" name="Freeform 7"/>
          <p:cNvSpPr/>
          <p:nvPr/>
        </p:nvSpPr>
        <p:spPr>
          <a:xfrm>
            <a:off x="457200" y="3040650"/>
            <a:ext cx="8229599" cy="982800"/>
          </a:xfrm>
          <a:custGeom>
            <a:avLst/>
            <a:gdLst>
              <a:gd name="connsiteX0" fmla="*/ 0 w 8229599"/>
              <a:gd name="connsiteY0" fmla="*/ 0 h 982800"/>
              <a:gd name="connsiteX1" fmla="*/ 8229599 w 8229599"/>
              <a:gd name="connsiteY1" fmla="*/ 0 h 982800"/>
              <a:gd name="connsiteX2" fmla="*/ 8229599 w 8229599"/>
              <a:gd name="connsiteY2" fmla="*/ 982800 h 982800"/>
              <a:gd name="connsiteX3" fmla="*/ 0 w 8229599"/>
              <a:gd name="connsiteY3" fmla="*/ 982800 h 982800"/>
              <a:gd name="connsiteX4" fmla="*/ 0 w 8229599"/>
              <a:gd name="connsiteY4" fmla="*/ 0 h 98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599" h="982800">
                <a:moveTo>
                  <a:pt x="0" y="0"/>
                </a:moveTo>
                <a:lnTo>
                  <a:pt x="8229599" y="0"/>
                </a:lnTo>
                <a:lnTo>
                  <a:pt x="8229599" y="982800"/>
                </a:lnTo>
                <a:lnTo>
                  <a:pt x="0" y="982800"/>
                </a:lnTo>
                <a:lnTo>
                  <a:pt x="0" y="0"/>
                </a:lnTo>
                <a:close/>
              </a:path>
            </a:pathLst>
          </a:custGeom>
          <a:ln>
            <a:solidFill>
              <a:srgbClr val="28C4B1"/>
            </a:solidFill>
          </a:ln>
        </p:spPr>
        <p:style>
          <a:lnRef idx="2">
            <a:schemeClr val="accent3">
              <a:hueOff val="3750088"/>
              <a:satOff val="-5627"/>
              <a:lumOff val="-91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708" tIns="270764"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organization’s auditor presents the audit to the governing board. </a:t>
            </a:r>
            <a:endParaRPr lang="en-US" sz="2000" kern="1200" dirty="0"/>
          </a:p>
        </p:txBody>
      </p:sp>
      <p:sp>
        <p:nvSpPr>
          <p:cNvPr id="9" name="Freeform 8"/>
          <p:cNvSpPr/>
          <p:nvPr/>
        </p:nvSpPr>
        <p:spPr>
          <a:xfrm>
            <a:off x="868679" y="2848769"/>
            <a:ext cx="5760720" cy="383760"/>
          </a:xfrm>
          <a:custGeom>
            <a:avLst/>
            <a:gdLst>
              <a:gd name="connsiteX0" fmla="*/ 0 w 5760720"/>
              <a:gd name="connsiteY0" fmla="*/ 63961 h 383760"/>
              <a:gd name="connsiteX1" fmla="*/ 18734 w 5760720"/>
              <a:gd name="connsiteY1" fmla="*/ 18734 h 383760"/>
              <a:gd name="connsiteX2" fmla="*/ 63961 w 5760720"/>
              <a:gd name="connsiteY2" fmla="*/ 0 h 383760"/>
              <a:gd name="connsiteX3" fmla="*/ 5696759 w 5760720"/>
              <a:gd name="connsiteY3" fmla="*/ 0 h 383760"/>
              <a:gd name="connsiteX4" fmla="*/ 5741986 w 5760720"/>
              <a:gd name="connsiteY4" fmla="*/ 18734 h 383760"/>
              <a:gd name="connsiteX5" fmla="*/ 5760720 w 5760720"/>
              <a:gd name="connsiteY5" fmla="*/ 63961 h 383760"/>
              <a:gd name="connsiteX6" fmla="*/ 5760720 w 5760720"/>
              <a:gd name="connsiteY6" fmla="*/ 319799 h 383760"/>
              <a:gd name="connsiteX7" fmla="*/ 5741986 w 5760720"/>
              <a:gd name="connsiteY7" fmla="*/ 365026 h 383760"/>
              <a:gd name="connsiteX8" fmla="*/ 5696759 w 5760720"/>
              <a:gd name="connsiteY8" fmla="*/ 383760 h 383760"/>
              <a:gd name="connsiteX9" fmla="*/ 63961 w 5760720"/>
              <a:gd name="connsiteY9" fmla="*/ 383760 h 383760"/>
              <a:gd name="connsiteX10" fmla="*/ 18734 w 5760720"/>
              <a:gd name="connsiteY10" fmla="*/ 365026 h 383760"/>
              <a:gd name="connsiteX11" fmla="*/ 0 w 5760720"/>
              <a:gd name="connsiteY11" fmla="*/ 319799 h 383760"/>
              <a:gd name="connsiteX12" fmla="*/ 0 w 576072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60720" h="383760">
                <a:moveTo>
                  <a:pt x="0" y="63961"/>
                </a:moveTo>
                <a:cubicBezTo>
                  <a:pt x="0" y="46997"/>
                  <a:pt x="6739" y="30729"/>
                  <a:pt x="18734" y="18734"/>
                </a:cubicBezTo>
                <a:cubicBezTo>
                  <a:pt x="30729" y="6739"/>
                  <a:pt x="46998" y="0"/>
                  <a:pt x="63961" y="0"/>
                </a:cubicBezTo>
                <a:lnTo>
                  <a:pt x="5696759" y="0"/>
                </a:lnTo>
                <a:cubicBezTo>
                  <a:pt x="5713723" y="0"/>
                  <a:pt x="5729991" y="6739"/>
                  <a:pt x="5741986" y="18734"/>
                </a:cubicBezTo>
                <a:cubicBezTo>
                  <a:pt x="5753981" y="30729"/>
                  <a:pt x="5760720" y="46998"/>
                  <a:pt x="5760720" y="63961"/>
                </a:cubicBezTo>
                <a:lnTo>
                  <a:pt x="5760720" y="319799"/>
                </a:lnTo>
                <a:cubicBezTo>
                  <a:pt x="5760720" y="336763"/>
                  <a:pt x="5753981" y="353031"/>
                  <a:pt x="5741986" y="365026"/>
                </a:cubicBezTo>
                <a:cubicBezTo>
                  <a:pt x="5729991" y="377021"/>
                  <a:pt x="5713722" y="383760"/>
                  <a:pt x="5696759" y="383760"/>
                </a:cubicBezTo>
                <a:lnTo>
                  <a:pt x="63961" y="383760"/>
                </a:lnTo>
                <a:cubicBezTo>
                  <a:pt x="46997" y="383760"/>
                  <a:pt x="30729" y="377021"/>
                  <a:pt x="18734" y="365026"/>
                </a:cubicBezTo>
                <a:cubicBezTo>
                  <a:pt x="6739" y="353031"/>
                  <a:pt x="0" y="336762"/>
                  <a:pt x="0" y="319799"/>
                </a:cubicBezTo>
                <a:lnTo>
                  <a:pt x="0" y="63961"/>
                </a:lnTo>
                <a:close/>
              </a:path>
            </a:pathLst>
          </a:custGeom>
          <a:solidFill>
            <a:srgbClr val="28C4B1"/>
          </a:solidFill>
          <a:ln>
            <a:solidFill>
              <a:srgbClr val="28C4B1"/>
            </a:solidFill>
          </a:ln>
        </p:spPr>
        <p:style>
          <a:lnRef idx="2">
            <a:schemeClr val="lt1">
              <a:hueOff val="0"/>
              <a:satOff val="0"/>
              <a:lumOff val="0"/>
              <a:alphaOff val="0"/>
            </a:schemeClr>
          </a:lnRef>
          <a:fillRef idx="1">
            <a:schemeClr val="accent3">
              <a:hueOff val="3750088"/>
              <a:satOff val="-5627"/>
              <a:lumOff val="-915"/>
              <a:alphaOff val="0"/>
            </a:schemeClr>
          </a:fillRef>
          <a:effectRef idx="0">
            <a:schemeClr val="accent3">
              <a:hueOff val="3750088"/>
              <a:satOff val="-5627"/>
              <a:lumOff val="-915"/>
              <a:alphaOff val="0"/>
            </a:schemeClr>
          </a:effectRef>
          <a:fontRef idx="minor">
            <a:schemeClr val="lt1"/>
          </a:fontRef>
        </p:style>
        <p:txBody>
          <a:bodyPr spcFirstLastPara="0" vert="horz" wrap="square" lIns="236476" tIns="18734" rIns="236476" bIns="18734" numCol="1" spcCol="1270" anchor="ctr" anchorCtr="0">
            <a:noAutofit/>
          </a:bodyPr>
          <a:lstStyle/>
          <a:p>
            <a:pPr lvl="0" algn="l" defTabSz="889000" rtl="0">
              <a:lnSpc>
                <a:spcPct val="90000"/>
              </a:lnSpc>
              <a:spcBef>
                <a:spcPct val="0"/>
              </a:spcBef>
              <a:spcAft>
                <a:spcPct val="35000"/>
              </a:spcAft>
            </a:pPr>
            <a:r>
              <a:rPr lang="en-US" sz="2000" b="1" kern="1200" dirty="0" smtClean="0"/>
              <a:t>CSBG Org. Standard 8.3:  Nonprofit</a:t>
            </a:r>
            <a:endParaRPr lang="en-US" sz="2000" kern="1200" dirty="0"/>
          </a:p>
        </p:txBody>
      </p:sp>
      <p:sp>
        <p:nvSpPr>
          <p:cNvPr id="10" name="Freeform 9"/>
          <p:cNvSpPr/>
          <p:nvPr/>
        </p:nvSpPr>
        <p:spPr>
          <a:xfrm>
            <a:off x="457200" y="4285530"/>
            <a:ext cx="8229599" cy="696150"/>
          </a:xfrm>
          <a:custGeom>
            <a:avLst/>
            <a:gdLst>
              <a:gd name="connsiteX0" fmla="*/ 0 w 8229599"/>
              <a:gd name="connsiteY0" fmla="*/ 0 h 696150"/>
              <a:gd name="connsiteX1" fmla="*/ 8229599 w 8229599"/>
              <a:gd name="connsiteY1" fmla="*/ 0 h 696150"/>
              <a:gd name="connsiteX2" fmla="*/ 8229599 w 8229599"/>
              <a:gd name="connsiteY2" fmla="*/ 696150 h 696150"/>
              <a:gd name="connsiteX3" fmla="*/ 0 w 8229599"/>
              <a:gd name="connsiteY3" fmla="*/ 696150 h 696150"/>
              <a:gd name="connsiteX4" fmla="*/ 0 w 8229599"/>
              <a:gd name="connsiteY4" fmla="*/ 0 h 696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599" h="696150">
                <a:moveTo>
                  <a:pt x="0" y="0"/>
                </a:moveTo>
                <a:lnTo>
                  <a:pt x="8229599" y="0"/>
                </a:lnTo>
                <a:lnTo>
                  <a:pt x="8229599" y="696150"/>
                </a:lnTo>
                <a:lnTo>
                  <a:pt x="0" y="696150"/>
                </a:lnTo>
                <a:lnTo>
                  <a:pt x="0" y="0"/>
                </a:lnTo>
                <a:close/>
              </a:path>
            </a:pathLst>
          </a:custGeom>
          <a:ln>
            <a:solidFill>
              <a:schemeClr val="accent1"/>
            </a:solidFill>
          </a:ln>
        </p:spPr>
        <p:style>
          <a:lnRef idx="2">
            <a:schemeClr val="accent3">
              <a:hueOff val="7500176"/>
              <a:satOff val="-11253"/>
              <a:lumOff val="-183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708" tIns="270764"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governing board formally receives and accepts the audit. </a:t>
            </a:r>
            <a:endParaRPr lang="en-US" sz="2000" kern="1200" dirty="0"/>
          </a:p>
        </p:txBody>
      </p:sp>
      <p:sp>
        <p:nvSpPr>
          <p:cNvPr id="11" name="Freeform 10"/>
          <p:cNvSpPr/>
          <p:nvPr/>
        </p:nvSpPr>
        <p:spPr>
          <a:xfrm>
            <a:off x="868679" y="4093650"/>
            <a:ext cx="5760720" cy="383760"/>
          </a:xfrm>
          <a:custGeom>
            <a:avLst/>
            <a:gdLst>
              <a:gd name="connsiteX0" fmla="*/ 0 w 5760720"/>
              <a:gd name="connsiteY0" fmla="*/ 63961 h 383760"/>
              <a:gd name="connsiteX1" fmla="*/ 18734 w 5760720"/>
              <a:gd name="connsiteY1" fmla="*/ 18734 h 383760"/>
              <a:gd name="connsiteX2" fmla="*/ 63961 w 5760720"/>
              <a:gd name="connsiteY2" fmla="*/ 0 h 383760"/>
              <a:gd name="connsiteX3" fmla="*/ 5696759 w 5760720"/>
              <a:gd name="connsiteY3" fmla="*/ 0 h 383760"/>
              <a:gd name="connsiteX4" fmla="*/ 5741986 w 5760720"/>
              <a:gd name="connsiteY4" fmla="*/ 18734 h 383760"/>
              <a:gd name="connsiteX5" fmla="*/ 5760720 w 5760720"/>
              <a:gd name="connsiteY5" fmla="*/ 63961 h 383760"/>
              <a:gd name="connsiteX6" fmla="*/ 5760720 w 5760720"/>
              <a:gd name="connsiteY6" fmla="*/ 319799 h 383760"/>
              <a:gd name="connsiteX7" fmla="*/ 5741986 w 5760720"/>
              <a:gd name="connsiteY7" fmla="*/ 365026 h 383760"/>
              <a:gd name="connsiteX8" fmla="*/ 5696759 w 5760720"/>
              <a:gd name="connsiteY8" fmla="*/ 383760 h 383760"/>
              <a:gd name="connsiteX9" fmla="*/ 63961 w 5760720"/>
              <a:gd name="connsiteY9" fmla="*/ 383760 h 383760"/>
              <a:gd name="connsiteX10" fmla="*/ 18734 w 5760720"/>
              <a:gd name="connsiteY10" fmla="*/ 365026 h 383760"/>
              <a:gd name="connsiteX11" fmla="*/ 0 w 5760720"/>
              <a:gd name="connsiteY11" fmla="*/ 319799 h 383760"/>
              <a:gd name="connsiteX12" fmla="*/ 0 w 576072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60720" h="383760">
                <a:moveTo>
                  <a:pt x="0" y="63961"/>
                </a:moveTo>
                <a:cubicBezTo>
                  <a:pt x="0" y="46997"/>
                  <a:pt x="6739" y="30729"/>
                  <a:pt x="18734" y="18734"/>
                </a:cubicBezTo>
                <a:cubicBezTo>
                  <a:pt x="30729" y="6739"/>
                  <a:pt x="46998" y="0"/>
                  <a:pt x="63961" y="0"/>
                </a:cubicBezTo>
                <a:lnTo>
                  <a:pt x="5696759" y="0"/>
                </a:lnTo>
                <a:cubicBezTo>
                  <a:pt x="5713723" y="0"/>
                  <a:pt x="5729991" y="6739"/>
                  <a:pt x="5741986" y="18734"/>
                </a:cubicBezTo>
                <a:cubicBezTo>
                  <a:pt x="5753981" y="30729"/>
                  <a:pt x="5760720" y="46998"/>
                  <a:pt x="5760720" y="63961"/>
                </a:cubicBezTo>
                <a:lnTo>
                  <a:pt x="5760720" y="319799"/>
                </a:lnTo>
                <a:cubicBezTo>
                  <a:pt x="5760720" y="336763"/>
                  <a:pt x="5753981" y="353031"/>
                  <a:pt x="5741986" y="365026"/>
                </a:cubicBezTo>
                <a:cubicBezTo>
                  <a:pt x="5729991" y="377021"/>
                  <a:pt x="5713722" y="383760"/>
                  <a:pt x="5696759" y="383760"/>
                </a:cubicBezTo>
                <a:lnTo>
                  <a:pt x="63961" y="383760"/>
                </a:lnTo>
                <a:cubicBezTo>
                  <a:pt x="46997" y="383760"/>
                  <a:pt x="30729" y="377021"/>
                  <a:pt x="18734" y="365026"/>
                </a:cubicBezTo>
                <a:cubicBezTo>
                  <a:pt x="6739" y="353031"/>
                  <a:pt x="0" y="336762"/>
                  <a:pt x="0" y="319799"/>
                </a:cubicBezTo>
                <a:lnTo>
                  <a:pt x="0" y="63961"/>
                </a:lnTo>
                <a:close/>
              </a:path>
            </a:pathLst>
          </a:custGeom>
          <a:solidFill>
            <a:schemeClr val="accent1"/>
          </a:solidFill>
          <a:ln>
            <a:solidFill>
              <a:schemeClr val="accent1"/>
            </a:solidFill>
          </a:ln>
        </p:spPr>
        <p:style>
          <a:lnRef idx="2">
            <a:schemeClr val="lt1">
              <a:hueOff val="0"/>
              <a:satOff val="0"/>
              <a:lumOff val="0"/>
              <a:alphaOff val="0"/>
            </a:schemeClr>
          </a:lnRef>
          <a:fillRef idx="1">
            <a:schemeClr val="accent3">
              <a:hueOff val="7500176"/>
              <a:satOff val="-11253"/>
              <a:lumOff val="-1830"/>
              <a:alphaOff val="0"/>
            </a:schemeClr>
          </a:fillRef>
          <a:effectRef idx="0">
            <a:schemeClr val="accent3">
              <a:hueOff val="7500176"/>
              <a:satOff val="-11253"/>
              <a:lumOff val="-1830"/>
              <a:alphaOff val="0"/>
            </a:schemeClr>
          </a:effectRef>
          <a:fontRef idx="minor">
            <a:schemeClr val="lt1"/>
          </a:fontRef>
        </p:style>
        <p:txBody>
          <a:bodyPr spcFirstLastPara="0" vert="horz" wrap="square" lIns="236476" tIns="18734" rIns="236476" bIns="18734" numCol="1" spcCol="1270" anchor="ctr" anchorCtr="0">
            <a:noAutofit/>
          </a:bodyPr>
          <a:lstStyle/>
          <a:p>
            <a:pPr lvl="0" algn="l" defTabSz="889000" rtl="0">
              <a:lnSpc>
                <a:spcPct val="90000"/>
              </a:lnSpc>
              <a:spcBef>
                <a:spcPct val="0"/>
              </a:spcBef>
              <a:spcAft>
                <a:spcPct val="35000"/>
              </a:spcAft>
            </a:pPr>
            <a:r>
              <a:rPr lang="en-US" sz="2000" b="1" kern="1200" dirty="0" smtClean="0"/>
              <a:t>CSBG Org. Standard 8.4:  Nonprofit</a:t>
            </a:r>
            <a:endParaRPr lang="en-US" sz="2000" kern="1200" dirty="0"/>
          </a:p>
        </p:txBody>
      </p:sp>
      <p:sp>
        <p:nvSpPr>
          <p:cNvPr id="12" name="Freeform 11"/>
          <p:cNvSpPr/>
          <p:nvPr/>
        </p:nvSpPr>
        <p:spPr>
          <a:xfrm>
            <a:off x="457200" y="5243760"/>
            <a:ext cx="8229599" cy="982800"/>
          </a:xfrm>
          <a:custGeom>
            <a:avLst/>
            <a:gdLst>
              <a:gd name="connsiteX0" fmla="*/ 0 w 8229599"/>
              <a:gd name="connsiteY0" fmla="*/ 0 h 982800"/>
              <a:gd name="connsiteX1" fmla="*/ 8229599 w 8229599"/>
              <a:gd name="connsiteY1" fmla="*/ 0 h 982800"/>
              <a:gd name="connsiteX2" fmla="*/ 8229599 w 8229599"/>
              <a:gd name="connsiteY2" fmla="*/ 982800 h 982800"/>
              <a:gd name="connsiteX3" fmla="*/ 0 w 8229599"/>
              <a:gd name="connsiteY3" fmla="*/ 982800 h 982800"/>
              <a:gd name="connsiteX4" fmla="*/ 0 w 8229599"/>
              <a:gd name="connsiteY4" fmla="*/ 0 h 98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599" h="982800">
                <a:moveTo>
                  <a:pt x="0" y="0"/>
                </a:moveTo>
                <a:lnTo>
                  <a:pt x="8229599" y="0"/>
                </a:lnTo>
                <a:lnTo>
                  <a:pt x="8229599" y="982800"/>
                </a:lnTo>
                <a:lnTo>
                  <a:pt x="0" y="982800"/>
                </a:lnTo>
                <a:lnTo>
                  <a:pt x="0" y="0"/>
                </a:lnTo>
                <a:close/>
              </a:path>
            </a:pathLst>
          </a:custGeom>
          <a:ln>
            <a:solidFill>
              <a:schemeClr val="accent4"/>
            </a:solidFill>
          </a:ln>
        </p:spPr>
        <p:style>
          <a:lnRef idx="2">
            <a:schemeClr val="accent3">
              <a:hueOff val="11250264"/>
              <a:satOff val="-16880"/>
              <a:lumOff val="-274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708" tIns="270764"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The organization has solicited bids for its audit within the past 5 years.  </a:t>
            </a:r>
            <a:endParaRPr lang="en-US" sz="2000" kern="1200" dirty="0"/>
          </a:p>
        </p:txBody>
      </p:sp>
      <p:sp>
        <p:nvSpPr>
          <p:cNvPr id="13" name="Freeform 12"/>
          <p:cNvSpPr/>
          <p:nvPr/>
        </p:nvSpPr>
        <p:spPr>
          <a:xfrm>
            <a:off x="868679" y="5051880"/>
            <a:ext cx="5760720" cy="383760"/>
          </a:xfrm>
          <a:custGeom>
            <a:avLst/>
            <a:gdLst>
              <a:gd name="connsiteX0" fmla="*/ 0 w 5760720"/>
              <a:gd name="connsiteY0" fmla="*/ 63961 h 383760"/>
              <a:gd name="connsiteX1" fmla="*/ 18734 w 5760720"/>
              <a:gd name="connsiteY1" fmla="*/ 18734 h 383760"/>
              <a:gd name="connsiteX2" fmla="*/ 63961 w 5760720"/>
              <a:gd name="connsiteY2" fmla="*/ 0 h 383760"/>
              <a:gd name="connsiteX3" fmla="*/ 5696759 w 5760720"/>
              <a:gd name="connsiteY3" fmla="*/ 0 h 383760"/>
              <a:gd name="connsiteX4" fmla="*/ 5741986 w 5760720"/>
              <a:gd name="connsiteY4" fmla="*/ 18734 h 383760"/>
              <a:gd name="connsiteX5" fmla="*/ 5760720 w 5760720"/>
              <a:gd name="connsiteY5" fmla="*/ 63961 h 383760"/>
              <a:gd name="connsiteX6" fmla="*/ 5760720 w 5760720"/>
              <a:gd name="connsiteY6" fmla="*/ 319799 h 383760"/>
              <a:gd name="connsiteX7" fmla="*/ 5741986 w 5760720"/>
              <a:gd name="connsiteY7" fmla="*/ 365026 h 383760"/>
              <a:gd name="connsiteX8" fmla="*/ 5696759 w 5760720"/>
              <a:gd name="connsiteY8" fmla="*/ 383760 h 383760"/>
              <a:gd name="connsiteX9" fmla="*/ 63961 w 5760720"/>
              <a:gd name="connsiteY9" fmla="*/ 383760 h 383760"/>
              <a:gd name="connsiteX10" fmla="*/ 18734 w 5760720"/>
              <a:gd name="connsiteY10" fmla="*/ 365026 h 383760"/>
              <a:gd name="connsiteX11" fmla="*/ 0 w 5760720"/>
              <a:gd name="connsiteY11" fmla="*/ 319799 h 383760"/>
              <a:gd name="connsiteX12" fmla="*/ 0 w 576072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60720" h="383760">
                <a:moveTo>
                  <a:pt x="0" y="63961"/>
                </a:moveTo>
                <a:cubicBezTo>
                  <a:pt x="0" y="46997"/>
                  <a:pt x="6739" y="30729"/>
                  <a:pt x="18734" y="18734"/>
                </a:cubicBezTo>
                <a:cubicBezTo>
                  <a:pt x="30729" y="6739"/>
                  <a:pt x="46998" y="0"/>
                  <a:pt x="63961" y="0"/>
                </a:cubicBezTo>
                <a:lnTo>
                  <a:pt x="5696759" y="0"/>
                </a:lnTo>
                <a:cubicBezTo>
                  <a:pt x="5713723" y="0"/>
                  <a:pt x="5729991" y="6739"/>
                  <a:pt x="5741986" y="18734"/>
                </a:cubicBezTo>
                <a:cubicBezTo>
                  <a:pt x="5753981" y="30729"/>
                  <a:pt x="5760720" y="46998"/>
                  <a:pt x="5760720" y="63961"/>
                </a:cubicBezTo>
                <a:lnTo>
                  <a:pt x="5760720" y="319799"/>
                </a:lnTo>
                <a:cubicBezTo>
                  <a:pt x="5760720" y="336763"/>
                  <a:pt x="5753981" y="353031"/>
                  <a:pt x="5741986" y="365026"/>
                </a:cubicBezTo>
                <a:cubicBezTo>
                  <a:pt x="5729991" y="377021"/>
                  <a:pt x="5713722" y="383760"/>
                  <a:pt x="5696759" y="383760"/>
                </a:cubicBezTo>
                <a:lnTo>
                  <a:pt x="63961" y="383760"/>
                </a:lnTo>
                <a:cubicBezTo>
                  <a:pt x="46997" y="383760"/>
                  <a:pt x="30729" y="377021"/>
                  <a:pt x="18734" y="365026"/>
                </a:cubicBezTo>
                <a:cubicBezTo>
                  <a:pt x="6739" y="353031"/>
                  <a:pt x="0" y="336762"/>
                  <a:pt x="0" y="319799"/>
                </a:cubicBezTo>
                <a:lnTo>
                  <a:pt x="0" y="63961"/>
                </a:lnTo>
                <a:close/>
              </a:path>
            </a:pathLst>
          </a:custGeom>
          <a:solidFill>
            <a:schemeClr val="accent4"/>
          </a:solidFill>
          <a:ln>
            <a:solidFill>
              <a:schemeClr val="accent4"/>
            </a:solidFill>
          </a:ln>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236476" tIns="18734" rIns="236476" bIns="18734" numCol="1" spcCol="1270" anchor="ctr" anchorCtr="0">
            <a:noAutofit/>
          </a:bodyPr>
          <a:lstStyle/>
          <a:p>
            <a:pPr lvl="0" algn="l" defTabSz="889000">
              <a:lnSpc>
                <a:spcPct val="90000"/>
              </a:lnSpc>
              <a:spcBef>
                <a:spcPct val="0"/>
              </a:spcBef>
              <a:spcAft>
                <a:spcPct val="35000"/>
              </a:spcAft>
            </a:pPr>
            <a:r>
              <a:rPr lang="en-US" sz="2000" b="1" kern="1200" dirty="0" smtClean="0"/>
              <a:t>CSBG Org. Standard 8.5: Nonprofit</a:t>
            </a:r>
            <a:endParaRPr lang="en-US" sz="2000" kern="1200" dirty="0"/>
          </a:p>
        </p:txBody>
      </p:sp>
      <p:sp>
        <p:nvSpPr>
          <p:cNvPr id="1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29</a:t>
            </a:fld>
            <a:endParaRPr lang="en-US" dirty="0"/>
          </a:p>
        </p:txBody>
      </p:sp>
    </p:spTree>
    <p:extLst>
      <p:ext uri="{BB962C8B-B14F-4D97-AF65-F5344CB8AC3E}">
        <p14:creationId xmlns="" xmlns:p14="http://schemas.microsoft.com/office/powerpoint/2010/main" val="8114620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890713" y="180975"/>
            <a:ext cx="6781800" cy="6122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203" name="Content Placeholder 3"/>
          <p:cNvPicPr>
            <a:picLocks noGrp="1" noChangeAspect="1"/>
          </p:cNvPicPr>
          <p:nvPr>
            <p:ph idx="1"/>
          </p:nvPr>
        </p:nvPicPr>
        <p:blipFill>
          <a:blip r:embed="rId4" cstate="print">
            <a:extLst>
              <a:ext uri="{28A0092B-C50C-407E-A947-70E740481C1C}">
                <a14:useLocalDpi xmlns="" xmlns:a14="http://schemas.microsoft.com/office/drawing/2010/main" val="0"/>
              </a:ext>
            </a:extLst>
          </a:blip>
          <a:srcRect/>
          <a:stretch>
            <a:fillRect/>
          </a:stretch>
        </p:blipFill>
        <p:spPr>
          <a:xfrm>
            <a:off x="533400" y="257175"/>
            <a:ext cx="1447800" cy="1447800"/>
          </a:xfrm>
        </p:spPr>
      </p:pic>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30</a:t>
            </a:fld>
            <a:endParaRPr lang="en-US" dirty="0"/>
          </a:p>
        </p:txBody>
      </p:sp>
    </p:spTree>
    <p:extLst>
      <p:ext uri="{BB962C8B-B14F-4D97-AF65-F5344CB8AC3E}">
        <p14:creationId xmlns="" xmlns:p14="http://schemas.microsoft.com/office/powerpoint/2010/main" val="2623079591"/>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rgbClr val="C00000"/>
                </a:solidFill>
              </a:rPr>
              <a:t>Culture of Compliance Scenario</a:t>
            </a:r>
            <a:endParaRPr lang="en-US" dirty="0">
              <a:solidFill>
                <a:srgbClr val="C00000"/>
              </a:solidFill>
            </a:endParaRPr>
          </a:p>
        </p:txBody>
      </p:sp>
      <p:sp>
        <p:nvSpPr>
          <p:cNvPr id="3" name="Content Placeholder 2"/>
          <p:cNvSpPr>
            <a:spLocks noGrp="1"/>
          </p:cNvSpPr>
          <p:nvPr>
            <p:ph idx="1"/>
          </p:nvPr>
        </p:nvSpPr>
        <p:spPr>
          <a:xfrm>
            <a:off x="522516" y="1295400"/>
            <a:ext cx="8229600" cy="5181600"/>
          </a:xfrm>
        </p:spPr>
        <p:txBody>
          <a:bodyPr>
            <a:normAutofit/>
          </a:bodyPr>
          <a:lstStyle/>
          <a:p>
            <a:pPr marL="0" indent="0">
              <a:lnSpc>
                <a:spcPct val="90000"/>
              </a:lnSpc>
              <a:spcBef>
                <a:spcPts val="600"/>
              </a:spcBef>
              <a:spcAft>
                <a:spcPts val="600"/>
              </a:spcAft>
              <a:buNone/>
            </a:pPr>
            <a:r>
              <a:rPr lang="en-US" b="0" dirty="0" smtClean="0"/>
              <a:t>CAA’s Finance Manager compares receipts with expense reports and handles reimbursement requests. The  Deputy Director and Program Manager submitted reimbursement requests for a training conference they both recently attended. The Program Manager kept her expenses very low by using the free hotel airport shuttle, eating all the meals included in the registration fee, and avoiding any unnecessary expenses. The Deputy Director used a taxi, ordered room service, consumed several mini-bar items, and sent clothes to the hotel laundry. </a:t>
            </a:r>
          </a:p>
          <a:p>
            <a:pPr marL="0" indent="0">
              <a:lnSpc>
                <a:spcPct val="90000"/>
              </a:lnSpc>
              <a:spcBef>
                <a:spcPts val="600"/>
              </a:spcBef>
              <a:spcAft>
                <a:spcPts val="600"/>
              </a:spcAft>
              <a:buNone/>
            </a:pPr>
            <a:r>
              <a:rPr lang="en-US" dirty="0" smtClean="0"/>
              <a:t>What, if anything, should the Finance Manager do?</a:t>
            </a:r>
          </a:p>
          <a:p>
            <a:pPr>
              <a:lnSpc>
                <a:spcPct val="90000"/>
              </a:lnSpc>
              <a:spcBef>
                <a:spcPts val="600"/>
              </a:spcBef>
              <a:spcAft>
                <a:spcPts val="600"/>
              </a:spcAft>
            </a:pPr>
            <a:endParaRPr lang="en-US" dirty="0"/>
          </a:p>
        </p:txBody>
      </p:sp>
      <p:sp>
        <p:nvSpPr>
          <p:cNvPr id="4" name="Slide Number Placeholder 3"/>
          <p:cNvSpPr>
            <a:spLocks noGrp="1"/>
          </p:cNvSpPr>
          <p:nvPr>
            <p:ph type="sldNum" sz="quarter" idx="12"/>
          </p:nvPr>
        </p:nvSpPr>
        <p:spPr>
          <a:xfrm>
            <a:off x="8305800" y="6416675"/>
            <a:ext cx="511632" cy="441325"/>
          </a:xfrm>
        </p:spPr>
        <p:txBody>
          <a:bodyPr/>
          <a:lstStyle/>
          <a:p>
            <a:fld id="{4A66FE31-C09E-42ED-B4D0-F94965E42B7D}" type="slidenum">
              <a:rPr lang="en-US" smtClean="0"/>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l="2618" t="5811" r="2245" b="8571"/>
          <a:stretch>
            <a:fillRect/>
          </a:stretch>
        </p:blipFill>
        <p:spPr bwMode="auto">
          <a:xfrm>
            <a:off x="182563" y="1030506"/>
            <a:ext cx="8785225" cy="4038600"/>
          </a:xfrm>
          <a:prstGeom prst="rect">
            <a:avLst/>
          </a:prstGeom>
          <a:noFill/>
          <a:ln w="9525">
            <a:noFill/>
            <a:miter lim="800000"/>
            <a:headEnd/>
            <a:tailEnd/>
          </a:ln>
        </p:spPr>
      </p:pic>
      <p:sp>
        <p:nvSpPr>
          <p:cNvPr id="7" name="Rectangle 3"/>
          <p:cNvSpPr txBox="1">
            <a:spLocks noChangeArrowheads="1"/>
          </p:cNvSpPr>
          <p:nvPr/>
        </p:nvSpPr>
        <p:spPr bwMode="auto">
          <a:xfrm>
            <a:off x="357188" y="5177964"/>
            <a:ext cx="8458200" cy="1295400"/>
          </a:xfrm>
          <a:prstGeom prst="rect">
            <a:avLst/>
          </a:prstGeom>
          <a:noFill/>
          <a:ln w="9525">
            <a:noFill/>
            <a:miter lim="800000"/>
            <a:headEnd/>
            <a:tailEnd/>
          </a:ln>
        </p:spPr>
        <p:txBody>
          <a:bodyPr/>
          <a:lstStyle/>
          <a:p>
            <a:pPr>
              <a:spcBef>
                <a:spcPts val="500"/>
              </a:spcBef>
              <a:spcAft>
                <a:spcPts val="500"/>
              </a:spcAft>
              <a:defRPr/>
            </a:pPr>
            <a:r>
              <a:rPr lang="en-US" sz="2000" kern="0" dirty="0">
                <a:latin typeface="Calibri" pitchFamily="34" charset="0"/>
              </a:rPr>
              <a:t>Exemplary Legal Practices and Policies Guidebook, Part I: Do the Right Thing: How to Cultivate a Culture of Compliance and High Ethical Standards </a:t>
            </a:r>
            <a:r>
              <a:rPr lang="en-US" sz="2000" kern="0" dirty="0">
                <a:latin typeface="Calibri" pitchFamily="34" charset="0"/>
                <a:hlinkClick r:id="rId4"/>
              </a:rPr>
              <a:t>http://</a:t>
            </a:r>
            <a:r>
              <a:rPr lang="en-US" sz="2000" kern="0" dirty="0" smtClean="0">
                <a:latin typeface="Calibri" pitchFamily="34" charset="0"/>
                <a:hlinkClick r:id="rId4"/>
              </a:rPr>
              <a:t>caplaw.org/resources/PublicationDocuments/DotheRightThing.html</a:t>
            </a:r>
            <a:endParaRPr lang="en-US" sz="2000" kern="0" dirty="0" smtClean="0">
              <a:latin typeface="Calibri" pitchFamily="34" charset="0"/>
            </a:endParaRPr>
          </a:p>
          <a:p>
            <a:pPr>
              <a:spcBef>
                <a:spcPts val="500"/>
              </a:spcBef>
              <a:spcAft>
                <a:spcPts val="500"/>
              </a:spcAft>
              <a:defRPr/>
            </a:pPr>
            <a:endParaRPr lang="en-US" sz="2000" kern="0" dirty="0">
              <a:latin typeface="Calibri" pitchFamily="34" charset="0"/>
            </a:endParaRPr>
          </a:p>
        </p:txBody>
      </p:sp>
      <p:sp>
        <p:nvSpPr>
          <p:cNvPr id="5"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32</a:t>
            </a:fld>
            <a:endParaRPr lang="en-US" dirty="0"/>
          </a:p>
        </p:txBody>
      </p:sp>
      <p:sp>
        <p:nvSpPr>
          <p:cNvPr id="8" name="TextBox 7"/>
          <p:cNvSpPr txBox="1"/>
          <p:nvPr/>
        </p:nvSpPr>
        <p:spPr>
          <a:xfrm>
            <a:off x="725748" y="228600"/>
            <a:ext cx="7792326" cy="707886"/>
          </a:xfrm>
          <a:prstGeom prst="rect">
            <a:avLst/>
          </a:prstGeom>
          <a:noFill/>
        </p:spPr>
        <p:txBody>
          <a:bodyPr wrap="none" rtlCol="0">
            <a:spAutoFit/>
          </a:bodyPr>
          <a:lstStyle/>
          <a:p>
            <a:r>
              <a:rPr lang="en-US" sz="4000" b="1" dirty="0" smtClean="0">
                <a:solidFill>
                  <a:srgbClr val="C00000"/>
                </a:solidFill>
                <a:latin typeface="Calibri" panose="020F0502020204030204" pitchFamily="34" charset="0"/>
              </a:rPr>
              <a:t>Developing a Culture of Compliance</a:t>
            </a:r>
            <a:endParaRPr lang="en-US" sz="4000" b="1" dirty="0">
              <a:solidFill>
                <a:srgbClr val="C00000"/>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2514"/>
            <a:ext cx="8229600" cy="1018736"/>
          </a:xfrm>
        </p:spPr>
        <p:txBody>
          <a:bodyPr>
            <a:noAutofit/>
          </a:bodyPr>
          <a:lstStyle/>
          <a:p>
            <a:pPr algn="ctr"/>
            <a:r>
              <a:rPr lang="en-US" sz="4000" dirty="0" smtClean="0">
                <a:solidFill>
                  <a:srgbClr val="C00000"/>
                </a:solidFill>
              </a:rPr>
              <a:t>Risk Management</a:t>
            </a:r>
            <a:br>
              <a:rPr lang="en-US" sz="4000" dirty="0" smtClean="0">
                <a:solidFill>
                  <a:srgbClr val="C00000"/>
                </a:solidFill>
              </a:rPr>
            </a:br>
            <a:endParaRPr lang="en-US" sz="2900" dirty="0">
              <a:solidFill>
                <a:srgbClr val="C00000"/>
              </a:solidFill>
            </a:endParaRPr>
          </a:p>
        </p:txBody>
      </p:sp>
      <p:sp>
        <p:nvSpPr>
          <p:cNvPr id="5" name="Rectangle 4"/>
          <p:cNvSpPr/>
          <p:nvPr/>
        </p:nvSpPr>
        <p:spPr>
          <a:xfrm>
            <a:off x="5275385" y="4419605"/>
            <a:ext cx="3496732" cy="923330"/>
          </a:xfrm>
          <a:prstGeom prst="rect">
            <a:avLst/>
          </a:prstGeom>
        </p:spPr>
        <p:txBody>
          <a:bodyPr wrap="square">
            <a:spAutoFit/>
          </a:bodyPr>
          <a:lstStyle/>
          <a:p>
            <a:r>
              <a:rPr lang="en-US" b="1" dirty="0" smtClean="0">
                <a:latin typeface="+mn-lt"/>
                <a:hlinkClick r:id="rId3"/>
              </a:rPr>
              <a:t>https://communityactionpartnership.com/online_tools/risk-management-portal/</a:t>
            </a:r>
            <a:r>
              <a:rPr lang="en-US" b="1" dirty="0" smtClean="0">
                <a:latin typeface="+mn-lt"/>
              </a:rPr>
              <a:t> </a:t>
            </a:r>
            <a:endParaRPr lang="en-US" b="1" dirty="0">
              <a:latin typeface="+mn-lt"/>
            </a:endParaRPr>
          </a:p>
        </p:txBody>
      </p:sp>
      <p:graphicFrame>
        <p:nvGraphicFramePr>
          <p:cNvPr id="9" name="Content Placeholder 3"/>
          <p:cNvGraphicFramePr>
            <a:graphicFrameLocks/>
          </p:cNvGraphicFramePr>
          <p:nvPr>
            <p:extLst>
              <p:ext uri="{D42A27DB-BD31-4B8C-83A1-F6EECF244321}">
                <p14:modId xmlns="" xmlns:p14="http://schemas.microsoft.com/office/powerpoint/2010/main" val="1250644608"/>
              </p:ext>
            </p:extLst>
          </p:nvPr>
        </p:nvGraphicFramePr>
        <p:xfrm>
          <a:off x="304800" y="2438400"/>
          <a:ext cx="4741332" cy="2667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33</a:t>
            </a:fld>
            <a:endParaRPr lang="en-US" dirty="0"/>
          </a:p>
        </p:txBody>
      </p:sp>
      <p:sp>
        <p:nvSpPr>
          <p:cNvPr id="11" name="TextBox 10"/>
          <p:cNvSpPr txBox="1"/>
          <p:nvPr/>
        </p:nvSpPr>
        <p:spPr>
          <a:xfrm>
            <a:off x="5122985" y="3581405"/>
            <a:ext cx="4038600" cy="590931"/>
          </a:xfrm>
          <a:prstGeom prst="rect">
            <a:avLst/>
          </a:prstGeom>
          <a:noFill/>
        </p:spPr>
        <p:txBody>
          <a:bodyPr wrap="square" rtlCol="0">
            <a:spAutoFit/>
          </a:bodyPr>
          <a:lstStyle/>
          <a:p>
            <a:pPr>
              <a:lnSpc>
                <a:spcPct val="80000"/>
              </a:lnSpc>
            </a:pPr>
            <a:r>
              <a:rPr lang="en-US" sz="2000" b="1" dirty="0" smtClean="0">
                <a:solidFill>
                  <a:srgbClr val="1F4A7F"/>
                </a:solidFill>
                <a:latin typeface="+mn-lt"/>
              </a:rPr>
              <a:t>Community Action Partnership Risk Management Portal:</a:t>
            </a:r>
          </a:p>
        </p:txBody>
      </p:sp>
      <p:pic>
        <p:nvPicPr>
          <p:cNvPr id="3074" name="Picture 2" descr="C:\Users\allison.maluf\Desktop\risk mgmt portal capture.JPG"/>
          <p:cNvPicPr>
            <a:picLocks noChangeAspect="1" noChangeArrowheads="1"/>
          </p:cNvPicPr>
          <p:nvPr/>
        </p:nvPicPr>
        <p:blipFill>
          <a:blip r:embed="rId9" cstate="print"/>
          <a:srcRect l="3600" t="9977"/>
          <a:stretch>
            <a:fillRect/>
          </a:stretch>
        </p:blipFill>
        <p:spPr bwMode="auto">
          <a:xfrm>
            <a:off x="5199185" y="1981205"/>
            <a:ext cx="3601209" cy="1456265"/>
          </a:xfrm>
          <a:prstGeom prst="rect">
            <a:avLst/>
          </a:prstGeom>
          <a:noFill/>
        </p:spPr>
      </p:pic>
    </p:spTree>
    <p:extLst>
      <p:ext uri="{BB962C8B-B14F-4D97-AF65-F5344CB8AC3E}">
        <p14:creationId xmlns="" xmlns:p14="http://schemas.microsoft.com/office/powerpoint/2010/main" val="49252200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79359</TotalTime>
  <Words>7668</Words>
  <Application>Microsoft Office PowerPoint</Application>
  <PresentationFormat>On-screen Show (4:3)</PresentationFormat>
  <Paragraphs>395</Paragraphs>
  <Slides>33</Slides>
  <Notes>33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1_Office Theme</vt:lpstr>
      <vt:lpstr>  Board Roles &amp; Responsibilities:  Nonprofit Community Action Agencies  </vt:lpstr>
      <vt:lpstr>Slide 2</vt:lpstr>
      <vt:lpstr>Key Responsibilities of  the Tripartite Board</vt:lpstr>
      <vt:lpstr>Key Board Responsibilities</vt:lpstr>
      <vt:lpstr>Key Board Responsibility</vt:lpstr>
      <vt:lpstr>Ensure Accountability</vt:lpstr>
      <vt:lpstr>Executive Director Oversight</vt:lpstr>
      <vt:lpstr>Manage Executive Director</vt:lpstr>
      <vt:lpstr>CSBG Organization Standards Executive Director Oversight</vt:lpstr>
      <vt:lpstr> Executive Director Oversight Succession Plan </vt:lpstr>
      <vt:lpstr>Organizational Policies Scenario</vt:lpstr>
      <vt:lpstr>Policies Conflict of Interest</vt:lpstr>
      <vt:lpstr> Policies Whistleblower Policy </vt:lpstr>
      <vt:lpstr> Additional Policies </vt:lpstr>
      <vt:lpstr> Additional Filings </vt:lpstr>
      <vt:lpstr>Oversee Financial Standing</vt:lpstr>
      <vt:lpstr>Financial Statement Scenario</vt:lpstr>
      <vt:lpstr>Financial Statements</vt:lpstr>
      <vt:lpstr>Slide 19</vt:lpstr>
      <vt:lpstr>CSBG Organizational Standards Financial Statements</vt:lpstr>
      <vt:lpstr>Annual Budget</vt:lpstr>
      <vt:lpstr>Slide 22</vt:lpstr>
      <vt:lpstr>CSBG Organizational Standards Budget</vt:lpstr>
      <vt:lpstr>CEO Compensation Scenario</vt:lpstr>
      <vt:lpstr>Executive Director Compensation</vt:lpstr>
      <vt:lpstr>CSBG Organizational Standard  Executive Director Compensation</vt:lpstr>
      <vt:lpstr>Audit Exercise</vt:lpstr>
      <vt:lpstr>Board’s Role in Audit</vt:lpstr>
      <vt:lpstr>CSBG Audit Requirements Nonprofits</vt:lpstr>
      <vt:lpstr>Slide 30</vt:lpstr>
      <vt:lpstr>Culture of Compliance Scenario</vt:lpstr>
      <vt:lpstr>Slide 32</vt:lpstr>
      <vt:lpstr>Risk Management </vt:lpstr>
    </vt:vector>
  </TitlesOfParts>
  <Company>ABCD,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allison.maluf</cp:lastModifiedBy>
  <cp:revision>5570</cp:revision>
  <dcterms:created xsi:type="dcterms:W3CDTF">2009-09-10T14:42:41Z</dcterms:created>
  <dcterms:modified xsi:type="dcterms:W3CDTF">2018-11-06T16:27:13Z</dcterms:modified>
</cp:coreProperties>
</file>