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3.xml" ContentType="application/vnd.openxmlformats-officedocument.presentationml.tags+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554" r:id="rId3"/>
    <p:sldId id="287" r:id="rId4"/>
    <p:sldId id="288" r:id="rId5"/>
    <p:sldId id="571" r:id="rId6"/>
    <p:sldId id="518" r:id="rId7"/>
    <p:sldId id="569" r:id="rId8"/>
    <p:sldId id="529" r:id="rId9"/>
    <p:sldId id="531" r:id="rId10"/>
    <p:sldId id="534" r:id="rId11"/>
    <p:sldId id="533" r:id="rId12"/>
    <p:sldId id="568" r:id="rId13"/>
  </p:sldIdLst>
  <p:sldSz cx="9144000" cy="6858000" type="screen4x3"/>
  <p:notesSz cx="7010400" cy="9296400"/>
  <p:custDataLst>
    <p:tags r:id="rId16"/>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accent3_5" csCatId="accent3" phldr="1"/>
      <dgm:spPr/>
      <dgm:t>
        <a:bodyPr/>
        <a:lstStyle/>
        <a:p>
          <a:endParaRPr lang="en-US"/>
        </a:p>
      </dgm:t>
    </dgm:pt>
    <dgm:pt modelId="{2BD90F7B-65ED-4694-AA23-B058F595EFBF}">
      <dgm:prSet custT="1"/>
      <dgm:spPr/>
      <dgm:t>
        <a:bodyPr/>
        <a:lstStyle/>
        <a:p>
          <a:pPr rtl="0"/>
          <a:r>
            <a:rPr lang="en-US" sz="2200" b="1" dirty="0" smtClean="0"/>
            <a:t>CSBG Org. Standard 8.7</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solidFill>
                <a:schemeClr val="tx2"/>
              </a:solidFill>
            </a:rPr>
            <a:t>The tripartite board/advisory body receives financial reports at each regular meeting, for those program(s) the body advises, as allowed by local government procedure</a:t>
          </a:r>
          <a:r>
            <a:rPr lang="en-US" sz="2200" dirty="0" smtClean="0"/>
            <a:t>.</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t>
        <a:bodyPr/>
        <a:lstStyle/>
        <a:p>
          <a:endParaRPr lang="en-US"/>
        </a:p>
      </dgm:t>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30180" custLinFactNeighborX="-49890" custLinFactNeighborY="-50560">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t>
        <a:bodyPr/>
        <a:lstStyle/>
        <a:p>
          <a:endParaRPr lang="en-US"/>
        </a:p>
      </dgm:t>
    </dgm:pt>
    <dgm:pt modelId="{2A196932-51F7-4168-BD7F-DF0FA62C4464}" type="pres">
      <dgm:prSet presAssocID="{2BD90F7B-65ED-4694-AA23-B058F595EFBF}" presName="childText" presStyleLbl="conFgAcc1" presStyleIdx="0" presStyleCnt="1" custScaleX="100000" custScaleY="68529" custLinFactNeighborY="-34507">
        <dgm:presLayoutVars>
          <dgm:bulletEnabled val="1"/>
        </dgm:presLayoutVars>
      </dgm:prSet>
      <dgm:spPr/>
      <dgm:t>
        <a:bodyPr/>
        <a:lstStyle/>
        <a:p>
          <a:endParaRPr lang="en-US"/>
        </a:p>
      </dgm:t>
    </dgm:pt>
  </dgm:ptLst>
  <dgm:cxnLst>
    <dgm:cxn modelId="{14871114-F011-4801-8768-E8FC8C6D8179}" type="presOf" srcId="{2BD90F7B-65ED-4694-AA23-B058F595EFBF}" destId="{DA9324B1-DAE2-4BFC-9A92-AC9B7F1E547B}" srcOrd="1" destOrd="0" presId="urn:microsoft.com/office/officeart/2005/8/layout/list1"/>
    <dgm:cxn modelId="{85F7E13E-A4B1-4F62-8F8E-984D87DE7F9F}" srcId="{2BD90F7B-65ED-4694-AA23-B058F595EFBF}" destId="{9909F3C9-FEF2-4283-806B-82E7D53AD067}" srcOrd="0" destOrd="0" parTransId="{57BC7E08-E786-4CB7-B6E0-C3B8F95281FF}" sibTransId="{F15BB2C5-BB1A-440C-9A3F-B78641A6C48B}"/>
    <dgm:cxn modelId="{E2D14D2B-A83D-460D-91CA-3EB6CBCC2607}" srcId="{67955832-6505-462A-A9B7-8E4E6CAE0476}" destId="{2BD90F7B-65ED-4694-AA23-B058F595EFBF}" srcOrd="0" destOrd="0" parTransId="{FE05CE71-1699-4F12-A83A-08B8E72188E9}" sibTransId="{185D51AF-C4CA-4274-BB35-DA4E39E2E46E}"/>
    <dgm:cxn modelId="{163F059C-8939-489B-8FF9-1A1E9AE845BC}" type="presOf" srcId="{9909F3C9-FEF2-4283-806B-82E7D53AD067}" destId="{2A196932-51F7-4168-BD7F-DF0FA62C4464}" srcOrd="0" destOrd="0" presId="urn:microsoft.com/office/officeart/2005/8/layout/list1"/>
    <dgm:cxn modelId="{17A599D1-594A-47F9-AAC5-CD836F728B9C}" type="presOf" srcId="{2BD90F7B-65ED-4694-AA23-B058F595EFBF}" destId="{1196927C-0CD1-4547-BA0B-B50AACD17626}" srcOrd="0" destOrd="0" presId="urn:microsoft.com/office/officeart/2005/8/layout/list1"/>
    <dgm:cxn modelId="{256831DF-7491-4A3E-979F-DF6E393FC179}" type="presOf" srcId="{67955832-6505-462A-A9B7-8E4E6CAE0476}" destId="{26B1FEAC-1977-4A0B-A5C3-EF74FF127C34}" srcOrd="0" destOrd="0" presId="urn:microsoft.com/office/officeart/2005/8/layout/list1"/>
    <dgm:cxn modelId="{34706CDE-C44A-4EC7-876B-F89913ADF1D5}" type="presParOf" srcId="{26B1FEAC-1977-4A0B-A5C3-EF74FF127C34}" destId="{60E95B27-11E9-4BFC-9C14-6791B9A09BAC}" srcOrd="0" destOrd="0" presId="urn:microsoft.com/office/officeart/2005/8/layout/list1"/>
    <dgm:cxn modelId="{902C1FDD-7665-42DB-8AB1-6A6C69053C26}" type="presParOf" srcId="{60E95B27-11E9-4BFC-9C14-6791B9A09BAC}" destId="{1196927C-0CD1-4547-BA0B-B50AACD17626}" srcOrd="0" destOrd="0" presId="urn:microsoft.com/office/officeart/2005/8/layout/list1"/>
    <dgm:cxn modelId="{D643EE2C-083E-4B07-974C-3C3A099EB47B}" type="presParOf" srcId="{60E95B27-11E9-4BFC-9C14-6791B9A09BAC}" destId="{DA9324B1-DAE2-4BFC-9A92-AC9B7F1E547B}" srcOrd="1" destOrd="0" presId="urn:microsoft.com/office/officeart/2005/8/layout/list1"/>
    <dgm:cxn modelId="{EDE93AB7-7C56-48D6-A19C-E0451FC942BE}" type="presParOf" srcId="{26B1FEAC-1977-4A0B-A5C3-EF74FF127C34}" destId="{45CE2577-BF44-4644-8692-C0E48C66F9C5}" srcOrd="1" destOrd="0" presId="urn:microsoft.com/office/officeart/2005/8/layout/list1"/>
    <dgm:cxn modelId="{CF4E0927-6033-49DB-A8C8-CA889C0957F0}"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3D786ECF-3B11-4442-86F3-10F05B7F6F6B}">
      <dgm:prSet phldrT="[Text]" custT="1"/>
      <dgm:spPr/>
      <dgm:t>
        <a:bodyPr/>
        <a:lstStyle/>
        <a:p>
          <a:r>
            <a:rPr lang="en-US" sz="2200" b="1" dirty="0" smtClean="0"/>
            <a:t>CSBG Org. Standard 8.9</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solidFill>
                <a:schemeClr val="tx2"/>
              </a:solidFill>
            </a:rPr>
            <a:t>The tripartite board/advisory body has input as allowed by local governmental procedure into the CSBG budget process.</a:t>
          </a:r>
          <a:endParaRPr lang="en-US" sz="2200" dirty="0">
            <a:solidFill>
              <a:schemeClr val="tx2"/>
            </a:solidFill>
          </a:endParaRPr>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custLinFactNeighborX="-7407" custLinFactNeighborY="-243">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AF544EDB-3671-4BFE-AE7E-823DE059E090}" type="presOf" srcId="{3D786ECF-3B11-4442-86F3-10F05B7F6F6B}" destId="{CC2FD1A1-4A14-4D93-92AC-0E3ECB3DF797}" srcOrd="0"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B1E7AA4A-0AA7-4008-A60E-A0D4E171F723}" srcId="{B6684B05-1E97-4420-9A7D-B253D9DDDDCD}" destId="{3D786ECF-3B11-4442-86F3-10F05B7F6F6B}" srcOrd="0" destOrd="0" parTransId="{FF1B22C7-9EB8-4ECB-BA79-A51E8388B7A5}" sibTransId="{BE2FD3C2-30D1-4487-9688-608054352C82}"/>
    <dgm:cxn modelId="{4D0CFB82-F33C-4253-9DAF-E16B12963942}" type="presOf" srcId="{B6684B05-1E97-4420-9A7D-B253D9DDDDCD}" destId="{085531F9-9C15-4D57-B6FF-65C4287D3E86}" srcOrd="0" destOrd="0" presId="urn:microsoft.com/office/officeart/2005/8/layout/list1"/>
    <dgm:cxn modelId="{9A0E5E85-208A-4EB5-81DD-D82F689A60F3}" type="presOf" srcId="{F36DE47D-2ACA-43A9-81F0-8D11DBA290B8}" destId="{AA7B12B5-DB2F-4FBB-908B-C7CEE84D6970}" srcOrd="0" destOrd="0" presId="urn:microsoft.com/office/officeart/2005/8/layout/list1"/>
    <dgm:cxn modelId="{EBACA75E-93C3-4B46-84C1-AD7A0392A77E}" type="presOf" srcId="{3D786ECF-3B11-4442-86F3-10F05B7F6F6B}" destId="{550A82C9-5D54-4581-906D-30CE4F5288F7}" srcOrd="1" destOrd="0" presId="urn:microsoft.com/office/officeart/2005/8/layout/list1"/>
    <dgm:cxn modelId="{0FBDE9DE-A47C-4978-858A-346730DF8AA2}" type="presParOf" srcId="{085531F9-9C15-4D57-B6FF-65C4287D3E86}" destId="{1162610A-34F4-446D-AF31-95FFF2A01C3F}" srcOrd="0" destOrd="0" presId="urn:microsoft.com/office/officeart/2005/8/layout/list1"/>
    <dgm:cxn modelId="{090BD7E1-611C-4D8F-8493-A252672637C8}" type="presParOf" srcId="{1162610A-34F4-446D-AF31-95FFF2A01C3F}" destId="{CC2FD1A1-4A14-4D93-92AC-0E3ECB3DF797}" srcOrd="0" destOrd="0" presId="urn:microsoft.com/office/officeart/2005/8/layout/list1"/>
    <dgm:cxn modelId="{FC3DAF85-93D1-4C5E-AB9D-FDBBEE7D9D8E}" type="presParOf" srcId="{1162610A-34F4-446D-AF31-95FFF2A01C3F}" destId="{550A82C9-5D54-4581-906D-30CE4F5288F7}" srcOrd="1" destOrd="0" presId="urn:microsoft.com/office/officeart/2005/8/layout/list1"/>
    <dgm:cxn modelId="{2DD7CCBD-8CB1-48BC-81D1-4217E7E83ECA}" type="presParOf" srcId="{085531F9-9C15-4D57-B6FF-65C4287D3E86}" destId="{B386848F-BE8B-4990-9C97-8F8A3E0BC5BB}" srcOrd="1" destOrd="0" presId="urn:microsoft.com/office/officeart/2005/8/layout/list1"/>
    <dgm:cxn modelId="{822FACB0-FE23-4F56-A560-BF7D064A1ABE}"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955832-6505-462A-A9B7-8E4E6CAE0476}"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2BD90F7B-65ED-4694-AA23-B058F595EFBF}">
      <dgm:prSet custT="1"/>
      <dgm:spPr/>
      <dgm:t>
        <a:bodyPr/>
        <a:lstStyle/>
        <a:p>
          <a:pPr rtl="0"/>
          <a:r>
            <a:rPr lang="en-US" sz="2200" b="1" dirty="0" smtClean="0"/>
            <a:t>CSBG Org. Standard 8.3</a:t>
          </a:r>
          <a:endParaRPr lang="en-US" sz="2200" dirty="0"/>
        </a:p>
      </dgm:t>
    </dgm:pt>
    <dgm:pt modelId="{FE05CE71-1699-4F12-A83A-08B8E72188E9}" type="parTrans" cxnId="{E2D14D2B-A83D-460D-91CA-3EB6CBCC2607}">
      <dgm:prSet/>
      <dgm:spPr/>
      <dgm:t>
        <a:bodyPr/>
        <a:lstStyle/>
        <a:p>
          <a:endParaRPr lang="en-US"/>
        </a:p>
      </dgm:t>
    </dgm:pt>
    <dgm:pt modelId="{185D51AF-C4CA-4274-BB35-DA4E39E2E46E}" type="sibTrans" cxnId="{E2D14D2B-A83D-460D-91CA-3EB6CBCC2607}">
      <dgm:prSet/>
      <dgm:spPr/>
      <dgm:t>
        <a:bodyPr/>
        <a:lstStyle/>
        <a:p>
          <a:endParaRPr lang="en-US"/>
        </a:p>
      </dgm:t>
    </dgm:pt>
    <dgm:pt modelId="{9909F3C9-FEF2-4283-806B-82E7D53AD067}">
      <dgm:prSet custT="1"/>
      <dgm:spPr/>
      <dgm:t>
        <a:bodyPr/>
        <a:lstStyle/>
        <a:p>
          <a:pPr rtl="0"/>
          <a:r>
            <a:rPr lang="en-US" sz="2200" dirty="0" smtClean="0">
              <a:solidFill>
                <a:schemeClr val="tx2"/>
              </a:solidFill>
            </a:rPr>
            <a:t>The department’s tripartite board/advisory body is notified of the availability of the local government audit</a:t>
          </a:r>
          <a:r>
            <a:rPr lang="en-US" sz="2200" dirty="0" smtClean="0"/>
            <a:t>.</a:t>
          </a:r>
          <a:endParaRPr lang="en-US" sz="2200" dirty="0"/>
        </a:p>
      </dgm:t>
    </dgm:pt>
    <dgm:pt modelId="{57BC7E08-E786-4CB7-B6E0-C3B8F95281FF}" type="parTrans" cxnId="{85F7E13E-A4B1-4F62-8F8E-984D87DE7F9F}">
      <dgm:prSet/>
      <dgm:spPr/>
      <dgm:t>
        <a:bodyPr/>
        <a:lstStyle/>
        <a:p>
          <a:endParaRPr lang="en-US"/>
        </a:p>
      </dgm:t>
    </dgm:pt>
    <dgm:pt modelId="{F15BB2C5-BB1A-440C-9A3F-B78641A6C48B}" type="sibTrans" cxnId="{85F7E13E-A4B1-4F62-8F8E-984D87DE7F9F}">
      <dgm:prSet/>
      <dgm:spPr/>
      <dgm:t>
        <a:bodyPr/>
        <a:lstStyle/>
        <a:p>
          <a:endParaRPr lang="en-US"/>
        </a:p>
      </dgm:t>
    </dgm:pt>
    <dgm:pt modelId="{26B1FEAC-1977-4A0B-A5C3-EF74FF127C34}" type="pres">
      <dgm:prSet presAssocID="{67955832-6505-462A-A9B7-8E4E6CAE0476}" presName="linear" presStyleCnt="0">
        <dgm:presLayoutVars>
          <dgm:dir/>
          <dgm:animLvl val="lvl"/>
          <dgm:resizeHandles val="exact"/>
        </dgm:presLayoutVars>
      </dgm:prSet>
      <dgm:spPr/>
      <dgm:t>
        <a:bodyPr/>
        <a:lstStyle/>
        <a:p>
          <a:endParaRPr lang="en-US"/>
        </a:p>
      </dgm:t>
    </dgm:pt>
    <dgm:pt modelId="{60E95B27-11E9-4BFC-9C14-6791B9A09BAC}" type="pres">
      <dgm:prSet presAssocID="{2BD90F7B-65ED-4694-AA23-B058F595EFBF}" presName="parentLin" presStyleCnt="0"/>
      <dgm:spPr/>
      <dgm:t>
        <a:bodyPr/>
        <a:lstStyle/>
        <a:p>
          <a:endParaRPr lang="en-US"/>
        </a:p>
      </dgm:t>
    </dgm:pt>
    <dgm:pt modelId="{1196927C-0CD1-4547-BA0B-B50AACD17626}" type="pres">
      <dgm:prSet presAssocID="{2BD90F7B-65ED-4694-AA23-B058F595EFBF}" presName="parentLeftMargin" presStyleLbl="node1" presStyleIdx="0" presStyleCnt="1"/>
      <dgm:spPr/>
      <dgm:t>
        <a:bodyPr/>
        <a:lstStyle/>
        <a:p>
          <a:endParaRPr lang="en-US"/>
        </a:p>
      </dgm:t>
    </dgm:pt>
    <dgm:pt modelId="{DA9324B1-DAE2-4BFC-9A92-AC9B7F1E547B}" type="pres">
      <dgm:prSet presAssocID="{2BD90F7B-65ED-4694-AA23-B058F595EFBF}" presName="parentText" presStyleLbl="node1" presStyleIdx="0" presStyleCnt="1" custScaleX="93378" custScaleY="30180" custLinFactNeighborX="-49890" custLinFactNeighborY="-50560">
        <dgm:presLayoutVars>
          <dgm:chMax val="0"/>
          <dgm:bulletEnabled val="1"/>
        </dgm:presLayoutVars>
      </dgm:prSet>
      <dgm:spPr/>
      <dgm:t>
        <a:bodyPr/>
        <a:lstStyle/>
        <a:p>
          <a:endParaRPr lang="en-US"/>
        </a:p>
      </dgm:t>
    </dgm:pt>
    <dgm:pt modelId="{45CE2577-BF44-4644-8692-C0E48C66F9C5}" type="pres">
      <dgm:prSet presAssocID="{2BD90F7B-65ED-4694-AA23-B058F595EFBF}" presName="negativeSpace" presStyleCnt="0"/>
      <dgm:spPr/>
      <dgm:t>
        <a:bodyPr/>
        <a:lstStyle/>
        <a:p>
          <a:endParaRPr lang="en-US"/>
        </a:p>
      </dgm:t>
    </dgm:pt>
    <dgm:pt modelId="{2A196932-51F7-4168-BD7F-DF0FA62C4464}" type="pres">
      <dgm:prSet presAssocID="{2BD90F7B-65ED-4694-AA23-B058F595EFBF}" presName="childText" presStyleLbl="conFgAcc1" presStyleIdx="0" presStyleCnt="1" custScaleX="100000" custScaleY="68529" custLinFactNeighborY="-34507">
        <dgm:presLayoutVars>
          <dgm:bulletEnabled val="1"/>
        </dgm:presLayoutVars>
      </dgm:prSet>
      <dgm:spPr/>
      <dgm:t>
        <a:bodyPr/>
        <a:lstStyle/>
        <a:p>
          <a:endParaRPr lang="en-US"/>
        </a:p>
      </dgm:t>
    </dgm:pt>
  </dgm:ptLst>
  <dgm:cxnLst>
    <dgm:cxn modelId="{85F7E13E-A4B1-4F62-8F8E-984D87DE7F9F}" srcId="{2BD90F7B-65ED-4694-AA23-B058F595EFBF}" destId="{9909F3C9-FEF2-4283-806B-82E7D53AD067}" srcOrd="0" destOrd="0" parTransId="{57BC7E08-E786-4CB7-B6E0-C3B8F95281FF}" sibTransId="{F15BB2C5-BB1A-440C-9A3F-B78641A6C48B}"/>
    <dgm:cxn modelId="{E2D14D2B-A83D-460D-91CA-3EB6CBCC2607}" srcId="{67955832-6505-462A-A9B7-8E4E6CAE0476}" destId="{2BD90F7B-65ED-4694-AA23-B058F595EFBF}" srcOrd="0" destOrd="0" parTransId="{FE05CE71-1699-4F12-A83A-08B8E72188E9}" sibTransId="{185D51AF-C4CA-4274-BB35-DA4E39E2E46E}"/>
    <dgm:cxn modelId="{CCB30FB1-2365-4A19-9DAF-216C75C3FD01}" type="presOf" srcId="{2BD90F7B-65ED-4694-AA23-B058F595EFBF}" destId="{1196927C-0CD1-4547-BA0B-B50AACD17626}" srcOrd="0" destOrd="0" presId="urn:microsoft.com/office/officeart/2005/8/layout/list1"/>
    <dgm:cxn modelId="{18FD2A1B-1FAA-460B-AEF3-986622A1C0D2}" type="presOf" srcId="{2BD90F7B-65ED-4694-AA23-B058F595EFBF}" destId="{DA9324B1-DAE2-4BFC-9A92-AC9B7F1E547B}" srcOrd="1" destOrd="0" presId="urn:microsoft.com/office/officeart/2005/8/layout/list1"/>
    <dgm:cxn modelId="{2E6FD9DC-8E6A-49AB-9975-BE01E3D8F7B1}" type="presOf" srcId="{9909F3C9-FEF2-4283-806B-82E7D53AD067}" destId="{2A196932-51F7-4168-BD7F-DF0FA62C4464}" srcOrd="0" destOrd="0" presId="urn:microsoft.com/office/officeart/2005/8/layout/list1"/>
    <dgm:cxn modelId="{BD8C5E55-3E49-4BF0-B463-879610902855}" type="presOf" srcId="{67955832-6505-462A-A9B7-8E4E6CAE0476}" destId="{26B1FEAC-1977-4A0B-A5C3-EF74FF127C34}" srcOrd="0" destOrd="0" presId="urn:microsoft.com/office/officeart/2005/8/layout/list1"/>
    <dgm:cxn modelId="{B441BDA0-104C-429B-8AE8-4A80861BDC5D}" type="presParOf" srcId="{26B1FEAC-1977-4A0B-A5C3-EF74FF127C34}" destId="{60E95B27-11E9-4BFC-9C14-6791B9A09BAC}" srcOrd="0" destOrd="0" presId="urn:microsoft.com/office/officeart/2005/8/layout/list1"/>
    <dgm:cxn modelId="{F28CB04D-1D35-4F17-AB6F-58E9329A0A37}" type="presParOf" srcId="{60E95B27-11E9-4BFC-9C14-6791B9A09BAC}" destId="{1196927C-0CD1-4547-BA0B-B50AACD17626}" srcOrd="0" destOrd="0" presId="urn:microsoft.com/office/officeart/2005/8/layout/list1"/>
    <dgm:cxn modelId="{A995C479-5B99-408B-9437-F968444DD4EF}" type="presParOf" srcId="{60E95B27-11E9-4BFC-9C14-6791B9A09BAC}" destId="{DA9324B1-DAE2-4BFC-9A92-AC9B7F1E547B}" srcOrd="1" destOrd="0" presId="urn:microsoft.com/office/officeart/2005/8/layout/list1"/>
    <dgm:cxn modelId="{8D95A17E-86D7-4EA0-9082-285AD61FD857}" type="presParOf" srcId="{26B1FEAC-1977-4A0B-A5C3-EF74FF127C34}" destId="{45CE2577-BF44-4644-8692-C0E48C66F9C5}" srcOrd="1" destOrd="0" presId="urn:microsoft.com/office/officeart/2005/8/layout/list1"/>
    <dgm:cxn modelId="{9C700207-FF55-4D0E-9BBB-64978611923C}" type="presParOf" srcId="{26B1FEAC-1977-4A0B-A5C3-EF74FF127C34}" destId="{2A196932-51F7-4168-BD7F-DF0FA62C4464}"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684B05-1E97-4420-9A7D-B253D9DDDDC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D786ECF-3B11-4442-86F3-10F05B7F6F6B}">
      <dgm:prSet phldrT="[Text]" custT="1"/>
      <dgm:spPr/>
      <dgm:t>
        <a:bodyPr/>
        <a:lstStyle/>
        <a:p>
          <a:r>
            <a:rPr lang="en-US" sz="2200" b="1" dirty="0" smtClean="0"/>
            <a:t>CSBG Org. Standard 8.4</a:t>
          </a:r>
          <a:endParaRPr lang="en-US" sz="2200" b="1" dirty="0"/>
        </a:p>
      </dgm:t>
    </dgm:pt>
    <dgm:pt modelId="{FF1B22C7-9EB8-4ECB-BA79-A51E8388B7A5}" type="parTrans" cxnId="{B1E7AA4A-0AA7-4008-A60E-A0D4E171F723}">
      <dgm:prSet/>
      <dgm:spPr/>
      <dgm:t>
        <a:bodyPr/>
        <a:lstStyle/>
        <a:p>
          <a:endParaRPr lang="en-US" sz="2200"/>
        </a:p>
      </dgm:t>
    </dgm:pt>
    <dgm:pt modelId="{BE2FD3C2-30D1-4487-9688-608054352C82}" type="sibTrans" cxnId="{B1E7AA4A-0AA7-4008-A60E-A0D4E171F723}">
      <dgm:prSet/>
      <dgm:spPr/>
      <dgm:t>
        <a:bodyPr/>
        <a:lstStyle/>
        <a:p>
          <a:endParaRPr lang="en-US" sz="2200"/>
        </a:p>
      </dgm:t>
    </dgm:pt>
    <dgm:pt modelId="{F36DE47D-2ACA-43A9-81F0-8D11DBA290B8}">
      <dgm:prSet custT="1"/>
      <dgm:spPr/>
      <dgm:t>
        <a:bodyPr/>
        <a:lstStyle/>
        <a:p>
          <a:r>
            <a:rPr lang="en-US" sz="2200" dirty="0" smtClean="0">
              <a:solidFill>
                <a:schemeClr val="tx2"/>
              </a:solidFill>
            </a:rPr>
            <a:t>The department’s tripartite board/advisory body is notified of any findings relating to CSBG funding.</a:t>
          </a:r>
          <a:endParaRPr lang="en-US" sz="2200" dirty="0">
            <a:solidFill>
              <a:schemeClr val="tx2"/>
            </a:solidFill>
          </a:endParaRPr>
        </a:p>
      </dgm:t>
    </dgm:pt>
    <dgm:pt modelId="{B6042CEA-7166-40FA-8D65-35D0B56AB86C}" type="parTrans" cxnId="{AB5CB3C9-4358-4DE1-9BCB-1AE281D8E198}">
      <dgm:prSet/>
      <dgm:spPr/>
      <dgm:t>
        <a:bodyPr/>
        <a:lstStyle/>
        <a:p>
          <a:endParaRPr lang="en-US" sz="2200"/>
        </a:p>
      </dgm:t>
    </dgm:pt>
    <dgm:pt modelId="{B2F09867-E9A2-468C-8138-28DDFB1B0085}" type="sibTrans" cxnId="{AB5CB3C9-4358-4DE1-9BCB-1AE281D8E198}">
      <dgm:prSet/>
      <dgm:spPr/>
      <dgm:t>
        <a:bodyPr/>
        <a:lstStyle/>
        <a:p>
          <a:endParaRPr lang="en-US" sz="2200"/>
        </a:p>
      </dgm:t>
    </dgm:pt>
    <dgm:pt modelId="{085531F9-9C15-4D57-B6FF-65C4287D3E86}" type="pres">
      <dgm:prSet presAssocID="{B6684B05-1E97-4420-9A7D-B253D9DDDDCD}" presName="linear" presStyleCnt="0">
        <dgm:presLayoutVars>
          <dgm:dir/>
          <dgm:animLvl val="lvl"/>
          <dgm:resizeHandles val="exact"/>
        </dgm:presLayoutVars>
      </dgm:prSet>
      <dgm:spPr/>
      <dgm:t>
        <a:bodyPr/>
        <a:lstStyle/>
        <a:p>
          <a:endParaRPr lang="en-US"/>
        </a:p>
      </dgm:t>
    </dgm:pt>
    <dgm:pt modelId="{1162610A-34F4-446D-AF31-95FFF2A01C3F}" type="pres">
      <dgm:prSet presAssocID="{3D786ECF-3B11-4442-86F3-10F05B7F6F6B}" presName="parentLin" presStyleCnt="0"/>
      <dgm:spPr/>
      <dgm:t>
        <a:bodyPr/>
        <a:lstStyle/>
        <a:p>
          <a:endParaRPr lang="en-US"/>
        </a:p>
      </dgm:t>
    </dgm:pt>
    <dgm:pt modelId="{CC2FD1A1-4A14-4D93-92AC-0E3ECB3DF797}" type="pres">
      <dgm:prSet presAssocID="{3D786ECF-3B11-4442-86F3-10F05B7F6F6B}" presName="parentLeftMargin" presStyleLbl="node1" presStyleIdx="0" presStyleCnt="1"/>
      <dgm:spPr/>
      <dgm:t>
        <a:bodyPr/>
        <a:lstStyle/>
        <a:p>
          <a:endParaRPr lang="en-US"/>
        </a:p>
      </dgm:t>
    </dgm:pt>
    <dgm:pt modelId="{550A82C9-5D54-4581-906D-30CE4F5288F7}" type="pres">
      <dgm:prSet presAssocID="{3D786ECF-3B11-4442-86F3-10F05B7F6F6B}" presName="parentText" presStyleLbl="node1" presStyleIdx="0" presStyleCnt="1" custScaleY="60219" custLinFactNeighborX="-7407" custLinFactNeighborY="-243">
        <dgm:presLayoutVars>
          <dgm:chMax val="0"/>
          <dgm:bulletEnabled val="1"/>
        </dgm:presLayoutVars>
      </dgm:prSet>
      <dgm:spPr/>
      <dgm:t>
        <a:bodyPr/>
        <a:lstStyle/>
        <a:p>
          <a:endParaRPr lang="en-US"/>
        </a:p>
      </dgm:t>
    </dgm:pt>
    <dgm:pt modelId="{B386848F-BE8B-4990-9C97-8F8A3E0BC5BB}" type="pres">
      <dgm:prSet presAssocID="{3D786ECF-3B11-4442-86F3-10F05B7F6F6B}" presName="negativeSpace" presStyleCnt="0"/>
      <dgm:spPr/>
      <dgm:t>
        <a:bodyPr/>
        <a:lstStyle/>
        <a:p>
          <a:endParaRPr lang="en-US"/>
        </a:p>
      </dgm:t>
    </dgm:pt>
    <dgm:pt modelId="{AA7B12B5-DB2F-4FBB-908B-C7CEE84D6970}" type="pres">
      <dgm:prSet presAssocID="{3D786ECF-3B11-4442-86F3-10F05B7F6F6B}" presName="childText" presStyleLbl="conFgAcc1" presStyleIdx="0" presStyleCnt="1">
        <dgm:presLayoutVars>
          <dgm:bulletEnabled val="1"/>
        </dgm:presLayoutVars>
      </dgm:prSet>
      <dgm:spPr/>
      <dgm:t>
        <a:bodyPr/>
        <a:lstStyle/>
        <a:p>
          <a:endParaRPr lang="en-US"/>
        </a:p>
      </dgm:t>
    </dgm:pt>
  </dgm:ptLst>
  <dgm:cxnLst>
    <dgm:cxn modelId="{27FFBA63-8680-4431-B348-ADF32C597771}" type="presOf" srcId="{B6684B05-1E97-4420-9A7D-B253D9DDDDCD}" destId="{085531F9-9C15-4D57-B6FF-65C4287D3E86}" srcOrd="0" destOrd="0" presId="urn:microsoft.com/office/officeart/2005/8/layout/list1"/>
    <dgm:cxn modelId="{AB5CB3C9-4358-4DE1-9BCB-1AE281D8E198}" srcId="{3D786ECF-3B11-4442-86F3-10F05B7F6F6B}" destId="{F36DE47D-2ACA-43A9-81F0-8D11DBA290B8}" srcOrd="0" destOrd="0" parTransId="{B6042CEA-7166-40FA-8D65-35D0B56AB86C}" sibTransId="{B2F09867-E9A2-468C-8138-28DDFB1B0085}"/>
    <dgm:cxn modelId="{B1E7AA4A-0AA7-4008-A60E-A0D4E171F723}" srcId="{B6684B05-1E97-4420-9A7D-B253D9DDDDCD}" destId="{3D786ECF-3B11-4442-86F3-10F05B7F6F6B}" srcOrd="0" destOrd="0" parTransId="{FF1B22C7-9EB8-4ECB-BA79-A51E8388B7A5}" sibTransId="{BE2FD3C2-30D1-4487-9688-608054352C82}"/>
    <dgm:cxn modelId="{08CEFFD9-4836-431A-B7E6-4E2EEE29F560}" type="presOf" srcId="{3D786ECF-3B11-4442-86F3-10F05B7F6F6B}" destId="{550A82C9-5D54-4581-906D-30CE4F5288F7}" srcOrd="1" destOrd="0" presId="urn:microsoft.com/office/officeart/2005/8/layout/list1"/>
    <dgm:cxn modelId="{6108A74F-98E9-4204-A85E-70F28E83713F}" type="presOf" srcId="{3D786ECF-3B11-4442-86F3-10F05B7F6F6B}" destId="{CC2FD1A1-4A14-4D93-92AC-0E3ECB3DF797}" srcOrd="0" destOrd="0" presId="urn:microsoft.com/office/officeart/2005/8/layout/list1"/>
    <dgm:cxn modelId="{197472B4-AAF8-4591-9CE4-831F65DBBA67}" type="presOf" srcId="{F36DE47D-2ACA-43A9-81F0-8D11DBA290B8}" destId="{AA7B12B5-DB2F-4FBB-908B-C7CEE84D6970}" srcOrd="0" destOrd="0" presId="urn:microsoft.com/office/officeart/2005/8/layout/list1"/>
    <dgm:cxn modelId="{1CA365F1-495B-4C02-AD98-2AA916F0BB82}" type="presParOf" srcId="{085531F9-9C15-4D57-B6FF-65C4287D3E86}" destId="{1162610A-34F4-446D-AF31-95FFF2A01C3F}" srcOrd="0" destOrd="0" presId="urn:microsoft.com/office/officeart/2005/8/layout/list1"/>
    <dgm:cxn modelId="{A660234A-37AF-43F5-90D2-F1B2F82D30CD}" type="presParOf" srcId="{1162610A-34F4-446D-AF31-95FFF2A01C3F}" destId="{CC2FD1A1-4A14-4D93-92AC-0E3ECB3DF797}" srcOrd="0" destOrd="0" presId="urn:microsoft.com/office/officeart/2005/8/layout/list1"/>
    <dgm:cxn modelId="{FD96857D-4105-4956-B6DD-BFC3BD330341}" type="presParOf" srcId="{1162610A-34F4-446D-AF31-95FFF2A01C3F}" destId="{550A82C9-5D54-4581-906D-30CE4F5288F7}" srcOrd="1" destOrd="0" presId="urn:microsoft.com/office/officeart/2005/8/layout/list1"/>
    <dgm:cxn modelId="{04EB04C6-E34D-4606-A48B-568EA8A7E017}" type="presParOf" srcId="{085531F9-9C15-4D57-B6FF-65C4287D3E86}" destId="{B386848F-BE8B-4990-9C97-8F8A3E0BC5BB}" srcOrd="1" destOrd="0" presId="urn:microsoft.com/office/officeart/2005/8/layout/list1"/>
    <dgm:cxn modelId="{9011EC1F-0AF9-470A-AC85-BFF2F9EDA723}" type="presParOf" srcId="{085531F9-9C15-4D57-B6FF-65C4287D3E86}" destId="{AA7B12B5-DB2F-4FBB-908B-C7CEE84D6970}"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tripartite board</a:t>
            </a:r>
            <a:r>
              <a:rPr lang="en-US" sz="1100" baseline="0" dirty="0" smtClean="0">
                <a:latin typeface="+mn-lt"/>
              </a:rPr>
              <a:t> plays an instrumental role in ensuring that a CAA is accountable, i.e., fiscally strong, legally complaint and operationally sound. Maintaining accountability requires the implementation of systems, policies and procedures that the board oversees, reviews and approves.  To gain and maintain public trust, a CAA must be able to show that it has a strong commitment to ethical principles, transparency and accountability.</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val="2350917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1" baseline="0" dirty="0" smtClean="0"/>
              <a:t>False. </a:t>
            </a:r>
            <a:r>
              <a:rPr lang="en-US" baseline="0" dirty="0" smtClean="0"/>
              <a:t>As we will discuss in greater detail in the following slides, there are a number of ways that a tripartite board of a public CAA that is a division or department of the local government may and should exercise influence over the local government budget, especially the sections relating to the programs the board oversees. </a:t>
            </a:r>
          </a:p>
          <a:p>
            <a:pPr marL="228600" indent="-228600">
              <a:buAutoNum type="arabicPeriod"/>
            </a:pPr>
            <a:endParaRPr lang="en-US" baseline="0" dirty="0" smtClean="0"/>
          </a:p>
          <a:p>
            <a:pPr marL="228600" indent="-228600">
              <a:buAutoNum type="arabicPeriod"/>
            </a:pPr>
            <a:r>
              <a:rPr lang="en-US" b="1" baseline="0" dirty="0" smtClean="0"/>
              <a:t>True. </a:t>
            </a:r>
            <a:r>
              <a:rPr lang="en-US" baseline="0" dirty="0" smtClean="0"/>
              <a:t>Again, we will discuss the tripartite board’s receipt of financial reports in greater detail in the following slides, however, it is important that the tripartite board work closely with the local governing officials so that the officials understand what the tripartite board needs to effectively fulfill its oversight responsibilities.</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val="3205921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199" y="4416099"/>
            <a:ext cx="6096001" cy="4182457"/>
          </a:xfrm>
        </p:spPr>
        <p:txBody>
          <a:bodyPr>
            <a:noAutofit/>
          </a:bodyPr>
          <a:lstStyle/>
          <a:p>
            <a:pPr>
              <a:spcBef>
                <a:spcPts val="0"/>
              </a:spcBef>
            </a:pPr>
            <a:r>
              <a:rPr lang="en-US" sz="1100" dirty="0" smtClean="0">
                <a:latin typeface="+mn-lt"/>
              </a:rPr>
              <a:t>The</a:t>
            </a:r>
            <a:r>
              <a:rPr lang="en-US" sz="1100" baseline="0" dirty="0" smtClean="0">
                <a:latin typeface="+mn-lt"/>
              </a:rPr>
              <a:t> tripartite </a:t>
            </a:r>
            <a:r>
              <a:rPr lang="en-US" sz="1100" dirty="0" smtClean="0">
                <a:latin typeface="+mn-lt"/>
              </a:rPr>
              <a:t>board</a:t>
            </a:r>
            <a:r>
              <a:rPr lang="en-US" sz="1100" baseline="0" dirty="0" smtClean="0">
                <a:latin typeface="+mn-lt"/>
              </a:rPr>
              <a:t>, as permitted by the local government policies and procedures, oversees the CAA’s finances which includes reviewing how the CAA allocates its resources and protects </a:t>
            </a:r>
            <a:r>
              <a:rPr lang="en-US" sz="1100" dirty="0" smtClean="0">
                <a:latin typeface="+mn-lt"/>
              </a:rPr>
              <a:t>its funds and resources</a:t>
            </a:r>
            <a:r>
              <a:rPr lang="en-US" sz="1100" baseline="0" dirty="0" smtClean="0">
                <a:latin typeface="+mn-lt"/>
              </a:rPr>
              <a:t> from misuse or mismanagement.  The board meets</a:t>
            </a:r>
            <a:r>
              <a:rPr lang="en-US" sz="1100" dirty="0" smtClean="0">
                <a:latin typeface="+mn-lt"/>
              </a:rPr>
              <a:t> this responsibility  by:</a:t>
            </a:r>
          </a:p>
          <a:p>
            <a:pPr>
              <a:spcBef>
                <a:spcPts val="0"/>
              </a:spcBef>
            </a:pPr>
            <a:endParaRPr lang="en-US" sz="1100" dirty="0" smtClean="0">
              <a:latin typeface="+mn-lt"/>
            </a:endParaRPr>
          </a:p>
          <a:p>
            <a:pPr>
              <a:spcBef>
                <a:spcPts val="0"/>
              </a:spcBef>
              <a:buFont typeface="Arial" pitchFamily="34" charset="0"/>
              <a:buChar char="•"/>
            </a:pPr>
            <a:r>
              <a:rPr lang="en-US" sz="1100" dirty="0" smtClean="0">
                <a:latin typeface="+mn-lt"/>
              </a:rPr>
              <a:t>Reviewing financial statements </a:t>
            </a:r>
          </a:p>
          <a:p>
            <a:pPr>
              <a:spcBef>
                <a:spcPts val="0"/>
              </a:spcBef>
              <a:buFont typeface="Arial" pitchFamily="34" charset="0"/>
              <a:buChar char="•"/>
            </a:pPr>
            <a:r>
              <a:rPr lang="en-US" sz="1100" dirty="0" smtClean="0">
                <a:latin typeface="+mn-lt"/>
              </a:rPr>
              <a:t>Providing</a:t>
            </a:r>
            <a:r>
              <a:rPr lang="en-US" sz="1100" baseline="0" dirty="0" smtClean="0">
                <a:latin typeface="+mn-lt"/>
              </a:rPr>
              <a:t> feedback to the local governing officials on</a:t>
            </a:r>
            <a:r>
              <a:rPr lang="en-US" sz="1100" dirty="0" smtClean="0">
                <a:latin typeface="+mn-lt"/>
              </a:rPr>
              <a:t> the annual budget. </a:t>
            </a:r>
          </a:p>
          <a:p>
            <a:pPr>
              <a:spcBef>
                <a:spcPts val="0"/>
              </a:spcBef>
              <a:buFont typeface="Arial" pitchFamily="34" charset="0"/>
              <a:buChar char="•"/>
            </a:pPr>
            <a:r>
              <a:rPr lang="en-US" sz="1100" dirty="0" smtClean="0">
                <a:latin typeface="+mn-lt"/>
              </a:rPr>
              <a:t>Developing</a:t>
            </a:r>
            <a:r>
              <a:rPr lang="en-US" sz="1100" baseline="0" dirty="0" smtClean="0">
                <a:latin typeface="+mn-lt"/>
              </a:rPr>
              <a:t> dashboards to focus the tripartite board on those financial indicators most relevant to the public CAA’s operations</a:t>
            </a:r>
            <a:r>
              <a:rPr lang="en-US" sz="1100" dirty="0" smtClean="0">
                <a:latin typeface="+mn-lt"/>
              </a:rPr>
              <a:t>.  </a:t>
            </a:r>
          </a:p>
          <a:p>
            <a:pPr>
              <a:spcBef>
                <a:spcPts val="0"/>
              </a:spcBef>
              <a:buFont typeface="Arial" pitchFamily="34" charset="0"/>
              <a:buChar char="•"/>
            </a:pPr>
            <a:r>
              <a:rPr lang="en-US" sz="1100" dirty="0" smtClean="0">
                <a:latin typeface="+mn-lt"/>
              </a:rPr>
              <a:t>Receiving</a:t>
            </a:r>
            <a:r>
              <a:rPr lang="en-US" sz="1100" baseline="0" dirty="0" smtClean="0">
                <a:latin typeface="+mn-lt"/>
              </a:rPr>
              <a:t> notification of the availability of the local government audit and any findings relating to CSBG</a:t>
            </a:r>
            <a:endParaRPr lang="en-US" sz="1100" dirty="0" smtClean="0">
              <a:latin typeface="+mn-lt"/>
            </a:endParaRPr>
          </a:p>
          <a:p>
            <a:pPr>
              <a:spcBef>
                <a:spcPts val="0"/>
              </a:spcBef>
              <a:buFont typeface="Arial" pitchFamily="34" charset="0"/>
              <a:buChar char="•"/>
            </a:pP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8</a:t>
            </a:fld>
            <a:endParaRPr lang="en-US" dirty="0"/>
          </a:p>
        </p:txBody>
      </p:sp>
    </p:spTree>
    <p:extLst>
      <p:ext uri="{BB962C8B-B14F-4D97-AF65-F5344CB8AC3E}">
        <p14:creationId xmlns:p14="http://schemas.microsoft.com/office/powerpoint/2010/main" val="2261649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152400"/>
            <a:ext cx="3225800" cy="2419350"/>
          </a:xfrm>
        </p:spPr>
      </p:sp>
      <p:sp>
        <p:nvSpPr>
          <p:cNvPr id="3" name="Notes Placeholder 2"/>
          <p:cNvSpPr>
            <a:spLocks noGrp="1"/>
          </p:cNvSpPr>
          <p:nvPr>
            <p:ph type="body" idx="1"/>
          </p:nvPr>
        </p:nvSpPr>
        <p:spPr>
          <a:xfrm>
            <a:off x="228600" y="2667000"/>
            <a:ext cx="6477000" cy="6400800"/>
          </a:xfrm>
        </p:spPr>
        <p:txBody>
          <a:bodyPr>
            <a:noAutofit/>
          </a:bodyPr>
          <a:lstStyle/>
          <a:p>
            <a:pPr>
              <a:spcBef>
                <a:spcPts val="0"/>
              </a:spcBef>
            </a:pPr>
            <a:r>
              <a:rPr lang="en-US" sz="1050" dirty="0" smtClean="0">
                <a:latin typeface="+mn-lt"/>
              </a:rPr>
              <a:t>As permitted by local government policies and procedures, the tripartite</a:t>
            </a:r>
            <a:r>
              <a:rPr lang="en-US" sz="1050" baseline="0" dirty="0" smtClean="0">
                <a:latin typeface="+mn-lt"/>
              </a:rPr>
              <a:t> board may receive financial reports that provide information about the public CAA’s revenues and expenditures and a comparison of budget to actual. </a:t>
            </a:r>
            <a:r>
              <a:rPr lang="en-US" sz="1050" dirty="0" smtClean="0">
                <a:latin typeface="+mn-lt"/>
              </a:rPr>
              <a:t>CAPLAW recommends a five-step approach to reviewing</a:t>
            </a:r>
            <a:r>
              <a:rPr lang="en-US" sz="1050" baseline="0" dirty="0" smtClean="0">
                <a:latin typeface="+mn-lt"/>
              </a:rPr>
              <a:t> financial reports</a:t>
            </a:r>
            <a:r>
              <a:rPr lang="en-US" sz="1050" dirty="0" smtClean="0">
                <a:latin typeface="+mn-lt"/>
              </a:rPr>
              <a:t>:</a:t>
            </a:r>
          </a:p>
          <a:p>
            <a:pPr>
              <a:spcBef>
                <a:spcPts val="0"/>
              </a:spcBef>
            </a:pPr>
            <a:endParaRPr lang="en-US" sz="1050" dirty="0" smtClean="0">
              <a:latin typeface="+mn-lt"/>
            </a:endParaRPr>
          </a:p>
          <a:p>
            <a:pPr>
              <a:spcBef>
                <a:spcPts val="0"/>
              </a:spcBef>
            </a:pPr>
            <a:r>
              <a:rPr lang="en-US" sz="1050" b="1" dirty="0" smtClean="0">
                <a:latin typeface="+mn-lt"/>
              </a:rPr>
              <a:t>Step 1: Preliminary Review by the Finance Committee</a:t>
            </a:r>
          </a:p>
          <a:p>
            <a:pPr>
              <a:spcBef>
                <a:spcPts val="0"/>
              </a:spcBef>
            </a:pPr>
            <a:r>
              <a:rPr lang="en-US" sz="1050" dirty="0" smtClean="0">
                <a:latin typeface="+mn-lt"/>
              </a:rPr>
              <a:t>Use</a:t>
            </a:r>
            <a:r>
              <a:rPr lang="en-US" sz="1050" baseline="0" dirty="0" smtClean="0">
                <a:latin typeface="+mn-lt"/>
              </a:rPr>
              <a:t> a finance co</a:t>
            </a:r>
            <a:r>
              <a:rPr lang="en-US" sz="1050" dirty="0" smtClean="0">
                <a:latin typeface="+mn-lt"/>
              </a:rPr>
              <a:t>mmittee. One of the committee’s tasks should be to review the financial reports in advance of the board meeting and</a:t>
            </a:r>
            <a:r>
              <a:rPr lang="en-US" sz="1050" baseline="0" dirty="0" smtClean="0">
                <a:latin typeface="+mn-lt"/>
              </a:rPr>
              <a:t> take the lead on discussing them </a:t>
            </a:r>
            <a:r>
              <a:rPr lang="en-US" sz="1050" dirty="0" smtClean="0">
                <a:latin typeface="+mn-lt"/>
              </a:rPr>
              <a:t>at the meeting. If the CAA does not have a finance committee, someone should be designated to review the reports</a:t>
            </a:r>
            <a:r>
              <a:rPr lang="en-US" sz="1050" baseline="0" dirty="0" smtClean="0">
                <a:latin typeface="+mn-lt"/>
              </a:rPr>
              <a:t> </a:t>
            </a:r>
            <a:r>
              <a:rPr lang="en-US" sz="1050" dirty="0" smtClean="0">
                <a:latin typeface="+mn-lt"/>
              </a:rPr>
              <a:t>in advance of the meeting and lead the discussion. This person could be a board member or the CAA’s CFO or treasurer, depending on the CAA’s resources and circumstances. Even if a non-board member leads the discussion, CAPLAW recommends that the staff member review the reports ahead of time with a board member, such as the treasurer, so that at least one board member will have a more detailed understanding of the reports.</a:t>
            </a:r>
          </a:p>
          <a:p>
            <a:pPr>
              <a:spcBef>
                <a:spcPts val="0"/>
              </a:spcBef>
            </a:pPr>
            <a:endParaRPr lang="en-US" sz="1050" dirty="0" smtClean="0">
              <a:latin typeface="+mn-lt"/>
            </a:endParaRPr>
          </a:p>
          <a:p>
            <a:pPr>
              <a:spcBef>
                <a:spcPts val="0"/>
              </a:spcBef>
            </a:pPr>
            <a:r>
              <a:rPr lang="en-US" sz="1050" b="1" dirty="0" smtClean="0">
                <a:latin typeface="+mn-lt"/>
              </a:rPr>
              <a:t>Step 2: Review by Every Board Member</a:t>
            </a:r>
          </a:p>
          <a:p>
            <a:pPr>
              <a:spcBef>
                <a:spcPts val="0"/>
              </a:spcBef>
            </a:pPr>
            <a:r>
              <a:rPr lang="en-US" sz="1050" dirty="0" smtClean="0">
                <a:latin typeface="+mn-lt"/>
              </a:rPr>
              <a:t>Every board member should receive a packet of financial information at least one week in advance of the scheduled board meeting. The packet should include financial reports as permitted by the</a:t>
            </a:r>
            <a:r>
              <a:rPr lang="en-US" sz="1050" baseline="0" dirty="0" smtClean="0">
                <a:latin typeface="+mn-lt"/>
              </a:rPr>
              <a:t> local government policy and procedures</a:t>
            </a:r>
            <a:r>
              <a:rPr lang="en-US" sz="1050" dirty="0" smtClean="0">
                <a:latin typeface="+mn-lt"/>
              </a:rPr>
              <a:t>, and if possible, an analysis of the reports</a:t>
            </a:r>
            <a:r>
              <a:rPr lang="en-US" sz="1050" baseline="0" dirty="0" smtClean="0">
                <a:latin typeface="+mn-lt"/>
              </a:rPr>
              <a:t> </a:t>
            </a:r>
            <a:r>
              <a:rPr lang="en-US" sz="1050" dirty="0" smtClean="0">
                <a:latin typeface="+mn-lt"/>
              </a:rPr>
              <a:t>from the board’s finance committee or the CAA’s CFO or treasurer. Each board member—no matter how financially illiterate—should review the reports before the meeting.</a:t>
            </a:r>
          </a:p>
          <a:p>
            <a:pPr>
              <a:spcBef>
                <a:spcPts val="0"/>
              </a:spcBef>
            </a:pPr>
            <a:endParaRPr lang="en-US" sz="1050" dirty="0" smtClean="0">
              <a:latin typeface="+mn-lt"/>
            </a:endParaRPr>
          </a:p>
          <a:p>
            <a:pPr>
              <a:spcBef>
                <a:spcPts val="0"/>
              </a:spcBef>
            </a:pPr>
            <a:r>
              <a:rPr lang="en-US" sz="1050" b="1" dirty="0" smtClean="0">
                <a:latin typeface="+mn-lt"/>
              </a:rPr>
              <a:t>Step 3: Regular Discussion of the Financial Statements</a:t>
            </a:r>
          </a:p>
          <a:p>
            <a:pPr>
              <a:spcBef>
                <a:spcPts val="0"/>
              </a:spcBef>
            </a:pPr>
            <a:r>
              <a:rPr lang="en-US" sz="1050" dirty="0" smtClean="0">
                <a:latin typeface="+mn-lt"/>
              </a:rPr>
              <a:t>The meeting agenda should set aside sufficient time to permit a thorough discussion of the financial report. The discussion</a:t>
            </a:r>
            <a:r>
              <a:rPr lang="en-US" sz="1050" baseline="0" dirty="0" smtClean="0">
                <a:latin typeface="+mn-lt"/>
              </a:rPr>
              <a:t> may </a:t>
            </a:r>
            <a:r>
              <a:rPr lang="en-US" sz="1050" dirty="0" smtClean="0">
                <a:latin typeface="+mn-lt"/>
              </a:rPr>
              <a:t>include a review of:</a:t>
            </a:r>
          </a:p>
          <a:p>
            <a:pPr marL="115888" indent="-115888">
              <a:spcBef>
                <a:spcPts val="0"/>
              </a:spcBef>
              <a:buFont typeface="Arial" pitchFamily="34" charset="0"/>
              <a:buChar char="•"/>
            </a:pPr>
            <a:r>
              <a:rPr lang="en-US" sz="1050" dirty="0" smtClean="0">
                <a:latin typeface="+mn-lt"/>
              </a:rPr>
              <a:t> Variances from budget—comparing what actually happened with the annual plan</a:t>
            </a:r>
          </a:p>
          <a:p>
            <a:pPr marL="115888" indent="-115888">
              <a:spcBef>
                <a:spcPts val="0"/>
              </a:spcBef>
              <a:buFont typeface="Arial" pitchFamily="34" charset="0"/>
              <a:buChar char="•"/>
            </a:pPr>
            <a:r>
              <a:rPr lang="en-US" sz="1050" dirty="0" smtClean="0">
                <a:latin typeface="+mn-lt"/>
              </a:rPr>
              <a:t> Liquidity—the CAA’s ability to meet its obligations as they become due</a:t>
            </a:r>
          </a:p>
          <a:p>
            <a:pPr marL="115888" indent="-115888">
              <a:spcBef>
                <a:spcPts val="0"/>
              </a:spcBef>
              <a:buFont typeface="Arial" pitchFamily="34" charset="0"/>
              <a:buChar char="•"/>
            </a:pPr>
            <a:r>
              <a:rPr lang="en-US" sz="1050" dirty="0" smtClean="0">
                <a:latin typeface="+mn-lt"/>
              </a:rPr>
              <a:t> Unrestricted net assets available for operations</a:t>
            </a:r>
          </a:p>
          <a:p>
            <a:pPr marL="115888" indent="-115888">
              <a:spcBef>
                <a:spcPts val="0"/>
              </a:spcBef>
              <a:buFont typeface="Arial" pitchFamily="34" charset="0"/>
              <a:buChar char="•"/>
            </a:pPr>
            <a:r>
              <a:rPr lang="en-US" sz="1050" dirty="0" smtClean="0">
                <a:latin typeface="+mn-lt"/>
              </a:rPr>
              <a:t> Program-by-program analysis of revenue and expenses</a:t>
            </a:r>
          </a:p>
          <a:p>
            <a:pPr marL="115888" indent="-115888">
              <a:spcBef>
                <a:spcPts val="0"/>
              </a:spcBef>
              <a:buFont typeface="Arial" pitchFamily="34" charset="0"/>
              <a:buChar char="•"/>
            </a:pPr>
            <a:r>
              <a:rPr lang="en-US" sz="1050" dirty="0" smtClean="0">
                <a:latin typeface="+mn-lt"/>
              </a:rPr>
              <a:t> Key financial metrics</a:t>
            </a:r>
          </a:p>
          <a:p>
            <a:pPr marL="115888" indent="-115888">
              <a:spcBef>
                <a:spcPts val="0"/>
              </a:spcBef>
              <a:buFont typeface="Arial" pitchFamily="34" charset="0"/>
              <a:buChar char="•"/>
            </a:pPr>
            <a:r>
              <a:rPr lang="en-US" sz="1050" dirty="0" smtClean="0">
                <a:latin typeface="+mn-lt"/>
              </a:rPr>
              <a:t> Stability of the CAA’s grants and other revenue sources</a:t>
            </a:r>
          </a:p>
          <a:p>
            <a:pPr marL="115888" indent="-115888">
              <a:spcBef>
                <a:spcPts val="0"/>
              </a:spcBef>
              <a:buFont typeface="Arial" pitchFamily="34" charset="0"/>
              <a:buChar char="•"/>
            </a:pPr>
            <a:r>
              <a:rPr lang="en-US" sz="1050" dirty="0" smtClean="0">
                <a:latin typeface="+mn-lt"/>
              </a:rPr>
              <a:t> Any other matters involving finances warranting discussion</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4: Once-a-Year Discussions</a:t>
            </a:r>
          </a:p>
          <a:p>
            <a:pPr>
              <a:spcBef>
                <a:spcPts val="0"/>
              </a:spcBef>
            </a:pPr>
            <a:r>
              <a:rPr lang="en-US" sz="1050" dirty="0" smtClean="0">
                <a:latin typeface="+mn-lt"/>
              </a:rPr>
              <a:t>At least once a year, the tripartite board should discuss the following matters in detail: auditor’s annual report and management letter as it relates to CSBG</a:t>
            </a:r>
            <a:r>
              <a:rPr lang="en-US" sz="1050" baseline="0" dirty="0" smtClean="0">
                <a:latin typeface="+mn-lt"/>
              </a:rPr>
              <a:t> findings</a:t>
            </a:r>
            <a:r>
              <a:rPr lang="en-US" sz="1050" dirty="0" smtClean="0">
                <a:latin typeface="+mn-lt"/>
              </a:rPr>
              <a:t>; CAA’s annual budget; CAA’s compliance</a:t>
            </a:r>
            <a:r>
              <a:rPr lang="en-US" sz="1050" baseline="0" dirty="0" smtClean="0">
                <a:latin typeface="+mn-lt"/>
              </a:rPr>
              <a:t> with the local government’s</a:t>
            </a:r>
            <a:r>
              <a:rPr lang="en-US" sz="1050" dirty="0" smtClean="0">
                <a:latin typeface="+mn-lt"/>
              </a:rPr>
              <a:t> system of internal controls; CAA’s overall financial health, including its liquidity and unrestricted net assets; CAA’s long-term financial plans and needs. The board need not address all of these topics at the same meeting.</a:t>
            </a:r>
          </a:p>
          <a:p>
            <a:pPr marL="115888" indent="-115888">
              <a:spcBef>
                <a:spcPts val="0"/>
              </a:spcBef>
            </a:pPr>
            <a:endParaRPr lang="en-US" sz="1050" b="1" dirty="0" smtClean="0">
              <a:latin typeface="+mn-lt"/>
            </a:endParaRPr>
          </a:p>
          <a:p>
            <a:pPr marL="115888" indent="-115888">
              <a:spcBef>
                <a:spcPts val="0"/>
              </a:spcBef>
            </a:pPr>
            <a:r>
              <a:rPr lang="en-US" sz="1050" b="1" dirty="0" smtClean="0">
                <a:latin typeface="+mn-lt"/>
              </a:rPr>
              <a:t>Step 5: Questions and Answers</a:t>
            </a:r>
          </a:p>
          <a:p>
            <a:pPr>
              <a:spcBef>
                <a:spcPts val="0"/>
              </a:spcBef>
            </a:pPr>
            <a:r>
              <a:rPr lang="en-US" sz="1050" dirty="0" smtClean="0">
                <a:latin typeface="+mn-lt"/>
              </a:rPr>
              <a:t>Time should be set aside during each discussion of the CAA’s finances for a robust question</a:t>
            </a:r>
            <a:r>
              <a:rPr lang="en-US" sz="1050" baseline="0" dirty="0" smtClean="0">
                <a:latin typeface="+mn-lt"/>
              </a:rPr>
              <a:t> and answer</a:t>
            </a:r>
            <a:r>
              <a:rPr lang="en-US" sz="1050" dirty="0" smtClean="0">
                <a:latin typeface="+mn-lt"/>
              </a:rPr>
              <a:t> session. Questions should be encouraged.</a:t>
            </a:r>
            <a:endParaRPr lang="en-US" sz="105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val="1001566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304800"/>
            <a:ext cx="3848100" cy="2886075"/>
          </a:xfrm>
        </p:spPr>
      </p:sp>
      <p:sp>
        <p:nvSpPr>
          <p:cNvPr id="3" name="Notes Placeholder 2"/>
          <p:cNvSpPr>
            <a:spLocks noGrp="1"/>
          </p:cNvSpPr>
          <p:nvPr>
            <p:ph type="body" idx="1"/>
          </p:nvPr>
        </p:nvSpPr>
        <p:spPr>
          <a:xfrm>
            <a:off x="304800" y="3276600"/>
            <a:ext cx="6477000" cy="5638800"/>
          </a:xfrm>
        </p:spPr>
        <p:txBody>
          <a:bodyPr>
            <a:noAutofit/>
          </a:bodyPr>
          <a:lstStyle/>
          <a:p>
            <a:pPr>
              <a:spcBef>
                <a:spcPts val="0"/>
              </a:spcBef>
            </a:pPr>
            <a:r>
              <a:rPr lang="en-US" sz="1100" b="0" dirty="0" smtClean="0">
                <a:latin typeface="+mn-lt"/>
              </a:rPr>
              <a:t>While</a:t>
            </a:r>
            <a:r>
              <a:rPr lang="en-US" sz="1100" b="0" baseline="0" dirty="0" smtClean="0">
                <a:latin typeface="+mn-lt"/>
              </a:rPr>
              <a:t> a tripartite board may not have authority to develop the CAA’s annual budget, it should provide feedback on the CSBG budget process as permitted by local government policies and procedures. Tripartite board members should advocate for the CAA by attending hearings and meetings about the budget. </a:t>
            </a:r>
            <a:r>
              <a:rPr lang="en-US" sz="1100" b="0" dirty="0" smtClean="0">
                <a:latin typeface="+mn-lt"/>
              </a:rPr>
              <a:t>The</a:t>
            </a:r>
            <a:r>
              <a:rPr lang="en-US" sz="1100" b="0" baseline="0" dirty="0" smtClean="0">
                <a:latin typeface="+mn-lt"/>
              </a:rPr>
              <a:t> annual budget is also a useful tool for monitoring the CAA’s performance throughout the year. To facilitate use of the budget, the board should assist its members with developing a high-level understanding of the following aspects of a budget:</a:t>
            </a:r>
          </a:p>
          <a:p>
            <a:pPr>
              <a:spcBef>
                <a:spcPts val="0"/>
              </a:spcBef>
            </a:pPr>
            <a:endParaRPr lang="en-US" sz="1100" b="1" dirty="0" smtClean="0">
              <a:latin typeface="+mn-lt"/>
            </a:endParaRPr>
          </a:p>
          <a:p>
            <a:pPr>
              <a:spcBef>
                <a:spcPts val="0"/>
              </a:spcBef>
            </a:pPr>
            <a:r>
              <a:rPr lang="en-US" sz="1100" b="1" dirty="0" smtClean="0">
                <a:latin typeface="+mn-lt"/>
              </a:rPr>
              <a:t>Assumptions:</a:t>
            </a:r>
            <a:r>
              <a:rPr lang="en-US" sz="1100" b="1" baseline="0" dirty="0" smtClean="0">
                <a:latin typeface="+mn-lt"/>
              </a:rPr>
              <a:t> </a:t>
            </a:r>
            <a:r>
              <a:rPr lang="en-US" sz="1100" dirty="0" smtClean="0">
                <a:latin typeface="+mn-lt"/>
              </a:rPr>
              <a:t>The annual operating budget represents the CAA’s best estimate or projection of income and expenses for the upcoming fiscal year. Sound budgeting requires systematic recording of the assumptions that are the basis of the projections. Clear documentation of assumptions will make it much easier to calculate the impact on the overall budget that will occur when</a:t>
            </a:r>
            <a:r>
              <a:rPr lang="en-US" sz="1100" baseline="0" dirty="0" smtClean="0">
                <a:latin typeface="+mn-lt"/>
              </a:rPr>
              <a:t> </a:t>
            </a:r>
            <a:r>
              <a:rPr lang="en-US" sz="1100" dirty="0" smtClean="0">
                <a:latin typeface="+mn-lt"/>
              </a:rPr>
              <a:t>assumptions change.</a:t>
            </a:r>
          </a:p>
          <a:p>
            <a:pPr>
              <a:spcBef>
                <a:spcPts val="0"/>
              </a:spcBef>
            </a:pPr>
            <a:endParaRPr lang="en-US" sz="1100" dirty="0" smtClean="0">
              <a:latin typeface="+mn-lt"/>
            </a:endParaRPr>
          </a:p>
          <a:p>
            <a:pPr>
              <a:spcBef>
                <a:spcPts val="0"/>
              </a:spcBef>
            </a:pPr>
            <a:r>
              <a:rPr lang="en-US" sz="1100" b="1" dirty="0" smtClean="0">
                <a:latin typeface="+mn-lt"/>
              </a:rPr>
              <a:t>Cost</a:t>
            </a:r>
            <a:r>
              <a:rPr lang="en-US" sz="1100" b="1" baseline="0" dirty="0" smtClean="0">
                <a:latin typeface="+mn-lt"/>
              </a:rPr>
              <a:t> centers</a:t>
            </a:r>
            <a:r>
              <a:rPr lang="en-US" sz="1100" baseline="0" dirty="0" smtClean="0">
                <a:latin typeface="+mn-lt"/>
              </a:rPr>
              <a:t>. </a:t>
            </a:r>
            <a:r>
              <a:rPr lang="en-US" sz="1100" dirty="0" smtClean="0">
                <a:latin typeface="+mn-lt"/>
              </a:rPr>
              <a:t>CAAs frequently operate multiple programs and in many instances, each program is supported through the use of resources from multiple sources. The use of a cost center budget structure facilitates describing how various programs will be supported and how various funding sources will be used in accordance with the requirements of specific funders. Budgets for all cost centers must be integrated into the comprehensive annual budget document. For example, a CAA with a Head Start, weatherization, and energy assistance programs will</a:t>
            </a:r>
            <a:r>
              <a:rPr lang="en-US" sz="1100" baseline="0" dirty="0" smtClean="0">
                <a:latin typeface="+mn-lt"/>
              </a:rPr>
              <a:t> have </a:t>
            </a:r>
            <a:r>
              <a:rPr lang="en-US" sz="1100" dirty="0" smtClean="0">
                <a:latin typeface="+mn-lt"/>
              </a:rPr>
              <a:t>budgets for each program as well as cost centers for general administration.</a:t>
            </a:r>
          </a:p>
          <a:p>
            <a:pPr>
              <a:spcBef>
                <a:spcPts val="0"/>
              </a:spcBef>
            </a:pPr>
            <a:endParaRPr lang="en-US" sz="1100" dirty="0" smtClean="0">
              <a:latin typeface="+mn-lt"/>
            </a:endParaRPr>
          </a:p>
          <a:p>
            <a:pPr>
              <a:spcBef>
                <a:spcPts val="0"/>
              </a:spcBef>
            </a:pPr>
            <a:r>
              <a:rPr lang="en-US" sz="1100" b="1" dirty="0" smtClean="0">
                <a:latin typeface="+mn-lt"/>
              </a:rPr>
              <a:t>Grant requirements</a:t>
            </a:r>
            <a:r>
              <a:rPr lang="en-US" sz="1100" dirty="0" smtClean="0">
                <a:latin typeface="+mn-lt"/>
              </a:rPr>
              <a:t>. B</a:t>
            </a:r>
            <a:r>
              <a:rPr lang="en-US" sz="1100" baseline="0" dirty="0" smtClean="0">
                <a:latin typeface="+mn-lt"/>
              </a:rPr>
              <a:t>oard members should have a high-level understanding of the goals of the financial</a:t>
            </a:r>
            <a:r>
              <a:rPr lang="en-US" sz="1100" dirty="0" smtClean="0">
                <a:latin typeface="+mn-lt"/>
              </a:rPr>
              <a:t> requirements that apply to federal grants</a:t>
            </a:r>
            <a:r>
              <a:rPr lang="en-US" sz="1100" baseline="0" dirty="0" smtClean="0">
                <a:latin typeface="+mn-lt"/>
              </a:rPr>
              <a:t> so they understand how the funding may be sued and the importance strong financial systems and processes.</a:t>
            </a: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10</a:t>
            </a:fld>
            <a:endParaRPr lang="en-US"/>
          </a:p>
        </p:txBody>
      </p:sp>
    </p:spTree>
    <p:extLst>
      <p:ext uri="{BB962C8B-B14F-4D97-AF65-F5344CB8AC3E}">
        <p14:creationId xmlns:p14="http://schemas.microsoft.com/office/powerpoint/2010/main" val="2595712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receive financial reports and provide input on the CSBG budget process as permitted by local government procedures.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11</a:t>
            </a:fld>
            <a:endParaRPr lang="en-US" dirty="0"/>
          </a:p>
        </p:txBody>
      </p:sp>
    </p:spTree>
    <p:extLst>
      <p:ext uri="{BB962C8B-B14F-4D97-AF65-F5344CB8AC3E}">
        <p14:creationId xmlns:p14="http://schemas.microsoft.com/office/powerpoint/2010/main" val="3514188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en-US" sz="1100" dirty="0" smtClean="0">
                <a:latin typeface="+mn-lt"/>
              </a:rPr>
              <a:t>As previously noted, the CSBG Organizational</a:t>
            </a:r>
            <a:r>
              <a:rPr lang="en-US" sz="1100" baseline="0" dirty="0" smtClean="0">
                <a:latin typeface="+mn-lt"/>
              </a:rPr>
              <a:t> Standards require that boards are notified of the availability of the local government audit as well as of any findings relating to CSBG funding. The tripartite board will likely work closely with the local governing officials to help address and resolve any CSBG </a:t>
            </a:r>
            <a:r>
              <a:rPr lang="en-US" sz="1100" baseline="0" smtClean="0">
                <a:latin typeface="+mn-lt"/>
              </a:rPr>
              <a:t>related findings.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12</a:t>
            </a:fld>
            <a:endParaRPr lang="en-US" dirty="0"/>
          </a:p>
        </p:txBody>
      </p:sp>
    </p:spTree>
    <p:extLst>
      <p:ext uri="{BB962C8B-B14F-4D97-AF65-F5344CB8AC3E}">
        <p14:creationId xmlns:p14="http://schemas.microsoft.com/office/powerpoint/2010/main" val="351418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notesSlide" Target="../notesSlides/notesSlide11.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notesSlide" Target="../notesSlides/notesSlide12.xml"/><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a:t>
            </a:r>
            <a:r>
              <a:rPr lang="en-US" smtClean="0"/>
              <a:t>of the </a:t>
            </a:r>
            <a:r>
              <a:rPr lang="en-US" dirty="0" smtClean="0"/>
              <a:t>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a:xfrm>
            <a:off x="8305800" y="6416675"/>
            <a:ext cx="609600" cy="365125"/>
          </a:xfrm>
        </p:spPr>
        <p:txBody>
          <a:bodyPr/>
          <a:lstStyle/>
          <a:p>
            <a:fld id="{4A66FE31-C09E-42ED-B4D0-F94965E42B7D}" type="slidenum">
              <a:rPr lang="en-US" smtClean="0"/>
              <a:pPr/>
              <a:t>6</a:t>
            </a:fld>
            <a:endParaRPr lang="en-US" dirty="0"/>
          </a:p>
        </p:txBody>
      </p:sp>
      <p:sp>
        <p:nvSpPr>
          <p:cNvPr id="5" name="Freeform 4"/>
          <p:cNvSpPr/>
          <p:nvPr/>
        </p:nvSpPr>
        <p:spPr>
          <a:xfrm>
            <a:off x="1081008" y="1538208"/>
            <a:ext cx="7238999" cy="43755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Accountability</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Oversight Quiz</a:t>
            </a:r>
            <a:endParaRPr lang="en-US" dirty="0"/>
          </a:p>
        </p:txBody>
      </p:sp>
      <p:sp>
        <p:nvSpPr>
          <p:cNvPr id="3" name="Content Placeholder 2"/>
          <p:cNvSpPr>
            <a:spLocks noGrp="1"/>
          </p:cNvSpPr>
          <p:nvPr>
            <p:ph idx="1"/>
          </p:nvPr>
        </p:nvSpPr>
        <p:spPr/>
        <p:txBody>
          <a:bodyPr>
            <a:normAutofit/>
          </a:bodyPr>
          <a:lstStyle/>
          <a:p>
            <a:pPr marL="514350" indent="-514350">
              <a:lnSpc>
                <a:spcPct val="90000"/>
              </a:lnSpc>
              <a:spcBef>
                <a:spcPts val="800"/>
              </a:spcBef>
              <a:spcAft>
                <a:spcPts val="800"/>
              </a:spcAft>
              <a:buFont typeface="+mj-lt"/>
              <a:buAutoNum type="arabicPeriod"/>
            </a:pPr>
            <a:r>
              <a:rPr lang="en-US" dirty="0" smtClean="0"/>
              <a:t>Because a public CAA is often a division or department of the local government, the tripartite board has no real  influence over the CAA’s budget. </a:t>
            </a:r>
            <a:r>
              <a:rPr lang="en-US" dirty="0" smtClean="0">
                <a:solidFill>
                  <a:schemeClr val="tx2"/>
                </a:solidFill>
              </a:rPr>
              <a:t>True </a:t>
            </a:r>
            <a:r>
              <a:rPr lang="en-US" dirty="0" smtClean="0"/>
              <a:t>or </a:t>
            </a:r>
            <a:r>
              <a:rPr lang="en-US" dirty="0" smtClean="0">
                <a:solidFill>
                  <a:schemeClr val="tx2"/>
                </a:solidFill>
              </a:rPr>
              <a:t>False</a:t>
            </a:r>
          </a:p>
          <a:p>
            <a:pPr marL="514350" indent="-514350">
              <a:lnSpc>
                <a:spcPct val="90000"/>
              </a:lnSpc>
              <a:spcBef>
                <a:spcPts val="800"/>
              </a:spcBef>
              <a:spcAft>
                <a:spcPts val="800"/>
              </a:spcAft>
              <a:buFont typeface="+mj-lt"/>
              <a:buAutoNum type="arabicPeriod"/>
            </a:pPr>
            <a:r>
              <a:rPr lang="en-US" dirty="0" smtClean="0"/>
              <a:t>The tripartite board should work closely with local governing officials to ensure it receives the financial reports for the programs it oversees as permitted by local government procedures. </a:t>
            </a:r>
            <a:r>
              <a:rPr lang="en-US" dirty="0">
                <a:solidFill>
                  <a:schemeClr val="tx2"/>
                </a:solidFill>
              </a:rPr>
              <a:t>True </a:t>
            </a:r>
            <a:r>
              <a:rPr lang="en-US" dirty="0"/>
              <a:t>or </a:t>
            </a:r>
            <a:r>
              <a:rPr lang="en-US" dirty="0">
                <a:solidFill>
                  <a:schemeClr val="tx2"/>
                </a:solidFill>
              </a:rPr>
              <a:t>False</a:t>
            </a:r>
          </a:p>
          <a:p>
            <a:pPr marL="514350" indent="-514350">
              <a:lnSpc>
                <a:spcPct val="90000"/>
              </a:lnSpc>
              <a:spcBef>
                <a:spcPts val="800"/>
              </a:spcBef>
              <a:spcAft>
                <a:spcPts val="800"/>
              </a:spcAf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
        <p:nvSpPr>
          <p:cNvPr id="5" name="Oval 4"/>
          <p:cNvSpPr/>
          <p:nvPr/>
        </p:nvSpPr>
        <p:spPr>
          <a:xfrm>
            <a:off x="4343400" y="2743200"/>
            <a:ext cx="914400" cy="4572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696200" y="4495800"/>
            <a:ext cx="914400" cy="4572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9161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4000" dirty="0" smtClean="0">
                <a:solidFill>
                  <a:srgbClr val="FF7D25"/>
                </a:solidFill>
              </a:rPr>
              <a:t>Oversee Financial Standing</a:t>
            </a:r>
            <a:endParaRPr lang="en-US" sz="4000" dirty="0">
              <a:solidFill>
                <a:srgbClr val="FF7D25"/>
              </a:solidFill>
            </a:endParaRPr>
          </a:p>
        </p:txBody>
      </p:sp>
      <p:sp>
        <p:nvSpPr>
          <p:cNvPr id="5" name="Freeform 4"/>
          <p:cNvSpPr/>
          <p:nvPr/>
        </p:nvSpPr>
        <p:spPr>
          <a:xfrm>
            <a:off x="381000" y="160091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chemeClr val="accent1"/>
          </a:solidFill>
          <a:ln>
            <a:solidFill>
              <a:srgbClr val="2FAAC7"/>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p:txBody>
      </p:sp>
      <p:sp>
        <p:nvSpPr>
          <p:cNvPr id="7" name="Freeform 6"/>
          <p:cNvSpPr/>
          <p:nvPr/>
        </p:nvSpPr>
        <p:spPr>
          <a:xfrm>
            <a:off x="1218292" y="160092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1"/>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smtClean="0">
                <a:solidFill>
                  <a:schemeClr val="tx2"/>
                </a:solidFill>
              </a:rPr>
              <a:t>Receive financial </a:t>
            </a:r>
            <a:r>
              <a:rPr lang="en-US" sz="3000" dirty="0" smtClean="0">
                <a:solidFill>
                  <a:schemeClr val="tx2"/>
                </a:solidFill>
              </a:rPr>
              <a:t>reports</a:t>
            </a:r>
            <a:r>
              <a:rPr lang="en-US" sz="3000" kern="1200" dirty="0" smtClean="0">
                <a:solidFill>
                  <a:schemeClr val="tx2"/>
                </a:solidFill>
              </a:rPr>
              <a:t> at regular meetings</a:t>
            </a:r>
            <a:endParaRPr lang="en-US" sz="3000" kern="1200" dirty="0">
              <a:solidFill>
                <a:schemeClr val="tx2"/>
              </a:solidFill>
            </a:endParaRPr>
          </a:p>
        </p:txBody>
      </p:sp>
      <p:sp>
        <p:nvSpPr>
          <p:cNvPr id="8" name="Freeform 7"/>
          <p:cNvSpPr/>
          <p:nvPr/>
        </p:nvSpPr>
        <p:spPr>
          <a:xfrm>
            <a:off x="381000" y="2649529"/>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3">
                <a:lumMod val="75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p:txBody>
      </p:sp>
      <p:sp>
        <p:nvSpPr>
          <p:cNvPr id="9" name="Freeform 8"/>
          <p:cNvSpPr/>
          <p:nvPr/>
        </p:nvSpPr>
        <p:spPr>
          <a:xfrm>
            <a:off x="1218292" y="2649530"/>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3">
                <a:lumMod val="75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Provide input on</a:t>
            </a:r>
            <a:r>
              <a:rPr lang="en-US" sz="3000" kern="1200" dirty="0" smtClean="0">
                <a:solidFill>
                  <a:schemeClr val="tx2"/>
                </a:solidFill>
              </a:rPr>
              <a:t> annual budget</a:t>
            </a:r>
            <a:endParaRPr lang="en-US" sz="3000" kern="1200" dirty="0">
              <a:solidFill>
                <a:schemeClr val="tx2"/>
              </a:solidFill>
            </a:endParaRPr>
          </a:p>
        </p:txBody>
      </p:sp>
      <p:sp>
        <p:nvSpPr>
          <p:cNvPr id="10" name="Freeform 9"/>
          <p:cNvSpPr/>
          <p:nvPr/>
        </p:nvSpPr>
        <p:spPr>
          <a:xfrm>
            <a:off x="381000" y="369814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ln>
            <a:solidFill>
              <a:schemeClr val="accent4">
                <a:lumMod val="75000"/>
              </a:schemeClr>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p:txBody>
      </p:sp>
      <p:sp>
        <p:nvSpPr>
          <p:cNvPr id="11" name="Freeform 10"/>
          <p:cNvSpPr/>
          <p:nvPr/>
        </p:nvSpPr>
        <p:spPr>
          <a:xfrm>
            <a:off x="1218292" y="3698141"/>
            <a:ext cx="7544708" cy="777485"/>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ln>
            <a:solidFill>
              <a:schemeClr val="accent4">
                <a:lumMod val="75000"/>
              </a:schemeClr>
            </a:solidFill>
          </a:ln>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Develop dashboards</a:t>
            </a:r>
            <a:endParaRPr lang="en-US" sz="3000" kern="1200" dirty="0">
              <a:solidFill>
                <a:schemeClr val="tx2"/>
              </a:solidFill>
            </a:endParaRPr>
          </a:p>
        </p:txBody>
      </p:sp>
      <p:sp>
        <p:nvSpPr>
          <p:cNvPr id="12" name="Freeform 11"/>
          <p:cNvSpPr/>
          <p:nvPr/>
        </p:nvSpPr>
        <p:spPr>
          <a:xfrm>
            <a:off x="381000" y="4746750"/>
            <a:ext cx="837293" cy="1196132"/>
          </a:xfrm>
          <a:custGeom>
            <a:avLst/>
            <a:gdLst>
              <a:gd name="connsiteX0" fmla="*/ 0 w 1196131"/>
              <a:gd name="connsiteY0" fmla="*/ 0 h 837292"/>
              <a:gd name="connsiteX1" fmla="*/ 777485 w 1196131"/>
              <a:gd name="connsiteY1" fmla="*/ 0 h 837292"/>
              <a:gd name="connsiteX2" fmla="*/ 1196131 w 1196131"/>
              <a:gd name="connsiteY2" fmla="*/ 418646 h 837292"/>
              <a:gd name="connsiteX3" fmla="*/ 777485 w 1196131"/>
              <a:gd name="connsiteY3" fmla="*/ 837292 h 837292"/>
              <a:gd name="connsiteX4" fmla="*/ 0 w 1196131"/>
              <a:gd name="connsiteY4" fmla="*/ 837292 h 837292"/>
              <a:gd name="connsiteX5" fmla="*/ 418646 w 1196131"/>
              <a:gd name="connsiteY5" fmla="*/ 418646 h 837292"/>
              <a:gd name="connsiteX6" fmla="*/ 0 w 1196131"/>
              <a:gd name="connsiteY6" fmla="*/ 0 h 83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131" h="837292">
                <a:moveTo>
                  <a:pt x="1196130" y="0"/>
                </a:moveTo>
                <a:lnTo>
                  <a:pt x="1196130" y="544240"/>
                </a:lnTo>
                <a:lnTo>
                  <a:pt x="598066" y="837292"/>
                </a:lnTo>
                <a:lnTo>
                  <a:pt x="1" y="544240"/>
                </a:lnTo>
                <a:lnTo>
                  <a:pt x="1" y="0"/>
                </a:lnTo>
                <a:lnTo>
                  <a:pt x="598066" y="293052"/>
                </a:lnTo>
                <a:lnTo>
                  <a:pt x="1196130" y="0"/>
                </a:lnTo>
                <a:close/>
              </a:path>
            </a:pathLst>
          </a:custGeom>
          <a:solidFill>
            <a:srgbClr val="00B050"/>
          </a:solidFill>
          <a:ln>
            <a:solidFill>
              <a:srgbClr val="92D050"/>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06" tIns="433251" rIns="14605" bIns="433252"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p:txBody>
      </p:sp>
      <p:sp>
        <p:nvSpPr>
          <p:cNvPr id="13" name="Freeform 12"/>
          <p:cNvSpPr/>
          <p:nvPr/>
        </p:nvSpPr>
        <p:spPr>
          <a:xfrm>
            <a:off x="1218292" y="4746751"/>
            <a:ext cx="7544708" cy="892049"/>
          </a:xfrm>
          <a:custGeom>
            <a:avLst/>
            <a:gdLst>
              <a:gd name="connsiteX0" fmla="*/ 129583 w 777485"/>
              <a:gd name="connsiteY0" fmla="*/ 0 h 7392307"/>
              <a:gd name="connsiteX1" fmla="*/ 647902 w 777485"/>
              <a:gd name="connsiteY1" fmla="*/ 0 h 7392307"/>
              <a:gd name="connsiteX2" fmla="*/ 739531 w 777485"/>
              <a:gd name="connsiteY2" fmla="*/ 37954 h 7392307"/>
              <a:gd name="connsiteX3" fmla="*/ 777485 w 777485"/>
              <a:gd name="connsiteY3" fmla="*/ 129583 h 7392307"/>
              <a:gd name="connsiteX4" fmla="*/ 777485 w 777485"/>
              <a:gd name="connsiteY4" fmla="*/ 7392307 h 7392307"/>
              <a:gd name="connsiteX5" fmla="*/ 777485 w 777485"/>
              <a:gd name="connsiteY5" fmla="*/ 7392307 h 7392307"/>
              <a:gd name="connsiteX6" fmla="*/ 777485 w 777485"/>
              <a:gd name="connsiteY6" fmla="*/ 7392307 h 7392307"/>
              <a:gd name="connsiteX7" fmla="*/ 0 w 777485"/>
              <a:gd name="connsiteY7" fmla="*/ 7392307 h 7392307"/>
              <a:gd name="connsiteX8" fmla="*/ 0 w 777485"/>
              <a:gd name="connsiteY8" fmla="*/ 7392307 h 7392307"/>
              <a:gd name="connsiteX9" fmla="*/ 0 w 777485"/>
              <a:gd name="connsiteY9" fmla="*/ 7392307 h 7392307"/>
              <a:gd name="connsiteX10" fmla="*/ 0 w 777485"/>
              <a:gd name="connsiteY10" fmla="*/ 129583 h 7392307"/>
              <a:gd name="connsiteX11" fmla="*/ 37954 w 777485"/>
              <a:gd name="connsiteY11" fmla="*/ 37954 h 7392307"/>
              <a:gd name="connsiteX12" fmla="*/ 129583 w 777485"/>
              <a:gd name="connsiteY12" fmla="*/ 0 h 73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5" h="7392307">
                <a:moveTo>
                  <a:pt x="777485" y="1232075"/>
                </a:moveTo>
                <a:lnTo>
                  <a:pt x="777485" y="6160232"/>
                </a:lnTo>
                <a:cubicBezTo>
                  <a:pt x="777485" y="6487002"/>
                  <a:pt x="776049" y="6800384"/>
                  <a:pt x="773493" y="7031437"/>
                </a:cubicBezTo>
                <a:cubicBezTo>
                  <a:pt x="770937" y="7262500"/>
                  <a:pt x="767471" y="7392302"/>
                  <a:pt x="763856" y="7392302"/>
                </a:cubicBezTo>
                <a:lnTo>
                  <a:pt x="0" y="7392302"/>
                </a:lnTo>
                <a:lnTo>
                  <a:pt x="0" y="7392302"/>
                </a:lnTo>
                <a:lnTo>
                  <a:pt x="0" y="7392302"/>
                </a:lnTo>
                <a:lnTo>
                  <a:pt x="0" y="5"/>
                </a:lnTo>
                <a:lnTo>
                  <a:pt x="0" y="5"/>
                </a:lnTo>
                <a:lnTo>
                  <a:pt x="0" y="5"/>
                </a:lnTo>
                <a:lnTo>
                  <a:pt x="763856" y="5"/>
                </a:lnTo>
                <a:cubicBezTo>
                  <a:pt x="767471" y="5"/>
                  <a:pt x="770937" y="129817"/>
                  <a:pt x="773493" y="360870"/>
                </a:cubicBezTo>
                <a:cubicBezTo>
                  <a:pt x="776049" y="591932"/>
                  <a:pt x="777485" y="905315"/>
                  <a:pt x="777485" y="1232075"/>
                </a:cubicBezTo>
                <a:close/>
              </a:path>
            </a:pathLst>
          </a:custGeom>
          <a:solidFill>
            <a:schemeClr val="bg1"/>
          </a:solidFill>
          <a:ln>
            <a:solidFill>
              <a:srgbClr val="00B05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3360" tIns="57004" rIns="57004" bIns="57004" numCol="1" spcCol="1270" anchor="ctr" anchorCtr="0">
            <a:noAutofit/>
          </a:bodyPr>
          <a:lstStyle/>
          <a:p>
            <a:pPr marL="285750" lvl="1" indent="-285750" algn="l" defTabSz="1333500">
              <a:lnSpc>
                <a:spcPct val="90000"/>
              </a:lnSpc>
              <a:spcBef>
                <a:spcPct val="0"/>
              </a:spcBef>
              <a:spcAft>
                <a:spcPct val="15000"/>
              </a:spcAft>
              <a:buChar char="••"/>
            </a:pPr>
            <a:r>
              <a:rPr lang="en-US" sz="3000" dirty="0" smtClean="0">
                <a:solidFill>
                  <a:schemeClr val="tx2"/>
                </a:solidFill>
              </a:rPr>
              <a:t>Receive notification of audit and any CSBG findings</a:t>
            </a:r>
            <a:endParaRPr lang="en-US" sz="3000" kern="1200" dirty="0">
              <a:solidFill>
                <a:schemeClr val="tx2"/>
              </a:solidFill>
            </a:endParaRPr>
          </a:p>
        </p:txBody>
      </p:sp>
      <p:sp>
        <p:nvSpPr>
          <p:cNvPr id="1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8</a:t>
            </a:fld>
            <a:endParaRPr lang="en-US" dirty="0"/>
          </a:p>
        </p:txBody>
      </p:sp>
    </p:spTree>
    <p:custDataLst>
      <p:tags r:id="rId1"/>
    </p:custDataLst>
    <p:extLst>
      <p:ext uri="{BB962C8B-B14F-4D97-AF65-F5344CB8AC3E}">
        <p14:creationId xmlns:p14="http://schemas.microsoft.com/office/powerpoint/2010/main" val="188992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Financial Reports</a:t>
            </a:r>
            <a:endParaRPr lang="en-US" dirty="0">
              <a:solidFill>
                <a:srgbClr val="FF7D25"/>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An approach to financial reports may include:</a:t>
            </a:r>
          </a:p>
          <a:p>
            <a:pPr lvl="1">
              <a:spcBef>
                <a:spcPts val="800"/>
              </a:spcBef>
              <a:spcAft>
                <a:spcPts val="800"/>
              </a:spcAft>
              <a:buClr>
                <a:srgbClr val="1A6174"/>
              </a:buClr>
            </a:pPr>
            <a:r>
              <a:rPr lang="en-US" sz="2800" dirty="0" smtClean="0"/>
              <a:t>Preliminary review by finance committee</a:t>
            </a:r>
          </a:p>
          <a:p>
            <a:pPr lvl="1">
              <a:spcBef>
                <a:spcPts val="800"/>
              </a:spcBef>
              <a:spcAft>
                <a:spcPts val="800"/>
              </a:spcAft>
              <a:buClr>
                <a:srgbClr val="1A6174"/>
              </a:buClr>
            </a:pPr>
            <a:r>
              <a:rPr lang="en-US" sz="2800" dirty="0" smtClean="0"/>
              <a:t>Review by each board member</a:t>
            </a:r>
          </a:p>
          <a:p>
            <a:pPr lvl="1">
              <a:spcBef>
                <a:spcPts val="800"/>
              </a:spcBef>
              <a:spcAft>
                <a:spcPts val="800"/>
              </a:spcAft>
              <a:buClr>
                <a:srgbClr val="1A6174"/>
              </a:buClr>
            </a:pPr>
            <a:r>
              <a:rPr lang="en-US" sz="2800" dirty="0" smtClean="0"/>
              <a:t>Regular discussion</a:t>
            </a:r>
          </a:p>
          <a:p>
            <a:pPr lvl="1">
              <a:spcBef>
                <a:spcPts val="800"/>
              </a:spcBef>
              <a:spcAft>
                <a:spcPts val="800"/>
              </a:spcAft>
              <a:buClr>
                <a:srgbClr val="1A6174"/>
              </a:buClr>
            </a:pPr>
            <a:r>
              <a:rPr lang="en-US" sz="2800" dirty="0" smtClean="0"/>
              <a:t>Once-a-year discussions (e.g., annual budget, etc.)</a:t>
            </a:r>
          </a:p>
          <a:p>
            <a:pPr lvl="1">
              <a:spcBef>
                <a:spcPts val="800"/>
              </a:spcBef>
              <a:spcAft>
                <a:spcPts val="800"/>
              </a:spcAft>
              <a:buClr>
                <a:srgbClr val="1A6174"/>
              </a:buClr>
            </a:pPr>
            <a:r>
              <a:rPr lang="en-US" sz="2800" dirty="0" smtClean="0"/>
              <a:t>Question and answers</a:t>
            </a:r>
          </a:p>
          <a:p>
            <a:pPr>
              <a:spcBef>
                <a:spcPts val="800"/>
              </a:spcBef>
              <a:spcAft>
                <a:spcPts val="800"/>
              </a:spcAft>
            </a:pPr>
            <a:endParaRPr lang="en-US" dirty="0" smtClean="0"/>
          </a:p>
          <a:p>
            <a:pPr>
              <a:spcBef>
                <a:spcPts val="800"/>
              </a:spcBef>
              <a:spcAft>
                <a:spcPts val="800"/>
              </a:spcAft>
            </a:pPr>
            <a:endParaRPr lang="en-US" dirty="0"/>
          </a:p>
        </p:txBody>
      </p:sp>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9</a:t>
            </a:fld>
            <a:endParaRPr lang="en-US" dirty="0"/>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7D25"/>
                </a:solidFill>
              </a:rPr>
              <a:t>Annual Budget</a:t>
            </a:r>
            <a:endParaRPr lang="en-US" dirty="0">
              <a:solidFill>
                <a:srgbClr val="FF7D25"/>
              </a:solidFill>
            </a:endParaRPr>
          </a:p>
        </p:txBody>
      </p:sp>
      <p:sp>
        <p:nvSpPr>
          <p:cNvPr id="3" name="Content Placeholder 2"/>
          <p:cNvSpPr>
            <a:spLocks noGrp="1"/>
          </p:cNvSpPr>
          <p:nvPr>
            <p:ph idx="1"/>
          </p:nvPr>
        </p:nvSpPr>
        <p:spPr>
          <a:xfrm>
            <a:off x="533400" y="1524000"/>
            <a:ext cx="8153400" cy="4572000"/>
          </a:xfrm>
        </p:spPr>
        <p:txBody>
          <a:bodyPr>
            <a:normAutofit fontScale="92500"/>
          </a:bodyPr>
          <a:lstStyle/>
          <a:p>
            <a:pPr>
              <a:spcBef>
                <a:spcPts val="800"/>
              </a:spcBef>
              <a:spcAft>
                <a:spcPts val="800"/>
              </a:spcAft>
            </a:pPr>
            <a:r>
              <a:rPr lang="en-US" dirty="0" smtClean="0"/>
              <a:t>Provide input on CSBG budget process</a:t>
            </a:r>
          </a:p>
          <a:p>
            <a:pPr>
              <a:spcBef>
                <a:spcPts val="800"/>
              </a:spcBef>
              <a:spcAft>
                <a:spcPts val="800"/>
              </a:spcAft>
            </a:pPr>
            <a:r>
              <a:rPr lang="en-US" dirty="0" smtClean="0"/>
              <a:t>Participate in hearings and meetings about budget</a:t>
            </a:r>
          </a:p>
          <a:p>
            <a:pPr>
              <a:spcBef>
                <a:spcPts val="800"/>
              </a:spcBef>
              <a:spcAft>
                <a:spcPts val="800"/>
              </a:spcAft>
            </a:pPr>
            <a:r>
              <a:rPr lang="en-US" dirty="0" smtClean="0"/>
              <a:t>Monitor performance against budget during year</a:t>
            </a:r>
          </a:p>
          <a:p>
            <a:pPr>
              <a:spcBef>
                <a:spcPts val="800"/>
              </a:spcBef>
              <a:spcAft>
                <a:spcPts val="800"/>
              </a:spcAft>
            </a:pPr>
            <a:r>
              <a:rPr lang="en-US" dirty="0" smtClean="0"/>
              <a:t>Help board members develop a high-level understanding of:</a:t>
            </a:r>
          </a:p>
          <a:p>
            <a:pPr lvl="1">
              <a:spcBef>
                <a:spcPts val="800"/>
              </a:spcBef>
              <a:spcAft>
                <a:spcPts val="800"/>
              </a:spcAft>
              <a:buClr>
                <a:srgbClr val="1A6174"/>
              </a:buClr>
            </a:pPr>
            <a:r>
              <a:rPr lang="en-US" dirty="0" smtClean="0"/>
              <a:t>Budget assumptions</a:t>
            </a:r>
          </a:p>
          <a:p>
            <a:pPr lvl="1">
              <a:spcBef>
                <a:spcPts val="800"/>
              </a:spcBef>
              <a:spcAft>
                <a:spcPts val="800"/>
              </a:spcAft>
              <a:buClr>
                <a:srgbClr val="1A6174"/>
              </a:buClr>
            </a:pPr>
            <a:r>
              <a:rPr lang="en-US" dirty="0" smtClean="0"/>
              <a:t>Cost centers</a:t>
            </a:r>
          </a:p>
          <a:p>
            <a:pPr lvl="1">
              <a:spcBef>
                <a:spcPts val="800"/>
              </a:spcBef>
              <a:spcAft>
                <a:spcPts val="800"/>
              </a:spcAft>
              <a:buClr>
                <a:srgbClr val="1A6174"/>
              </a:buClr>
            </a:pPr>
            <a:r>
              <a:rPr lang="en-US" dirty="0" smtClean="0"/>
              <a:t>Applicable grant requirements</a:t>
            </a:r>
          </a:p>
        </p:txBody>
      </p:sp>
      <p:sp>
        <p:nvSpPr>
          <p:cNvPr id="4" name="Slide Number Placeholder 3"/>
          <p:cNvSpPr>
            <a:spLocks noGrp="1"/>
          </p:cNvSpPr>
          <p:nvPr>
            <p:ph type="sldNum" sz="quarter" idx="12"/>
          </p:nvPr>
        </p:nvSpPr>
        <p:spPr>
          <a:xfrm>
            <a:off x="8382000" y="6400801"/>
            <a:ext cx="533400" cy="381000"/>
          </a:xfrm>
        </p:spPr>
        <p:txBody>
          <a:bodyPr/>
          <a:lstStyle/>
          <a:p>
            <a:fld id="{4A66FE31-C09E-42ED-B4D0-F94965E42B7D}" type="slidenum">
              <a:rPr lang="en-US" smtClean="0"/>
              <a:pPr/>
              <a:t>10</a:t>
            </a:fld>
            <a:endParaRPr lang="en-US" dirty="0"/>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1708387425"/>
              </p:ext>
            </p:extLst>
          </p:nvPr>
        </p:nvGraphicFramePr>
        <p:xfrm>
          <a:off x="381000" y="1828800"/>
          <a:ext cx="8382000" cy="281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11</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FF7D25"/>
                </a:solidFill>
              </a:rPr>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Financial Oversight</a:t>
            </a:r>
            <a:endParaRPr lang="en-US" sz="2900" dirty="0">
              <a:solidFill>
                <a:schemeClr val="accent1"/>
              </a:solidFill>
            </a:endParaRPr>
          </a:p>
        </p:txBody>
      </p:sp>
      <p:graphicFrame>
        <p:nvGraphicFramePr>
          <p:cNvPr id="5" name="Content Placeholder 4"/>
          <p:cNvGraphicFramePr>
            <a:graphicFrameLocks/>
          </p:cNvGraphicFramePr>
          <p:nvPr>
            <p:extLst>
              <p:ext uri="{D42A27DB-BD31-4B8C-83A1-F6EECF244321}">
                <p14:modId xmlns:p14="http://schemas.microsoft.com/office/powerpoint/2010/main" val="1577965803"/>
              </p:ext>
            </p:extLst>
          </p:nvPr>
        </p:nvGraphicFramePr>
        <p:xfrm>
          <a:off x="381000" y="4038600"/>
          <a:ext cx="8382000" cy="182528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248965832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4217558289"/>
              </p:ext>
            </p:extLst>
          </p:nvPr>
        </p:nvGraphicFramePr>
        <p:xfrm>
          <a:off x="381000" y="1828800"/>
          <a:ext cx="8382000" cy="281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533400" cy="365125"/>
          </a:xfrm>
        </p:spPr>
        <p:txBody>
          <a:bodyPr/>
          <a:lstStyle/>
          <a:p>
            <a:fld id="{4A66FE31-C09E-42ED-B4D0-F94965E42B7D}" type="slidenum">
              <a:rPr lang="en-US" smtClean="0"/>
              <a:pPr/>
              <a:t>12</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solidFill>
                  <a:srgbClr val="FF7D25"/>
                </a:solidFill>
              </a:rPr>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Financial Oversight</a:t>
            </a:r>
            <a:endParaRPr lang="en-US" sz="2900" dirty="0">
              <a:solidFill>
                <a:schemeClr val="accent1"/>
              </a:solidFill>
            </a:endParaRPr>
          </a:p>
        </p:txBody>
      </p:sp>
      <p:graphicFrame>
        <p:nvGraphicFramePr>
          <p:cNvPr id="5" name="Content Placeholder 4"/>
          <p:cNvGraphicFramePr>
            <a:graphicFrameLocks/>
          </p:cNvGraphicFramePr>
          <p:nvPr>
            <p:extLst>
              <p:ext uri="{D42A27DB-BD31-4B8C-83A1-F6EECF244321}">
                <p14:modId xmlns:p14="http://schemas.microsoft.com/office/powerpoint/2010/main" val="2640278486"/>
              </p:ext>
            </p:extLst>
          </p:nvPr>
        </p:nvGraphicFramePr>
        <p:xfrm>
          <a:off x="381000" y="4038600"/>
          <a:ext cx="8382000" cy="1676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63948692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100361</TotalTime>
  <Words>2397</Words>
  <Application>Microsoft Office PowerPoint</Application>
  <PresentationFormat>On-screen Show (4:3)</PresentationFormat>
  <Paragraphs>142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Corbel</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vt:lpstr>
      <vt:lpstr>Financial Oversight Quiz</vt:lpstr>
      <vt:lpstr>Oversee Financial Standing</vt:lpstr>
      <vt:lpstr>Financial Reports</vt:lpstr>
      <vt:lpstr>Annual Budget</vt:lpstr>
      <vt:lpstr>CSBG Organizational Standards Financial Oversight</vt:lpstr>
      <vt:lpstr>CSBG Organizational Standards Financial Oversight</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7462</cp:revision>
  <dcterms:created xsi:type="dcterms:W3CDTF">2009-09-10T14:42:41Z</dcterms:created>
  <dcterms:modified xsi:type="dcterms:W3CDTF">2019-09-26T14:31:19Z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