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6" r:id="rId2"/>
    <p:sldId id="524" r:id="rId3"/>
    <p:sldId id="267" r:id="rId4"/>
    <p:sldId id="505" r:id="rId5"/>
    <p:sldId id="507" r:id="rId6"/>
    <p:sldId id="522" r:id="rId7"/>
    <p:sldId id="520" r:id="rId8"/>
    <p:sldId id="521" r:id="rId9"/>
    <p:sldId id="508" r:id="rId10"/>
    <p:sldId id="509" r:id="rId11"/>
    <p:sldId id="510" r:id="rId12"/>
    <p:sldId id="511" r:id="rId13"/>
    <p:sldId id="512" r:id="rId14"/>
    <p:sldId id="513" r:id="rId15"/>
    <p:sldId id="514" r:id="rId16"/>
    <p:sldId id="519" r:id="rId1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F4A7F"/>
    <a:srgbClr val="FF6600"/>
    <a:srgbClr val="FF9999"/>
    <a:srgbClr val="FFCCCC"/>
    <a:srgbClr val="28C4B1"/>
    <a:srgbClr val="A082BE"/>
    <a:srgbClr val="00823B"/>
    <a:srgbClr val="421C5E"/>
    <a:srgbClr val="6600FF"/>
    <a:srgbClr val="E2D9E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4161" autoAdjust="0"/>
    <p:restoredTop sz="69811" autoAdjust="0"/>
  </p:normalViewPr>
  <p:slideViewPr>
    <p:cSldViewPr>
      <p:cViewPr varScale="1">
        <p:scale>
          <a:sx n="59" d="100"/>
          <a:sy n="59" d="100"/>
        </p:scale>
        <p:origin x="-90" y="-366"/>
      </p:cViewPr>
      <p:guideLst>
        <p:guide orient="horz" pos="2160"/>
        <p:guide pos="2880"/>
      </p:guideLst>
    </p:cSldViewPr>
  </p:slideViewPr>
  <p:notesTextViewPr>
    <p:cViewPr>
      <p:scale>
        <a:sx n="100" d="100"/>
        <a:sy n="100" d="100"/>
      </p:scale>
      <p:origin x="0" y="264"/>
    </p:cViewPr>
  </p:notesTextViewPr>
  <p:sorterViewPr>
    <p:cViewPr>
      <p:scale>
        <a:sx n="66" d="100"/>
        <a:sy n="66" d="100"/>
      </p:scale>
      <p:origin x="0" y="3438"/>
    </p:cViewPr>
  </p:sorterViewPr>
  <p:notesViewPr>
    <p:cSldViewPr>
      <p:cViewPr varScale="1">
        <p:scale>
          <a:sx n="82" d="100"/>
          <a:sy n="82" d="100"/>
        </p:scale>
        <p:origin x="-124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Standard 5.7</a:t>
          </a:r>
          <a:r>
            <a:rPr lang="en-US" sz="2600" dirty="0" smtClean="0"/>
            <a:t>:  </a:t>
          </a:r>
          <a:r>
            <a:rPr lang="en-US" sz="2600" b="1" dirty="0" smtClean="0"/>
            <a:t>Nonprofit/Public</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t>Org./Dept. has a process to provide a structured orientation for governing/ advisory board members within 6 months of being seated.</a:t>
          </a:r>
          <a:endParaRPr lang="en-US" sz="2400" dirty="0"/>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Standard 5.8:  Nonprofit/Public</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t>Board members have been provided with training on their duties and responsibilities within the past 2 years.</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86E9FEE2-4F84-4E75-A075-553564CAE85E}" type="presOf" srcId="{7D887BFD-A2C8-4185-B59B-834ACBEC05FE}" destId="{6FEEF74A-0E5A-4298-B711-B69B5C374918}" srcOrd="0" destOrd="0" presId="urn:microsoft.com/office/officeart/2005/8/layout/list1"/>
    <dgm:cxn modelId="{A5BF6F22-2590-470A-AAB0-C4D098DC49C7}" type="presOf" srcId="{060AB81C-5421-4B53-B0C5-BE334BD90894}" destId="{D8977CAF-A5AB-4442-90CF-82F91A23825C}" srcOrd="0" destOrd="0" presId="urn:microsoft.com/office/officeart/2005/8/layout/list1"/>
    <dgm:cxn modelId="{EE2E3E5A-6AEB-4B85-8737-559B5EF8B405}" type="presOf" srcId="{7D887BFD-A2C8-4185-B59B-834ACBEC05FE}" destId="{018E66CB-8E6E-41D4-AA60-8F662A80E1D6}" srcOrd="1" destOrd="0" presId="urn:microsoft.com/office/officeart/2005/8/layout/list1"/>
    <dgm:cxn modelId="{9C01A6E6-43BE-4A78-AC13-0C0EE67F61C7}" type="presOf" srcId="{43D7C478-5497-49B9-A973-0BFBBB44824C}" destId="{F3EC6D97-D965-45FF-A6C9-B8102D5A4710}" srcOrd="0" destOrd="0" presId="urn:microsoft.com/office/officeart/2005/8/layout/list1"/>
    <dgm:cxn modelId="{F40C78E8-80F4-4150-A6DC-1F7B5CB01DBD}" type="presOf" srcId="{43D7C478-5497-49B9-A973-0BFBBB44824C}" destId="{9D1B1098-CB5D-4C0B-BC2C-731B03DB61D8}" srcOrd="1" destOrd="0" presId="urn:microsoft.com/office/officeart/2005/8/layout/list1"/>
    <dgm:cxn modelId="{C0E4AFED-455C-49A5-B3E9-B247EE4D2340}" type="presOf" srcId="{AD37EAE1-0F4B-426D-9828-B58805BE7467}" destId="{D85302E0-AC37-477E-8139-FFD71ED1C215}" srcOrd="0"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E685BE33-FE99-4920-84CE-0D6A93169852}" srcId="{D1C0141C-DDAC-49A0-8908-BBFE8780953C}" destId="{43D7C478-5497-49B9-A973-0BFBBB44824C}" srcOrd="0" destOrd="0" parTransId="{5A398D91-181B-468C-B679-7B01DF354E47}" sibTransId="{0B4EE528-B1A4-4292-85EA-386DD3C69707}"/>
    <dgm:cxn modelId="{FAB25AD3-5509-4F60-BF04-A9BF6F4C318A}" srcId="{D1C0141C-DDAC-49A0-8908-BBFE8780953C}" destId="{7D887BFD-A2C8-4185-B59B-834ACBEC05FE}" srcOrd="1" destOrd="0" parTransId="{4488840C-6594-4EE3-993E-E6046141DC37}" sibTransId="{4A0D88E0-96B8-47DF-BD8B-0107AB746E78}"/>
    <dgm:cxn modelId="{1188D946-5E0D-48E6-9896-8FD92A845957}" srcId="{7D887BFD-A2C8-4185-B59B-834ACBEC05FE}" destId="{AD37EAE1-0F4B-426D-9828-B58805BE7467}" srcOrd="0" destOrd="0" parTransId="{4B47DA45-7887-4FEE-8B8B-FC1E666702B0}" sibTransId="{28B12AA8-09D9-4A29-8436-BC1B48A9076F}"/>
    <dgm:cxn modelId="{F78B3D1C-6C82-40E9-985D-891789BAD800}" type="presOf" srcId="{D1C0141C-DDAC-49A0-8908-BBFE8780953C}" destId="{7BB6339D-6D20-415D-AEC4-84929A11953F}" srcOrd="0" destOrd="0" presId="urn:microsoft.com/office/officeart/2005/8/layout/list1"/>
    <dgm:cxn modelId="{C38DBBBB-774F-4C3D-AECE-5A88FD1108EE}" type="presParOf" srcId="{7BB6339D-6D20-415D-AEC4-84929A11953F}" destId="{256C42CA-0670-4FA0-8835-64139C630D71}" srcOrd="0" destOrd="0" presId="urn:microsoft.com/office/officeart/2005/8/layout/list1"/>
    <dgm:cxn modelId="{38D07D59-937E-4530-8445-E3D5C74442EE}" type="presParOf" srcId="{256C42CA-0670-4FA0-8835-64139C630D71}" destId="{F3EC6D97-D965-45FF-A6C9-B8102D5A4710}" srcOrd="0" destOrd="0" presId="urn:microsoft.com/office/officeart/2005/8/layout/list1"/>
    <dgm:cxn modelId="{EC08D0D6-F45E-4776-8E21-397CE14694B7}" type="presParOf" srcId="{256C42CA-0670-4FA0-8835-64139C630D71}" destId="{9D1B1098-CB5D-4C0B-BC2C-731B03DB61D8}" srcOrd="1" destOrd="0" presId="urn:microsoft.com/office/officeart/2005/8/layout/list1"/>
    <dgm:cxn modelId="{BF7CD8E2-3DC2-450F-8C68-F82FA52EAE28}" type="presParOf" srcId="{7BB6339D-6D20-415D-AEC4-84929A11953F}" destId="{E27F10E1-7911-42C2-99DD-2D1FF63DDA09}" srcOrd="1" destOrd="0" presId="urn:microsoft.com/office/officeart/2005/8/layout/list1"/>
    <dgm:cxn modelId="{DCB191D3-269B-423F-B102-23FB43A72CBB}" type="presParOf" srcId="{7BB6339D-6D20-415D-AEC4-84929A11953F}" destId="{D8977CAF-A5AB-4442-90CF-82F91A23825C}" srcOrd="2" destOrd="0" presId="urn:microsoft.com/office/officeart/2005/8/layout/list1"/>
    <dgm:cxn modelId="{0D993319-6843-49CD-A512-58F03AD1D98C}" type="presParOf" srcId="{7BB6339D-6D20-415D-AEC4-84929A11953F}" destId="{EA2519D7-0C9C-4D61-9B59-28DF7071B446}" srcOrd="3" destOrd="0" presId="urn:microsoft.com/office/officeart/2005/8/layout/list1"/>
    <dgm:cxn modelId="{C147364D-E2E7-4756-A1EC-B9A8266B7FE7}" type="presParOf" srcId="{7BB6339D-6D20-415D-AEC4-84929A11953F}" destId="{86DFDA76-6B0D-4564-A836-E242B5801C2B}" srcOrd="4" destOrd="0" presId="urn:microsoft.com/office/officeart/2005/8/layout/list1"/>
    <dgm:cxn modelId="{944513FF-9A40-469A-BF51-4A33D37AD741}" type="presParOf" srcId="{86DFDA76-6B0D-4564-A836-E242B5801C2B}" destId="{6FEEF74A-0E5A-4298-B711-B69B5C374918}" srcOrd="0" destOrd="0" presId="urn:microsoft.com/office/officeart/2005/8/layout/list1"/>
    <dgm:cxn modelId="{1D3C30C2-0E81-42E2-BDCE-76322E6B6358}" type="presParOf" srcId="{86DFDA76-6B0D-4564-A836-E242B5801C2B}" destId="{018E66CB-8E6E-41D4-AA60-8F662A80E1D6}" srcOrd="1" destOrd="0" presId="urn:microsoft.com/office/officeart/2005/8/layout/list1"/>
    <dgm:cxn modelId="{A744571E-6E38-42A6-84E0-95A6E0F3AB4E}" type="presParOf" srcId="{7BB6339D-6D20-415D-AEC4-84929A11953F}" destId="{8C69A6A4-B230-466E-B1BF-CB5AFD8F3227}" srcOrd="5" destOrd="0" presId="urn:microsoft.com/office/officeart/2005/8/layout/list1"/>
    <dgm:cxn modelId="{F11E2925-82D6-4F37-A65C-FCFBE02E8522}"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977CAF-A5AB-4442-90CF-82F91A23825C}">
      <dsp:nvSpPr>
        <dsp:cNvPr id="0" name=""/>
        <dsp:cNvSpPr/>
      </dsp:nvSpPr>
      <dsp:spPr>
        <a:xfrm>
          <a:off x="0" y="218128"/>
          <a:ext cx="8141006" cy="1927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smtClean="0"/>
            <a:t>Org./Dept. has a process to provide a structured orientation for governing/ advisory board members within 6 months of being seated.</a:t>
          </a:r>
          <a:endParaRPr lang="en-US" sz="2400" kern="1200" dirty="0"/>
        </a:p>
      </dsp:txBody>
      <dsp:txXfrm>
        <a:off x="0" y="218128"/>
        <a:ext cx="8141006" cy="1927800"/>
      </dsp:txXfrm>
    </dsp:sp>
    <dsp:sp modelId="{9D1B1098-CB5D-4C0B-BC2C-731B03DB61D8}">
      <dsp:nvSpPr>
        <dsp:cNvPr id="0" name=""/>
        <dsp:cNvSpPr/>
      </dsp:nvSpPr>
      <dsp:spPr>
        <a:xfrm>
          <a:off x="407670" y="58008"/>
          <a:ext cx="5707380" cy="6914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rtl="0">
            <a:lnSpc>
              <a:spcPct val="90000"/>
            </a:lnSpc>
            <a:spcBef>
              <a:spcPct val="0"/>
            </a:spcBef>
            <a:spcAft>
              <a:spcPct val="35000"/>
            </a:spcAft>
          </a:pPr>
          <a:r>
            <a:rPr lang="en-US" sz="2600" b="1" kern="1200" dirty="0" smtClean="0"/>
            <a:t>Standard 5.7</a:t>
          </a:r>
          <a:r>
            <a:rPr lang="en-US" sz="2600" kern="1200" dirty="0" smtClean="0"/>
            <a:t>:  </a:t>
          </a:r>
          <a:r>
            <a:rPr lang="en-US" sz="2600" b="1" kern="1200" dirty="0" smtClean="0"/>
            <a:t>Nonprofit/Public</a:t>
          </a:r>
          <a:endParaRPr lang="en-US" sz="2600" kern="1200" dirty="0"/>
        </a:p>
      </dsp:txBody>
      <dsp:txXfrm>
        <a:off x="407670" y="58008"/>
        <a:ext cx="5707380" cy="691480"/>
      </dsp:txXfrm>
    </dsp:sp>
    <dsp:sp modelId="{D85302E0-AC37-477E-8139-FFD71ED1C215}">
      <dsp:nvSpPr>
        <dsp:cNvPr id="0" name=""/>
        <dsp:cNvSpPr/>
      </dsp:nvSpPr>
      <dsp:spPr>
        <a:xfrm>
          <a:off x="0" y="2509991"/>
          <a:ext cx="8141006" cy="1927800"/>
        </a:xfrm>
        <a:prstGeom prst="rect">
          <a:avLst/>
        </a:prstGeom>
        <a:solidFill>
          <a:schemeClr val="lt1">
            <a:alpha val="90000"/>
            <a:hueOff val="0"/>
            <a:satOff val="0"/>
            <a:lumOff val="0"/>
            <a:alphaOff val="0"/>
          </a:schemeClr>
        </a:solidFill>
        <a:ln w="25400" cap="flat" cmpd="sng" algn="ctr">
          <a:solidFill>
            <a:schemeClr val="accent3">
              <a:hueOff val="11624607"/>
              <a:satOff val="-37145"/>
              <a:lumOff val="-9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2794" tIns="749808" rIns="63279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Board members have been provided with training on their duties and responsibilities within the past 2 years.</a:t>
          </a:r>
          <a:endParaRPr lang="en-US" sz="2400" kern="1200" dirty="0"/>
        </a:p>
      </dsp:txBody>
      <dsp:txXfrm>
        <a:off x="0" y="2509991"/>
        <a:ext cx="8141006" cy="1927800"/>
      </dsp:txXfrm>
    </dsp:sp>
    <dsp:sp modelId="{018E66CB-8E6E-41D4-AA60-8F662A80E1D6}">
      <dsp:nvSpPr>
        <dsp:cNvPr id="0" name=""/>
        <dsp:cNvSpPr/>
      </dsp:nvSpPr>
      <dsp:spPr>
        <a:xfrm>
          <a:off x="407670" y="2340328"/>
          <a:ext cx="5707380" cy="701023"/>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155700">
            <a:lnSpc>
              <a:spcPct val="90000"/>
            </a:lnSpc>
            <a:spcBef>
              <a:spcPct val="0"/>
            </a:spcBef>
            <a:spcAft>
              <a:spcPct val="35000"/>
            </a:spcAft>
          </a:pPr>
          <a:r>
            <a:rPr lang="en-US" sz="2600" b="1" kern="1200" dirty="0" smtClean="0"/>
            <a:t>Standard 5.8:  Nonprofit/Public</a:t>
          </a:r>
          <a:endParaRPr lang="en-US" sz="2600" kern="1200" dirty="0"/>
        </a:p>
      </dsp:txBody>
      <dsp:txXfrm>
        <a:off x="407670" y="2340328"/>
        <a:ext cx="5707380" cy="70102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 xmlns:p14="http://schemas.microsoft.com/office/powerpoint/2010/main" val="2359587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F80D25CD-9EE0-4373-9CC2-1D15654FDF97}" type="slidenum">
              <a:rPr lang="en-US"/>
              <a:pPr/>
              <a:t>‹#›</a:t>
            </a:fld>
            <a:endParaRPr lang="en-US"/>
          </a:p>
        </p:txBody>
      </p:sp>
    </p:spTree>
    <p:extLst>
      <p:ext uri="{BB962C8B-B14F-4D97-AF65-F5344CB8AC3E}">
        <p14:creationId xmlns="" xmlns:p14="http://schemas.microsoft.com/office/powerpoint/2010/main" val="4275047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purpose of this presentation is to help the board of directors of a Community Action Agency, as well as individuals and organizations supporting the board, design a plan for providing training and orientation to the CAA’s board members regarding their roles and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a:t>
            </a:fld>
            <a:endParaRPr lang="en-US"/>
          </a:p>
        </p:txBody>
      </p:sp>
    </p:spTree>
    <p:extLst>
      <p:ext uri="{BB962C8B-B14F-4D97-AF65-F5344CB8AC3E}">
        <p14:creationId xmlns="" xmlns:p14="http://schemas.microsoft.com/office/powerpoint/2010/main" val="1721743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Many CAAs understand the need to implement a comprehensive and systematic approach to educating board members—whether it be the initial orientation for new directors, or ongoing training for the board—but lack the capacity to develop a strategy for delivering high-quality board training. This presentation aims to help boards take a step back and consider the basic building blocks of good board training—the </a:t>
            </a:r>
            <a:r>
              <a:rPr lang="en-US" sz="1100" b="1" baseline="0" dirty="0" smtClean="0">
                <a:latin typeface="+mn-lt"/>
              </a:rPr>
              <a:t>Why? Who? Where? When? How? and What? </a:t>
            </a:r>
            <a:r>
              <a:rPr lang="en-US" sz="1100" baseline="0" dirty="0" smtClean="0">
                <a:latin typeface="+mn-lt"/>
              </a:rPr>
              <a:t>of board training. </a:t>
            </a:r>
          </a:p>
          <a:p>
            <a:pPr>
              <a:spcBef>
                <a:spcPts val="0"/>
              </a:spcBef>
            </a:pPr>
            <a:endParaRPr lang="en-US" sz="1100" baseline="0" dirty="0" smtClean="0">
              <a:latin typeface="+mn-lt"/>
            </a:endParaRPr>
          </a:p>
          <a:p>
            <a:pPr>
              <a:spcBef>
                <a:spcPts val="0"/>
              </a:spcBef>
            </a:pPr>
            <a:r>
              <a:rPr lang="en-US" sz="1100" baseline="0" dirty="0" smtClean="0">
                <a:latin typeface="+mn-lt"/>
              </a:rPr>
              <a:t>This presentation does not include information about the substantive materials to include in board training and orientation. However, the introduction</a:t>
            </a:r>
            <a:r>
              <a:rPr lang="en-US" sz="1100" dirty="0" smtClean="0">
                <a:latin typeface="+mn-lt"/>
              </a:rPr>
              <a:t> document for the presentation includes links to organizations that, in addition to CAPLAW and the Partnership, provide board training resources along with substantive information that may be used to populate and/or create trainings.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a:t>
            </a:r>
            <a:r>
              <a:rPr lang="en-US" sz="1100" b="0" baseline="0" dirty="0" smtClean="0">
                <a:latin typeface="+mn-lt"/>
              </a:rPr>
              <a:t>: </a:t>
            </a:r>
            <a:r>
              <a:rPr lang="en-US" sz="1100" kern="1200" baseline="0" dirty="0" smtClean="0">
                <a:solidFill>
                  <a:schemeClr val="tx1"/>
                </a:solidFill>
                <a:latin typeface="+mn-lt"/>
                <a:ea typeface="+mn-ea"/>
                <a:cs typeface="+mn-cs"/>
              </a:rPr>
              <a:t>We envision that a variety of individuals or organizations could use this training to work with the board of a CAA to develop a strategic and systematic approach to board training. These could include the board governance committee of a CAA’s tripartite board, state Community Action associations, executive directors, the staff liaison to the board, and/or outside board consultants. </a:t>
            </a:r>
            <a:endParaRPr lang="en-US" sz="1100" b="1" baseline="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a:p>
        </p:txBody>
      </p:sp>
    </p:spTree>
    <p:extLst>
      <p:ext uri="{BB962C8B-B14F-4D97-AF65-F5344CB8AC3E}">
        <p14:creationId xmlns="" xmlns:p14="http://schemas.microsoft.com/office/powerpoint/2010/main" val="2481748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At the outset, it is important to identify</a:t>
            </a:r>
            <a:r>
              <a:rPr lang="en-US" sz="1100" baseline="0" dirty="0" smtClean="0">
                <a:latin typeface="+mn-lt"/>
              </a:rPr>
              <a:t> the reasons to conduct board training. CAAs,</a:t>
            </a:r>
            <a:r>
              <a:rPr lang="en-US" sz="1100" dirty="0" smtClean="0">
                <a:latin typeface="+mn-lt"/>
              </a:rPr>
              <a:t> state associations and state Community Services Block Grant (CSBG) office</a:t>
            </a:r>
            <a:r>
              <a:rPr lang="en-US" sz="1100" baseline="0" dirty="0" smtClean="0">
                <a:latin typeface="+mn-lt"/>
              </a:rPr>
              <a:t> have an interest in ensuring that board members are not simply filling empty seats on the board, but they are able to fulfill their responsibilities and contribute meaningfully to the development, planning, implementation, and evaluation of the CSBG program. Nonprofit board members are generally considered legal fiduciaries of their organizations under state nonprofit corporate law, and owe fiduciary duties to oversee and administer the organization’s programs and operations. While the authority of public CAA boards depend on the authority delegated to them by the local governing authority, public CAA boards are also charged with administering the CSBG program. Thus, initial and ongoing training are critical </a:t>
            </a:r>
            <a:r>
              <a:rPr lang="en-US" sz="1100" b="1" baseline="0" dirty="0" smtClean="0">
                <a:latin typeface="+mn-lt"/>
              </a:rPr>
              <a:t>to ensure CAA board members are equipped and prepared to carry out their responsibilities as board members</a:t>
            </a:r>
            <a:r>
              <a:rPr lang="en-US" sz="1100" baseline="0" dirty="0" smtClean="0">
                <a:latin typeface="+mn-lt"/>
              </a:rPr>
              <a:t>. </a:t>
            </a:r>
          </a:p>
          <a:p>
            <a:pPr>
              <a:spcBef>
                <a:spcPts val="0"/>
              </a:spcBef>
            </a:pPr>
            <a:endParaRPr lang="en-US" sz="1100" baseline="0" dirty="0" smtClean="0">
              <a:latin typeface="+mn-lt"/>
            </a:endParaRPr>
          </a:p>
          <a:p>
            <a:pPr>
              <a:spcBef>
                <a:spcPts val="0"/>
              </a:spcBef>
            </a:pPr>
            <a:r>
              <a:rPr lang="en-US" sz="1100" baseline="0" dirty="0" smtClean="0">
                <a:latin typeface="+mn-lt"/>
              </a:rPr>
              <a:t>Further, board training can significantly enhance the relationship between the board and Executive Director, helping the board understand its complementary role to the Executive Director’s and how they can work together as a team to ensure the success of the CAA. This will </a:t>
            </a:r>
            <a:r>
              <a:rPr lang="en-US" sz="1100" b="1" baseline="0" dirty="0" smtClean="0">
                <a:latin typeface="+mn-lt"/>
              </a:rPr>
              <a:t>ensure a high-functioning board and strong board-Executive Director relationship</a:t>
            </a:r>
            <a:r>
              <a:rPr lang="en-US" sz="1100" baseline="0" dirty="0" smtClean="0">
                <a:latin typeface="+mn-lt"/>
              </a:rPr>
              <a:t>.</a:t>
            </a:r>
          </a:p>
          <a:p>
            <a:pPr>
              <a:spcBef>
                <a:spcPts val="0"/>
              </a:spcBef>
            </a:pPr>
            <a:endParaRPr lang="en-US" sz="1100" baseline="0" dirty="0" smtClean="0">
              <a:latin typeface="+mn-lt"/>
            </a:endParaRPr>
          </a:p>
          <a:p>
            <a:pPr>
              <a:spcBef>
                <a:spcPts val="0"/>
              </a:spcBef>
            </a:pPr>
            <a:r>
              <a:rPr lang="en-US" sz="1100" baseline="0" dirty="0" smtClean="0">
                <a:latin typeface="+mn-lt"/>
              </a:rPr>
              <a:t>Finally, board members who understand their role on the board and can clearly see how their participation contributes to the CAA’s mission and work are going to be more engaged board members. These board members are more likely to play an active role on the board and see their work as vital to the success of the CAA. Training can thus </a:t>
            </a:r>
            <a:r>
              <a:rPr lang="en-US" sz="1100" b="1" baseline="0" dirty="0" smtClean="0">
                <a:latin typeface="+mn-lt"/>
              </a:rPr>
              <a:t>help increase board engagement </a:t>
            </a:r>
            <a:r>
              <a:rPr lang="en-US" sz="1100" baseline="0" dirty="0" smtClean="0">
                <a:latin typeface="+mn-lt"/>
              </a:rPr>
              <a:t>among current members on the board.</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a:p>
        </p:txBody>
      </p:sp>
    </p:spTree>
    <p:extLst>
      <p:ext uri="{BB962C8B-B14F-4D97-AF65-F5344CB8AC3E}">
        <p14:creationId xmlns="" xmlns:p14="http://schemas.microsoft.com/office/powerpoint/2010/main" val="4173471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5</a:t>
            </a:fld>
            <a:endParaRPr lang="en-US" dirty="0"/>
          </a:p>
        </p:txBody>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sz="1100" kern="1200" baseline="0" dirty="0" smtClean="0">
                <a:solidFill>
                  <a:schemeClr val="tx1"/>
                </a:solidFill>
                <a:latin typeface="+mn-lt"/>
                <a:ea typeface="+mn-ea"/>
                <a:cs typeface="+mn-cs"/>
              </a:rPr>
              <a:t>Not only do good board orientation and training enhance the board’s effectiveness and relationship with the Executive Director, they are also required by the CSBG Organizational Standards. Published in OCS Information Memorandum 138, the CSBG Organizational Standards are intended to ensure that all CSBG eligible entities have the capacity to provide high-quality services to low-income communities. </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sz="1100" kern="1200" baseline="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sz="1100" b="1" kern="1200" baseline="0" dirty="0" smtClean="0">
                <a:solidFill>
                  <a:schemeClr val="tx1"/>
                </a:solidFill>
                <a:latin typeface="+mn-lt"/>
                <a:ea typeface="+mn-ea"/>
                <a:cs typeface="+mn-cs"/>
              </a:rPr>
              <a:t>CSBG Organizational Standard 5.7 </a:t>
            </a:r>
            <a:r>
              <a:rPr lang="en-US" sz="1100" kern="1200" baseline="0" dirty="0" smtClean="0">
                <a:solidFill>
                  <a:schemeClr val="tx1"/>
                </a:solidFill>
                <a:latin typeface="+mn-lt"/>
                <a:ea typeface="+mn-ea"/>
                <a:cs typeface="+mn-cs"/>
              </a:rPr>
              <a:t>requires both nonprofit and public CAAs to develop a process to provide a structured orientation for governing board members within 6 months of being seated. </a:t>
            </a:r>
            <a:r>
              <a:rPr lang="en-US" sz="1100" b="1" kern="1200" baseline="0" dirty="0" smtClean="0">
                <a:solidFill>
                  <a:schemeClr val="tx1"/>
                </a:solidFill>
                <a:latin typeface="+mn-lt"/>
                <a:ea typeface="+mn-ea"/>
                <a:cs typeface="+mn-cs"/>
              </a:rPr>
              <a:t>CSBG Organizational Standard 5.8 </a:t>
            </a:r>
            <a:r>
              <a:rPr lang="en-US" sz="1100" kern="1200" baseline="0" dirty="0" smtClean="0">
                <a:solidFill>
                  <a:schemeClr val="tx1"/>
                </a:solidFill>
                <a:latin typeface="+mn-lt"/>
                <a:ea typeface="+mn-ea"/>
                <a:cs typeface="+mn-cs"/>
              </a:rPr>
              <a:t>requires both nonprofit and public CAAs to ensure that board members have been provided with training on their duties and responsibilities within the past 2 years.</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sz="1100" kern="1200" baseline="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sz="1100" kern="1200" baseline="0" dirty="0" smtClean="0">
                <a:solidFill>
                  <a:schemeClr val="tx1"/>
                </a:solidFill>
                <a:latin typeface="+mn-lt"/>
                <a:ea typeface="+mn-ea"/>
                <a:cs typeface="+mn-cs"/>
              </a:rPr>
              <a:t>CAAs with Head Start programs are also subject to the Head Start Act’s board training requirements. The Head Start Act requires Head Start grantees to provide appropriate training and technical assistance to the members of the governing body and the Policy Council to ensure that the members understand the information the members receive and can effectively oversee and participate in the programs of the Head Start agency. The Head Start Performance Standards, 45 C.F.R. 1301.5, further require that such training cover the Head Start Program Performance Standards, and for all governing body, Policy Council, and staff who determine eligibility for the Head Start program, the training must also include the rules regarding eligibility determination.</a:t>
            </a:r>
            <a:endParaRPr lang="en-US" sz="1100" kern="1200" dirty="0" smtClean="0">
              <a:solidFill>
                <a:schemeClr val="tx1"/>
              </a:solidFill>
              <a:latin typeface="+mn-lt"/>
              <a:ea typeface="+mn-ea"/>
              <a:cs typeface="+mn-cs"/>
            </a:endParaRPr>
          </a:p>
        </p:txBody>
      </p:sp>
    </p:spTree>
    <p:extLst>
      <p:ext uri="{BB962C8B-B14F-4D97-AF65-F5344CB8AC3E}">
        <p14:creationId xmlns="" xmlns:p14="http://schemas.microsoft.com/office/powerpoint/2010/main" val="52424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62676" y="4300349"/>
            <a:ext cx="6400800" cy="4651701"/>
          </a:xfrm>
        </p:spPr>
        <p:txBody>
          <a:bodyPr>
            <a:noAutofit/>
          </a:bodyPr>
          <a:lstStyle/>
          <a:p>
            <a:pPr>
              <a:spcBef>
                <a:spcPts val="0"/>
              </a:spcBef>
            </a:pPr>
            <a:r>
              <a:rPr lang="en-US" sz="1100" dirty="0" smtClean="0">
                <a:latin typeface="+mn-lt"/>
              </a:rPr>
              <a:t>While this</a:t>
            </a:r>
            <a:r>
              <a:rPr lang="en-US" sz="1100" baseline="0" dirty="0" smtClean="0">
                <a:latin typeface="+mn-lt"/>
              </a:rPr>
              <a:t> presentation focuses on a board training</a:t>
            </a:r>
            <a:r>
              <a:rPr lang="en-US" sz="1100" dirty="0" smtClean="0">
                <a:latin typeface="+mn-lt"/>
              </a:rPr>
              <a:t> </a:t>
            </a:r>
            <a:r>
              <a:rPr lang="en-US" sz="1100" baseline="0" dirty="0" smtClean="0">
                <a:latin typeface="+mn-lt"/>
              </a:rPr>
              <a:t>strategy, we reference board orientations because it plays another important part in educating board members. However, sometimes confusion arises as to the difference between board orientation and training. Understanding the differences between the two is important because the ways in which they differ impact how and what material will be covered. </a:t>
            </a:r>
          </a:p>
          <a:p>
            <a:pPr>
              <a:spcBef>
                <a:spcPts val="0"/>
              </a:spcBef>
            </a:pPr>
            <a:endParaRPr lang="en-US" sz="1100" baseline="0" dirty="0" smtClean="0">
              <a:latin typeface="+mn-lt"/>
            </a:endParaRPr>
          </a:p>
          <a:p>
            <a:pPr>
              <a:spcBef>
                <a:spcPts val="0"/>
              </a:spcBef>
            </a:pPr>
            <a:r>
              <a:rPr lang="en-US" sz="1100" baseline="0" dirty="0" smtClean="0">
                <a:latin typeface="+mn-lt"/>
              </a:rPr>
              <a:t>Board orientation is used to onboard new board members and generally provides an overview of the organization and the role that a board member plays in helping to further the organization’s mission.  The orientation will often generally educate new board members on the history of the organization, the different services and programs offered, the mission, the organization’s achievements, board operations and board responsibilities.  Senior staff at the direction of the executive director and/or board members along with the governance committee are often in the best position to help facilitate board orientation. The intent of orientation is to stimulate initial engagement and establish a base line of understanding for new board members in the organization.  </a:t>
            </a:r>
          </a:p>
          <a:p>
            <a:pPr>
              <a:spcBef>
                <a:spcPts val="0"/>
              </a:spcBef>
            </a:pPr>
            <a:endParaRPr lang="en-US" sz="1100" baseline="0" dirty="0" smtClean="0">
              <a:latin typeface="+mn-lt"/>
            </a:endParaRPr>
          </a:p>
          <a:p>
            <a:pPr>
              <a:spcBef>
                <a:spcPts val="0"/>
              </a:spcBef>
            </a:pPr>
            <a:r>
              <a:rPr lang="en-US" sz="1100" baseline="0" dirty="0" smtClean="0">
                <a:latin typeface="+mn-lt"/>
              </a:rPr>
              <a:t>While an orientation introduces a new board member to the organization, ongoing trainings help equip board members with the information they need to successfully fulfill their responsibilities. CSBG Organizational Standard 5.8 requires board members to receive training on their duties and responsibilities within the past 2 years but does not elaborate on how this training will be conducted and the exact topics that will be covered.  The purpose of this PowerPoint is to help CAAs, state associations and state CSBG offices to proactively either develop or help CAAs to develop a training strategy  for their boards that is responsive to a particular CAAs needs. Trainings will dive more deeply than an orientation does into a topic and, unlike an orientation, will focus on single topic such as how to read financial statements.  While senior staff and board members along with board committees may help to provide these trainings, organizations may also work with </a:t>
            </a:r>
            <a:r>
              <a:rPr lang="en-US" sz="1100" dirty="0" smtClean="0">
                <a:latin typeface="+mn-lt"/>
              </a:rPr>
              <a:t> an outside</a:t>
            </a:r>
            <a:r>
              <a:rPr lang="en-US" sz="1100" baseline="0" dirty="0" smtClean="0">
                <a:latin typeface="+mn-lt"/>
              </a:rPr>
              <a:t> consultant or other 3</a:t>
            </a:r>
            <a:r>
              <a:rPr lang="en-US" sz="1100" baseline="30000" dirty="0" smtClean="0">
                <a:latin typeface="+mn-lt"/>
              </a:rPr>
              <a:t>rd</a:t>
            </a:r>
            <a:r>
              <a:rPr lang="en-US" sz="1100" baseline="0" dirty="0" smtClean="0">
                <a:latin typeface="+mn-lt"/>
              </a:rPr>
              <a:t> party with expertise in the areas to be addressed. A strategic approach to training </a:t>
            </a:r>
            <a:r>
              <a:rPr lang="en-US" sz="1100" dirty="0" smtClean="0">
                <a:latin typeface="+mn-lt"/>
              </a:rPr>
              <a:t> will help to foster </a:t>
            </a:r>
            <a:r>
              <a:rPr lang="en-US" sz="1100" baseline="0" dirty="0" smtClean="0">
                <a:latin typeface="+mn-lt"/>
              </a:rPr>
              <a:t>a more engaged and effective board.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 </a:t>
            </a:r>
            <a:r>
              <a:rPr lang="en-US" sz="1100" baseline="0" dirty="0" smtClean="0">
                <a:latin typeface="+mn-lt"/>
              </a:rPr>
              <a:t>This slide is animated so that the lists under each heading appear one at a time.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04908" y="8550906"/>
            <a:ext cx="2911872" cy="448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77" tIns="44890" rIns="89777" bIns="4489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0A938B-F5FB-4575-A3A5-C47D1DD0CCDF}" type="slidenum">
              <a:rPr lang="en-US" altLang="en-US" sz="1300"/>
              <a:pPr algn="r" eaLnBrk="1" hangingPunct="1">
                <a:spcBef>
                  <a:spcPct val="0"/>
                </a:spcBef>
              </a:pPr>
              <a:t>7</a:t>
            </a:fld>
            <a:endParaRPr lang="en-US" altLang="en-US" sz="1300" dirty="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457200" y="4416099"/>
            <a:ext cx="6095999" cy="418245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ts val="0"/>
              </a:spcBef>
              <a:buFontTx/>
              <a:buNone/>
            </a:pPr>
            <a:r>
              <a:rPr lang="en-US" altLang="en-US" sz="1100" dirty="0" smtClean="0">
                <a:latin typeface="+mn-lt"/>
              </a:rPr>
              <a:t>This slide includes 12 orientation and training topics for board</a:t>
            </a:r>
            <a:r>
              <a:rPr lang="en-US" altLang="en-US" sz="1100" baseline="0" dirty="0" smtClean="0">
                <a:latin typeface="+mn-lt"/>
              </a:rPr>
              <a:t> members. The topics represent the basic areas of knowledge that are important for CAA board members to have to effectively exercise their board responsibilities. The companion presentation, “Tripartite Board Roles and Responsibilities,” covers some of the topics listed on this slide in greater detail.</a:t>
            </a:r>
          </a:p>
          <a:p>
            <a:pPr eaLnBrk="1" hangingPunct="1">
              <a:spcBef>
                <a:spcPts val="0"/>
              </a:spcBef>
              <a:buFontTx/>
              <a:buNone/>
            </a:pPr>
            <a:endParaRPr lang="en-US" altLang="en-US" sz="1100" baseline="0" dirty="0" smtClean="0">
              <a:latin typeface="+mn-lt"/>
            </a:endParaRPr>
          </a:p>
          <a:p>
            <a:pPr eaLnBrk="1" hangingPunct="1">
              <a:spcBef>
                <a:spcPts val="0"/>
              </a:spcBef>
              <a:buFontTx/>
              <a:buNone/>
            </a:pPr>
            <a:r>
              <a:rPr lang="en-US" altLang="en-US" sz="1100" baseline="0" dirty="0" smtClean="0">
                <a:latin typeface="+mn-lt"/>
              </a:rPr>
              <a:t>Its important to note that many of the topics on this slide are overarching and will often result in trainings on additional subtopics that fall under the main topic. For example, as to board roles and responsibilities, multiple trainings may be needed to address more specific topics such as generating funds for the organization; advocacy efforts on behalf of the organization and its clients; the level of involvement by a board in the monitoring of a grant-funded program, etc. The topics on this slide are intended to help stimulate conversation as to the other, more specific topics, to address in other trainings.  </a:t>
            </a:r>
            <a:endParaRPr lang="en-US" altLang="en-US" sz="1100" dirty="0" smtClean="0">
              <a:latin typeface="+mn-lt"/>
            </a:endParaRPr>
          </a:p>
        </p:txBody>
      </p:sp>
    </p:spTree>
    <p:extLst>
      <p:ext uri="{BB962C8B-B14F-4D97-AF65-F5344CB8AC3E}">
        <p14:creationId xmlns="" xmlns:p14="http://schemas.microsoft.com/office/powerpoint/2010/main" val="8482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100" dirty="0" smtClean="0">
                <a:latin typeface="+mn-lt"/>
              </a:rPr>
              <a:t>When</a:t>
            </a:r>
            <a:r>
              <a:rPr lang="en-US" sz="1100" baseline="0" dirty="0" smtClean="0">
                <a:latin typeface="+mn-lt"/>
              </a:rPr>
              <a:t> there are multiple training topics that would be useful and limited time to conduct training, how should the board prioritize training topics? It’s important to </a:t>
            </a:r>
            <a:r>
              <a:rPr lang="en-US" sz="1100" b="1" baseline="0" dirty="0" smtClean="0">
                <a:latin typeface="+mn-lt"/>
              </a:rPr>
              <a:t>provide the basics</a:t>
            </a:r>
            <a:r>
              <a:rPr lang="en-US" sz="1100" b="0" baseline="0" dirty="0" smtClean="0">
                <a:latin typeface="+mn-lt"/>
              </a:rPr>
              <a:t>, which are listed on the previous slide. However,</a:t>
            </a:r>
            <a:r>
              <a:rPr lang="en-US" altLang="en-US" sz="1100" baseline="0" dirty="0" smtClean="0">
                <a:latin typeface="+mn-lt"/>
              </a:rPr>
              <a:t> consider </a:t>
            </a:r>
            <a:r>
              <a:rPr lang="en-US" altLang="en-US" sz="1100" b="1" baseline="0" dirty="0" smtClean="0">
                <a:latin typeface="+mn-lt"/>
              </a:rPr>
              <a:t>asking the board </a:t>
            </a:r>
            <a:r>
              <a:rPr lang="en-US" altLang="en-US" sz="1100" baseline="0" dirty="0" smtClean="0">
                <a:latin typeface="+mn-lt"/>
              </a:rPr>
              <a:t>to determine what other skills and topics they would like to receive training on. Use </a:t>
            </a:r>
            <a:r>
              <a:rPr lang="en-US" altLang="en-US" sz="1100" b="1" baseline="0" dirty="0" smtClean="0">
                <a:latin typeface="+mn-lt"/>
              </a:rPr>
              <a:t>board surveys</a:t>
            </a:r>
            <a:r>
              <a:rPr lang="en-US" altLang="en-US" sz="1100" b="0" baseline="0" dirty="0" smtClean="0">
                <a:latin typeface="+mn-lt"/>
              </a:rPr>
              <a:t> and conduct </a:t>
            </a:r>
            <a:r>
              <a:rPr lang="en-US" altLang="en-US" sz="1100" b="1" baseline="0" dirty="0" smtClean="0">
                <a:latin typeface="+mn-lt"/>
              </a:rPr>
              <a:t>regular board self-assessments</a:t>
            </a:r>
            <a:r>
              <a:rPr lang="en-US" altLang="en-US" sz="1100" b="0" baseline="0" dirty="0" smtClean="0">
                <a:latin typeface="+mn-lt"/>
              </a:rPr>
              <a:t> to help the board </a:t>
            </a:r>
            <a:r>
              <a:rPr lang="en-US" altLang="en-US" sz="1100" baseline="0" dirty="0" smtClean="0">
                <a:latin typeface="+mn-lt"/>
              </a:rPr>
              <a:t>identify gaps in knowledge based on their experience serving on the CAA’s board or the board of another organization. When designing a board orientation, ask more experienced board members, </a:t>
            </a:r>
            <a:r>
              <a:rPr lang="en-US" altLang="en-US" sz="1100" b="1" baseline="0" dirty="0" smtClean="0">
                <a:latin typeface="+mn-lt"/>
              </a:rPr>
              <a:t>“What do you wish you had known when you joined the board?”</a:t>
            </a:r>
            <a:r>
              <a:rPr lang="en-US" altLang="en-US" sz="1100" b="0" baseline="0" dirty="0" smtClean="0">
                <a:latin typeface="+mn-lt"/>
              </a:rPr>
              <a:t> and use their responses to generate topics that are important for new board members. Also, offer </a:t>
            </a:r>
            <a:r>
              <a:rPr lang="en-US" altLang="en-US" sz="1100" b="1" baseline="0" dirty="0" smtClean="0">
                <a:latin typeface="+mn-lt"/>
              </a:rPr>
              <a:t>board training evaluations</a:t>
            </a:r>
            <a:r>
              <a:rPr lang="en-US" altLang="en-US" sz="1100" b="0" baseline="0" dirty="0" smtClean="0">
                <a:latin typeface="+mn-lt"/>
              </a:rPr>
              <a:t> after each training session to ask for suggestions for </a:t>
            </a:r>
            <a:r>
              <a:rPr lang="en-US" altLang="en-US" sz="1100" b="1" baseline="0" dirty="0" smtClean="0">
                <a:latin typeface="+mn-lt"/>
              </a:rPr>
              <a:t>future training topics and </a:t>
            </a:r>
            <a:r>
              <a:rPr lang="en-US" altLang="en-US" sz="1100" b="0" baseline="0" dirty="0" smtClean="0">
                <a:latin typeface="+mn-lt"/>
              </a:rPr>
              <a:t>suggestions for </a:t>
            </a:r>
            <a:r>
              <a:rPr lang="en-US" altLang="en-US" sz="1100" b="1" baseline="0" dirty="0" smtClean="0">
                <a:latin typeface="+mn-lt"/>
              </a:rPr>
              <a:t>how to improve future training.</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 xmlns:p14="http://schemas.microsoft.com/office/powerpoint/2010/main" val="83286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lstStyle/>
          <a:p>
            <a:pPr>
              <a:spcBef>
                <a:spcPts val="0"/>
              </a:spcBef>
            </a:pPr>
            <a:r>
              <a:rPr lang="en-US" sz="1100" dirty="0" smtClean="0">
                <a:latin typeface="+mn-lt"/>
              </a:rPr>
              <a:t>Note that the CSBG Organizational Standards do not specify</a:t>
            </a:r>
            <a:r>
              <a:rPr lang="en-US" sz="1100" baseline="0" dirty="0" smtClean="0">
                <a:latin typeface="+mn-lt"/>
              </a:rPr>
              <a:t> who must plan or provide the training to board members. A CAA could choose to involve different individuals in planning the training, depending on the structure of the board and the topics to be covered in that specific training. The CAA’s </a:t>
            </a:r>
            <a:r>
              <a:rPr lang="en-US" sz="1100" b="1" baseline="0" dirty="0" smtClean="0">
                <a:latin typeface="+mn-lt"/>
              </a:rPr>
              <a:t>Executive Director </a:t>
            </a:r>
            <a:r>
              <a:rPr lang="en-US" sz="1100" baseline="0" dirty="0" smtClean="0">
                <a:latin typeface="+mn-lt"/>
              </a:rPr>
              <a:t>is likely most familiar with the day-to-day operations of the CAA and the various programs it operates, and may already be familiar with board members if the Executive Director regularly attends board meetings. The </a:t>
            </a:r>
            <a:r>
              <a:rPr lang="en-US" sz="1100" b="1" baseline="0" dirty="0" smtClean="0">
                <a:latin typeface="+mn-lt"/>
              </a:rPr>
              <a:t>Board Governance Committee </a:t>
            </a:r>
            <a:r>
              <a:rPr lang="en-US" sz="1100" baseline="0" dirty="0" smtClean="0">
                <a:latin typeface="+mn-lt"/>
              </a:rPr>
              <a:t>is charged with overseeing the board’s composition and internal operations, giving it particular insight into each board members’ expertise and gaps in skill/knowledge, which can generate topics for board training. </a:t>
            </a:r>
            <a:r>
              <a:rPr lang="en-US" sz="1100" b="1" baseline="0" dirty="0" smtClean="0">
                <a:latin typeface="+mn-lt"/>
              </a:rPr>
              <a:t>CAA staff, including the board liaison</a:t>
            </a:r>
            <a:r>
              <a:rPr lang="en-US" sz="1100" baseline="0" dirty="0" smtClean="0">
                <a:latin typeface="+mn-lt"/>
              </a:rPr>
              <a:t>, may also be needed to help coordinate the training. Finally, the </a:t>
            </a:r>
            <a:r>
              <a:rPr lang="en-US" sz="1100" b="1" baseline="0" dirty="0" smtClean="0">
                <a:latin typeface="+mn-lt"/>
              </a:rPr>
              <a:t>people who will conduct the training </a:t>
            </a:r>
            <a:r>
              <a:rPr lang="en-US" sz="1100" baseline="0" dirty="0" smtClean="0">
                <a:latin typeface="+mn-lt"/>
              </a:rPr>
              <a:t>should be involved to discuss potential training topics, learning/engagement styles, and training logistics.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 xmlns:p14="http://schemas.microsoft.com/office/powerpoint/2010/main" val="2585071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423101"/>
          </a:xfrm>
        </p:spPr>
        <p:txBody>
          <a:bodyPr/>
          <a:lstStyle/>
          <a:p>
            <a:pPr>
              <a:spcBef>
                <a:spcPts val="0"/>
              </a:spcBef>
            </a:pPr>
            <a:r>
              <a:rPr lang="en-US" sz="1100" dirty="0" smtClean="0">
                <a:latin typeface="+mn-lt"/>
              </a:rPr>
              <a:t>Governance training is not just beneficial</a:t>
            </a:r>
            <a:r>
              <a:rPr lang="en-US" sz="1100" baseline="0" dirty="0" smtClean="0">
                <a:latin typeface="+mn-lt"/>
              </a:rPr>
              <a:t> for </a:t>
            </a:r>
            <a:r>
              <a:rPr lang="en-US" sz="1100" b="1" baseline="0" dirty="0" smtClean="0">
                <a:latin typeface="+mn-lt"/>
              </a:rPr>
              <a:t>board members </a:t>
            </a:r>
            <a:r>
              <a:rPr lang="en-US" sz="1100" baseline="0" dirty="0" smtClean="0">
                <a:latin typeface="+mn-lt"/>
              </a:rPr>
              <a:t>to attend; others may find the material and opportunity to discuss with the board useful. Consider inviting the </a:t>
            </a:r>
            <a:r>
              <a:rPr lang="en-US" sz="1100" b="1" baseline="0" dirty="0" smtClean="0">
                <a:latin typeface="+mn-lt"/>
              </a:rPr>
              <a:t>CAA’s Executive Director</a:t>
            </a:r>
            <a:r>
              <a:rPr lang="en-US" sz="1100" baseline="0" dirty="0" smtClean="0">
                <a:latin typeface="+mn-lt"/>
              </a:rPr>
              <a:t> to attend, as his/her understanding of the board’s roles and responsibilities, particularly in relation to the Executive Director’s roles and responsibilities, is critical to ensuring a good relationship with the board. </a:t>
            </a:r>
            <a:r>
              <a:rPr lang="en-US" sz="1100" b="1" baseline="0" dirty="0" smtClean="0">
                <a:latin typeface="+mn-lt"/>
              </a:rPr>
              <a:t>Other CAA staff</a:t>
            </a:r>
            <a:r>
              <a:rPr lang="en-US" sz="1100" b="0" baseline="0" dirty="0" smtClean="0">
                <a:latin typeface="+mn-lt"/>
              </a:rPr>
              <a:t>, such as a board liaison, or relevant staff members for specific training topics (for example, the Human</a:t>
            </a:r>
            <a:r>
              <a:rPr lang="en-US" sz="1100" b="0" dirty="0" smtClean="0">
                <a:latin typeface="+mn-lt"/>
              </a:rPr>
              <a:t> Resources (HR) </a:t>
            </a:r>
            <a:r>
              <a:rPr lang="en-US" sz="1100" b="0" baseline="0" dirty="0" smtClean="0">
                <a:latin typeface="+mn-lt"/>
              </a:rPr>
              <a:t>Director when the board is receiving training on the CAA’s HR policies, or the Fiscal Director when the board is receiving training on reading and understanding financial statements), may consider attending. </a:t>
            </a:r>
          </a:p>
          <a:p>
            <a:pPr>
              <a:spcBef>
                <a:spcPts val="0"/>
              </a:spcBef>
            </a:pPr>
            <a:endParaRPr lang="en-US" sz="1100" b="0" baseline="0" dirty="0" smtClean="0">
              <a:latin typeface="+mn-lt"/>
            </a:endParaRPr>
          </a:p>
          <a:p>
            <a:pPr>
              <a:spcBef>
                <a:spcPts val="0"/>
              </a:spcBef>
            </a:pPr>
            <a:r>
              <a:rPr lang="en-US" sz="1100" b="0" baseline="0" dirty="0" smtClean="0">
                <a:latin typeface="+mn-lt"/>
              </a:rPr>
              <a:t>If the CAA operates a Head Start program, </a:t>
            </a:r>
            <a:r>
              <a:rPr lang="en-US" sz="1100" b="1" baseline="0" dirty="0" smtClean="0">
                <a:latin typeface="+mn-lt"/>
              </a:rPr>
              <a:t>consider planning a joint training of board and Head Start Policy Council members.</a:t>
            </a:r>
            <a:r>
              <a:rPr lang="en-US" sz="1100" b="0" baseline="0" dirty="0" smtClean="0">
                <a:latin typeface="+mn-lt"/>
              </a:rPr>
              <a:t> </a:t>
            </a:r>
            <a:r>
              <a:rPr lang="en-US" sz="1100" b="0" i="0" kern="1200" dirty="0" smtClean="0">
                <a:solidFill>
                  <a:schemeClr val="tx1"/>
                </a:solidFill>
                <a:effectLst/>
                <a:latin typeface="+mn-lt"/>
                <a:ea typeface="+mn-ea"/>
                <a:cs typeface="+mn-cs"/>
              </a:rPr>
              <a:t>The Head Start Act requires Head Start grantees to provide appropriate training and technical assistance to the members of the governing body and the Policy Council to ensure that the members understand the information the members receive and can effectively oversee and participate in the programs of the Head Start agency. The Head Start Performance Standards, 45 C.F.R. 1301.5, further require that such training cover the Head Start Program Performance Standards, and for all governing body, Policy Council, and staff who determine eligibility for the Head Start program, the training must also include the rules regarding eligibility determination.</a:t>
            </a:r>
            <a:r>
              <a:rPr lang="en-US" sz="1100" b="0" i="0" kern="1200" baseline="0" dirty="0" smtClean="0">
                <a:solidFill>
                  <a:schemeClr val="tx1"/>
                </a:solidFill>
                <a:effectLst/>
                <a:latin typeface="+mn-lt"/>
                <a:ea typeface="+mn-ea"/>
                <a:cs typeface="+mn-cs"/>
              </a:rPr>
              <a:t> A joint training session helps both bodies understand the other’s roles and responsibilities, as well as efficiently delivers training on topics that are relevant to both bodies.</a:t>
            </a:r>
          </a:p>
          <a:p>
            <a:pPr>
              <a:spcBef>
                <a:spcPts val="0"/>
              </a:spcBef>
            </a:pPr>
            <a:endParaRPr lang="en-US" sz="1100" b="0" i="0" kern="1200" baseline="0" dirty="0" smtClean="0">
              <a:solidFill>
                <a:schemeClr val="tx1"/>
              </a:solidFill>
              <a:effectLst/>
              <a:latin typeface="+mn-lt"/>
              <a:ea typeface="+mn-ea"/>
              <a:cs typeface="+mn-cs"/>
            </a:endParaRPr>
          </a:p>
          <a:p>
            <a:pPr>
              <a:spcBef>
                <a:spcPts val="0"/>
              </a:spcBef>
            </a:pPr>
            <a:r>
              <a:rPr lang="en-US" sz="1100" b="0" i="0" kern="1200" baseline="0" dirty="0" smtClean="0">
                <a:solidFill>
                  <a:schemeClr val="tx1"/>
                </a:solidFill>
                <a:effectLst/>
                <a:latin typeface="+mn-lt"/>
                <a:ea typeface="+mn-ea"/>
                <a:cs typeface="+mn-cs"/>
              </a:rPr>
              <a:t>Finally, if the CAA has an </a:t>
            </a:r>
            <a:r>
              <a:rPr lang="en-US" sz="1100" b="1" i="0" kern="1200" baseline="0" dirty="0" smtClean="0">
                <a:solidFill>
                  <a:schemeClr val="tx1"/>
                </a:solidFill>
                <a:effectLst/>
                <a:latin typeface="+mn-lt"/>
                <a:ea typeface="+mn-ea"/>
                <a:cs typeface="+mn-cs"/>
              </a:rPr>
              <a:t>advisory committee</a:t>
            </a:r>
            <a:r>
              <a:rPr lang="en-US" sz="1100" b="0" i="0" kern="1200" baseline="0" dirty="0" smtClean="0">
                <a:solidFill>
                  <a:schemeClr val="tx1"/>
                </a:solidFill>
                <a:effectLst/>
                <a:latin typeface="+mn-lt"/>
                <a:ea typeface="+mn-ea"/>
                <a:cs typeface="+mn-cs"/>
              </a:rPr>
              <a:t> to the board that serves as a pipeline to board membership, consider having these members join as well to familiarize them with the issues that are applicable to board members.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 xmlns:p14="http://schemas.microsoft.com/office/powerpoint/2010/main" val="3967243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100" dirty="0" smtClean="0">
                <a:latin typeface="+mn-lt"/>
              </a:rPr>
              <a:t>Next, the board must decide who should conduct the training. The CA</a:t>
            </a:r>
            <a:r>
              <a:rPr lang="en-US" sz="1100" baseline="0" dirty="0" smtClean="0">
                <a:latin typeface="+mn-lt"/>
              </a:rPr>
              <a:t>A may consider bringing in an </a:t>
            </a:r>
            <a:r>
              <a:rPr lang="en-US" sz="1100" b="1" baseline="0" dirty="0" smtClean="0">
                <a:latin typeface="+mn-lt"/>
              </a:rPr>
              <a:t>outside trainer, </a:t>
            </a:r>
            <a:r>
              <a:rPr lang="en-US" sz="1100" b="0" baseline="0" dirty="0" smtClean="0">
                <a:latin typeface="+mn-lt"/>
              </a:rPr>
              <a:t>such as: (1) a </a:t>
            </a:r>
            <a:r>
              <a:rPr lang="en-US" sz="1100" b="1" baseline="0" dirty="0" smtClean="0">
                <a:latin typeface="+mn-lt"/>
              </a:rPr>
              <a:t>subject matter expert</a:t>
            </a:r>
            <a:r>
              <a:rPr lang="en-US" sz="1100" b="0" baseline="0" dirty="0" smtClean="0">
                <a:latin typeface="+mn-lt"/>
              </a:rPr>
              <a:t>, such as the CAA’s auditor or accountant to discuss financial matters, or a strategic planning consultant to help the board develop its strategic plan; (2) the </a:t>
            </a:r>
            <a:r>
              <a:rPr lang="en-US" sz="1100" b="1" baseline="0" dirty="0" smtClean="0">
                <a:latin typeface="+mn-lt"/>
              </a:rPr>
              <a:t>state association</a:t>
            </a:r>
            <a:r>
              <a:rPr lang="en-US" sz="1100" b="0" baseline="0" dirty="0" smtClean="0">
                <a:latin typeface="+mn-lt"/>
              </a:rPr>
              <a:t>, whose mission includes providing training and technical assistance to the network of CAAs in that state; or (3) the </a:t>
            </a:r>
            <a:r>
              <a:rPr lang="en-US" sz="1100" b="1" baseline="0" dirty="0" smtClean="0">
                <a:latin typeface="+mn-lt"/>
              </a:rPr>
              <a:t>state CSBG office</a:t>
            </a:r>
            <a:r>
              <a:rPr lang="en-US" sz="1100" b="0" baseline="0" dirty="0" smtClean="0">
                <a:latin typeface="+mn-lt"/>
              </a:rPr>
              <a:t>, which can guidance on state CSBG requirements, the monitoring process, and other state-level anti-poverty coordination efforts.</a:t>
            </a:r>
          </a:p>
          <a:p>
            <a:pPr>
              <a:spcBef>
                <a:spcPts val="0"/>
              </a:spcBef>
            </a:pPr>
            <a:endParaRPr lang="en-US" sz="1100" b="0" baseline="0" dirty="0" smtClean="0">
              <a:latin typeface="+mn-lt"/>
            </a:endParaRPr>
          </a:p>
          <a:p>
            <a:pPr>
              <a:spcBef>
                <a:spcPts val="0"/>
              </a:spcBef>
            </a:pPr>
            <a:r>
              <a:rPr lang="en-US" sz="1100" b="1" baseline="0" dirty="0" smtClean="0">
                <a:latin typeface="+mn-lt"/>
              </a:rPr>
              <a:t>CAA staff</a:t>
            </a:r>
            <a:r>
              <a:rPr lang="en-US" sz="1100" b="0" baseline="0" dirty="0" smtClean="0">
                <a:latin typeface="+mn-lt"/>
              </a:rPr>
              <a:t> could also serve as trainers, depending on the training topics. For example, it may make sense to ask the Head Start Director to deliver training on the Head Start Performance Standards, a required board training topic. Individual </a:t>
            </a:r>
            <a:r>
              <a:rPr lang="en-US" sz="1100" b="1" baseline="0" dirty="0" smtClean="0">
                <a:latin typeface="+mn-lt"/>
              </a:rPr>
              <a:t>CAA board members</a:t>
            </a:r>
            <a:r>
              <a:rPr lang="en-US" sz="1100" b="0" baseline="0" dirty="0" smtClean="0">
                <a:latin typeface="+mn-lt"/>
              </a:rPr>
              <a:t> could also conduct certain training topics, such as asking the Treasurer to train other board members on reading and understanding financial statements, or members of the Board Development Committee to train the board on fundraising strategies. Finally, CAAs should consider inviting </a:t>
            </a:r>
            <a:r>
              <a:rPr lang="en-US" sz="1100" b="1" baseline="0" dirty="0" smtClean="0">
                <a:latin typeface="+mn-lt"/>
              </a:rPr>
              <a:t>CAA clients</a:t>
            </a:r>
            <a:r>
              <a:rPr lang="en-US" sz="1100" b="0" baseline="0" dirty="0" smtClean="0">
                <a:latin typeface="+mn-lt"/>
              </a:rPr>
              <a:t> to deliver training on topics such as fostering relationships with the community, the CAA’s community needs assessment, and poverty-related issues in the community.</a:t>
            </a:r>
            <a:endParaRPr lang="en-US" sz="1100" b="1"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 xmlns:p14="http://schemas.microsoft.com/office/powerpoint/2010/main" val="1154949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100" dirty="0" smtClean="0">
                <a:latin typeface="+mn-lt"/>
              </a:rPr>
              <a:t>Another</a:t>
            </a:r>
            <a:r>
              <a:rPr lang="en-US" sz="1100" baseline="0" dirty="0" smtClean="0">
                <a:latin typeface="+mn-lt"/>
              </a:rPr>
              <a:t> issue to consider is where the training should take place. The location of the training may change depending on the topics to be covered and whether the training is a standalone board event, or part of a larger board convening. These are just a few of the options for where a training may be held. When deciding where to conduct the training, CAAs should consider issues such as cost, commute/travel time, childcare logistics, the number of board members able to attend, the level of engagement from board members.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12</a:t>
            </a:fld>
            <a:endParaRPr lang="en-US"/>
          </a:p>
        </p:txBody>
      </p:sp>
    </p:spTree>
    <p:extLst>
      <p:ext uri="{BB962C8B-B14F-4D97-AF65-F5344CB8AC3E}">
        <p14:creationId xmlns="" xmlns:p14="http://schemas.microsoft.com/office/powerpoint/2010/main" val="2255181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100" dirty="0" smtClean="0">
                <a:latin typeface="+mn-lt"/>
              </a:rPr>
              <a:t>CSBG</a:t>
            </a:r>
            <a:r>
              <a:rPr lang="en-US" sz="1100" baseline="0" dirty="0" smtClean="0">
                <a:latin typeface="+mn-lt"/>
              </a:rPr>
              <a:t> Organizational Standard 5.8 requires</a:t>
            </a:r>
            <a:r>
              <a:rPr lang="en-US" sz="1100" dirty="0" smtClean="0">
                <a:latin typeface="+mn-lt"/>
              </a:rPr>
              <a:t> </a:t>
            </a:r>
            <a:r>
              <a:rPr lang="en-US" sz="1100" baseline="0" dirty="0" smtClean="0">
                <a:latin typeface="+mn-lt"/>
              </a:rPr>
              <a:t>that, after the initial board orientation for new directors, board members receive training </a:t>
            </a:r>
            <a:r>
              <a:rPr lang="en-US" sz="1100" b="0" baseline="0" dirty="0" smtClean="0">
                <a:latin typeface="+mn-lt"/>
              </a:rPr>
              <a:t>on their roles and responsibilities at least </a:t>
            </a:r>
            <a:r>
              <a:rPr lang="en-US" sz="1100" b="1" baseline="0" dirty="0" smtClean="0">
                <a:latin typeface="+mn-lt"/>
              </a:rPr>
              <a:t>once every two years</a:t>
            </a:r>
            <a:r>
              <a:rPr lang="en-US" sz="1100" b="0" baseline="0" dirty="0" smtClean="0">
                <a:latin typeface="+mn-lt"/>
              </a:rPr>
              <a:t>. In light of the number of topics that</a:t>
            </a:r>
            <a:r>
              <a:rPr lang="en-US" sz="1100" b="0" dirty="0" smtClean="0">
                <a:latin typeface="+mn-lt"/>
              </a:rPr>
              <a:t> this </a:t>
            </a:r>
            <a:r>
              <a:rPr lang="en-US" sz="1100" b="0" baseline="0" dirty="0" smtClean="0">
                <a:latin typeface="+mn-lt"/>
              </a:rPr>
              <a:t>training is likely to cover, however, the board could consider dividing up the training into shorter, more frequent sessions. The board could consider incorporating a </a:t>
            </a:r>
            <a:r>
              <a:rPr lang="en-US" sz="1100" b="1" baseline="0" dirty="0" smtClean="0">
                <a:latin typeface="+mn-lt"/>
              </a:rPr>
              <a:t>yearly</a:t>
            </a:r>
            <a:r>
              <a:rPr lang="en-US" sz="1100" b="0" baseline="0" dirty="0" smtClean="0">
                <a:latin typeface="+mn-lt"/>
              </a:rPr>
              <a:t> training, perhaps coinciding with an annual meeting or board retreat. Some CAAs choose to have short trainings </a:t>
            </a:r>
            <a:r>
              <a:rPr lang="en-US" sz="1100" b="1" baseline="0" dirty="0" smtClean="0">
                <a:latin typeface="+mn-lt"/>
              </a:rPr>
              <a:t>at every board meeting</a:t>
            </a:r>
            <a:r>
              <a:rPr lang="en-US" sz="1100" b="0" baseline="0" dirty="0" smtClean="0">
                <a:latin typeface="+mn-lt"/>
              </a:rPr>
              <a:t>. CAAs are advised to create a </a:t>
            </a:r>
            <a:r>
              <a:rPr lang="en-US" sz="1100" b="1" baseline="0" dirty="0" smtClean="0">
                <a:latin typeface="+mn-lt"/>
              </a:rPr>
              <a:t>board training calendar</a:t>
            </a:r>
            <a:r>
              <a:rPr lang="en-US" sz="1100" b="0" baseline="0" dirty="0" smtClean="0">
                <a:latin typeface="+mn-lt"/>
              </a:rPr>
              <a:t> and determine a schedule for board training and the topics to be covered in advance. This will help CAAs keep track of the training topics and board members who attended those trainings.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a:p>
        </p:txBody>
      </p:sp>
    </p:spTree>
    <p:extLst>
      <p:ext uri="{BB962C8B-B14F-4D97-AF65-F5344CB8AC3E}">
        <p14:creationId xmlns="" xmlns:p14="http://schemas.microsoft.com/office/powerpoint/2010/main" val="2249518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100" dirty="0" smtClean="0">
                <a:latin typeface="+mn-lt"/>
              </a:rPr>
              <a:t>Another</a:t>
            </a:r>
            <a:r>
              <a:rPr lang="en-US" sz="1100" baseline="0" dirty="0" smtClean="0">
                <a:latin typeface="+mn-lt"/>
              </a:rPr>
              <a:t> issue to consider is when to schedule the trainings. Consider </a:t>
            </a:r>
            <a:r>
              <a:rPr lang="en-US" sz="1100" b="1" baseline="0" dirty="0" smtClean="0">
                <a:latin typeface="+mn-lt"/>
              </a:rPr>
              <a:t>what time of day</a:t>
            </a:r>
            <a:r>
              <a:rPr lang="en-US" sz="1100" b="0" baseline="0" dirty="0" smtClean="0">
                <a:latin typeface="+mn-lt"/>
              </a:rPr>
              <a:t> will allow the most board members to attend, and whether to train </a:t>
            </a:r>
            <a:r>
              <a:rPr lang="en-US" sz="1100" b="1" baseline="0" dirty="0" smtClean="0">
                <a:latin typeface="+mn-lt"/>
              </a:rPr>
              <a:t>during the week or on weekends</a:t>
            </a:r>
            <a:r>
              <a:rPr lang="en-US" sz="1100" b="0" baseline="0" dirty="0" smtClean="0">
                <a:latin typeface="+mn-lt"/>
              </a:rPr>
              <a:t>. CAAs, state associations and state CSBG</a:t>
            </a:r>
            <a:r>
              <a:rPr lang="en-US" sz="1100" b="0" dirty="0" smtClean="0">
                <a:latin typeface="+mn-lt"/>
              </a:rPr>
              <a:t> office may consider</a:t>
            </a:r>
            <a:r>
              <a:rPr lang="en-US" sz="1100" b="0" baseline="0" dirty="0" smtClean="0">
                <a:latin typeface="+mn-lt"/>
              </a:rPr>
              <a:t> surveying board members for what works best with their schedules. Providing training </a:t>
            </a:r>
            <a:r>
              <a:rPr lang="en-US" sz="1100" b="1" baseline="0" dirty="0" smtClean="0">
                <a:latin typeface="+mn-lt"/>
              </a:rPr>
              <a:t>at (or just before) board meetings</a:t>
            </a:r>
            <a:r>
              <a:rPr lang="en-US" sz="1100" b="0" baseline="0" dirty="0" smtClean="0">
                <a:latin typeface="+mn-lt"/>
              </a:rPr>
              <a:t> may maximize attendance since board members are already present for the meeting. While </a:t>
            </a:r>
            <a:r>
              <a:rPr lang="en-US" sz="1100" b="1" baseline="0" dirty="0" smtClean="0">
                <a:latin typeface="+mn-lt"/>
              </a:rPr>
              <a:t>dedicated training time outside of board meetings</a:t>
            </a:r>
            <a:r>
              <a:rPr lang="en-US" sz="1100" b="0" baseline="0" dirty="0" smtClean="0">
                <a:latin typeface="+mn-lt"/>
              </a:rPr>
              <a:t> or </a:t>
            </a:r>
            <a:r>
              <a:rPr lang="en-US" sz="1100" b="1" baseline="0" dirty="0" smtClean="0">
                <a:latin typeface="+mn-lt"/>
              </a:rPr>
              <a:t>board retreats</a:t>
            </a:r>
            <a:r>
              <a:rPr lang="en-US" sz="1100" b="0" baseline="0" dirty="0" smtClean="0">
                <a:latin typeface="+mn-lt"/>
              </a:rPr>
              <a:t> are attractive options because they set aside significant blocks of time for training and rapport-building, board members who work or need childcare may have a difficult time attending, unless the trainings are planned and publicized well in advance.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 xmlns:p14="http://schemas.microsoft.com/office/powerpoint/2010/main" val="3064463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04908" y="8550906"/>
            <a:ext cx="2911872" cy="448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77" tIns="44890" rIns="89777" bIns="4489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0A938B-F5FB-4575-A3A5-C47D1DD0CCDF}" type="slidenum">
              <a:rPr lang="en-US" altLang="en-US" sz="1300"/>
              <a:pPr algn="r" eaLnBrk="1" hangingPunct="1">
                <a:spcBef>
                  <a:spcPct val="0"/>
                </a:spcBef>
              </a:pPr>
              <a:t>15</a:t>
            </a:fld>
            <a:endParaRPr lang="en-US" altLang="en-US" sz="1300" dirty="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ts val="0"/>
              </a:spcBef>
              <a:buFontTx/>
              <a:buNone/>
            </a:pPr>
            <a:r>
              <a:rPr lang="en-US" altLang="en-US" sz="1100" dirty="0" smtClean="0">
                <a:latin typeface="+mn-lt"/>
              </a:rPr>
              <a:t>These are </a:t>
            </a:r>
            <a:r>
              <a:rPr lang="en-US" altLang="en-US" sz="1100" baseline="0" dirty="0" smtClean="0">
                <a:latin typeface="+mn-lt"/>
              </a:rPr>
              <a:t>the many options boards, state associations and state CSBG offices may consider when planning a training strategy. Using various platforms for delivering training throughout the year will help keep board members engaged and enable the board to interact with the training topics from different angles. While the strategies in the left-hand column (</a:t>
            </a:r>
            <a:r>
              <a:rPr lang="en-US" altLang="en-US" sz="1100" b="1" baseline="0" dirty="0" smtClean="0">
                <a:latin typeface="+mn-lt"/>
              </a:rPr>
              <a:t>in-person, webinars, video, training modules, conferences, and group discussion</a:t>
            </a:r>
            <a:r>
              <a:rPr lang="en-US" altLang="en-US" sz="1100" b="0" baseline="0" dirty="0" smtClean="0">
                <a:latin typeface="+mn-lt"/>
              </a:rPr>
              <a:t>)</a:t>
            </a:r>
            <a:r>
              <a:rPr lang="en-US" altLang="en-US" sz="1100" baseline="0" dirty="0" smtClean="0">
                <a:latin typeface="+mn-lt"/>
              </a:rPr>
              <a:t> are probably the more common ways of conducting training, consider some of the options listed in the right-hand column as well. </a:t>
            </a:r>
            <a:r>
              <a:rPr lang="en-US" altLang="en-US" sz="1100" b="1" baseline="0" dirty="0" smtClean="0">
                <a:latin typeface="+mn-lt"/>
              </a:rPr>
              <a:t>One-on-one meetings</a:t>
            </a:r>
            <a:r>
              <a:rPr lang="en-US" altLang="en-US" sz="1100" b="0" baseline="0" dirty="0" smtClean="0">
                <a:latin typeface="+mn-lt"/>
              </a:rPr>
              <a:t> and </a:t>
            </a:r>
            <a:r>
              <a:rPr lang="en-US" altLang="en-US" sz="1100" b="1" baseline="0" dirty="0" smtClean="0">
                <a:latin typeface="+mn-lt"/>
              </a:rPr>
              <a:t>mentoring</a:t>
            </a:r>
            <a:r>
              <a:rPr lang="en-US" altLang="en-US" sz="1100" b="0" baseline="0" dirty="0" smtClean="0">
                <a:latin typeface="+mn-lt"/>
              </a:rPr>
              <a:t> deliver more individualized training, while </a:t>
            </a:r>
            <a:r>
              <a:rPr lang="en-US" altLang="en-US" sz="1100" b="1" baseline="0" dirty="0" smtClean="0">
                <a:latin typeface="+mn-lt"/>
              </a:rPr>
              <a:t>committee participation</a:t>
            </a:r>
            <a:r>
              <a:rPr lang="en-US" altLang="en-US" sz="1100" b="0" baseline="0" dirty="0" smtClean="0">
                <a:latin typeface="+mn-lt"/>
              </a:rPr>
              <a:t> (including participating on </a:t>
            </a:r>
            <a:r>
              <a:rPr lang="en-US" altLang="en-US" sz="1100" b="1" baseline="0" dirty="0" smtClean="0">
                <a:latin typeface="+mn-lt"/>
              </a:rPr>
              <a:t>advisory committees for potential board members</a:t>
            </a:r>
            <a:r>
              <a:rPr lang="en-US" altLang="en-US" sz="1100" b="0" baseline="0" dirty="0" smtClean="0">
                <a:latin typeface="+mn-lt"/>
              </a:rPr>
              <a:t>) allow board members to participate in small-group settings, perhaps learning from more-experienced board members serving alongside them. </a:t>
            </a:r>
            <a:r>
              <a:rPr lang="en-US" altLang="en-US" sz="1100" b="1" baseline="0" dirty="0" smtClean="0">
                <a:latin typeface="+mn-lt"/>
              </a:rPr>
              <a:t>On-site tours</a:t>
            </a:r>
            <a:r>
              <a:rPr lang="en-US" altLang="en-US" sz="1100" b="0" baseline="0" dirty="0" smtClean="0">
                <a:latin typeface="+mn-lt"/>
              </a:rPr>
              <a:t> of the CAA’s programs and even </a:t>
            </a:r>
            <a:r>
              <a:rPr lang="en-US" altLang="en-US" sz="1100" b="1" baseline="0" dirty="0" smtClean="0">
                <a:latin typeface="+mn-lt"/>
              </a:rPr>
              <a:t>volunteering</a:t>
            </a:r>
            <a:r>
              <a:rPr lang="en-US" altLang="en-US" sz="1100" b="0" baseline="0" dirty="0" smtClean="0">
                <a:latin typeface="+mn-lt"/>
              </a:rPr>
              <a:t> at a CAA event or program will help board members better understand the activities of the organization. When selecting a training platform, consider asking your board members how they learn best and what format of training they feel would be most effective for the topics to be covered.</a:t>
            </a:r>
            <a:endParaRPr lang="en-US" altLang="en-US" sz="1100" dirty="0" smtClean="0">
              <a:latin typeface="+mn-lt"/>
            </a:endParaRPr>
          </a:p>
        </p:txBody>
      </p:sp>
    </p:spTree>
    <p:extLst>
      <p:ext uri="{BB962C8B-B14F-4D97-AF65-F5344CB8AC3E}">
        <p14:creationId xmlns="" xmlns:p14="http://schemas.microsoft.com/office/powerpoint/2010/main" val="418981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04908" y="8550906"/>
            <a:ext cx="2911872" cy="448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77" tIns="44890" rIns="89777" bIns="4489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0A938B-F5FB-4575-A3A5-C47D1DD0CCDF}" type="slidenum">
              <a:rPr lang="en-US" altLang="en-US" sz="1300"/>
              <a:pPr algn="r" eaLnBrk="1" hangingPunct="1">
                <a:spcBef>
                  <a:spcPct val="0"/>
                </a:spcBef>
              </a:pPr>
              <a:t>16</a:t>
            </a:fld>
            <a:endParaRPr lang="en-US" altLang="en-US" sz="1300" dirty="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ts val="0"/>
              </a:spcBef>
              <a:buFontTx/>
              <a:buNone/>
            </a:pPr>
            <a:r>
              <a:rPr lang="en-US" altLang="en-US" sz="1100" dirty="0" smtClean="0">
                <a:latin typeface="+mn-lt"/>
              </a:rPr>
              <a:t>When</a:t>
            </a:r>
            <a:r>
              <a:rPr lang="en-US" altLang="en-US" sz="1100" baseline="0" dirty="0" smtClean="0">
                <a:latin typeface="+mn-lt"/>
              </a:rPr>
              <a:t> designing a board training session, consider how board members can engage with the topic and what format best facilitates learning. Generally speaking, opportunities to interact with one another and the training facilitator, and to apply the materials being taught, are more conducive to retaining knowledge after the training. These are some ideas for designing interactive board trainings.</a:t>
            </a:r>
            <a:endParaRPr lang="en-US" altLang="en-US" sz="1100" dirty="0" smtClean="0">
              <a:latin typeface="+mn-lt"/>
            </a:endParaRPr>
          </a:p>
        </p:txBody>
      </p:sp>
    </p:spTree>
    <p:extLst>
      <p:ext uri="{BB962C8B-B14F-4D97-AF65-F5344CB8AC3E}">
        <p14:creationId xmlns="" xmlns:p14="http://schemas.microsoft.com/office/powerpoint/2010/main" val="1471468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F4A7F"/>
              </a:buClr>
              <a:buFont typeface="Wingdings" panose="05000000000000000000" pitchFamily="2" charset="2"/>
              <a:buChar char="§"/>
              <a:defRPr sz="2800" b="1">
                <a:solidFill>
                  <a:srgbClr val="1F4A7F"/>
                </a:solidFill>
              </a:defRPr>
            </a:lvl1pPr>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2"/>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4A7DBA"/>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lum bright="30000"/>
            <a:extLst>
              <a:ext uri="{28A0092B-C50C-407E-A947-70E740481C1C}">
                <a14:useLocalDpi xmlns="" xmlns:a14="http://schemas.microsoft.com/office/drawing/2010/main" val="0"/>
              </a:ext>
            </a:extLst>
          </a:blip>
          <a:srcRect b="18730"/>
          <a:stretch/>
        </p:blipFill>
        <p:spPr>
          <a:xfrm>
            <a:off x="0" y="1905000"/>
            <a:ext cx="9144000" cy="4953000"/>
          </a:xfrm>
          <a:prstGeom prst="rect">
            <a:avLst/>
          </a:prstGeom>
        </p:spPr>
      </p:pic>
      <p:sp>
        <p:nvSpPr>
          <p:cNvPr id="10" name="Rectangle 9"/>
          <p:cNvSpPr/>
          <p:nvPr/>
        </p:nvSpPr>
        <p:spPr>
          <a:xfrm>
            <a:off x="-12193" y="5562600"/>
            <a:ext cx="9156193" cy="1295400"/>
          </a:xfrm>
          <a:prstGeom prst="rect">
            <a:avLst/>
          </a:prstGeom>
          <a:solidFill>
            <a:srgbClr val="1F4A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28600" y="877824"/>
            <a:ext cx="8763000" cy="990600"/>
          </a:xfrm>
        </p:spPr>
        <p:txBody>
          <a:bodyPr>
            <a:noAutofit/>
          </a:bodyPr>
          <a:lstStyle/>
          <a:p>
            <a:pPr>
              <a:lnSpc>
                <a:spcPct val="90000"/>
              </a:lnSpc>
            </a:pPr>
            <a:r>
              <a:rPr lang="en-US" b="0" dirty="0" smtClean="0">
                <a:solidFill>
                  <a:schemeClr val="accent1"/>
                </a:solidFill>
              </a:rPr>
              <a:t/>
            </a:r>
            <a:br>
              <a:rPr lang="en-US" b="0" dirty="0" smtClean="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chemeClr val="accent1"/>
                </a:solidFill>
              </a:rPr>
              <a:t>Developing a </a:t>
            </a:r>
            <a:br>
              <a:rPr lang="en-US" dirty="0" smtClean="0">
                <a:solidFill>
                  <a:schemeClr val="accent1"/>
                </a:solidFill>
              </a:rPr>
            </a:br>
            <a:r>
              <a:rPr lang="en-US" dirty="0" smtClean="0">
                <a:solidFill>
                  <a:schemeClr val="accent1"/>
                </a:solidFill>
              </a:rPr>
              <a:t>Board Training Strategy</a:t>
            </a:r>
            <a:br>
              <a:rPr lang="en-US" dirty="0" smtClean="0">
                <a:solidFill>
                  <a:schemeClr val="accent1"/>
                </a:solidFill>
              </a:rPr>
            </a:br>
            <a:r>
              <a:rPr lang="en-US" b="0" dirty="0" smtClean="0">
                <a:solidFill>
                  <a:schemeClr val="accent1"/>
                </a:solidFill>
              </a:rPr>
              <a:t/>
            </a:r>
            <a:br>
              <a:rPr lang="en-US" b="0" dirty="0" smtClean="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30698C"/>
          </a:solidFill>
          <a:ln>
            <a:solidFill>
              <a:srgbClr val="306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7DA1CD"/>
          </a:solidFill>
          <a:ln>
            <a:solidFill>
              <a:srgbClr val="7DA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5638800"/>
            <a:ext cx="4419600" cy="800219"/>
          </a:xfrm>
          <a:prstGeom prst="rect">
            <a:avLst/>
          </a:prstGeom>
        </p:spPr>
        <p:txBody>
          <a:bodyPr wrap="square">
            <a:spAutoFit/>
          </a:bodyPr>
          <a:lstStyle/>
          <a:p>
            <a:pPr lvl="0"/>
            <a:r>
              <a:rPr lang="en-US" sz="2400" b="1" dirty="0" smtClean="0">
                <a:solidFill>
                  <a:schemeClr val="bg2">
                    <a:lumMod val="90000"/>
                  </a:schemeClr>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5704582"/>
            <a:ext cx="2667000" cy="1077218"/>
          </a:xfrm>
          <a:prstGeom prst="rect">
            <a:avLst/>
          </a:prstGeom>
          <a:noFill/>
        </p:spPr>
        <p:txBody>
          <a:bodyPr wrap="square" rtlCol="0">
            <a:spAutoFit/>
          </a:bodyPr>
          <a:lstStyle/>
          <a:p>
            <a:pPr algn="r"/>
            <a:r>
              <a:rPr lang="en-US" sz="1600" b="1" dirty="0" smtClean="0">
                <a:solidFill>
                  <a:srgbClr val="C000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chemeClr val="bg1">
                    <a:lumMod val="75000"/>
                  </a:schemeClr>
                </a:solidFill>
                <a:latin typeface="+mj-lt"/>
              </a:rPr>
              <a:t>[Trainer Phone Number]</a:t>
            </a:r>
          </a:p>
        </p:txBody>
      </p:sp>
      <p:sp>
        <p:nvSpPr>
          <p:cNvPr id="18" name="TextBox 17"/>
          <p:cNvSpPr txBox="1"/>
          <p:nvPr/>
        </p:nvSpPr>
        <p:spPr>
          <a:xfrm>
            <a:off x="228600" y="6412468"/>
            <a:ext cx="1612364" cy="369332"/>
          </a:xfrm>
          <a:prstGeom prst="rect">
            <a:avLst/>
          </a:prstGeom>
          <a:noFill/>
        </p:spPr>
        <p:txBody>
          <a:bodyPr wrap="none" rtlCol="0">
            <a:spAutoFit/>
          </a:bodyPr>
          <a:lstStyle/>
          <a:p>
            <a:r>
              <a:rPr lang="en-US" dirty="0" smtClean="0">
                <a:solidFill>
                  <a:schemeClr val="bg1">
                    <a:lumMod val="75000"/>
                  </a:schemeClr>
                </a:solidFill>
              </a:rPr>
              <a:t>[Trainer Logo]</a:t>
            </a:r>
            <a:endParaRPr lang="en-US"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solidFill>
                  <a:srgbClr val="C00000"/>
                </a:solidFill>
              </a:rPr>
              <a:t>Today’s Agenda</a:t>
            </a:r>
            <a:endParaRPr lang="en-US" dirty="0">
              <a:solidFill>
                <a:srgbClr val="C00000"/>
              </a:solidFill>
            </a:endParaRPr>
          </a:p>
        </p:txBody>
      </p:sp>
      <p:sp>
        <p:nvSpPr>
          <p:cNvPr id="16387" name="Rectangle 3"/>
          <p:cNvSpPr>
            <a:spLocks noGrp="1" noChangeArrowheads="1"/>
          </p:cNvSpPr>
          <p:nvPr>
            <p:ph idx="1"/>
          </p:nvPr>
        </p:nvSpPr>
        <p:spPr>
          <a:xfrm>
            <a:off x="761994" y="1600200"/>
            <a:ext cx="7924800" cy="4482421"/>
          </a:xfrm>
        </p:spPr>
        <p:txBody>
          <a:bodyPr>
            <a:normAutofit/>
          </a:bodyPr>
          <a:lstStyle/>
          <a:p>
            <a:r>
              <a:rPr lang="en-US" dirty="0"/>
              <a:t>Why?</a:t>
            </a:r>
          </a:p>
          <a:p>
            <a:r>
              <a:rPr lang="en-US" dirty="0"/>
              <a:t>Who?</a:t>
            </a:r>
          </a:p>
          <a:p>
            <a:r>
              <a:rPr lang="en-US" dirty="0"/>
              <a:t>Where?</a:t>
            </a:r>
          </a:p>
          <a:p>
            <a:r>
              <a:rPr lang="en-US" dirty="0"/>
              <a:t>When?</a:t>
            </a:r>
          </a:p>
          <a:p>
            <a:r>
              <a:rPr lang="en-US" dirty="0"/>
              <a:t>How?</a:t>
            </a:r>
          </a:p>
          <a:p>
            <a:r>
              <a:rPr lang="en-US" dirty="0"/>
              <a:t>What</a:t>
            </a:r>
            <a:r>
              <a:rPr lang="en-US" dirty="0" smtClean="0"/>
              <a:t>?</a:t>
            </a:r>
            <a:endParaRPr lang="en-US"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solidFill>
                  <a:srgbClr val="C00000"/>
                </a:solidFill>
              </a:rPr>
              <a:t>Why Conduct Board Training?</a:t>
            </a:r>
            <a:endParaRPr lang="en-US" dirty="0">
              <a:solidFill>
                <a:srgbClr val="C00000"/>
              </a:solidFill>
            </a:endParaRPr>
          </a:p>
        </p:txBody>
      </p:sp>
      <p:sp>
        <p:nvSpPr>
          <p:cNvPr id="16387" name="Rectangle 3"/>
          <p:cNvSpPr>
            <a:spLocks noGrp="1" noChangeArrowheads="1"/>
          </p:cNvSpPr>
          <p:nvPr>
            <p:ph idx="1"/>
          </p:nvPr>
        </p:nvSpPr>
        <p:spPr>
          <a:xfrm>
            <a:off x="761994" y="1600200"/>
            <a:ext cx="7924800" cy="4482421"/>
          </a:xfrm>
        </p:spPr>
        <p:txBody>
          <a:bodyPr>
            <a:normAutofit/>
          </a:bodyPr>
          <a:lstStyle/>
          <a:p>
            <a:r>
              <a:rPr lang="en-US" b="0" dirty="0"/>
              <a:t>To ensure board members are equipped and prepared to carry out their responsibilities as board members</a:t>
            </a:r>
          </a:p>
          <a:p>
            <a:pPr>
              <a:spcBef>
                <a:spcPts val="1800"/>
              </a:spcBef>
            </a:pPr>
            <a:r>
              <a:rPr lang="en-US" b="0" dirty="0"/>
              <a:t>To ensure a high-functioning board and strong board-Executive Director </a:t>
            </a:r>
            <a:r>
              <a:rPr lang="en-US" b="0" dirty="0" smtClean="0"/>
              <a:t>relationship</a:t>
            </a:r>
          </a:p>
          <a:p>
            <a:pPr>
              <a:spcBef>
                <a:spcPts val="1800"/>
              </a:spcBef>
            </a:pPr>
            <a:r>
              <a:rPr lang="en-US" b="0" dirty="0" smtClean="0"/>
              <a:t>To help increase board engagement</a:t>
            </a:r>
            <a:endParaRPr lang="en-US" b="0" dirty="0"/>
          </a:p>
          <a:p>
            <a:endParaRPr lang="en-US" b="0" dirty="0"/>
          </a:p>
        </p:txBody>
      </p:sp>
      <p:sp>
        <p:nvSpPr>
          <p:cNvPr id="5"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4</a:t>
            </a:fld>
            <a:endParaRPr lang="en-US" dirty="0"/>
          </a:p>
        </p:txBody>
      </p:sp>
    </p:spTree>
    <p:extLst>
      <p:ext uri="{BB962C8B-B14F-4D97-AF65-F5344CB8AC3E}">
        <p14:creationId xmlns="" xmlns:p14="http://schemas.microsoft.com/office/powerpoint/2010/main" val="10513300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04800"/>
            <a:ext cx="8382000" cy="1143000"/>
          </a:xfrm>
        </p:spPr>
        <p:txBody>
          <a:bodyPr>
            <a:noAutofit/>
          </a:bodyPr>
          <a:lstStyle/>
          <a:p>
            <a:r>
              <a:rPr lang="en-US" altLang="en-US" dirty="0">
                <a:solidFill>
                  <a:srgbClr val="C00000"/>
                </a:solidFill>
              </a:rPr>
              <a:t>Why Conduct </a:t>
            </a:r>
            <a:r>
              <a:rPr lang="en-US" altLang="en-US" dirty="0" smtClean="0">
                <a:solidFill>
                  <a:srgbClr val="C00000"/>
                </a:solidFill>
              </a:rPr>
              <a:t>Orientation and Training</a:t>
            </a:r>
            <a:r>
              <a:rPr lang="en-US" altLang="en-US" dirty="0">
                <a:solidFill>
                  <a:srgbClr val="C00000"/>
                </a:solidFill>
              </a:rPr>
              <a:t>?</a:t>
            </a:r>
          </a:p>
        </p:txBody>
      </p:sp>
      <p:graphicFrame>
        <p:nvGraphicFramePr>
          <p:cNvPr id="9" name="Content Placeholder 4"/>
          <p:cNvGraphicFramePr>
            <a:graphicFrameLocks noGrp="1"/>
          </p:cNvGraphicFramePr>
          <p:nvPr>
            <p:ph idx="1"/>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5"/>
          <p:cNvSpPr>
            <a:spLocks noGrp="1"/>
          </p:cNvSpPr>
          <p:nvPr>
            <p:ph type="sldNum" sz="quarter" idx="4294967295"/>
          </p:nvPr>
        </p:nvSpPr>
        <p:spPr>
          <a:xfrm>
            <a:off x="8305800" y="6416675"/>
            <a:ext cx="381000" cy="365125"/>
          </a:xfrm>
          <a:prstGeom prst="rect">
            <a:avLst/>
          </a:prstGeom>
        </p:spPr>
        <p:txBody>
          <a:bodyPr/>
          <a:lstStyle>
            <a:lvl1pPr>
              <a:defRPr sz="1200" b="1">
                <a:solidFill>
                  <a:srgbClr val="4A7DBA"/>
                </a:solidFill>
                <a:latin typeface="Arial" panose="020B0604020202020204" pitchFamily="34" charset="0"/>
                <a:cs typeface="Arial" panose="020B0604020202020204" pitchFamily="34" charset="0"/>
              </a:defRPr>
            </a:lvl1pPr>
          </a:lstStyle>
          <a:p>
            <a:pPr fontAlgn="auto">
              <a:spcBef>
                <a:spcPts val="0"/>
              </a:spcBef>
              <a:spcAft>
                <a:spcPts val="0"/>
              </a:spcAft>
            </a:pPr>
            <a:r>
              <a:rPr lang="en-US" dirty="0"/>
              <a:t>4</a:t>
            </a:r>
          </a:p>
        </p:txBody>
      </p:sp>
    </p:spTree>
    <p:extLst>
      <p:ext uri="{BB962C8B-B14F-4D97-AF65-F5344CB8AC3E}">
        <p14:creationId xmlns="" xmlns:p14="http://schemas.microsoft.com/office/powerpoint/2010/main" val="16219124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C00000"/>
                </a:solidFill>
              </a:rPr>
              <a:t>What’s the Difference Between Orientation and Training?</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Content Placeholder 2"/>
          <p:cNvSpPr>
            <a:spLocks noGrp="1"/>
          </p:cNvSpPr>
          <p:nvPr>
            <p:ph idx="1"/>
          </p:nvPr>
        </p:nvSpPr>
        <p:spPr>
          <a:xfrm>
            <a:off x="440267" y="1701799"/>
            <a:ext cx="3886200" cy="584201"/>
          </a:xfrm>
        </p:spPr>
        <p:txBody>
          <a:bodyPr/>
          <a:lstStyle/>
          <a:p>
            <a:r>
              <a:rPr lang="en-US" dirty="0" smtClean="0"/>
              <a:t>Orientation:</a:t>
            </a:r>
          </a:p>
        </p:txBody>
      </p:sp>
      <p:sp>
        <p:nvSpPr>
          <p:cNvPr id="6" name="Content Placeholder 2"/>
          <p:cNvSpPr txBox="1">
            <a:spLocks/>
          </p:cNvSpPr>
          <p:nvPr/>
        </p:nvSpPr>
        <p:spPr>
          <a:xfrm>
            <a:off x="4724400" y="1699592"/>
            <a:ext cx="402167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1F4A7F"/>
              </a:buClr>
              <a:buSzTx/>
              <a:buFont typeface="Wingdings" panose="05000000000000000000" pitchFamily="2" charset="2"/>
              <a:buChar char="§"/>
              <a:tabLst/>
              <a:defRPr/>
            </a:pPr>
            <a:r>
              <a:rPr kumimoji="0" lang="en-US" sz="2800" b="1" i="0" u="none" strike="noStrike" kern="1200" cap="none" spc="0" normalizeH="0" baseline="0" noProof="0" dirty="0" smtClean="0">
                <a:ln>
                  <a:noFill/>
                </a:ln>
                <a:solidFill>
                  <a:srgbClr val="1F4A7F"/>
                </a:solidFill>
                <a:effectLst/>
                <a:uLnTx/>
                <a:uFillTx/>
                <a:latin typeface="+mn-lt"/>
                <a:ea typeface="+mn-ea"/>
                <a:cs typeface="+mn-cs"/>
              </a:rPr>
              <a:t>Training:</a:t>
            </a:r>
          </a:p>
        </p:txBody>
      </p:sp>
      <p:cxnSp>
        <p:nvCxnSpPr>
          <p:cNvPr id="7" name="Curved Connector 6"/>
          <p:cNvCxnSpPr/>
          <p:nvPr/>
        </p:nvCxnSpPr>
        <p:spPr>
          <a:xfrm rot="16200000" flipH="1">
            <a:off x="2390132" y="4010668"/>
            <a:ext cx="4370916" cy="7180"/>
          </a:xfrm>
          <a:prstGeom prst="curvedConnector3">
            <a:avLst>
              <a:gd name="adj1" fmla="val 50910"/>
            </a:avLst>
          </a:prstGeom>
          <a:ln w="28575">
            <a:prstDash val="lgDashDotDot"/>
          </a:ln>
        </p:spPr>
        <p:style>
          <a:lnRef idx="1">
            <a:schemeClr val="accent1"/>
          </a:lnRef>
          <a:fillRef idx="0">
            <a:schemeClr val="accent1"/>
          </a:fillRef>
          <a:effectRef idx="0">
            <a:schemeClr val="accent1"/>
          </a:effectRef>
          <a:fontRef idx="minor">
            <a:schemeClr val="tx1"/>
          </a:fontRef>
        </p:style>
      </p:cxnSp>
      <p:sp>
        <p:nvSpPr>
          <p:cNvPr id="8" name="Content Placeholder 2"/>
          <p:cNvSpPr txBox="1">
            <a:spLocks/>
          </p:cNvSpPr>
          <p:nvPr/>
        </p:nvSpPr>
        <p:spPr>
          <a:xfrm>
            <a:off x="304800" y="3077816"/>
            <a:ext cx="38100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Provides overview</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304800" y="3581400"/>
            <a:ext cx="4144616" cy="838200"/>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Highlights CAA-specific information</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304800" y="4470400"/>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Presented by staff or board</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Content Placeholder 2"/>
          <p:cNvSpPr txBox="1">
            <a:spLocks/>
          </p:cNvSpPr>
          <p:nvPr/>
        </p:nvSpPr>
        <p:spPr>
          <a:xfrm>
            <a:off x="4724400" y="3329600"/>
            <a:ext cx="2971800" cy="609599"/>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In-depth</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4724400" y="4350012"/>
            <a:ext cx="3736356" cy="88458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Presented by staff, board and/or</a:t>
            </a:r>
            <a:r>
              <a:rPr kumimoji="0" lang="en-US" sz="2200" b="0" i="0" u="none" strike="noStrike" kern="1200" cap="none" spc="0" normalizeH="0" noProof="0" dirty="0" smtClean="0">
                <a:ln>
                  <a:noFill/>
                </a:ln>
                <a:solidFill>
                  <a:schemeClr val="tx1"/>
                </a:solidFill>
                <a:effectLst/>
                <a:uLnTx/>
                <a:uFillTx/>
                <a:latin typeface="+mn-lt"/>
                <a:ea typeface="+mn-ea"/>
                <a:cs typeface="+mn-cs"/>
              </a:rPr>
              <a:t> 3</a:t>
            </a:r>
            <a:r>
              <a:rPr kumimoji="0" lang="en-US" sz="2200" b="0" i="0" u="none" strike="noStrike" kern="1200" cap="none" spc="0" normalizeH="0" baseline="30000" noProof="0" dirty="0" smtClean="0">
                <a:ln>
                  <a:noFill/>
                </a:ln>
                <a:solidFill>
                  <a:schemeClr val="tx1"/>
                </a:solidFill>
                <a:effectLst/>
                <a:uLnTx/>
                <a:uFillTx/>
                <a:latin typeface="+mn-lt"/>
                <a:ea typeface="+mn-ea"/>
                <a:cs typeface="+mn-cs"/>
              </a:rPr>
              <a:t>rd</a:t>
            </a:r>
            <a:r>
              <a:rPr kumimoji="0" lang="en-US" sz="2200" b="0" i="0" u="none" strike="noStrike" kern="1200" cap="none" spc="0" normalizeH="0" noProof="0" dirty="0" smtClean="0">
                <a:ln>
                  <a:noFill/>
                </a:ln>
                <a:solidFill>
                  <a:schemeClr val="tx1"/>
                </a:solidFill>
                <a:effectLst/>
                <a:uLnTx/>
                <a:uFillTx/>
                <a:latin typeface="+mn-lt"/>
                <a:ea typeface="+mn-ea"/>
                <a:cs typeface="+mn-cs"/>
              </a:rPr>
              <a:t> party </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4724400" y="5118644"/>
            <a:ext cx="3200400" cy="762000"/>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Supports ongoing engagement </a:t>
            </a:r>
          </a:p>
        </p:txBody>
      </p:sp>
      <p:sp>
        <p:nvSpPr>
          <p:cNvPr id="18" name="Content Placeholder 2"/>
          <p:cNvSpPr txBox="1">
            <a:spLocks/>
          </p:cNvSpPr>
          <p:nvPr/>
        </p:nvSpPr>
        <p:spPr>
          <a:xfrm>
            <a:off x="4724400" y="3866312"/>
            <a:ext cx="3743736" cy="520148"/>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Focuses on single topic</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9" name="Content Placeholder 2"/>
          <p:cNvSpPr txBox="1">
            <a:spLocks/>
          </p:cNvSpPr>
          <p:nvPr/>
        </p:nvSpPr>
        <p:spPr>
          <a:xfrm>
            <a:off x="228600" y="5283200"/>
            <a:ext cx="3429000"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Stimulates initial engagement</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1" name="Content Placeholder 2"/>
          <p:cNvSpPr txBox="1">
            <a:spLocks/>
          </p:cNvSpPr>
          <p:nvPr/>
        </p:nvSpPr>
        <p:spPr>
          <a:xfrm>
            <a:off x="304800" y="2269424"/>
            <a:ext cx="4174432" cy="681444"/>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Occurs when </a:t>
            </a:r>
            <a:r>
              <a:rPr lang="en-US" sz="2200" dirty="0" err="1" smtClean="0">
                <a:latin typeface="+mn-lt"/>
              </a:rPr>
              <a:t>onboarding</a:t>
            </a:r>
            <a:r>
              <a:rPr lang="en-US" sz="2200" dirty="0" smtClean="0">
                <a:latin typeface="+mn-lt"/>
              </a:rPr>
              <a:t> new board member</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2" name="Content Placeholder 2"/>
          <p:cNvSpPr txBox="1">
            <a:spLocks/>
          </p:cNvSpPr>
          <p:nvPr/>
        </p:nvSpPr>
        <p:spPr>
          <a:xfrm>
            <a:off x="4724400" y="2286000"/>
            <a:ext cx="3982276" cy="1066800"/>
          </a:xfrm>
          <a:prstGeom prst="rect">
            <a:avLst/>
          </a:prstGeom>
        </p:spPr>
        <p:txBody>
          <a:bodyPr vert="horz" lIns="91440" tIns="45720" rIns="91440" bIns="45720" rtlCol="0">
            <a:normAutofit lnSpcReduction="10000"/>
          </a:body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200" dirty="0" smtClean="0">
                <a:latin typeface="+mn-lt"/>
              </a:rPr>
              <a:t>Occurs within 2 years and preferably periodically throughout  a year</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4" grpId="0"/>
      <p:bldP spid="16" grpId="0"/>
      <p:bldP spid="18" grpId="0"/>
      <p:bldP spid="19"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457200" y="381000"/>
            <a:ext cx="8229600" cy="1143000"/>
          </a:xfrm>
        </p:spPr>
        <p:txBody>
          <a:bodyPr>
            <a:normAutofit/>
          </a:bodyPr>
          <a:lstStyle/>
          <a:p>
            <a:r>
              <a:rPr lang="en-US" altLang="en-US" sz="4000" b="1" dirty="0" smtClean="0">
                <a:solidFill>
                  <a:srgbClr val="C00000"/>
                </a:solidFill>
              </a:rPr>
              <a:t>Orientation and Training Topics</a:t>
            </a:r>
            <a:endParaRPr lang="en-US" altLang="en-US" sz="4000" b="1" dirty="0">
              <a:solidFill>
                <a:srgbClr val="C00000"/>
              </a:solidFill>
            </a:endParaRPr>
          </a:p>
        </p:txBody>
      </p:sp>
      <p:sp>
        <p:nvSpPr>
          <p:cNvPr id="76803" name="Rectangle 3"/>
          <p:cNvSpPr>
            <a:spLocks noGrp="1" noChangeArrowheads="1"/>
          </p:cNvSpPr>
          <p:nvPr>
            <p:ph idx="4294967295"/>
          </p:nvPr>
        </p:nvSpPr>
        <p:spPr>
          <a:xfrm>
            <a:off x="838200" y="1524000"/>
            <a:ext cx="3810000" cy="4634923"/>
          </a:xfrm>
        </p:spPr>
        <p:txBody>
          <a:bodyPr>
            <a:normAutofit/>
          </a:bodyPr>
          <a:lstStyle/>
          <a:p>
            <a:pPr marL="514350" indent="-514350">
              <a:spcAft>
                <a:spcPts val="800"/>
              </a:spcAft>
              <a:buClr>
                <a:srgbClr val="1F4A7F"/>
              </a:buClr>
              <a:buFont typeface="+mj-lt"/>
              <a:buAutoNum type="arabicPeriod"/>
            </a:pPr>
            <a:r>
              <a:rPr lang="en-US" altLang="en-US" sz="2800" dirty="0">
                <a:solidFill>
                  <a:srgbClr val="1F4A7F"/>
                </a:solidFill>
              </a:rPr>
              <a:t>Mission </a:t>
            </a:r>
          </a:p>
          <a:p>
            <a:pPr marL="514350" indent="-514350">
              <a:spcAft>
                <a:spcPts val="800"/>
              </a:spcAft>
              <a:buClr>
                <a:srgbClr val="1F4A7F"/>
              </a:buClr>
              <a:buFont typeface="+mj-lt"/>
              <a:buAutoNum type="arabicPeriod"/>
            </a:pPr>
            <a:r>
              <a:rPr lang="en-US" altLang="en-US" sz="2800" dirty="0">
                <a:solidFill>
                  <a:srgbClr val="1F4A7F"/>
                </a:solidFill>
              </a:rPr>
              <a:t>History</a:t>
            </a:r>
          </a:p>
          <a:p>
            <a:pPr marL="514350" indent="-514350">
              <a:spcAft>
                <a:spcPts val="800"/>
              </a:spcAft>
              <a:buClr>
                <a:srgbClr val="1F4A7F"/>
              </a:buClr>
              <a:buFont typeface="+mj-lt"/>
              <a:buAutoNum type="arabicPeriod"/>
            </a:pPr>
            <a:r>
              <a:rPr lang="en-US" altLang="en-US" sz="2800" dirty="0">
                <a:solidFill>
                  <a:srgbClr val="1F4A7F"/>
                </a:solidFill>
              </a:rPr>
              <a:t>CSBG Act purposes</a:t>
            </a:r>
            <a:br>
              <a:rPr lang="en-US" altLang="en-US" sz="2800" dirty="0">
                <a:solidFill>
                  <a:srgbClr val="1F4A7F"/>
                </a:solidFill>
              </a:rPr>
            </a:br>
            <a:r>
              <a:rPr lang="en-US" altLang="en-US" sz="2800" dirty="0">
                <a:solidFill>
                  <a:srgbClr val="1F4A7F"/>
                </a:solidFill>
              </a:rPr>
              <a:t>and goals</a:t>
            </a:r>
          </a:p>
          <a:p>
            <a:pPr marL="514350" indent="-514350">
              <a:spcAft>
                <a:spcPts val="800"/>
              </a:spcAft>
              <a:buClr>
                <a:srgbClr val="1F4A7F"/>
              </a:buClr>
              <a:buFont typeface="+mj-lt"/>
              <a:buAutoNum type="arabicPeriod"/>
            </a:pPr>
            <a:r>
              <a:rPr lang="en-US" altLang="en-US" sz="2800" dirty="0">
                <a:solidFill>
                  <a:srgbClr val="1F4A7F"/>
                </a:solidFill>
              </a:rPr>
              <a:t>Community Action</a:t>
            </a:r>
            <a:br>
              <a:rPr lang="en-US" altLang="en-US" sz="2800" dirty="0">
                <a:solidFill>
                  <a:srgbClr val="1F4A7F"/>
                </a:solidFill>
              </a:rPr>
            </a:br>
            <a:r>
              <a:rPr lang="en-US" altLang="en-US" sz="2800" dirty="0">
                <a:solidFill>
                  <a:srgbClr val="1F4A7F"/>
                </a:solidFill>
              </a:rPr>
              <a:t>Theory of Change</a:t>
            </a:r>
          </a:p>
          <a:p>
            <a:pPr marL="514350" indent="-514350">
              <a:spcAft>
                <a:spcPts val="800"/>
              </a:spcAft>
              <a:buClr>
                <a:srgbClr val="1F4A7F"/>
              </a:buClr>
              <a:buFont typeface="+mj-lt"/>
              <a:buAutoNum type="arabicPeriod"/>
            </a:pPr>
            <a:r>
              <a:rPr lang="en-US" altLang="en-US" sz="2800" dirty="0">
                <a:solidFill>
                  <a:srgbClr val="1F4A7F"/>
                </a:solidFill>
              </a:rPr>
              <a:t>Programs</a:t>
            </a:r>
          </a:p>
          <a:p>
            <a:pPr marL="514350" indent="-514350">
              <a:spcAft>
                <a:spcPts val="800"/>
              </a:spcAft>
              <a:buClr>
                <a:srgbClr val="1F4A7F"/>
              </a:buClr>
              <a:buFont typeface="+mj-lt"/>
              <a:buAutoNum type="arabicPeriod"/>
            </a:pPr>
            <a:r>
              <a:rPr lang="en-US" altLang="en-US" sz="2800" dirty="0" smtClean="0">
                <a:solidFill>
                  <a:srgbClr val="1F4A7F"/>
                </a:solidFill>
              </a:rPr>
              <a:t>ROMA</a:t>
            </a:r>
            <a:endParaRPr lang="en-US" altLang="en-US" sz="2800" dirty="0">
              <a:solidFill>
                <a:srgbClr val="1F4A7F"/>
              </a:solidFill>
            </a:endParaRPr>
          </a:p>
        </p:txBody>
      </p:sp>
      <p:sp>
        <p:nvSpPr>
          <p:cNvPr id="5" name="Rectangle 3"/>
          <p:cNvSpPr>
            <a:spLocks noGrp="1" noChangeArrowheads="1"/>
          </p:cNvSpPr>
          <p:nvPr>
            <p:ph idx="4294967295"/>
          </p:nvPr>
        </p:nvSpPr>
        <p:spPr>
          <a:xfrm>
            <a:off x="4724400" y="1559859"/>
            <a:ext cx="3886200" cy="4307541"/>
          </a:xfrm>
        </p:spPr>
        <p:txBody>
          <a:bodyPr>
            <a:noAutofit/>
          </a:bodyPr>
          <a:lstStyle/>
          <a:p>
            <a:pPr marL="514350" indent="-514350">
              <a:lnSpc>
                <a:spcPct val="90000"/>
              </a:lnSpc>
              <a:spcAft>
                <a:spcPts val="800"/>
              </a:spcAft>
              <a:buClr>
                <a:srgbClr val="1F4A7F"/>
              </a:buClr>
              <a:buFont typeface="+mj-lt"/>
              <a:buAutoNum type="arabicPeriod" startAt="7"/>
            </a:pPr>
            <a:r>
              <a:rPr lang="en-US" altLang="en-US" sz="2800" dirty="0">
                <a:solidFill>
                  <a:srgbClr val="1F4A7F"/>
                </a:solidFill>
              </a:rPr>
              <a:t>Organizational</a:t>
            </a:r>
            <a:br>
              <a:rPr lang="en-US" altLang="en-US" sz="2800" dirty="0">
                <a:solidFill>
                  <a:srgbClr val="1F4A7F"/>
                </a:solidFill>
              </a:rPr>
            </a:br>
            <a:r>
              <a:rPr lang="en-US" altLang="en-US" sz="2800" dirty="0">
                <a:solidFill>
                  <a:srgbClr val="1F4A7F"/>
                </a:solidFill>
              </a:rPr>
              <a:t>structure</a:t>
            </a:r>
          </a:p>
          <a:p>
            <a:pPr marL="514350" indent="-514350">
              <a:lnSpc>
                <a:spcPct val="90000"/>
              </a:lnSpc>
              <a:spcAft>
                <a:spcPts val="800"/>
              </a:spcAft>
              <a:buClr>
                <a:srgbClr val="1F4A7F"/>
              </a:buClr>
              <a:buFont typeface="+mj-lt"/>
              <a:buAutoNum type="arabicPeriod" startAt="7"/>
            </a:pPr>
            <a:r>
              <a:rPr lang="en-US" altLang="en-US" sz="2800" dirty="0">
                <a:solidFill>
                  <a:srgbClr val="1F4A7F"/>
                </a:solidFill>
              </a:rPr>
              <a:t>Board structure</a:t>
            </a:r>
          </a:p>
          <a:p>
            <a:pPr marL="514350" indent="-514350">
              <a:lnSpc>
                <a:spcPct val="90000"/>
              </a:lnSpc>
              <a:spcAft>
                <a:spcPts val="800"/>
              </a:spcAft>
              <a:buClr>
                <a:srgbClr val="1F4A7F"/>
              </a:buClr>
              <a:buFont typeface="+mj-lt"/>
              <a:buAutoNum type="arabicPeriod" startAt="7"/>
            </a:pPr>
            <a:r>
              <a:rPr lang="en-US" altLang="en-US" sz="2800" dirty="0">
                <a:solidFill>
                  <a:srgbClr val="1F4A7F"/>
                </a:solidFill>
              </a:rPr>
              <a:t>Board operations</a:t>
            </a:r>
          </a:p>
          <a:p>
            <a:pPr marL="514350" indent="-514350">
              <a:lnSpc>
                <a:spcPct val="90000"/>
              </a:lnSpc>
              <a:spcAft>
                <a:spcPts val="800"/>
              </a:spcAft>
              <a:buClr>
                <a:srgbClr val="1F4A7F"/>
              </a:buClr>
              <a:buFont typeface="+mj-lt"/>
              <a:buAutoNum type="arabicPeriod" startAt="7"/>
            </a:pPr>
            <a:r>
              <a:rPr lang="en-US" altLang="en-US" sz="2800" dirty="0">
                <a:solidFill>
                  <a:srgbClr val="1F4A7F"/>
                </a:solidFill>
              </a:rPr>
              <a:t>Board roles &amp; responsibilities </a:t>
            </a:r>
          </a:p>
          <a:p>
            <a:pPr marL="514350" indent="-514350">
              <a:lnSpc>
                <a:spcPct val="90000"/>
              </a:lnSpc>
              <a:spcAft>
                <a:spcPts val="800"/>
              </a:spcAft>
              <a:buClr>
                <a:srgbClr val="1F4A7F"/>
              </a:buClr>
              <a:buFont typeface="+mj-lt"/>
              <a:buAutoNum type="arabicPeriod" startAt="7"/>
            </a:pPr>
            <a:r>
              <a:rPr lang="en-US" altLang="en-US" sz="2800" dirty="0">
                <a:solidFill>
                  <a:srgbClr val="1F4A7F"/>
                </a:solidFill>
              </a:rPr>
              <a:t>Strategic direction</a:t>
            </a:r>
          </a:p>
          <a:p>
            <a:pPr marL="514350" indent="-514350">
              <a:lnSpc>
                <a:spcPct val="90000"/>
              </a:lnSpc>
              <a:spcAft>
                <a:spcPts val="800"/>
              </a:spcAft>
              <a:buClr>
                <a:srgbClr val="1F4A7F"/>
              </a:buClr>
              <a:buFont typeface="+mj-lt"/>
              <a:buAutoNum type="arabicPeriod" startAt="7"/>
            </a:pPr>
            <a:r>
              <a:rPr lang="en-US" altLang="en-US" sz="2800" dirty="0">
                <a:solidFill>
                  <a:srgbClr val="1F4A7F"/>
                </a:solidFill>
              </a:rPr>
              <a:t>Financial oversight</a:t>
            </a:r>
          </a:p>
        </p:txBody>
      </p:sp>
      <p:sp>
        <p:nvSpPr>
          <p:cNvPr id="6" name="Slide Number Placeholder 3"/>
          <p:cNvSpPr>
            <a:spLocks noGrp="1"/>
          </p:cNvSpPr>
          <p:nvPr>
            <p:ph type="sldNum" sz="quarter" idx="12"/>
          </p:nvPr>
        </p:nvSpPr>
        <p:spPr>
          <a:xfrm>
            <a:off x="8305800" y="6416675"/>
            <a:ext cx="381000" cy="365125"/>
          </a:xfrm>
        </p:spPr>
        <p:txBody>
          <a:bodyPr/>
          <a:lstStyle/>
          <a:p>
            <a:r>
              <a:rPr lang="en-US" dirty="0" smtClean="0"/>
              <a:t>13</a:t>
            </a:r>
            <a:endParaRPr lang="en-US" dirty="0"/>
          </a:p>
        </p:txBody>
      </p:sp>
    </p:spTree>
    <p:extLst>
      <p:ext uri="{BB962C8B-B14F-4D97-AF65-F5344CB8AC3E}">
        <p14:creationId xmlns="" xmlns:p14="http://schemas.microsoft.com/office/powerpoint/2010/main" val="214238967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How to Prioritize Training Topics?</a:t>
            </a:r>
            <a:endParaRPr lang="en-US" dirty="0">
              <a:solidFill>
                <a:srgbClr val="C00000"/>
              </a:solidFill>
            </a:endParaRPr>
          </a:p>
        </p:txBody>
      </p:sp>
      <p:sp>
        <p:nvSpPr>
          <p:cNvPr id="3" name="Content Placeholder 2"/>
          <p:cNvSpPr>
            <a:spLocks noGrp="1"/>
          </p:cNvSpPr>
          <p:nvPr>
            <p:ph idx="1"/>
          </p:nvPr>
        </p:nvSpPr>
        <p:spPr/>
        <p:txBody>
          <a:bodyPr/>
          <a:lstStyle/>
          <a:p>
            <a:pPr>
              <a:spcAft>
                <a:spcPts val="1200"/>
              </a:spcAft>
            </a:pPr>
            <a:r>
              <a:rPr lang="en-US" dirty="0"/>
              <a:t>Provide the basics and then …</a:t>
            </a:r>
          </a:p>
          <a:p>
            <a:pPr>
              <a:spcAft>
                <a:spcPts val="1200"/>
              </a:spcAft>
            </a:pPr>
            <a:r>
              <a:rPr lang="en-US" dirty="0"/>
              <a:t>Ask the board!</a:t>
            </a:r>
          </a:p>
          <a:p>
            <a:pPr lvl="1">
              <a:spcAft>
                <a:spcPts val="1200"/>
              </a:spcAft>
            </a:pPr>
            <a:r>
              <a:rPr lang="en-US" dirty="0"/>
              <a:t>Board surveys</a:t>
            </a:r>
          </a:p>
          <a:p>
            <a:pPr lvl="1">
              <a:spcAft>
                <a:spcPts val="1200"/>
              </a:spcAft>
            </a:pPr>
            <a:r>
              <a:rPr lang="en-US" dirty="0"/>
              <a:t>Regular board self-assessment</a:t>
            </a:r>
          </a:p>
          <a:p>
            <a:pPr lvl="1">
              <a:spcAft>
                <a:spcPts val="1200"/>
              </a:spcAft>
            </a:pPr>
            <a:r>
              <a:rPr lang="en-US" dirty="0"/>
              <a:t>For orientation – What do you wish you had known when you joined the board?</a:t>
            </a:r>
          </a:p>
          <a:p>
            <a:pPr lvl="1">
              <a:spcAft>
                <a:spcPts val="1200"/>
              </a:spcAft>
            </a:pPr>
            <a:r>
              <a:rPr lang="en-US" dirty="0"/>
              <a:t>Board training evaluations – Future training topics and how to improve future </a:t>
            </a:r>
            <a:r>
              <a:rPr lang="en-US" dirty="0" smtClean="0"/>
              <a:t>training</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Tree>
    <p:extLst>
      <p:ext uri="{BB962C8B-B14F-4D97-AF65-F5344CB8AC3E}">
        <p14:creationId xmlns="" xmlns:p14="http://schemas.microsoft.com/office/powerpoint/2010/main" val="251753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Who Should Plan the Training?</a:t>
            </a:r>
            <a:endParaRPr lang="en-US" dirty="0">
              <a:solidFill>
                <a:srgbClr val="C00000"/>
              </a:solidFill>
            </a:endParaRPr>
          </a:p>
        </p:txBody>
      </p:sp>
      <p:sp>
        <p:nvSpPr>
          <p:cNvPr id="3" name="Content Placeholder 2"/>
          <p:cNvSpPr>
            <a:spLocks noGrp="1"/>
          </p:cNvSpPr>
          <p:nvPr>
            <p:ph idx="1"/>
          </p:nvPr>
        </p:nvSpPr>
        <p:spPr/>
        <p:txBody>
          <a:bodyPr/>
          <a:lstStyle/>
          <a:p>
            <a:r>
              <a:rPr lang="en-US" b="0" dirty="0"/>
              <a:t>CAA Executive Director</a:t>
            </a:r>
          </a:p>
          <a:p>
            <a:r>
              <a:rPr lang="en-US" b="0" dirty="0"/>
              <a:t>Board Governance Committee</a:t>
            </a:r>
          </a:p>
          <a:p>
            <a:r>
              <a:rPr lang="en-US" b="0" dirty="0"/>
              <a:t>CAA staff (including board liaison)</a:t>
            </a:r>
          </a:p>
          <a:p>
            <a:r>
              <a:rPr lang="en-US" b="0" dirty="0"/>
              <a:t>People who will conduct the </a:t>
            </a:r>
            <a:r>
              <a:rPr lang="en-US" b="0" dirty="0" smtClean="0"/>
              <a:t>training</a:t>
            </a:r>
            <a:endParaRPr lang="en-US"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spTree>
    <p:extLst>
      <p:ext uri="{BB962C8B-B14F-4D97-AF65-F5344CB8AC3E}">
        <p14:creationId xmlns="" xmlns:p14="http://schemas.microsoft.com/office/powerpoint/2010/main" val="4035048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Who Should Attend the Training?</a:t>
            </a:r>
            <a:endParaRPr lang="en-US" dirty="0">
              <a:solidFill>
                <a:srgbClr val="C00000"/>
              </a:solidFill>
            </a:endParaRPr>
          </a:p>
        </p:txBody>
      </p:sp>
      <p:sp>
        <p:nvSpPr>
          <p:cNvPr id="3" name="Content Placeholder 2"/>
          <p:cNvSpPr>
            <a:spLocks noGrp="1"/>
          </p:cNvSpPr>
          <p:nvPr>
            <p:ph idx="1"/>
          </p:nvPr>
        </p:nvSpPr>
        <p:spPr/>
        <p:txBody>
          <a:bodyPr/>
          <a:lstStyle/>
          <a:p>
            <a:r>
              <a:rPr lang="en-US" b="0" dirty="0"/>
              <a:t>Board members</a:t>
            </a:r>
          </a:p>
          <a:p>
            <a:r>
              <a:rPr lang="en-US" b="0" dirty="0"/>
              <a:t>CAA Executive Director</a:t>
            </a:r>
          </a:p>
          <a:p>
            <a:r>
              <a:rPr lang="en-US" b="0" dirty="0"/>
              <a:t>Other CAA staff, as applicable</a:t>
            </a:r>
          </a:p>
          <a:p>
            <a:r>
              <a:rPr lang="en-US" b="0" dirty="0"/>
              <a:t>If have Head Start, consider joint training of board and Head Start Policy Council</a:t>
            </a:r>
          </a:p>
          <a:p>
            <a:r>
              <a:rPr lang="en-US" b="0" dirty="0"/>
              <a:t>Advisory committee members, if applicable</a:t>
            </a:r>
          </a:p>
          <a:p>
            <a:endParaRPr lang="en-US"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10</a:t>
            </a:fld>
            <a:endParaRPr lang="en-US" dirty="0"/>
          </a:p>
        </p:txBody>
      </p:sp>
    </p:spTree>
    <p:extLst>
      <p:ext uri="{BB962C8B-B14F-4D97-AF65-F5344CB8AC3E}">
        <p14:creationId xmlns="" xmlns:p14="http://schemas.microsoft.com/office/powerpoint/2010/main" val="1722554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Who Should Conduct the Training?</a:t>
            </a:r>
            <a:endParaRPr lang="en-US" dirty="0">
              <a:solidFill>
                <a:srgbClr val="C00000"/>
              </a:solidFill>
            </a:endParaRPr>
          </a:p>
        </p:txBody>
      </p:sp>
      <p:sp>
        <p:nvSpPr>
          <p:cNvPr id="3" name="Content Placeholder 2"/>
          <p:cNvSpPr>
            <a:spLocks noGrp="1"/>
          </p:cNvSpPr>
          <p:nvPr>
            <p:ph idx="1"/>
          </p:nvPr>
        </p:nvSpPr>
        <p:spPr/>
        <p:txBody>
          <a:bodyPr/>
          <a:lstStyle/>
          <a:p>
            <a:r>
              <a:rPr lang="en-US" dirty="0"/>
              <a:t>Outside trainer, e.g.:</a:t>
            </a:r>
          </a:p>
          <a:p>
            <a:pPr lvl="1"/>
            <a:r>
              <a:rPr lang="en-US" dirty="0"/>
              <a:t>Subject matter expert</a:t>
            </a:r>
          </a:p>
          <a:p>
            <a:pPr lvl="1"/>
            <a:r>
              <a:rPr lang="en-US" dirty="0"/>
              <a:t>State association</a:t>
            </a:r>
          </a:p>
          <a:p>
            <a:pPr lvl="1"/>
            <a:r>
              <a:rPr lang="en-US" dirty="0"/>
              <a:t>State CSBG office</a:t>
            </a:r>
          </a:p>
          <a:p>
            <a:r>
              <a:rPr lang="en-US" dirty="0"/>
              <a:t>CAA staff</a:t>
            </a:r>
          </a:p>
          <a:p>
            <a:r>
              <a:rPr lang="en-US" dirty="0"/>
              <a:t>CAA board members</a:t>
            </a:r>
          </a:p>
          <a:p>
            <a:r>
              <a:rPr lang="en-US" dirty="0"/>
              <a:t>CAA clients</a:t>
            </a:r>
          </a:p>
          <a:p>
            <a:endParaRPr lang="en-US"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Tree>
    <p:extLst>
      <p:ext uri="{BB962C8B-B14F-4D97-AF65-F5344CB8AC3E}">
        <p14:creationId xmlns="" xmlns:p14="http://schemas.microsoft.com/office/powerpoint/2010/main" val="3779028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Where Should the Training Take Place?</a:t>
            </a:r>
            <a:endParaRPr lang="en-US" dirty="0">
              <a:solidFill>
                <a:srgbClr val="C00000"/>
              </a:solidFill>
            </a:endParaRPr>
          </a:p>
        </p:txBody>
      </p:sp>
      <p:sp>
        <p:nvSpPr>
          <p:cNvPr id="3" name="Content Placeholder 2"/>
          <p:cNvSpPr>
            <a:spLocks noGrp="1"/>
          </p:cNvSpPr>
          <p:nvPr>
            <p:ph idx="1"/>
          </p:nvPr>
        </p:nvSpPr>
        <p:spPr/>
        <p:txBody>
          <a:bodyPr/>
          <a:lstStyle/>
          <a:p>
            <a:r>
              <a:rPr lang="en-US" b="0" dirty="0"/>
              <a:t>At board meetings?</a:t>
            </a:r>
          </a:p>
          <a:p>
            <a:r>
              <a:rPr lang="en-US" b="0" dirty="0"/>
              <a:t>Off-site?</a:t>
            </a:r>
          </a:p>
          <a:p>
            <a:r>
              <a:rPr lang="en-US" b="0" dirty="0"/>
              <a:t>Conferences?</a:t>
            </a:r>
          </a:p>
          <a:p>
            <a:r>
              <a:rPr lang="en-US" b="0" dirty="0"/>
              <a:t>On-demand, at board members’ homes/offices?</a:t>
            </a:r>
          </a:p>
          <a:p>
            <a:endParaRPr lang="en-US"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12</a:t>
            </a:fld>
            <a:endParaRPr lang="en-US" dirty="0"/>
          </a:p>
        </p:txBody>
      </p:sp>
    </p:spTree>
    <p:extLst>
      <p:ext uri="{BB962C8B-B14F-4D97-AF65-F5344CB8AC3E}">
        <p14:creationId xmlns="" xmlns:p14="http://schemas.microsoft.com/office/powerpoint/2010/main" val="4211319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When Should You Train?</a:t>
            </a:r>
            <a:endParaRPr lang="en-US" dirty="0">
              <a:solidFill>
                <a:srgbClr val="C00000"/>
              </a:solidFill>
            </a:endParaRPr>
          </a:p>
        </p:txBody>
      </p:sp>
      <p:sp>
        <p:nvSpPr>
          <p:cNvPr id="3" name="Content Placeholder 2"/>
          <p:cNvSpPr>
            <a:spLocks noGrp="1"/>
          </p:cNvSpPr>
          <p:nvPr>
            <p:ph idx="1"/>
          </p:nvPr>
        </p:nvSpPr>
        <p:spPr/>
        <p:txBody>
          <a:bodyPr/>
          <a:lstStyle/>
          <a:p>
            <a:r>
              <a:rPr lang="en-US" dirty="0"/>
              <a:t>How often?</a:t>
            </a:r>
          </a:p>
          <a:p>
            <a:pPr lvl="1"/>
            <a:r>
              <a:rPr lang="en-US" dirty="0"/>
              <a:t>Once every two years?</a:t>
            </a:r>
          </a:p>
          <a:p>
            <a:pPr lvl="1"/>
            <a:r>
              <a:rPr lang="en-US" dirty="0"/>
              <a:t>Yearly?</a:t>
            </a:r>
          </a:p>
          <a:p>
            <a:pPr lvl="1"/>
            <a:r>
              <a:rPr lang="en-US" dirty="0"/>
              <a:t>At every board meeting?</a:t>
            </a:r>
          </a:p>
          <a:p>
            <a:pPr>
              <a:spcBef>
                <a:spcPts val="1800"/>
              </a:spcBef>
            </a:pPr>
            <a:r>
              <a:rPr lang="en-US" dirty="0"/>
              <a:t>Board training calendar</a:t>
            </a:r>
          </a:p>
          <a:p>
            <a:pPr marL="0" indent="0">
              <a:buNone/>
            </a:pPr>
            <a:endParaRPr lang="en-US" b="0" dirty="0"/>
          </a:p>
          <a:p>
            <a:endParaRPr lang="en-US"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13</a:t>
            </a:fld>
            <a:endParaRPr lang="en-US" dirty="0"/>
          </a:p>
        </p:txBody>
      </p:sp>
    </p:spTree>
    <p:extLst>
      <p:ext uri="{BB962C8B-B14F-4D97-AF65-F5344CB8AC3E}">
        <p14:creationId xmlns="" xmlns:p14="http://schemas.microsoft.com/office/powerpoint/2010/main" val="2218115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When Should You Train?</a:t>
            </a:r>
            <a:endParaRPr lang="en-US" dirty="0">
              <a:solidFill>
                <a:srgbClr val="C00000"/>
              </a:solidFill>
            </a:endParaRPr>
          </a:p>
        </p:txBody>
      </p:sp>
      <p:sp>
        <p:nvSpPr>
          <p:cNvPr id="3" name="Content Placeholder 2"/>
          <p:cNvSpPr>
            <a:spLocks noGrp="1"/>
          </p:cNvSpPr>
          <p:nvPr>
            <p:ph idx="1"/>
          </p:nvPr>
        </p:nvSpPr>
        <p:spPr/>
        <p:txBody>
          <a:bodyPr/>
          <a:lstStyle/>
          <a:p>
            <a:r>
              <a:rPr lang="en-US" b="0" dirty="0"/>
              <a:t>What time of day?</a:t>
            </a:r>
          </a:p>
          <a:p>
            <a:r>
              <a:rPr lang="en-US" b="0" dirty="0"/>
              <a:t>During the week or on weekend?</a:t>
            </a:r>
          </a:p>
          <a:p>
            <a:r>
              <a:rPr lang="en-US" b="0" dirty="0"/>
              <a:t>At (or just before) board meetings?</a:t>
            </a:r>
          </a:p>
          <a:p>
            <a:r>
              <a:rPr lang="en-US" b="0" dirty="0"/>
              <a:t>In dedicated training time outside of board meetings?</a:t>
            </a:r>
          </a:p>
          <a:p>
            <a:r>
              <a:rPr lang="en-US" b="0" dirty="0"/>
              <a:t>At board retreat?</a:t>
            </a:r>
          </a:p>
          <a:p>
            <a:endParaRPr lang="en-US" b="0" dirty="0"/>
          </a:p>
          <a:p>
            <a:endParaRPr lang="en-US" b="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14</a:t>
            </a:fld>
            <a:endParaRPr lang="en-US" dirty="0"/>
          </a:p>
        </p:txBody>
      </p:sp>
    </p:spTree>
    <p:extLst>
      <p:ext uri="{BB962C8B-B14F-4D97-AF65-F5344CB8AC3E}">
        <p14:creationId xmlns="" xmlns:p14="http://schemas.microsoft.com/office/powerpoint/2010/main" val="360610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457200" y="381000"/>
            <a:ext cx="8229600" cy="1143000"/>
          </a:xfrm>
        </p:spPr>
        <p:txBody>
          <a:bodyPr>
            <a:normAutofit/>
          </a:bodyPr>
          <a:lstStyle/>
          <a:p>
            <a:r>
              <a:rPr lang="en-US" altLang="en-US" sz="4000" b="1" dirty="0">
                <a:solidFill>
                  <a:srgbClr val="C00000"/>
                </a:solidFill>
              </a:rPr>
              <a:t>How Should You Conduct Training?</a:t>
            </a:r>
          </a:p>
        </p:txBody>
      </p:sp>
      <p:sp>
        <p:nvSpPr>
          <p:cNvPr id="76803" name="Rectangle 3"/>
          <p:cNvSpPr>
            <a:spLocks noGrp="1" noChangeArrowheads="1"/>
          </p:cNvSpPr>
          <p:nvPr>
            <p:ph idx="4294967295"/>
          </p:nvPr>
        </p:nvSpPr>
        <p:spPr>
          <a:xfrm>
            <a:off x="838200" y="1524000"/>
            <a:ext cx="3581400" cy="4634923"/>
          </a:xfrm>
        </p:spPr>
        <p:txBody>
          <a:bodyPr>
            <a:normAutofit fontScale="92500" lnSpcReduction="10000"/>
          </a:bodyPr>
          <a:lstStyle/>
          <a:p>
            <a:pPr>
              <a:spcAft>
                <a:spcPts val="800"/>
              </a:spcAft>
              <a:buClr>
                <a:srgbClr val="1F4A7F"/>
              </a:buClr>
              <a:buFont typeface="Wingdings" panose="05000000000000000000" pitchFamily="2" charset="2"/>
              <a:buChar char="§"/>
            </a:pPr>
            <a:r>
              <a:rPr lang="en-US" altLang="en-US" sz="3000" dirty="0">
                <a:solidFill>
                  <a:srgbClr val="1F4A7F"/>
                </a:solidFill>
              </a:rPr>
              <a:t>In-person</a:t>
            </a:r>
          </a:p>
          <a:p>
            <a:pPr>
              <a:spcAft>
                <a:spcPts val="800"/>
              </a:spcAft>
              <a:buClr>
                <a:srgbClr val="1F4A7F"/>
              </a:buClr>
              <a:buFont typeface="Wingdings" panose="05000000000000000000" pitchFamily="2" charset="2"/>
              <a:buChar char="§"/>
            </a:pPr>
            <a:r>
              <a:rPr lang="en-US" altLang="en-US" sz="3000" dirty="0">
                <a:solidFill>
                  <a:srgbClr val="1F4A7F"/>
                </a:solidFill>
              </a:rPr>
              <a:t>Webinars</a:t>
            </a:r>
          </a:p>
          <a:p>
            <a:pPr>
              <a:spcAft>
                <a:spcPts val="800"/>
              </a:spcAft>
              <a:buClr>
                <a:srgbClr val="1F4A7F"/>
              </a:buClr>
              <a:buFont typeface="Wingdings" panose="05000000000000000000" pitchFamily="2" charset="2"/>
              <a:buChar char="§"/>
            </a:pPr>
            <a:r>
              <a:rPr lang="en-US" altLang="en-US" sz="3000" dirty="0">
                <a:solidFill>
                  <a:srgbClr val="1F4A7F"/>
                </a:solidFill>
              </a:rPr>
              <a:t>Videos</a:t>
            </a:r>
          </a:p>
          <a:p>
            <a:pPr>
              <a:spcAft>
                <a:spcPts val="800"/>
              </a:spcAft>
              <a:buClr>
                <a:srgbClr val="1F4A7F"/>
              </a:buClr>
              <a:buFont typeface="Wingdings" panose="05000000000000000000" pitchFamily="2" charset="2"/>
              <a:buChar char="§"/>
            </a:pPr>
            <a:r>
              <a:rPr lang="en-US" altLang="en-US" sz="3000" dirty="0">
                <a:solidFill>
                  <a:srgbClr val="1F4A7F"/>
                </a:solidFill>
              </a:rPr>
              <a:t>Training modules</a:t>
            </a:r>
          </a:p>
          <a:p>
            <a:pPr>
              <a:spcAft>
                <a:spcPts val="800"/>
              </a:spcAft>
              <a:buClr>
                <a:srgbClr val="1F4A7F"/>
              </a:buClr>
              <a:buFont typeface="Wingdings" panose="05000000000000000000" pitchFamily="2" charset="2"/>
              <a:buChar char="§"/>
            </a:pPr>
            <a:r>
              <a:rPr lang="en-US" altLang="en-US" sz="3000" dirty="0">
                <a:solidFill>
                  <a:srgbClr val="1F4A7F"/>
                </a:solidFill>
              </a:rPr>
              <a:t>Conferences</a:t>
            </a:r>
          </a:p>
          <a:p>
            <a:pPr>
              <a:spcAft>
                <a:spcPts val="800"/>
              </a:spcAft>
              <a:buClr>
                <a:srgbClr val="1F4A7F"/>
              </a:buClr>
              <a:buFont typeface="Wingdings" panose="05000000000000000000" pitchFamily="2" charset="2"/>
              <a:buChar char="§"/>
            </a:pPr>
            <a:r>
              <a:rPr lang="en-US" altLang="en-US" sz="3000" dirty="0">
                <a:solidFill>
                  <a:srgbClr val="1F4A7F"/>
                </a:solidFill>
              </a:rPr>
              <a:t>Group discussion (including of handbooks, articles, policies)</a:t>
            </a:r>
          </a:p>
          <a:p>
            <a:pPr eaLnBrk="1" hangingPunct="1">
              <a:spcBef>
                <a:spcPts val="800"/>
              </a:spcBef>
              <a:spcAft>
                <a:spcPts val="800"/>
              </a:spcAft>
            </a:pPr>
            <a:endParaRPr lang="en-US" altLang="en-US" sz="2800" dirty="0" smtClean="0"/>
          </a:p>
        </p:txBody>
      </p:sp>
      <p:sp>
        <p:nvSpPr>
          <p:cNvPr id="5" name="Rectangle 3"/>
          <p:cNvSpPr>
            <a:spLocks noGrp="1" noChangeArrowheads="1"/>
          </p:cNvSpPr>
          <p:nvPr>
            <p:ph idx="4294967295"/>
          </p:nvPr>
        </p:nvSpPr>
        <p:spPr>
          <a:xfrm>
            <a:off x="4724400" y="1483659"/>
            <a:ext cx="3886200" cy="4307541"/>
          </a:xfrm>
        </p:spPr>
        <p:txBody>
          <a:bodyPr>
            <a:noAutofit/>
          </a:bodyPr>
          <a:lstStyle/>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One-on-one meetings </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Mentoring</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Committee participation </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On-site tours</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Volunteering</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Advisory committee (for potential board members)</a:t>
            </a:r>
          </a:p>
        </p:txBody>
      </p:sp>
      <p:sp>
        <p:nvSpPr>
          <p:cNvPr id="6" name="Slide Number Placeholder 3"/>
          <p:cNvSpPr>
            <a:spLocks noGrp="1"/>
          </p:cNvSpPr>
          <p:nvPr>
            <p:ph type="sldNum" sz="quarter" idx="12"/>
          </p:nvPr>
        </p:nvSpPr>
        <p:spPr>
          <a:xfrm>
            <a:off x="8305800" y="6416675"/>
            <a:ext cx="381000" cy="365125"/>
          </a:xfrm>
        </p:spPr>
        <p:txBody>
          <a:bodyPr/>
          <a:lstStyle/>
          <a:p>
            <a:r>
              <a:rPr lang="en-US" dirty="0" smtClean="0"/>
              <a:t>11</a:t>
            </a:r>
            <a:endParaRPr lang="en-US" dirty="0"/>
          </a:p>
        </p:txBody>
      </p:sp>
    </p:spTree>
    <p:extLst>
      <p:ext uri="{BB962C8B-B14F-4D97-AF65-F5344CB8AC3E}">
        <p14:creationId xmlns="" xmlns:p14="http://schemas.microsoft.com/office/powerpoint/2010/main" val="192981978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457200" y="304800"/>
            <a:ext cx="8229600" cy="1143000"/>
          </a:xfrm>
        </p:spPr>
        <p:txBody>
          <a:bodyPr>
            <a:normAutofit/>
          </a:bodyPr>
          <a:lstStyle/>
          <a:p>
            <a:r>
              <a:rPr lang="en-US" altLang="en-US" sz="4000" b="1" dirty="0">
                <a:solidFill>
                  <a:srgbClr val="C00000"/>
                </a:solidFill>
              </a:rPr>
              <a:t>How Should You Conduct Training?</a:t>
            </a:r>
          </a:p>
        </p:txBody>
      </p:sp>
      <p:sp>
        <p:nvSpPr>
          <p:cNvPr id="76803" name="Rectangle 3"/>
          <p:cNvSpPr>
            <a:spLocks noGrp="1" noChangeArrowheads="1"/>
          </p:cNvSpPr>
          <p:nvPr>
            <p:ph idx="4294967295"/>
          </p:nvPr>
        </p:nvSpPr>
        <p:spPr>
          <a:xfrm>
            <a:off x="838200" y="1524000"/>
            <a:ext cx="3810000" cy="4634923"/>
          </a:xfrm>
        </p:spPr>
        <p:txBody>
          <a:bodyPr>
            <a:normAutofit fontScale="92500" lnSpcReduction="20000"/>
          </a:bodyPr>
          <a:lstStyle/>
          <a:p>
            <a:pPr>
              <a:spcAft>
                <a:spcPts val="800"/>
              </a:spcAft>
              <a:buClr>
                <a:srgbClr val="1F4A7F"/>
              </a:buClr>
              <a:buFont typeface="Wingdings" panose="05000000000000000000" pitchFamily="2" charset="2"/>
              <a:buChar char="§"/>
            </a:pPr>
            <a:r>
              <a:rPr lang="en-US" altLang="en-US" sz="3000" dirty="0">
                <a:solidFill>
                  <a:srgbClr val="1F4A7F"/>
                </a:solidFill>
              </a:rPr>
              <a:t>Practical examples</a:t>
            </a:r>
            <a:br>
              <a:rPr lang="en-US" altLang="en-US" sz="3000" dirty="0">
                <a:solidFill>
                  <a:srgbClr val="1F4A7F"/>
                </a:solidFill>
              </a:rPr>
            </a:br>
            <a:r>
              <a:rPr lang="en-US" altLang="en-US" sz="3000" dirty="0">
                <a:solidFill>
                  <a:srgbClr val="1F4A7F"/>
                </a:solidFill>
              </a:rPr>
              <a:t>(case studies</a:t>
            </a:r>
            <a:r>
              <a:rPr lang="en-US" altLang="en-US" sz="3000" dirty="0" smtClean="0">
                <a:solidFill>
                  <a:srgbClr val="1F4A7F"/>
                </a:solidFill>
              </a:rPr>
              <a:t>/ scenarios</a:t>
            </a:r>
            <a:r>
              <a:rPr lang="en-US" altLang="en-US" sz="3000" dirty="0">
                <a:solidFill>
                  <a:srgbClr val="1F4A7F"/>
                </a:solidFill>
              </a:rPr>
              <a:t>)</a:t>
            </a:r>
          </a:p>
          <a:p>
            <a:pPr>
              <a:spcAft>
                <a:spcPts val="800"/>
              </a:spcAft>
              <a:buClr>
                <a:srgbClr val="1F4A7F"/>
              </a:buClr>
              <a:buFont typeface="Wingdings" panose="05000000000000000000" pitchFamily="2" charset="2"/>
              <a:buChar char="§"/>
            </a:pPr>
            <a:r>
              <a:rPr lang="en-US" altLang="en-US" sz="3000" dirty="0">
                <a:solidFill>
                  <a:srgbClr val="1F4A7F"/>
                </a:solidFill>
              </a:rPr>
              <a:t>Role playing</a:t>
            </a:r>
          </a:p>
          <a:p>
            <a:pPr>
              <a:spcAft>
                <a:spcPts val="800"/>
              </a:spcAft>
              <a:buClr>
                <a:srgbClr val="1F4A7F"/>
              </a:buClr>
              <a:buFont typeface="Wingdings" panose="05000000000000000000" pitchFamily="2" charset="2"/>
              <a:buChar char="§"/>
            </a:pPr>
            <a:r>
              <a:rPr lang="en-US" altLang="en-US" sz="3000" dirty="0">
                <a:solidFill>
                  <a:srgbClr val="1F4A7F"/>
                </a:solidFill>
              </a:rPr>
              <a:t>Small group discussion</a:t>
            </a:r>
          </a:p>
          <a:p>
            <a:pPr>
              <a:spcAft>
                <a:spcPts val="800"/>
              </a:spcAft>
              <a:buClr>
                <a:srgbClr val="1F4A7F"/>
              </a:buClr>
              <a:buFont typeface="Wingdings" panose="05000000000000000000" pitchFamily="2" charset="2"/>
              <a:buChar char="§"/>
            </a:pPr>
            <a:r>
              <a:rPr lang="en-US" altLang="en-US" sz="3000" dirty="0">
                <a:solidFill>
                  <a:srgbClr val="1F4A7F"/>
                </a:solidFill>
              </a:rPr>
              <a:t>Opportunities to apply what they’ve learned</a:t>
            </a:r>
          </a:p>
          <a:p>
            <a:pPr>
              <a:spcAft>
                <a:spcPts val="800"/>
              </a:spcAft>
              <a:buClr>
                <a:srgbClr val="1F4A7F"/>
              </a:buClr>
              <a:buFont typeface="Wingdings" panose="05000000000000000000" pitchFamily="2" charset="2"/>
              <a:buChar char="§"/>
            </a:pPr>
            <a:r>
              <a:rPr lang="en-US" altLang="en-US" sz="3000" dirty="0">
                <a:solidFill>
                  <a:srgbClr val="1F4A7F"/>
                </a:solidFill>
              </a:rPr>
              <a:t>Encourage sharing of ideas, </a:t>
            </a:r>
            <a:r>
              <a:rPr lang="en-US" altLang="en-US" sz="3000" dirty="0" smtClean="0">
                <a:solidFill>
                  <a:srgbClr val="1F4A7F"/>
                </a:solidFill>
              </a:rPr>
              <a:t>experiences</a:t>
            </a:r>
            <a:endParaRPr lang="en-US" altLang="en-US" sz="3000" dirty="0">
              <a:solidFill>
                <a:srgbClr val="1F4A7F"/>
              </a:solidFill>
            </a:endParaRPr>
          </a:p>
        </p:txBody>
      </p:sp>
      <p:sp>
        <p:nvSpPr>
          <p:cNvPr id="5" name="Rectangle 3"/>
          <p:cNvSpPr>
            <a:spLocks noGrp="1" noChangeArrowheads="1"/>
          </p:cNvSpPr>
          <p:nvPr>
            <p:ph idx="4294967295"/>
          </p:nvPr>
        </p:nvSpPr>
        <p:spPr>
          <a:xfrm>
            <a:off x="4724400" y="1483659"/>
            <a:ext cx="3886200" cy="4307541"/>
          </a:xfrm>
        </p:spPr>
        <p:txBody>
          <a:bodyPr>
            <a:noAutofit/>
          </a:bodyPr>
          <a:lstStyle/>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Opportunity for Q&amp;A</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Problem solving</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Quizzes</a:t>
            </a:r>
          </a:p>
          <a:p>
            <a:pPr>
              <a:lnSpc>
                <a:spcPct val="90000"/>
              </a:lnSpc>
              <a:spcAft>
                <a:spcPts val="800"/>
              </a:spcAft>
              <a:buClr>
                <a:srgbClr val="1F4A7F"/>
              </a:buClr>
              <a:buFont typeface="Wingdings" panose="05000000000000000000" pitchFamily="2" charset="2"/>
              <a:buChar char="§"/>
            </a:pPr>
            <a:r>
              <a:rPr lang="en-US" altLang="en-US" sz="2800" dirty="0">
                <a:solidFill>
                  <a:srgbClr val="1F4A7F"/>
                </a:solidFill>
              </a:rPr>
              <a:t>Guided </a:t>
            </a:r>
            <a:r>
              <a:rPr lang="en-US" altLang="en-US" sz="2800" dirty="0" smtClean="0">
                <a:solidFill>
                  <a:srgbClr val="1F4A7F"/>
                </a:solidFill>
              </a:rPr>
              <a:t>note-taking</a:t>
            </a:r>
            <a:endParaRPr lang="en-US" altLang="en-US" sz="2800" dirty="0">
              <a:solidFill>
                <a:srgbClr val="1F4A7F"/>
              </a:solidFill>
            </a:endParaRPr>
          </a:p>
        </p:txBody>
      </p:sp>
      <p:sp>
        <p:nvSpPr>
          <p:cNvPr id="6" name="Slide Number Placeholder 3"/>
          <p:cNvSpPr>
            <a:spLocks noGrp="1"/>
          </p:cNvSpPr>
          <p:nvPr>
            <p:ph type="sldNum" sz="quarter" idx="12"/>
          </p:nvPr>
        </p:nvSpPr>
        <p:spPr>
          <a:xfrm>
            <a:off x="8305800" y="6416675"/>
            <a:ext cx="381000" cy="365125"/>
          </a:xfrm>
        </p:spPr>
        <p:txBody>
          <a:bodyPr/>
          <a:lstStyle/>
          <a:p>
            <a:r>
              <a:rPr lang="en-US" dirty="0" smtClean="0"/>
              <a:t>12</a:t>
            </a:r>
            <a:endParaRPr lang="en-US" dirty="0"/>
          </a:p>
        </p:txBody>
      </p:sp>
    </p:spTree>
    <p:extLst>
      <p:ext uri="{BB962C8B-B14F-4D97-AF65-F5344CB8AC3E}">
        <p14:creationId xmlns="" xmlns:p14="http://schemas.microsoft.com/office/powerpoint/2010/main" val="63739199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77299</TotalTime>
  <Words>3621</Words>
  <Application>Microsoft Office PowerPoint</Application>
  <PresentationFormat>On-screen Show (4:3)</PresentationFormat>
  <Paragraphs>190</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1_Office Theme</vt:lpstr>
      <vt:lpstr>  Developing a  Board Training Strategy  </vt:lpstr>
      <vt:lpstr>Slide 2</vt:lpstr>
      <vt:lpstr>Today’s Agenda</vt:lpstr>
      <vt:lpstr>Why Conduct Board Training?</vt:lpstr>
      <vt:lpstr>Why Conduct Orientation and Training?</vt:lpstr>
      <vt:lpstr>What’s the Difference Between Orientation and Training?</vt:lpstr>
      <vt:lpstr>Orientation and Training Topics</vt:lpstr>
      <vt:lpstr>How to Prioritize Training Topics?</vt:lpstr>
      <vt:lpstr>Who Should Plan the Training?</vt:lpstr>
      <vt:lpstr>Who Should Attend the Training?</vt:lpstr>
      <vt:lpstr>Who Should Conduct the Training?</vt:lpstr>
      <vt:lpstr>Where Should the Training Take Place?</vt:lpstr>
      <vt:lpstr>When Should You Train?</vt:lpstr>
      <vt:lpstr>When Should You Train?</vt:lpstr>
      <vt:lpstr>How Should You Conduct Training?</vt:lpstr>
      <vt:lpstr>How Should You Conduct Training?</vt:lpstr>
    </vt:vector>
  </TitlesOfParts>
  <Company>ABCD,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allison.maluf</cp:lastModifiedBy>
  <cp:revision>5347</cp:revision>
  <dcterms:created xsi:type="dcterms:W3CDTF">2009-09-10T14:42:41Z</dcterms:created>
  <dcterms:modified xsi:type="dcterms:W3CDTF">2018-10-25T21:30:05Z</dcterms:modified>
</cp:coreProperties>
</file>