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diagrams/colors11.xml" ContentType="application/vnd.openxmlformats-officedocument.drawingml.diagramColors+xml"/>
  <Override PartName="/ppt/notesSlides/notesSlide85.xml" ContentType="application/vnd.openxmlformats-officedocument.presentationml.notesSlide+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quickStyle28.xml" ContentType="application/vnd.openxmlformats-officedocument.drawingml.diagramStyle+xml"/>
  <Override PartName="/ppt/diagrams/drawing29.xml" ContentType="application/vnd.ms-office.drawingml.diagramDrawing+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diagrams/layout17.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colors27.xml" ContentType="application/vnd.openxmlformats-officedocument.drawingml.diagramColors+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diagrams/layout20.xml" ContentType="application/vnd.openxmlformats-officedocument.drawingml.diagramLayout+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ppt/notesSlides/notesSlide71.xml" ContentType="application/vnd.openxmlformats-officedocument.presentationml.notesSlide+xml"/>
  <Override PartName="/ppt/diagrams/data10.xml" ContentType="application/vnd.openxmlformats-officedocument.drawingml.diagramData+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quickStyle25.xml" ContentType="application/vnd.openxmlformats-officedocument.drawingml.diagramStyle+xml"/>
  <Override PartName="/ppt/diagrams/drawing26.xml" ContentType="application/vnd.ms-office.drawingml.diagramDrawing+xml"/>
  <Override PartName="/ppt/slides/slide119.xml" ContentType="application/vnd.openxmlformats-officedocument.presentationml.slide+xml"/>
  <Override PartName="/ppt/slideLayouts/slideLayout10.xml" ContentType="application/vnd.openxmlformats-officedocument.presentationml.slideLayout+xml"/>
  <Override PartName="/ppt/diagrams/drawing8.xml" ContentType="application/vnd.ms-office.drawingml.diagramDrawing+xml"/>
  <Override PartName="/ppt/diagrams/layout25.xml" ContentType="application/vnd.openxmlformats-officedocument.drawingml.diagramLayout+xml"/>
  <Override PartName="/ppt/slides/slide108.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diagrams/colors24.xml" ContentType="application/vnd.openxmlformats-officedocument.drawingml.diagramColors+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diagrams/data15.xml" ContentType="application/vnd.openxmlformats-officedocument.drawingml.diagramData+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diagrams/quickStyle19.xml" ContentType="application/vnd.openxmlformats-officedocument.drawingml.diagramStyl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diagrams/layout19.xml" ContentType="application/vnd.openxmlformats-officedocument.drawingml.diagram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diagrams/quickStyle22.xml" ContentType="application/vnd.openxmlformats-officedocument.drawingml.diagramStyle+xml"/>
  <Override PartName="/ppt/diagrams/drawing23.xml" ContentType="application/vnd.ms-office.drawingml.diagramDrawing+xml"/>
  <Override PartName="/ppt/diagrams/colors29.xml" ContentType="application/vnd.openxmlformats-officedocument.drawingml.diagramColors+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layout22.xml" ContentType="application/vnd.openxmlformats-officedocument.drawingml.diagramLayout+xml"/>
  <Override PartName="/ppt/slides/slide57.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notesSlides/notesSlide48.xml" ContentType="application/vnd.openxmlformats-officedocument.presentationml.notesSlide+xml"/>
  <Override PartName="/ppt/diagrams/colors10.xml" ContentType="application/vnd.openxmlformats-officedocument.drawingml.diagramColors+xml"/>
  <Override PartName="/ppt/notesSlides/notesSlide95.xml" ContentType="application/vnd.openxmlformats-officedocument.presentationml.notesSlide+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diagrams/layout8.xml" ContentType="application/vnd.openxmlformats-officedocument.drawingml.diagramLayout+xml"/>
  <Override PartName="/ppt/diagrams/data12.xml" ContentType="application/vnd.openxmlformats-officedocument.drawingml.diagramData+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diagrams/data9.xml" ContentType="application/vnd.openxmlformats-officedocument.drawingml.diagramData+xml"/>
  <Override PartName="/ppt/notesSlides/notesSlide73.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diagrams/quickStyle27.xml" ContentType="application/vnd.openxmlformats-officedocument.drawingml.diagramStyle+xml"/>
  <Override PartName="/ppt/diagrams/drawing28.xml" ContentType="application/vnd.ms-office.drawingml.diagramDrawing+xml"/>
  <Override PartName="/ppt/notesSlides/notesSlide51.xml" ContentType="application/vnd.openxmlformats-officedocument.presentationml.notesSlide+xml"/>
  <Override PartName="/ppt/diagrams/layout27.xml" ContentType="application/vnd.openxmlformats-officedocument.drawingml.diagramLayout+xml"/>
  <Override PartName="/ppt/notesSlides/notesSlide40.xml" ContentType="application/vnd.openxmlformats-officedocument.presentationml.notesSlide+xml"/>
  <Override PartName="/ppt/diagrams/layout16.xml" ContentType="application/vnd.openxmlformats-officedocument.drawingml.diagramLayout+xml"/>
  <Override PartName="/ppt/slides/slide98.xml" ContentType="application/vnd.openxmlformats-officedocument.presentationml.slide+xml"/>
  <Override PartName="/ppt/notesSlides/notesSlide6.xml" ContentType="application/vnd.openxmlformats-officedocument.presentationml.notesSlide+xml"/>
  <Override PartName="/ppt/diagrams/drawing20.xml" ContentType="application/vnd.ms-office.drawingml.diagramDrawing+xml"/>
  <Override PartName="/ppt/notesSlides/notesSlide109.xml" ContentType="application/vnd.openxmlformats-officedocument.presentationml.notesSlide+xml"/>
  <Override PartName="/ppt/diagrams/colors26.xml" ContentType="application/vnd.openxmlformats-officedocument.drawingml.diagramColors+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notesSlides/notesSlide89.xml" ContentType="application/vnd.openxmlformats-officedocument.presentationml.notesSlide+xml"/>
  <Override PartName="/ppt/diagrams/colors15.xml" ContentType="application/vnd.openxmlformats-officedocument.drawingml.diagramColors+xml"/>
  <Override PartName="/ppt/diagrams/data28.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diagrams/data17.xml" ContentType="application/vnd.openxmlformats-officedocument.drawingml.diagramData+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70.xml" ContentType="application/vnd.openxmlformats-officedocument.presentationml.notesSlide+xml"/>
  <Override PartName="/ppt/diagrams/quickStyle24.xml" ContentType="application/vnd.openxmlformats-officedocument.drawingml.diagramStyle+xml"/>
  <Override PartName="/ppt/diagrams/drawing25.xml" ContentType="application/vnd.ms-office.drawingml.diagramDrawing+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slides/slide118.xml" ContentType="application/vnd.openxmlformats-officedocument.presentationml.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notesSlides/notesSlide97.xml" ContentType="application/vnd.openxmlformats-officedocument.presentationml.notesSlide+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diagrams/drawing19.xml" ContentType="application/vnd.ms-office.drawingml.diagramDrawing+xml"/>
  <Override PartName="/ppt/notesSlides/notesSlide120.xml" ContentType="application/vnd.openxmlformats-officedocument.presentationml.notesSlide+xml"/>
  <Override PartName="/ppt/diagrams/quickStyle29.xml" ContentType="application/vnd.openxmlformats-officedocument.drawingml.diagramStyle+xml"/>
  <Override PartName="/ppt/slides/slide51.xml" ContentType="application/vnd.openxmlformats-officedocument.presentationml.slide+xml"/>
  <Override PartName="/ppt/notesSlides/notesSlide53.xml" ContentType="application/vnd.openxmlformats-officedocument.presentationml.notesSlide+xml"/>
  <Override PartName="/ppt/theme/themeOverride2.xml" ContentType="application/vnd.openxmlformats-officedocument.themeOverride+xml"/>
  <Override PartName="/ppt/diagrams/quickStyle18.xml" ContentType="application/vnd.openxmlformats-officedocument.drawingml.diagramStyle+xml"/>
  <Override PartName="/ppt/diagrams/layout29.xml" ContentType="application/vnd.openxmlformats-officedocument.drawingml.diagramLayout+xml"/>
  <Override PartName="/ppt/slides/slide40.xml" ContentType="application/vnd.openxmlformats-officedocument.presentationml.slide+xml"/>
  <Override PartName="/ppt/notesSlides/notesSlide42.xml" ContentType="application/vnd.openxmlformats-officedocument.presentationml.notesSlide+xml"/>
  <Override PartName="/ppt/diagrams/layout18.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diagrams/colors28.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notesSlides/notesSlide69.xml" ContentType="application/vnd.openxmlformats-officedocument.presentationml.notesSlide+xml"/>
  <Override PartName="/ppt/diagrams/layout10.xml" ContentType="application/vnd.openxmlformats-officedocument.drawingml.diagramLayout+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diagrams/colors20.xml" ContentType="application/vnd.openxmlformats-officedocument.drawingml.diagramColors+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diagrams/data11.xml" ContentType="application/vnd.openxmlformats-officedocument.drawingml.diagramData+xml"/>
  <Override PartName="/ppt/notesSlides/notesSlide83.xml" ContentType="application/vnd.openxmlformats-officedocument.presentationml.notesSlid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72.xml" ContentType="application/vnd.openxmlformats-officedocument.presentationml.notesSlide+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commentAuthors.xml" ContentType="application/vnd.openxmlformats-officedocument.presentationml.commentAuthors+xml"/>
  <Override PartName="/ppt/notesSlides/notesSlide50.xml" ContentType="application/vnd.openxmlformats-officedocument.presentationml.notesSlide+xml"/>
  <Override PartName="/ppt/diagrams/drawing9.xml" ContentType="application/vnd.ms-office.drawingml.diagramDrawing+xml"/>
  <Override PartName="/ppt/diagrams/layout15.xml" ContentType="application/vnd.openxmlformats-officedocument.drawingml.diagramLayout+xml"/>
  <Override PartName="/ppt/diagrams/layout26.xml" ContentType="application/vnd.openxmlformats-officedocument.drawingml.diagramLayout+xml"/>
  <Override PartName="/ppt/slides/slide109.xml" ContentType="application/vnd.openxmlformats-officedocument.presentationml.slide+xml"/>
  <Override PartName="/ppt/diagrams/quickStyle9.xml" ContentType="application/vnd.openxmlformats-officedocument.drawingml.diagramStyl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97.xml" ContentType="application/vnd.openxmlformats-officedocument.presentationml.slide+xml"/>
  <Override PartName="/ppt/notesSlides/notesSlide5.xml" ContentType="application/vnd.openxmlformats-officedocument.presentationml.notesSlide+xml"/>
  <Override PartName="/ppt/charts/chart1.xml" ContentType="application/vnd.openxmlformats-officedocument.drawingml.chart+xml"/>
  <Override PartName="/ppt/diagrams/colors14.xml" ContentType="application/vnd.openxmlformats-officedocument.drawingml.diagramColors+xml"/>
  <Override PartName="/ppt/notesSlides/notesSlide99.xml" ContentType="application/vnd.openxmlformats-officedocument.presentationml.notesSlide+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notesSlides/notesSlide88.xml" ContentType="application/vnd.openxmlformats-officedocument.presentationml.notesSlid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4.xml" ContentType="application/vnd.openxmlformats-officedocument.drawingml.diagramLayout+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slides/slide117.xml" ContentType="application/vnd.openxmlformats-officedocument.presentationml.slide+xml"/>
  <Override PartName="/ppt/diagrams/drawing6.xml" ContentType="application/vnd.ms-office.drawingml.diagramDrawing+xml"/>
  <Override PartName="/ppt/diagrams/layout23.xml" ContentType="application/vnd.openxmlformats-officedocument.drawingml.diagramLayout+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diagrams/quickStyle6.xml" ContentType="application/vnd.openxmlformats-officedocument.drawingml.diagramStyle+xml"/>
  <Override PartName="/ppt/diagrams/layout12.xml" ContentType="application/vnd.openxmlformats-officedocument.drawingml.diagramLayout+xml"/>
  <Override PartName="/ppt/notesSlides/notesSlide116.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diagrams/data13.xml" ContentType="application/vnd.openxmlformats-officedocument.drawingml.diagramData+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notesSlides/notesSlide52.xml" ContentType="application/vnd.openxmlformats-officedocument.presentationml.notesSlide+xml"/>
  <Override PartName="/ppt/diagrams/layout28.xml" ContentType="application/vnd.openxmlformats-officedocument.drawingml.diagramLayout+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quickStyle20.xml" ContentType="application/vnd.openxmlformats-officedocument.drawingml.diagramStyle+xml"/>
  <Override PartName="/ppt/diagrams/drawing21.xml" ContentType="application/vnd.ms-office.drawingml.diagramDrawing+xml"/>
  <Override PartName="/ppt/diagrams/data29.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5"/>
  </p:notesMasterIdLst>
  <p:handoutMasterIdLst>
    <p:handoutMasterId r:id="rId126"/>
  </p:handoutMasterIdLst>
  <p:sldIdLst>
    <p:sldId id="256" r:id="rId2"/>
    <p:sldId id="554" r:id="rId3"/>
    <p:sldId id="267" r:id="rId4"/>
    <p:sldId id="548" r:id="rId5"/>
    <p:sldId id="550" r:id="rId6"/>
    <p:sldId id="551" r:id="rId7"/>
    <p:sldId id="549" r:id="rId8"/>
    <p:sldId id="553" r:id="rId9"/>
    <p:sldId id="484" r:id="rId10"/>
    <p:sldId id="485" r:id="rId11"/>
    <p:sldId id="486" r:id="rId12"/>
    <p:sldId id="487" r:id="rId13"/>
    <p:sldId id="501" r:id="rId14"/>
    <p:sldId id="488" r:id="rId15"/>
    <p:sldId id="489" r:id="rId16"/>
    <p:sldId id="490" r:id="rId17"/>
    <p:sldId id="491" r:id="rId18"/>
    <p:sldId id="492" r:id="rId19"/>
    <p:sldId id="493" r:id="rId20"/>
    <p:sldId id="494" r:id="rId21"/>
    <p:sldId id="495" r:id="rId22"/>
    <p:sldId id="268" r:id="rId23"/>
    <p:sldId id="269" r:id="rId24"/>
    <p:sldId id="270" r:id="rId25"/>
    <p:sldId id="272" r:id="rId26"/>
    <p:sldId id="271" r:id="rId27"/>
    <p:sldId id="273" r:id="rId28"/>
    <p:sldId id="275" r:id="rId29"/>
    <p:sldId id="285" r:id="rId30"/>
    <p:sldId id="290" r:id="rId31"/>
    <p:sldId id="274" r:id="rId32"/>
    <p:sldId id="284" r:id="rId33"/>
    <p:sldId id="280" r:id="rId34"/>
    <p:sldId id="278" r:id="rId35"/>
    <p:sldId id="281" r:id="rId36"/>
    <p:sldId id="282" r:id="rId37"/>
    <p:sldId id="283" r:id="rId38"/>
    <p:sldId id="277" r:id="rId39"/>
    <p:sldId id="279" r:id="rId40"/>
    <p:sldId id="287" r:id="rId41"/>
    <p:sldId id="288" r:id="rId42"/>
    <p:sldId id="293" r:id="rId43"/>
    <p:sldId id="312" r:id="rId44"/>
    <p:sldId id="314" r:id="rId45"/>
    <p:sldId id="313" r:id="rId46"/>
    <p:sldId id="310" r:id="rId47"/>
    <p:sldId id="315" r:id="rId48"/>
    <p:sldId id="320" r:id="rId49"/>
    <p:sldId id="309" r:id="rId50"/>
    <p:sldId id="311" r:id="rId51"/>
    <p:sldId id="303" r:id="rId52"/>
    <p:sldId id="319" r:id="rId53"/>
    <p:sldId id="424" r:id="rId54"/>
    <p:sldId id="444" r:id="rId55"/>
    <p:sldId id="502" r:id="rId56"/>
    <p:sldId id="503" r:id="rId57"/>
    <p:sldId id="504" r:id="rId58"/>
    <p:sldId id="339" r:id="rId59"/>
    <p:sldId id="340" r:id="rId60"/>
    <p:sldId id="345" r:id="rId61"/>
    <p:sldId id="341" r:id="rId62"/>
    <p:sldId id="342" r:id="rId63"/>
    <p:sldId id="344" r:id="rId64"/>
    <p:sldId id="304" r:id="rId65"/>
    <p:sldId id="347" r:id="rId66"/>
    <p:sldId id="346" r:id="rId67"/>
    <p:sldId id="404" r:id="rId68"/>
    <p:sldId id="385" r:id="rId69"/>
    <p:sldId id="383" r:id="rId70"/>
    <p:sldId id="395" r:id="rId71"/>
    <p:sldId id="396" r:id="rId72"/>
    <p:sldId id="397" r:id="rId73"/>
    <p:sldId id="372" r:id="rId74"/>
    <p:sldId id="373" r:id="rId75"/>
    <p:sldId id="410" r:id="rId76"/>
    <p:sldId id="412" r:id="rId77"/>
    <p:sldId id="413" r:id="rId78"/>
    <p:sldId id="402" r:id="rId79"/>
    <p:sldId id="322" r:id="rId80"/>
    <p:sldId id="305" r:id="rId81"/>
    <p:sldId id="421" r:id="rId82"/>
    <p:sldId id="505" r:id="rId83"/>
    <p:sldId id="506" r:id="rId84"/>
    <p:sldId id="507" r:id="rId85"/>
    <p:sldId id="508" r:id="rId86"/>
    <p:sldId id="509" r:id="rId87"/>
    <p:sldId id="510" r:id="rId88"/>
    <p:sldId id="511" r:id="rId89"/>
    <p:sldId id="512" r:id="rId90"/>
    <p:sldId id="513" r:id="rId91"/>
    <p:sldId id="514" r:id="rId92"/>
    <p:sldId id="515" r:id="rId93"/>
    <p:sldId id="516" r:id="rId94"/>
    <p:sldId id="517" r:id="rId95"/>
    <p:sldId id="518" r:id="rId96"/>
    <p:sldId id="519" r:id="rId97"/>
    <p:sldId id="520" r:id="rId98"/>
    <p:sldId id="521" r:id="rId99"/>
    <p:sldId id="522" r:id="rId100"/>
    <p:sldId id="523" r:id="rId101"/>
    <p:sldId id="524" r:id="rId102"/>
    <p:sldId id="525" r:id="rId103"/>
    <p:sldId id="526" r:id="rId104"/>
    <p:sldId id="527" r:id="rId105"/>
    <p:sldId id="528" r:id="rId106"/>
    <p:sldId id="529" r:id="rId107"/>
    <p:sldId id="530" r:id="rId108"/>
    <p:sldId id="531" r:id="rId109"/>
    <p:sldId id="532" r:id="rId110"/>
    <p:sldId id="533" r:id="rId111"/>
    <p:sldId id="534" r:id="rId112"/>
    <p:sldId id="535" r:id="rId113"/>
    <p:sldId id="536" r:id="rId114"/>
    <p:sldId id="537" r:id="rId115"/>
    <p:sldId id="538" r:id="rId116"/>
    <p:sldId id="539" r:id="rId117"/>
    <p:sldId id="540" r:id="rId118"/>
    <p:sldId id="541" r:id="rId119"/>
    <p:sldId id="542" r:id="rId120"/>
    <p:sldId id="543" r:id="rId121"/>
    <p:sldId id="544" r:id="rId122"/>
    <p:sldId id="545" r:id="rId123"/>
    <p:sldId id="546" r:id="rId12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4161" autoAdjust="0"/>
    <p:restoredTop sz="54206" autoAdjust="0"/>
  </p:normalViewPr>
  <p:slideViewPr>
    <p:cSldViewPr>
      <p:cViewPr varScale="1">
        <p:scale>
          <a:sx n="57" d="100"/>
          <a:sy n="57" d="100"/>
        </p:scale>
        <p:origin x="-3066" y="-96"/>
      </p:cViewPr>
      <p:guideLst>
        <p:guide orient="horz" pos="2160"/>
        <p:guide pos="2880"/>
      </p:guideLst>
    </p:cSldViewPr>
  </p:slideViewPr>
  <p:notesTextViewPr>
    <p:cViewPr>
      <p:scale>
        <a:sx n="100" d="100"/>
        <a:sy n="100" d="100"/>
      </p:scale>
      <p:origin x="3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layout/>
    </c:title>
    <c:plotArea>
      <c:layout/>
      <c:lineChart>
        <c:grouping val="standard"/>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er>
        <c:marker val="1"/>
        <c:axId val="83084032"/>
        <c:axId val="83085568"/>
      </c:lineChart>
      <c:catAx>
        <c:axId val="83084032"/>
        <c:scaling>
          <c:orientation val="minMax"/>
        </c:scaling>
        <c:axPos val="b"/>
        <c:numFmt formatCode="General" sourceLinked="0"/>
        <c:tickLblPos val="nextTo"/>
        <c:txPr>
          <a:bodyPr/>
          <a:lstStyle/>
          <a:p>
            <a:pPr>
              <a:defRPr>
                <a:solidFill>
                  <a:srgbClr val="07091B"/>
                </a:solidFill>
                <a:latin typeface="Frutiger LT 57 Cn" pitchFamily="34" charset="0"/>
              </a:defRPr>
            </a:pPr>
            <a:endParaRPr lang="en-US"/>
          </a:p>
        </c:txPr>
        <c:crossAx val="83085568"/>
        <c:crosses val="autoZero"/>
        <c:auto val="1"/>
        <c:lblAlgn val="ctr"/>
        <c:lblOffset val="100"/>
      </c:catAx>
      <c:valAx>
        <c:axId val="83085568"/>
        <c:scaling>
          <c:orientation val="minMax"/>
          <c:max val="800000"/>
          <c:min val="300000"/>
        </c:scaling>
        <c:axPos val="l"/>
        <c:majorGridlines>
          <c:spPr>
            <a:ln>
              <a:solidFill>
                <a:srgbClr val="030409"/>
              </a:solidFill>
            </a:ln>
          </c:spPr>
        </c:majorGridlines>
        <c:numFmt formatCode="&quot;$&quot;#,##0" sourceLinked="0"/>
        <c:tickLblPos val="nextTo"/>
        <c:txPr>
          <a:bodyPr/>
          <a:lstStyle/>
          <a:p>
            <a:pPr>
              <a:defRPr>
                <a:solidFill>
                  <a:srgbClr val="040510"/>
                </a:solidFill>
                <a:latin typeface="Frutiger LT 57 Cn" pitchFamily="34" charset="0"/>
              </a:defRPr>
            </a:pPr>
            <a:endParaRPr lang="en-US"/>
          </a:p>
        </c:txPr>
        <c:crossAx val="83084032"/>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layout/>
      <c:txPr>
        <a:bodyPr/>
        <a:lstStyle/>
        <a:p>
          <a:pPr>
            <a:defRPr>
              <a:latin typeface="Frutiger LT 57 Cn" pitchFamily="34" charset="0"/>
            </a:defRPr>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4"/>
          <c:y val="2.1431307596640466E-2"/>
        </c:manualLayout>
      </c:layout>
    </c:title>
    <c:plotArea>
      <c:layout/>
      <c:pieChart>
        <c:varyColors val="1"/>
        <c:ser>
          <c:idx val="0"/>
          <c:order val="0"/>
          <c:spPr>
            <a:ln>
              <a:solidFill>
                <a:srgbClr val="010103"/>
              </a:solidFill>
            </a:ln>
          </c:spPr>
          <c:dPt>
            <c:idx val="0"/>
            <c:spPr>
              <a:solidFill>
                <a:srgbClr val="FF9933"/>
              </a:solidFill>
              <a:ln>
                <a:solidFill>
                  <a:srgbClr val="010103"/>
                </a:solidFill>
              </a:ln>
            </c:spPr>
          </c:dPt>
          <c:dPt>
            <c:idx val="1"/>
            <c:spPr>
              <a:solidFill>
                <a:srgbClr val="FFFFFF">
                  <a:lumMod val="85000"/>
                </a:srgbClr>
              </a:solidFill>
              <a:ln>
                <a:solidFill>
                  <a:srgbClr val="010103"/>
                </a:solidFill>
              </a:ln>
            </c:spPr>
          </c:dPt>
          <c:dPt>
            <c:idx val="2"/>
            <c:spPr>
              <a:solidFill>
                <a:srgbClr val="DAEDEF">
                  <a:lumMod val="90000"/>
                </a:srgbClr>
              </a:solidFill>
              <a:ln>
                <a:solidFill>
                  <a:srgbClr val="010103"/>
                </a:solidFill>
              </a:ln>
            </c:spPr>
          </c:dPt>
          <c:dPt>
            <c:idx val="3"/>
            <c:spPr>
              <a:solidFill>
                <a:srgbClr val="FFFFFF">
                  <a:lumMod val="85000"/>
                </a:srgbClr>
              </a:solidFill>
              <a:ln>
                <a:solidFill>
                  <a:srgbClr val="010103"/>
                </a:solidFill>
              </a:ln>
            </c:spPr>
          </c:dPt>
          <c:dPt>
            <c:idx val="4"/>
            <c:spPr>
              <a:solidFill>
                <a:srgbClr val="ABDB77"/>
              </a:solidFill>
              <a:ln>
                <a:solidFill>
                  <a:srgbClr val="010103"/>
                </a:solidFill>
              </a:ln>
            </c:spPr>
          </c:dPt>
          <c:dLbls>
            <c:dLbl>
              <c:idx val="1"/>
              <c:layout/>
              <c:tx>
                <c:rich>
                  <a:bodyPr/>
                  <a:lstStyle/>
                  <a:p>
                    <a:r>
                      <a:rPr lang="en-US" sz="1100" b="0">
                        <a:solidFill>
                          <a:srgbClr val="040510"/>
                        </a:solidFill>
                        <a:latin typeface="Frutiger LT 57 Cn" pitchFamily="34" charset="0"/>
                      </a:rPr>
                      <a:t>C</a:t>
                    </a:r>
                    <a:r>
                      <a:rPr lang="en-US" sz="1100" b="0">
                        <a:latin typeface="Frutiger LT 57 Cn" pitchFamily="34" charset="0"/>
                      </a:rPr>
                      <a:t>orporate</a:t>
                    </a:r>
                    <a:r>
                      <a:rPr lang="en-US" sz="1100" b="0" smtClean="0">
                        <a:latin typeface="Frutiger LT 57 Cn" pitchFamily="34" charset="0"/>
                      </a:rPr>
                      <a:t>/</a:t>
                    </a:r>
                    <a:br>
                      <a:rPr lang="en-US" sz="1100" b="0" smtClean="0">
                        <a:latin typeface="Frutiger LT 57 Cn" pitchFamily="34" charset="0"/>
                      </a:rPr>
                    </a:br>
                    <a:r>
                      <a:rPr lang="en-US" sz="1100" b="0" smtClean="0">
                        <a:latin typeface="Frutiger LT 57 Cn" pitchFamily="34" charset="0"/>
                      </a:rPr>
                      <a:t>Foundation </a:t>
                    </a:r>
                    <a:r>
                      <a:rPr lang="en-US" sz="1100" b="0">
                        <a:latin typeface="Frutiger LT 57 Cn" pitchFamily="34" charset="0"/>
                      </a:rPr>
                      <a:t>Grants
16%</a:t>
                    </a:r>
                  </a:p>
                </c:rich>
              </c:tx>
              <c:showCatName val="1"/>
              <c:showPercent val="1"/>
              <c:extLst>
                <c:ext xmlns:c15="http://schemas.microsoft.com/office/drawing/2012/chart" uri="{CE6537A1-D6FC-4f65-9D91-7224C49458BB}">
                  <c15:layout/>
                </c:ext>
              </c:extLst>
            </c:dLbl>
            <c:dLbl>
              <c:idx val="2"/>
              <c:layout>
                <c:manualLayout>
                  <c:x val="0.26115343428754778"/>
                  <c:y val="-6.2992575542547904E-2"/>
                </c:manualLayout>
              </c:layout>
              <c:tx>
                <c:rich>
                  <a:bodyPr/>
                  <a:lstStyle/>
                  <a:p>
                    <a:r>
                      <a:rPr lang="en-US" b="0" dirty="0" err="1" smtClean="0">
                        <a:solidFill>
                          <a:srgbClr val="040510"/>
                        </a:solidFill>
                      </a:rPr>
                      <a:t>G</a:t>
                    </a:r>
                    <a:r>
                      <a:rPr lang="en-US" b="0" dirty="0" err="1" smtClean="0">
                        <a:solidFill>
                          <a:srgbClr val="000000"/>
                        </a:solidFill>
                      </a:rPr>
                      <a:t>ov’t</a:t>
                    </a:r>
                    <a:r>
                      <a:rPr lang="en-US" b="0" dirty="0" smtClean="0">
                        <a:solidFill>
                          <a:srgbClr val="000000"/>
                        </a:solidFill>
                      </a:rPr>
                      <a:t> </a:t>
                    </a:r>
                    <a:r>
                      <a:rPr lang="en-US" b="0" dirty="0">
                        <a:solidFill>
                          <a:srgbClr val="000000"/>
                        </a:solidFill>
                      </a:rPr>
                      <a:t>Grants &amp; Contracts
56%</a:t>
                    </a:r>
                  </a:p>
                </c:rich>
              </c:tx>
              <c:showCatName val="1"/>
              <c:showPercent val="1"/>
              <c:extLst>
                <c:ext xmlns:c15="http://schemas.microsoft.com/office/drawing/2012/chart" uri="{CE6537A1-D6FC-4f65-9D91-7224C49458BB}">
                  <c15:layout/>
                </c:ext>
              </c:extLst>
            </c:dLbl>
            <c:dLbl>
              <c:idx val="3"/>
              <c:layout/>
              <c:tx>
                <c:rich>
                  <a:bodyPr/>
                  <a:lstStyle/>
                  <a:p>
                    <a:pPr>
                      <a:defRPr sz="1100" b="0">
                        <a:solidFill>
                          <a:srgbClr val="000000"/>
                        </a:solidFill>
                        <a:latin typeface="Frutiger LT 57 Cn" pitchFamily="34" charset="0"/>
                      </a:defRPr>
                    </a:pPr>
                    <a:r>
                      <a:rPr lang="en-US" sz="1100" b="0" dirty="0">
                        <a:solidFill>
                          <a:srgbClr val="000000"/>
                        </a:solidFill>
                        <a:latin typeface="Frutiger LT 57 Cn" pitchFamily="34" charset="0"/>
                      </a:rPr>
                      <a:t>United Way
</a:t>
                    </a:r>
                    <a:r>
                      <a:rPr lang="en-US" sz="110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CatName val="1"/>
              <c:showPercent val="1"/>
              <c:extLst>
                <c:ext xmlns:c15="http://schemas.microsoft.com/office/drawing/2012/chart" uri="{CE6537A1-D6FC-4f65-9D91-7224C49458BB}">
                  <c15:layout/>
                </c:ext>
              </c:extLst>
            </c:dLbl>
            <c:dLbl>
              <c:idx val="4"/>
              <c:layout/>
              <c:tx>
                <c:rich>
                  <a:bodyPr/>
                  <a:lstStyle/>
                  <a:p>
                    <a:r>
                      <a:rPr lang="en-US" sz="1100" b="0">
                        <a:solidFill>
                          <a:srgbClr val="040510"/>
                        </a:solidFill>
                        <a:latin typeface="Frutiger LT 57 Cn" pitchFamily="34" charset="0"/>
                      </a:rPr>
                      <a:t>P</a:t>
                    </a:r>
                    <a:r>
                      <a:rPr lang="en-US" sz="1100" b="0">
                        <a:latin typeface="Frutiger LT 57 Cn" pitchFamily="34" charset="0"/>
                      </a:rPr>
                      <a:t>rogram Fees
</a:t>
                    </a:r>
                    <a:r>
                      <a:rPr lang="en-US" sz="1100" b="0" smtClean="0">
                        <a:latin typeface="Frutiger LT 57 Cn" pitchFamily="34" charset="0"/>
                      </a:rPr>
                      <a:t>10%</a:t>
                    </a:r>
                    <a:endParaRPr lang="en-US" sz="1100" b="0">
                      <a:latin typeface="Frutiger LT 57 Cn" pitchFamily="34" charset="0"/>
                    </a:endParaRPr>
                  </a:p>
                </c:rich>
              </c:tx>
              <c:showCatName val="1"/>
              <c:showPercent val="1"/>
              <c:extLst>
                <c:ext xmlns:c15="http://schemas.microsoft.com/office/drawing/2012/chart" uri="{CE6537A1-D6FC-4f65-9D91-7224C49458BB}">
                  <c15:layout/>
                </c:ext>
              </c:extLst>
            </c:dLbl>
            <c:spPr>
              <a:noFill/>
              <a:ln>
                <a:noFill/>
              </a:ln>
              <a:effectLst/>
            </c:spPr>
            <c:txPr>
              <a:bodyPr/>
              <a:lstStyle/>
              <a:p>
                <a:pPr>
                  <a:defRPr sz="1100" b="0">
                    <a:solidFill>
                      <a:srgbClr val="040510"/>
                    </a:solidFill>
                    <a:latin typeface="Frutiger LT 57 Cn" pitchFamily="34" charset="0"/>
                  </a:defRPr>
                </a:pPr>
                <a:endParaRPr lang="en-US"/>
              </a:p>
            </c:txPr>
            <c:showCatName val="1"/>
            <c:showPercent val="1"/>
            <c:showLeaderLines val="1"/>
            <c:extLst>
              <c:ext xmlns:c15="http://schemas.microsoft.com/office/drawing/2012/chart" uri="{CE6537A1-D6FC-4f65-9D91-7224C49458BB}">
                <c15:layout/>
              </c:ext>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CatName val="1"/>
          <c:showPercent val="1"/>
        </c:dLbls>
        <c:firstSliceAng val="87"/>
      </c:pieChart>
    </c:plotArea>
    <c:plotVisOnly val="1"/>
    <c:dispBlanksAs val="zero"/>
  </c:chart>
  <c:externalData r:id="rId2"/>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9865F-4303-47E9-9228-38283FF6592B}" type="doc">
      <dgm:prSet loTypeId="urn:microsoft.com/office/officeart/2005/8/layout/venn3" loCatId="relationship" qsTypeId="urn:microsoft.com/office/officeart/2005/8/quickstyle/simple1" qsCatId="simple" csTypeId="urn:microsoft.com/office/officeart/2005/8/colors/colorful3" csCatId="colorful" phldr="1"/>
      <dgm:spPr/>
      <dgm:t>
        <a:bodyPr/>
        <a:lstStyle/>
        <a:p>
          <a:endParaRPr lang="en-US"/>
        </a:p>
      </dgm:t>
    </dgm:pt>
    <dgm:pt modelId="{92AACC24-E92C-4041-AFF7-2BF9D3C8FBAC}">
      <dgm:prSet phldrT="[Text]" custT="1"/>
      <dgm:spPr/>
      <dgm:t>
        <a:bodyPr/>
        <a:lstStyle/>
        <a:p>
          <a:r>
            <a:rPr lang="en-US" sz="2000" b="1" dirty="0" smtClean="0"/>
            <a:t>1/3 elected or appointed public officials </a:t>
          </a:r>
          <a:endParaRPr lang="en-US" sz="2000" b="1" dirty="0"/>
        </a:p>
      </dgm:t>
    </dgm:pt>
    <dgm:pt modelId="{B13A07F9-B52F-4037-BDC3-00059C2F2F0A}" type="parTrans" cxnId="{DFE42151-3122-411D-A0B9-12F6E84498AC}">
      <dgm:prSet/>
      <dgm:spPr/>
      <dgm:t>
        <a:bodyPr/>
        <a:lstStyle/>
        <a:p>
          <a:endParaRPr lang="en-US"/>
        </a:p>
      </dgm:t>
    </dgm:pt>
    <dgm:pt modelId="{179E992B-F52B-4E15-9B76-736D849A1B83}" type="sibTrans" cxnId="{DFE42151-3122-411D-A0B9-12F6E84498AC}">
      <dgm:prSet/>
      <dgm:spPr/>
      <dgm:t>
        <a:bodyPr/>
        <a:lstStyle/>
        <a:p>
          <a:endParaRPr lang="en-US"/>
        </a:p>
      </dgm:t>
    </dgm:pt>
    <dgm:pt modelId="{035E87A7-B719-44B9-B0DA-444E2C06824E}">
      <dgm:prSet phldrT="[Text]" custT="1"/>
      <dgm:spPr/>
      <dgm:t>
        <a:bodyPr/>
        <a:lstStyle/>
        <a:p>
          <a:r>
            <a:rPr lang="en-US" sz="2000" b="1" dirty="0" smtClean="0"/>
            <a:t>At least 1/3 low-income representative</a:t>
          </a:r>
          <a:endParaRPr lang="en-US" sz="2000" b="1" dirty="0"/>
        </a:p>
      </dgm:t>
    </dgm:pt>
    <dgm:pt modelId="{5F4CE002-2CFF-4453-8467-59897BEEA009}" type="parTrans" cxnId="{30248766-E9FE-4D59-9A00-7DC677C08B1C}">
      <dgm:prSet/>
      <dgm:spPr/>
      <dgm:t>
        <a:bodyPr/>
        <a:lstStyle/>
        <a:p>
          <a:endParaRPr lang="en-US"/>
        </a:p>
      </dgm:t>
    </dgm:pt>
    <dgm:pt modelId="{16BC1AF3-A61E-47A3-8537-D04D2495781A}" type="sibTrans" cxnId="{30248766-E9FE-4D59-9A00-7DC677C08B1C}">
      <dgm:prSet/>
      <dgm:spPr/>
      <dgm:t>
        <a:bodyPr/>
        <a:lstStyle/>
        <a:p>
          <a:endParaRPr lang="en-US"/>
        </a:p>
      </dgm:t>
    </dgm:pt>
    <dgm:pt modelId="{2BD5AB76-5D04-493F-968E-D0A20388E640}">
      <dgm:prSet phldrT="[Text]" custT="1"/>
      <dgm:spPr/>
      <dgm:t>
        <a:bodyPr/>
        <a:lstStyle/>
        <a:p>
          <a:r>
            <a:rPr lang="en-US" sz="2000" b="1" dirty="0" smtClean="0"/>
            <a:t>Remainder  individual or group from private sector</a:t>
          </a:r>
          <a:endParaRPr lang="en-US" sz="2000" b="1" dirty="0"/>
        </a:p>
      </dgm:t>
    </dgm:pt>
    <dgm:pt modelId="{B11E710D-408D-4EE2-AEBD-C981B92CA091}" type="parTrans" cxnId="{9320C773-EAB0-4492-981B-DE4F0DA6607D}">
      <dgm:prSet/>
      <dgm:spPr/>
      <dgm:t>
        <a:bodyPr/>
        <a:lstStyle/>
        <a:p>
          <a:endParaRPr lang="en-US"/>
        </a:p>
      </dgm:t>
    </dgm:pt>
    <dgm:pt modelId="{738DE657-CB05-46CC-8A25-0D8D5CD54150}" type="sibTrans" cxnId="{9320C773-EAB0-4492-981B-DE4F0DA6607D}">
      <dgm:prSet/>
      <dgm:spPr/>
      <dgm:t>
        <a:bodyPr/>
        <a:lstStyle/>
        <a:p>
          <a:endParaRPr lang="en-US"/>
        </a:p>
      </dgm:t>
    </dgm:pt>
    <dgm:pt modelId="{9E98FC76-9715-4CF5-8DC2-FF3A28EE1813}" type="pres">
      <dgm:prSet presAssocID="{EF39865F-4303-47E9-9228-38283FF6592B}" presName="Name0" presStyleCnt="0">
        <dgm:presLayoutVars>
          <dgm:dir/>
          <dgm:resizeHandles val="exact"/>
        </dgm:presLayoutVars>
      </dgm:prSet>
      <dgm:spPr/>
      <dgm:t>
        <a:bodyPr/>
        <a:lstStyle/>
        <a:p>
          <a:endParaRPr lang="en-US"/>
        </a:p>
      </dgm:t>
    </dgm:pt>
    <dgm:pt modelId="{C8CFAA17-A84C-42B5-8BC3-11F91DA95C3E}" type="pres">
      <dgm:prSet presAssocID="{92AACC24-E92C-4041-AFF7-2BF9D3C8FBAC}" presName="Name5" presStyleLbl="vennNode1" presStyleIdx="0" presStyleCnt="3" custScaleX="134440">
        <dgm:presLayoutVars>
          <dgm:bulletEnabled val="1"/>
        </dgm:presLayoutVars>
      </dgm:prSet>
      <dgm:spPr/>
      <dgm:t>
        <a:bodyPr/>
        <a:lstStyle/>
        <a:p>
          <a:endParaRPr lang="en-US"/>
        </a:p>
      </dgm:t>
    </dgm:pt>
    <dgm:pt modelId="{7E568579-EEC6-48C4-8B86-DE994F2C94DD}" type="pres">
      <dgm:prSet presAssocID="{179E992B-F52B-4E15-9B76-736D849A1B83}" presName="space" presStyleCnt="0"/>
      <dgm:spPr/>
    </dgm:pt>
    <dgm:pt modelId="{50B0C4F4-1621-4BC1-9058-D6F28192187A}" type="pres">
      <dgm:prSet presAssocID="{035E87A7-B719-44B9-B0DA-444E2C06824E}" presName="Name5" presStyleLbl="vennNode1" presStyleIdx="1" presStyleCnt="3" custScaleX="124317">
        <dgm:presLayoutVars>
          <dgm:bulletEnabled val="1"/>
        </dgm:presLayoutVars>
      </dgm:prSet>
      <dgm:spPr/>
      <dgm:t>
        <a:bodyPr/>
        <a:lstStyle/>
        <a:p>
          <a:endParaRPr lang="en-US"/>
        </a:p>
      </dgm:t>
    </dgm:pt>
    <dgm:pt modelId="{20478DA2-D147-4A61-8C4E-43DEBF662B5C}" type="pres">
      <dgm:prSet presAssocID="{16BC1AF3-A61E-47A3-8537-D04D2495781A}" presName="space" presStyleCnt="0"/>
      <dgm:spPr/>
    </dgm:pt>
    <dgm:pt modelId="{0C0D987E-0AAD-410F-A8C2-0B62A967DB3E}" type="pres">
      <dgm:prSet presAssocID="{2BD5AB76-5D04-493F-968E-D0A20388E640}" presName="Name5" presStyleLbl="vennNode1" presStyleIdx="2" presStyleCnt="3" custScaleX="127841">
        <dgm:presLayoutVars>
          <dgm:bulletEnabled val="1"/>
        </dgm:presLayoutVars>
      </dgm:prSet>
      <dgm:spPr/>
      <dgm:t>
        <a:bodyPr/>
        <a:lstStyle/>
        <a:p>
          <a:endParaRPr lang="en-US"/>
        </a:p>
      </dgm:t>
    </dgm:pt>
  </dgm:ptLst>
  <dgm:cxnLst>
    <dgm:cxn modelId="{9320C773-EAB0-4492-981B-DE4F0DA6607D}" srcId="{EF39865F-4303-47E9-9228-38283FF6592B}" destId="{2BD5AB76-5D04-493F-968E-D0A20388E640}" srcOrd="2" destOrd="0" parTransId="{B11E710D-408D-4EE2-AEBD-C981B92CA091}" sibTransId="{738DE657-CB05-46CC-8A25-0D8D5CD54150}"/>
    <dgm:cxn modelId="{4BED8308-B8F3-4B80-AEFB-3CE3A9222E7E}" type="presOf" srcId="{EF39865F-4303-47E9-9228-38283FF6592B}" destId="{9E98FC76-9715-4CF5-8DC2-FF3A28EE1813}" srcOrd="0" destOrd="0" presId="urn:microsoft.com/office/officeart/2005/8/layout/venn3"/>
    <dgm:cxn modelId="{30248766-E9FE-4D59-9A00-7DC677C08B1C}" srcId="{EF39865F-4303-47E9-9228-38283FF6592B}" destId="{035E87A7-B719-44B9-B0DA-444E2C06824E}" srcOrd="1" destOrd="0" parTransId="{5F4CE002-2CFF-4453-8467-59897BEEA009}" sibTransId="{16BC1AF3-A61E-47A3-8537-D04D2495781A}"/>
    <dgm:cxn modelId="{AB7446EC-C961-46A9-8292-156F82708048}" type="presOf" srcId="{035E87A7-B719-44B9-B0DA-444E2C06824E}" destId="{50B0C4F4-1621-4BC1-9058-D6F28192187A}" srcOrd="0" destOrd="0" presId="urn:microsoft.com/office/officeart/2005/8/layout/venn3"/>
    <dgm:cxn modelId="{DFE42151-3122-411D-A0B9-12F6E84498AC}" srcId="{EF39865F-4303-47E9-9228-38283FF6592B}" destId="{92AACC24-E92C-4041-AFF7-2BF9D3C8FBAC}" srcOrd="0" destOrd="0" parTransId="{B13A07F9-B52F-4037-BDC3-00059C2F2F0A}" sibTransId="{179E992B-F52B-4E15-9B76-736D849A1B83}"/>
    <dgm:cxn modelId="{A44C51FE-76A1-4C5F-BED9-F4C1B4A3D519}" type="presOf" srcId="{2BD5AB76-5D04-493F-968E-D0A20388E640}" destId="{0C0D987E-0AAD-410F-A8C2-0B62A967DB3E}" srcOrd="0" destOrd="0" presId="urn:microsoft.com/office/officeart/2005/8/layout/venn3"/>
    <dgm:cxn modelId="{5714B7FF-97C2-45EB-B1CD-818DC24B6741}" type="presOf" srcId="{92AACC24-E92C-4041-AFF7-2BF9D3C8FBAC}" destId="{C8CFAA17-A84C-42B5-8BC3-11F91DA95C3E}" srcOrd="0" destOrd="0" presId="urn:microsoft.com/office/officeart/2005/8/layout/venn3"/>
    <dgm:cxn modelId="{F21D64DB-37A9-425A-A1A8-A2DBECD3D953}" type="presParOf" srcId="{9E98FC76-9715-4CF5-8DC2-FF3A28EE1813}" destId="{C8CFAA17-A84C-42B5-8BC3-11F91DA95C3E}" srcOrd="0" destOrd="0" presId="urn:microsoft.com/office/officeart/2005/8/layout/venn3"/>
    <dgm:cxn modelId="{FEB9B776-00B8-4866-A530-F38CE076C873}" type="presParOf" srcId="{9E98FC76-9715-4CF5-8DC2-FF3A28EE1813}" destId="{7E568579-EEC6-48C4-8B86-DE994F2C94DD}" srcOrd="1" destOrd="0" presId="urn:microsoft.com/office/officeart/2005/8/layout/venn3"/>
    <dgm:cxn modelId="{E122EDC1-9D94-4DFB-9E83-5F336CCDE57B}" type="presParOf" srcId="{9E98FC76-9715-4CF5-8DC2-FF3A28EE1813}" destId="{50B0C4F4-1621-4BC1-9058-D6F28192187A}" srcOrd="2" destOrd="0" presId="urn:microsoft.com/office/officeart/2005/8/layout/venn3"/>
    <dgm:cxn modelId="{6D19DD68-BE36-43EB-95DC-40892058A29D}" type="presParOf" srcId="{9E98FC76-9715-4CF5-8DC2-FF3A28EE1813}" destId="{20478DA2-D147-4A61-8C4E-43DEBF662B5C}" srcOrd="3" destOrd="0" presId="urn:microsoft.com/office/officeart/2005/8/layout/venn3"/>
    <dgm:cxn modelId="{5AD438EA-5EB2-4F04-B610-0801B53DF1A2}" type="presParOf" srcId="{9E98FC76-9715-4CF5-8DC2-FF3A28EE1813}" destId="{0C0D987E-0AAD-410F-A8C2-0B62A967DB3E}" srcOrd="4" destOrd="0" presId="urn:microsoft.com/office/officeart/2005/8/layout/venn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chemeClr val="tx1">
                  <a:lumMod val="75000"/>
                  <a:lumOff val="25000"/>
                </a:schemeClr>
              </a:solidFill>
            </a:rPr>
            <a:t>Mission</a:t>
          </a:r>
          <a:endParaRPr lang="en-US" b="1" dirty="0">
            <a:solidFill>
              <a:schemeClr val="tx1">
                <a:lumMod val="75000"/>
                <a:lumOff val="25000"/>
              </a:schemeClr>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4D4E8A75-B589-4986-91C1-7E257B729506}" type="presOf" srcId="{4AE2F3E4-DA3E-4FBC-8F25-DB25551D3285}" destId="{01F852F8-ADB2-48C0-BFE2-DA4DEF05EC4A}" srcOrd="0" destOrd="0" presId="urn:microsoft.com/office/officeart/2005/8/layout/funnel1"/>
    <dgm:cxn modelId="{CDB0E2FE-FA78-4121-9523-4C1C49AF1AE6}" type="presOf" srcId="{D13F8990-6123-436F-AC18-7ADE6D95158E}" destId="{C10AE357-5355-4509-8195-270C039B65C7}"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CAC75AB9-F5C7-4F49-AC45-559B794F21E8}" type="presOf" srcId="{7E4E4383-5D04-4142-B5BD-A94290FCE689}" destId="{625157F9-D97D-46D7-A5AF-D55305A770D9}"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t>Governing board has reviewed the organization’s mission statement within the past 5 years and assured that: (1) The mission addresses poverty; and (2) The CAA’s programs and services are in alignment with the mission.</a:t>
          </a:r>
          <a:endParaRPr lang="en-US" sz="2000" dirty="0"/>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7CEBD6F9-E152-4B37-B1EB-E92551706D98}" type="presOf" srcId="{643EEB1E-561D-4998-BC09-34388BC37517}" destId="{1E76B4C2-1831-415D-B7A8-945C0F5974F4}" srcOrd="1" destOrd="0" presId="urn:microsoft.com/office/officeart/2005/8/layout/list1"/>
    <dgm:cxn modelId="{1ACD085E-1C04-4571-901B-275FC617892F}" srcId="{3C2203F3-64E4-4CD5-B368-4BBF3A47E1D7}" destId="{643EEB1E-561D-4998-BC09-34388BC37517}" srcOrd="0" destOrd="0" parTransId="{653C264E-1342-4245-BD1D-EADDC7B82989}" sibTransId="{A87345F8-1DD4-42BE-B0F2-62D903F3A664}"/>
    <dgm:cxn modelId="{18EA3A26-8A3C-4563-B42A-4D2952E66C4E}" type="presOf" srcId="{3C2203F3-64E4-4CD5-B368-4BBF3A47E1D7}" destId="{EDB74946-976A-45EB-BD78-E764C34F2483}" srcOrd="0" destOrd="0" presId="urn:microsoft.com/office/officeart/2005/8/layout/list1"/>
    <dgm:cxn modelId="{FAC5E551-2878-4D7B-AF3F-C894CD5A340B}" type="presOf" srcId="{C091D490-96E1-45CB-AB78-36778432B0DD}" destId="{1DA7A4B2-46B8-46A2-A7AD-E0012FF61B72}" srcOrd="0" destOrd="0" presId="urn:microsoft.com/office/officeart/2005/8/layout/list1"/>
    <dgm:cxn modelId="{7E9D6480-3214-4A90-B7C6-F9BADF573F2B}" type="presOf" srcId="{643EEB1E-561D-4998-BC09-34388BC37517}" destId="{486CA9F8-27D6-4F71-AF43-BF47066AB09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dgm:t>
        <a:bodyPr/>
        <a:lstStyle/>
        <a:p>
          <a:r>
            <a:rPr lang="en-US" sz="2000" dirty="0" smtClean="0"/>
            <a:t>Governing board formally accepts the completed community assessment.</a:t>
          </a:r>
          <a:endParaRPr lang="en-US" sz="2000" dirty="0"/>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dgm:t>
        <a:bodyPr/>
        <a:lstStyle/>
        <a:p>
          <a:pPr rtl="0"/>
          <a:r>
            <a:rPr lang="en-US" sz="2000" dirty="0" smtClean="0"/>
            <a:t>Organization has conducted a community assessment and issued a report within the past 3 years.</a:t>
          </a:r>
          <a:r>
            <a:rPr lang="en-US" sz="2000" b="1" dirty="0" smtClean="0"/>
            <a:t> </a:t>
          </a:r>
          <a:endParaRPr lang="en-US" sz="2000" dirty="0"/>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F5F01978-9E45-4C1E-9EFF-7C36828EBAA8}" type="presOf" srcId="{5119DC84-1ED8-4361-AB1E-C758D3B75FF2}" destId="{B5C83748-4E6E-41AC-A0BF-E1DD262E87D6}" srcOrd="1"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46F19A98-0A81-460D-B8A0-DC1E810A1479}" srcId="{5119DC84-1ED8-4361-AB1E-C758D3B75FF2}" destId="{F6C7102C-C7E4-46D5-B5C4-929DE7CC78E8}" srcOrd="0" destOrd="0" parTransId="{E6532A4D-D2A8-4511-9463-7E51B5AAC6C4}" sibTransId="{3E16CFE9-7517-44C5-8DF5-AD419E8E1AAE}"/>
    <dgm:cxn modelId="{22D78EC6-0684-4669-8F1C-50086AA86114}" type="presOf" srcId="{A257A8B0-BA40-49B6-9CC5-240FB1DE74D0}" destId="{137D2CC9-0AF7-42AC-83B9-0018AE4C28EF}" srcOrd="1" destOrd="0" presId="urn:microsoft.com/office/officeart/2005/8/layout/list1"/>
    <dgm:cxn modelId="{8CB8EC8C-E32F-4606-A9F2-73A614200116}" srcId="{3C2203F3-64E4-4CD5-B368-4BBF3A47E1D7}" destId="{5119DC84-1ED8-4361-AB1E-C758D3B75FF2}" srcOrd="0" destOrd="0" parTransId="{8CE6F1A9-483C-4040-93C5-CB7F6EB4BE1B}" sibTransId="{15A2845F-D0EC-4BE0-9C10-1EAC090F0E4A}"/>
    <dgm:cxn modelId="{50D36428-388D-4584-AC7C-85A1A3A6E26C}" type="presOf" srcId="{5119DC84-1ED8-4361-AB1E-C758D3B75FF2}" destId="{4638DC72-263E-415A-BA81-ABD4E0FAFE01}" srcOrd="0" destOrd="0" presId="urn:microsoft.com/office/officeart/2005/8/layout/list1"/>
    <dgm:cxn modelId="{7E373647-8ECC-47CA-914F-15CC09120F45}" type="presOf" srcId="{F6C7102C-C7E4-46D5-B5C4-929DE7CC78E8}" destId="{9C096908-397B-4913-897E-49F7A1CE520C}" srcOrd="0"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200" b="1" dirty="0" smtClean="0">
              <a:solidFill>
                <a:schemeClr val="tx1">
                  <a:lumMod val="75000"/>
                  <a:lumOff val="25000"/>
                </a:schemeClr>
              </a:solidFill>
            </a:rPr>
            <a:t>(Community needs assessment/CSBG-specific)</a:t>
          </a:r>
          <a:endParaRPr lang="en-US" sz="2200" b="1" dirty="0">
            <a:solidFill>
              <a:schemeClr val="tx1">
                <a:lumMod val="75000"/>
                <a:lumOff val="25000"/>
              </a:schemeClr>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FF0000"/>
              </a:solidFill>
            </a:rPr>
            <a:t>Strategic Plan</a:t>
          </a:r>
        </a:p>
        <a:p>
          <a:pPr>
            <a:lnSpc>
              <a:spcPct val="100000"/>
            </a:lnSpc>
            <a:spcAft>
              <a:spcPts val="0"/>
            </a:spcAft>
          </a:pPr>
          <a:r>
            <a:rPr lang="en-US" sz="2900" b="1" dirty="0" smtClean="0">
              <a:solidFill>
                <a:schemeClr val="tx1"/>
              </a:solidFill>
            </a:rPr>
            <a:t>5-Year Review</a:t>
          </a:r>
        </a:p>
        <a:p>
          <a:pPr>
            <a:lnSpc>
              <a:spcPct val="100000"/>
            </a:lnSpc>
            <a:spcAft>
              <a:spcPts val="0"/>
            </a:spcAft>
          </a:pPr>
          <a:r>
            <a:rPr lang="en-US" sz="2400" b="1" dirty="0" smtClean="0">
              <a:solidFill>
                <a:schemeClr val="tx1">
                  <a:lumMod val="75000"/>
                  <a:lumOff val="25000"/>
                </a:schemeClr>
              </a:solidFill>
            </a:rPr>
            <a:t>(Organization-wide)</a:t>
          </a:r>
          <a:endParaRPr lang="en-US" sz="2400" b="1" dirty="0">
            <a:solidFill>
              <a:schemeClr val="tx1">
                <a:lumMod val="75000"/>
                <a:lumOff val="25000"/>
              </a:schemeClr>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292D4EA-D42E-4695-951F-7BE342BC19CE}" type="presOf" srcId="{15D4C940-5083-4AEC-ABD5-F5EB35A81FEB}" destId="{1DD90755-65B0-4B6F-A810-32FE6063CB91}" srcOrd="1"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99F10FA0-9E7A-4BF8-B76D-D8217B5B7941}" type="presOf" srcId="{76A4481B-288E-4487-B160-C18373215E34}" destId="{AB05E83F-78E6-4FA2-BE49-CE1BAF41C3E0}" srcOrd="0" destOrd="0" presId="urn:microsoft.com/office/officeart/2005/8/layout/venn1"/>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t>The organization conducted a community assessment and issued a report within the past 3 years.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The governing board formally accepts the completed community assessment.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77318B38-F2D2-484B-9DAA-6446B812B464}" srcId="{5ECCB075-9451-45A6-9DAC-E351D303061B}" destId="{F9768563-75D1-490A-8FC5-D8841BC99CEC}" srcOrd="0" destOrd="0" parTransId="{B6743E21-C852-4F32-95F6-C0BC16E0008A}" sibTransId="{52225CAC-B988-43DF-AB3B-34C4D68DD5E0}"/>
    <dgm:cxn modelId="{99A76EB4-A379-4402-9EE8-D185EE9FF763}" srcId="{5ECCB075-9451-45A6-9DAC-E351D303061B}" destId="{7FF6662A-0418-4471-9E48-399A7E60D690}" srcOrd="2" destOrd="0" parTransId="{3D556CC1-DE4D-4A59-9D39-173005DAFA53}" sibTransId="{7601B124-E041-4C67-88D2-68CCFB68BAC8}"/>
    <dgm:cxn modelId="{1A09E10C-5213-4150-BD05-B46321E668A0}" type="presOf" srcId="{7FF6662A-0418-4471-9E48-399A7E60D690}" destId="{56F51DB3-85E3-4522-87AB-98520707CC16}" srcOrd="0" destOrd="0" presId="urn:microsoft.com/office/officeart/2005/8/layout/list1"/>
    <dgm:cxn modelId="{84DE2043-7C46-438E-9212-37D56A217A32}" srcId="{F9768563-75D1-490A-8FC5-D8841BC99CEC}" destId="{82F0544E-C9E3-455C-A2C3-EEB7738AA2C3}" srcOrd="0" destOrd="0" parTransId="{974C7507-B34D-4B8B-B3F8-4C82E3140FEB}" sibTransId="{0B186977-9B55-48D9-9BE7-1848C633327D}"/>
    <dgm:cxn modelId="{9B5147A7-30FC-4091-880D-5F0ADF4590BB}" type="presOf" srcId="{92D750C1-9FDB-46E7-AD54-A1E000ADA248}" destId="{C0748081-AF5F-4025-B5D8-79ABEB0DE128}"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69732748-CE9F-41EB-B6B1-7B3562578534}" type="presOf" srcId="{DB85F46D-AE4D-4481-A909-6D54A14A4B11}" destId="{AEF6BC80-BCF1-4BAB-9C50-E5F35AB13212}" srcOrd="0" destOrd="0" presId="urn:microsoft.com/office/officeart/2005/8/layout/list1"/>
    <dgm:cxn modelId="{F0915E16-3C94-43D3-A7D6-9EE3B8EA564F}" type="presOf" srcId="{92D750C1-9FDB-46E7-AD54-A1E000ADA248}" destId="{B414DDFA-D639-4945-B8F3-8F1113474BB2}" srcOrd="1"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BC770714-7697-46A0-8676-F677596149D5}" type="presOf" srcId="{82F0544E-C9E3-455C-A2C3-EEB7738AA2C3}" destId="{8100DFD2-EAD7-4DB8-AD56-D919CF593244}" srcOrd="0"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Organization</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20235" custScaleY="119751">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17667" custScaleY="127403">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03444">
        <dgm:presLayoutVars>
          <dgm:bulletEnabled val="1"/>
        </dgm:presLayoutVars>
      </dgm:prSet>
      <dgm:spPr/>
      <dgm:t>
        <a:bodyPr/>
        <a:lstStyle/>
        <a:p>
          <a:endParaRPr lang="en-US"/>
        </a:p>
      </dgm:t>
    </dgm:pt>
  </dgm:ptLst>
  <dgm:cxnLst>
    <dgm:cxn modelId="{E6E283C6-F01D-435F-8C36-D9E06978E0E4}" type="presOf" srcId="{107AA516-F0EF-43D0-A714-4B724CD6E73A}" destId="{DEEC28AB-ED63-48B5-835E-7E5F4AB39EC9}" srcOrd="0" destOrd="0" presId="urn:microsoft.com/office/officeart/2005/8/layout/equation2"/>
    <dgm:cxn modelId="{2E885D2A-E9BF-4ADD-A0EF-A67BEB5D7020}" type="presOf" srcId="{3F088DA5-0825-4733-B733-D6D919BF6AF4}" destId="{07B1D26A-B3D7-4A28-A2F8-D6172CABC445}" srcOrd="0"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03CC845A-E0A7-4A02-9372-5238D1AD1CB2}" srcId="{C41396F7-C3CB-4847-A4D9-7661AED21237}" destId="{3F088DA5-0825-4733-B733-D6D919BF6AF4}" srcOrd="0" destOrd="0" parTransId="{EEEC16E9-86D9-41F7-BAEA-BF063642D022}" sibTransId="{F9B8DB03-88C8-494E-BAF5-203B0A60F153}"/>
    <dgm:cxn modelId="{A98AC143-A9A8-4F00-B11B-B5378BA713EB}" type="presOf" srcId="{7D8A77C3-28AE-4EFD-BF16-61EF8D4D8A1C}" destId="{D5791D51-D348-48DF-BAA5-0495CCBAC430}" srcOrd="0" destOrd="0" presId="urn:microsoft.com/office/officeart/2005/8/layout/equation2"/>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1CA2EC83-FF5F-461A-BEBF-E61D554BAF25}" type="presOf" srcId="{107AA516-F0EF-43D0-A714-4B724CD6E73A}" destId="{D41848E4-5FD3-42A9-9E0A-010687CB7D13}" srcOrd="1" destOrd="0" presId="urn:microsoft.com/office/officeart/2005/8/layout/equation2"/>
    <dgm:cxn modelId="{C74046FE-60D6-4AFC-B038-D83FFF10FD9F}" srcId="{C41396F7-C3CB-4847-A4D9-7661AED21237}" destId="{7D8A77C3-28AE-4EFD-BF16-61EF8D4D8A1C}" srcOrd="1" destOrd="0" parTransId="{E97647E3-CB03-4E40-BB40-19ED5CE44451}" sibTransId="{107AA516-F0EF-43D0-A714-4B724CD6E73A}"/>
    <dgm:cxn modelId="{6B0ADD22-DA93-4624-AD18-0B2320147676}" type="presOf" srcId="{F9B8DB03-88C8-494E-BAF5-203B0A60F153}" destId="{CCB04BC8-0295-4992-8033-18A7DE62B5DD}"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93410"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91266">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90217">
        <dgm:presLayoutVars>
          <dgm:bulletEnabled val="1"/>
        </dgm:presLayoutVars>
      </dgm:prSet>
      <dgm:spPr/>
      <dgm:t>
        <a:bodyPr/>
        <a:lstStyle/>
        <a:p>
          <a:endParaRPr lang="en-US"/>
        </a:p>
      </dgm:t>
    </dgm:pt>
  </dgm:ptLst>
  <dgm:cxnLst>
    <dgm:cxn modelId="{17EC9C91-D588-4DB6-9598-87148EF2E412}" srcId="{E9602847-AF89-4AD6-9377-AEF4D07443A3}" destId="{D2A07444-26C3-475E-8C40-56D37459F335}" srcOrd="1" destOrd="0" parTransId="{1BE30815-4F26-4FFC-B897-40D16064ECF5}" sibTransId="{CC723B00-CD91-4C74-B642-B59962F9BB09}"/>
    <dgm:cxn modelId="{8D87961A-5311-4CEC-834B-9C879C0FBD78}" srcId="{E9602847-AF89-4AD6-9377-AEF4D07443A3}" destId="{7C43FF9D-A3FF-40F6-8540-125AEB729678}" srcOrd="2" destOrd="0" parTransId="{EE009115-3571-4370-A2CB-524E56DD92E9}" sibTransId="{1C97D6CE-0DE2-4CE9-9AEE-56AE498A8297}"/>
    <dgm:cxn modelId="{8057179E-7A1D-400B-8BC0-E62B93BDBF35}" srcId="{E9602847-AF89-4AD6-9377-AEF4D07443A3}" destId="{F2D1814D-9638-495A-B246-277E3B736F91}" srcOrd="3" destOrd="0" parTransId="{7A70D668-D7D9-484A-807E-6C83CF5084C7}" sibTransId="{F740784E-CAFC-4C92-A01A-AB1C238F92BB}"/>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1F1E5422-1EF3-4F86-BD81-3FE1FE74D0FB}" type="presOf" srcId="{7D351FA5-635B-4159-929F-D731B8908801}" destId="{1E9A567A-B96E-40B3-8E8E-0E183F570960}" srcOrd="0" destOrd="0" presId="urn:microsoft.com/office/officeart/2005/8/layout/arrow2"/>
    <dgm:cxn modelId="{E5D339FA-7A0E-40BE-B914-ACD67D0091A1}" type="presOf" srcId="{7C43FF9D-A3FF-40F6-8540-125AEB729678}" destId="{4CCC7E0C-B38E-4E19-AB63-9C363CA1A3D3}" srcOrd="0" destOrd="0" presId="urn:microsoft.com/office/officeart/2005/8/layout/arrow2"/>
    <dgm:cxn modelId="{2F21398E-5BC2-4CE0-8939-891E6A42D5EA}" srcId="{E9602847-AF89-4AD6-9377-AEF4D07443A3}" destId="{7D351FA5-635B-4159-929F-D731B8908801}" srcOrd="0" destOrd="0" parTransId="{E7E39F22-E6EC-4687-8372-76B161AF85EA}" sibTransId="{133149AC-B436-4B7E-8CC9-6E4295708F81}"/>
    <dgm:cxn modelId="{867BA039-B693-4567-AD34-69EE8E4060ED}" type="presOf" srcId="{E9602847-AF89-4AD6-9377-AEF4D07443A3}" destId="{495E4980-97C7-4BB4-B92D-9A2A98B84CEC}" srcOrd="0" destOrd="0" presId="urn:microsoft.com/office/officeart/2005/8/layout/arrow2"/>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1_5" csCatId="accent1" phldr="1"/>
      <dgm:spPr/>
      <dgm:t>
        <a:bodyPr/>
        <a:lstStyle/>
        <a:p>
          <a:endParaRPr lang="en-US"/>
        </a:p>
      </dgm:t>
    </dgm:pt>
    <dgm:pt modelId="{419D2FB1-705C-45BC-B24E-98F4BE0CE63F}">
      <dgm:prSet custT="1"/>
      <dgm:spPr/>
      <dgm:t>
        <a:bodyPr/>
        <a:lstStyle/>
        <a:p>
          <a:pPr rtl="0"/>
          <a:r>
            <a:rPr lang="en-US" sz="3200" b="1"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282BF61E-8C9C-4441-9C80-FCB438D1CB02}" type="presOf" srcId="{6AE10E92-F084-4451-91D8-E9DBE89630A0}" destId="{10F7A1DE-5F31-498D-A935-3A53D9A9C88D}"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9413EE8E-3D40-4799-A2DD-1C0BD2C089E9}" type="presOf" srcId="{419D2FB1-705C-45BC-B24E-98F4BE0CE63F}" destId="{689250E2-BF0A-43EB-8AAA-E47153519915}" srcOrd="0" destOrd="0" presId="urn:microsoft.com/office/officeart/2005/8/layout/process4"/>
    <dgm:cxn modelId="{AFB4CC19-3809-4792-BE4E-DCBA2C03D8F8}" type="presOf" srcId="{EE4F8467-A362-46B5-98D9-C7FCDA5243F9}" destId="{514C51C6-658E-4A0E-9187-CC651031B8F2}"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t>Org. has a process to provide a structured orientation for governing board members within 6 months of being seated.</a:t>
          </a:r>
          <a:endParaRPr lang="en-US" sz="24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t>Board members have been provided with training on their duties and responsibilities within the past 2 years.</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FAB25AD3-5509-4F60-BF04-A9BF6F4C318A}" srcId="{D1C0141C-DDAC-49A0-8908-BBFE8780953C}" destId="{7D887BFD-A2C8-4185-B59B-834ACBEC05FE}" srcOrd="1" destOrd="0" parTransId="{4488840C-6594-4EE3-993E-E6046141DC37}" sibTransId="{4A0D88E0-96B8-47DF-BD8B-0107AB746E78}"/>
    <dgm:cxn modelId="{E685BE33-FE99-4920-84CE-0D6A93169852}" srcId="{D1C0141C-DDAC-49A0-8908-BBFE8780953C}" destId="{43D7C478-5497-49B9-A973-0BFBBB44824C}" srcOrd="0" destOrd="0" parTransId="{5A398D91-181B-468C-B679-7B01DF354E47}" sibTransId="{0B4EE528-B1A4-4292-85EA-386DD3C69707}"/>
    <dgm:cxn modelId="{C3199AED-4583-459E-87E8-3407B7D1D40F}" type="presOf" srcId="{43D7C478-5497-49B9-A973-0BFBBB44824C}" destId="{9D1B1098-CB5D-4C0B-BC2C-731B03DB61D8}" srcOrd="1"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27E7A0AB-3742-49CF-B0A3-0C4D325890A7}" type="presOf" srcId="{D1C0141C-DDAC-49A0-8908-BBFE8780953C}" destId="{7BB6339D-6D20-415D-AEC4-84929A11953F}" srcOrd="0" destOrd="0" presId="urn:microsoft.com/office/officeart/2005/8/layout/list1"/>
    <dgm:cxn modelId="{A6F532EB-6608-4680-9628-71B50F5AC720}" type="presOf" srcId="{AD37EAE1-0F4B-426D-9828-B58805BE7467}" destId="{D85302E0-AC37-477E-8139-FFD71ED1C215}" srcOrd="0" destOrd="0" presId="urn:microsoft.com/office/officeart/2005/8/layout/list1"/>
    <dgm:cxn modelId="{1188D946-5E0D-48E6-9896-8FD92A845957}" srcId="{7D887BFD-A2C8-4185-B59B-834ACBEC05FE}" destId="{AD37EAE1-0F4B-426D-9828-B58805BE7467}" srcOrd="0" destOrd="0" parTransId="{4B47DA45-7887-4FEE-8B8B-FC1E666702B0}" sibTransId="{28B12AA8-09D9-4A29-8436-BC1B48A9076F}"/>
    <dgm:cxn modelId="{B447A579-9172-4F87-8A40-A40DD055854F}" srcId="{43D7C478-5497-49B9-A973-0BFBBB44824C}" destId="{060AB81C-5421-4B53-B0C5-BE334BD90894}" srcOrd="0" destOrd="0" parTransId="{6BA0D90E-82E0-4C4C-91E0-31E243BDFC72}" sibTransId="{7CB7E8ED-06A6-47C5-A552-1B3A87DFFDD7}"/>
    <dgm:cxn modelId="{D9D01C76-A1F8-479D-9FDE-AEEFAC40EC42}" type="presOf" srcId="{43D7C478-5497-49B9-A973-0BFBBB44824C}" destId="{F3EC6D97-D965-45FF-A6C9-B8102D5A4710}" srcOrd="0" destOrd="0" presId="urn:microsoft.com/office/officeart/2005/8/layout/list1"/>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14BAB01D-DB32-419E-8641-EC13FFEC9048}" type="presOf" srcId="{B6A0216E-BC8C-4F6A-9FA8-15681A999C1D}" destId="{BEB1A532-14B5-4CCA-B027-036488184102}" srcOrd="0" destOrd="0" presId="urn:microsoft.com/office/officeart/2005/8/layout/lProcess1"/>
    <dgm:cxn modelId="{5FAE94AF-6A06-4341-A032-3E9D40EF5CF5}" type="presOf" srcId="{B7618BDF-8722-4B84-BF9A-0A5F14062396}" destId="{3AFD738A-CAAB-4271-9218-928A10C20202}"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55D9C956-0CC3-4C82-A4DD-838EC26613B9}" type="presOf" srcId="{5C303002-9D5E-4B19-9358-44F607981CFA}" destId="{714ADDCA-BB4B-47D6-BC48-95CA042E0554}"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87CA82D3-D3CE-44E6-B099-7849C258E2D7}" type="presOf" srcId="{9408F7A2-77AE-4694-8FF8-1EEE61656117}" destId="{CDA71A88-457F-44FB-B0FB-DD92DF140370}" srcOrd="0" destOrd="0" presId="urn:microsoft.com/office/officeart/2005/8/layout/lProcess1"/>
    <dgm:cxn modelId="{7026EE1C-C187-4867-9701-391A202C30DA}" srcId="{6925CA6B-A6F0-4343-82F9-C3D50C0B650F}" destId="{9533401F-1B98-4757-B739-A20E6A51950A}" srcOrd="4" destOrd="0" parTransId="{0B45BE23-F935-430C-8CB0-1DF5BD22D094}" sibTransId="{4A34F215-254D-4C38-8C24-D6C5E2A3536E}"/>
    <dgm:cxn modelId="{E60AA48F-750C-467F-B378-86470C5DE2FF}" srcId="{A5EC8CEC-B5DE-44F4-B379-A181995604DD}" destId="{6167D6FD-1F62-4C09-8224-2A118A172802}" srcOrd="1" destOrd="0" parTransId="{8783BBB5-7530-49D4-A739-64EE64995FBC}" sibTransId="{B8D8BECD-5655-4F87-A571-CB2F5232D182}"/>
    <dgm:cxn modelId="{596DF519-5AD6-436C-8840-861569F28BDC}" srcId="{A5EC8CEC-B5DE-44F4-B379-A181995604DD}" destId="{6925CA6B-A6F0-4343-82F9-C3D50C0B650F}" srcOrd="0" destOrd="0" parTransId="{BC701B0A-4092-4D63-BC78-C81F04C19744}" sibTransId="{34D1A552-4CF3-4908-B62E-8A57123C4CE3}"/>
    <dgm:cxn modelId="{D8C15446-2C4D-4387-86E5-3B0298D8C592}" srcId="{6925CA6B-A6F0-4343-82F9-C3D50C0B650F}" destId="{38BCD42F-5DBB-41BB-B6CE-6372393F6317}" srcOrd="0" destOrd="0" parTransId="{9408F7A2-77AE-4694-8FF8-1EEE61656117}" sibTransId="{09661EDE-3064-49CF-83D5-A408D52C086A}"/>
    <dgm:cxn modelId="{09660565-1902-4577-AF74-C2D92BC71412}" type="presOf" srcId="{9533401F-1B98-4757-B739-A20E6A51950A}" destId="{BEFD1554-EFBC-498C-B7CB-D98803D1DAAF}" srcOrd="0" destOrd="0" presId="urn:microsoft.com/office/officeart/2005/8/layout/lProcess1"/>
    <dgm:cxn modelId="{7376B5DC-2433-40DF-A978-C6906B91F0E0}" srcId="{6925CA6B-A6F0-4343-82F9-C3D50C0B650F}" destId="{B19850E7-ACEE-4318-85CD-E6416CE65B8A}" srcOrd="2" destOrd="0" parTransId="{B8458CC0-664C-475D-AE10-8E685CAFA6A5}" sibTransId="{0692CAB4-1442-480B-AA03-2BF5950DD4A3}"/>
    <dgm:cxn modelId="{86EF9B73-C6AD-4FBA-9205-8C5A8BF197C0}" type="presOf" srcId="{E60D65C0-3E08-47D5-8A5C-A776B6D0FBC6}" destId="{86626983-3D80-4B64-8121-EB4C915B4317}"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C026F47E-DB06-4822-AD9F-E10D6DC93650}" type="presOf" srcId="{90BB2484-5619-4875-AD3D-C37A4AF80FD3}" destId="{D9431A44-A96E-4C63-BFDD-6B61090C91E4}"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D2B08CBE-B25E-4A46-AE82-000D85C9B79D}" type="presOf" srcId="{3285E71D-B372-4A08-82EA-D972D4440AFF}" destId="{07B2A52C-D47A-4996-B97F-A3D82D0B47CA}"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404E66C1-17E5-407C-9F12-9C207AC60C86}" srcId="{6925CA6B-A6F0-4343-82F9-C3D50C0B650F}" destId="{3285E71D-B372-4A08-82EA-D972D4440AFF}" srcOrd="3" destOrd="0" parTransId="{98C52DC6-E05A-447F-A15A-E23A058F2389}" sibTransId="{9D6FD518-E875-41AE-994B-72E8B9CAF6EE}"/>
    <dgm:cxn modelId="{15F86560-18E6-4862-8149-B60212D16779}" type="presOf" srcId="{6925CA6B-A6F0-4343-82F9-C3D50C0B650F}" destId="{B7F6631C-D53D-4064-8128-D7FFA6BF0104}" srcOrd="0" destOrd="0" presId="urn:microsoft.com/office/officeart/2005/8/layout/lProcess1"/>
    <dgm:cxn modelId="{278FFF61-03D1-4FA1-8675-77D353258825}" type="presOf" srcId="{E3646A7A-F523-4740-AA41-F57F626B2D14}" destId="{CFBD7324-F744-4D58-9800-F75ED7A5E487}"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60891967-1DFD-4BB4-A002-3761152C3339}" type="presOf" srcId="{4A34F215-254D-4C38-8C24-D6C5E2A3536E}" destId="{AFF74B83-8EAD-4563-B99A-4C622DDABEE2}"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t>Organization demonstrates low-income individuals’ participation in its activities. </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t>Organization has documented or demonstrated partnerships across the community, for specifically identified purposes; partnerships include other anti-poverty orgs in the area. </a:t>
          </a:r>
          <a:endParaRPr lang="en-US" sz="2000" dirty="0"/>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t>Organization communicates its activities and its results to the community. </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4BF0358E-EE07-40D6-8CEB-ED3402E2B8A5}" srcId="{4F58880E-6383-4A59-9ADF-7507EEA3DD1A}" destId="{13B78349-C2F1-447A-8114-934502C1308A}" srcOrd="1" destOrd="0" parTransId="{62305B56-97D9-4EC8-9620-E032E1F15CC4}" sibTransId="{D7B32294-1370-4D8A-9FE2-E2BEAA87473E}"/>
    <dgm:cxn modelId="{C9C4F0F8-BA58-4159-AC62-6272AEC8979C}" type="presOf" srcId="{107451C8-9AEC-467E-A31E-B889346FB56D}" destId="{808B1B5D-7943-47C9-92FC-3ADA90C7EAE4}" srcOrd="1" destOrd="0" presId="urn:microsoft.com/office/officeart/2005/8/layout/list1"/>
    <dgm:cxn modelId="{AB6A8F2A-A686-4996-A71D-63F2C711C77F}" type="presOf" srcId="{897492DF-A697-47E6-9868-5C19DBF5E6EF}" destId="{C4C6F657-6DE3-446B-AB3B-92FC014F6558}" srcOrd="1" destOrd="0" presId="urn:microsoft.com/office/officeart/2005/8/layout/list1"/>
    <dgm:cxn modelId="{71C96FF4-C1EC-47D7-9D2F-B4B07D53659E}" type="presOf" srcId="{897492DF-A697-47E6-9868-5C19DBF5E6EF}" destId="{83E59C00-317D-4822-90BB-60960DFEAC6B}"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28D3BE4B-22F3-4B01-8344-DC56BAC9908B}" srcId="{4F58880E-6383-4A59-9ADF-7507EEA3DD1A}" destId="{107451C8-9AEC-467E-A31E-B889346FB56D}" srcOrd="0" destOrd="0" parTransId="{5260A91B-BEFA-4512-8A66-1B9A86F38501}" sibTransId="{B6EEA52D-A05D-4152-9131-8EC689699EC9}"/>
    <dgm:cxn modelId="{091223E4-55D6-40F8-8D78-9F0CAE1E929D}" type="presOf" srcId="{2F9939A6-1E31-4E84-ADEB-70BF1B227B20}" destId="{442CD143-ED92-45D2-BA15-7B33A70F032A}" srcOrd="0" destOrd="0" presId="urn:microsoft.com/office/officeart/2005/8/layout/list1"/>
    <dgm:cxn modelId="{765A5492-A041-42BC-ACAD-D11D8D7F0CAB}" type="presOf" srcId="{13B78349-C2F1-447A-8114-934502C1308A}" destId="{5C5CC640-481E-441C-BDDB-34689D534CBB}" srcOrd="1" destOrd="0" presId="urn:microsoft.com/office/officeart/2005/8/layout/list1"/>
    <dgm:cxn modelId="{9E62CFE0-B478-46C1-A097-1E50A5D5ACBA}" type="presOf" srcId="{4F58880E-6383-4A59-9ADF-7507EEA3DD1A}" destId="{C8EA437C-EA46-4B74-8561-6B2E1BBD93F9}" srcOrd="0" destOrd="0" presId="urn:microsoft.com/office/officeart/2005/8/layout/list1"/>
    <dgm:cxn modelId="{CEBA6BE2-BEE3-4FD7-BF0B-B3B950923B4B}" srcId="{4F58880E-6383-4A59-9ADF-7507EEA3DD1A}" destId="{897492DF-A697-47E6-9868-5C19DBF5E6EF}" srcOrd="2" destOrd="0" parTransId="{B633C01B-FF0F-46D7-B917-CB0A3CAC774D}" sibTransId="{E052E800-EDF6-44AA-BFF6-8831F90CC15D}"/>
    <dgm:cxn modelId="{E28D0C6D-6B7C-403B-81E4-1A936AD087BC}" type="presOf" srcId="{76C4BDC1-DAB5-42A4-B1B1-F64670989A01}" destId="{460785C9-8017-4302-AB44-56C177796A68}" srcOrd="0" destOrd="0" presId="urn:microsoft.com/office/officeart/2005/8/layout/list1"/>
    <dgm:cxn modelId="{91F7E6E4-10E9-455A-AA0A-77B4673DDE51}" type="presOf" srcId="{B65CD8AD-14E5-4E42-8814-F29A1C1A38EA}" destId="{89B7F0EC-1893-4AC8-8D07-59F7F9600487}" srcOrd="0" destOrd="0" presId="urn:microsoft.com/office/officeart/2005/8/layout/list1"/>
    <dgm:cxn modelId="{4BCB7E18-0D9A-4B11-B7E8-8505EA0DCA4A}" type="presOf" srcId="{107451C8-9AEC-467E-A31E-B889346FB56D}" destId="{ED473FC5-A787-48B8-8BC1-4B1CEEFEEC8A}" srcOrd="0"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FE51ED-1A79-47F2-882C-77FDFB1A6525}" srcId="{107451C8-9AEC-467E-A31E-B889346FB56D}" destId="{2F9939A6-1E31-4E84-ADEB-70BF1B227B20}" srcOrd="0" destOrd="0" parTransId="{6F60F9C2-664E-4D61-A707-476161A099F9}" sibTransId="{6FCFFA23-EB19-4252-80CF-70C83BBCEE1B}"/>
    <dgm:cxn modelId="{42FBC549-F11D-468C-BFE6-DB4D002D4C78}" type="presOf" srcId="{13B78349-C2F1-447A-8114-934502C1308A}" destId="{709AB3A3-F67D-4D0F-811C-B2CC2FDA4964}" srcOrd="0"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Fundraising</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Soliciting gifts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Putting on special events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Proposals</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Writing grants</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Preparing bid proposals</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Capital campaigns</a:t>
          </a:r>
          <a:endParaRPr lang="en-US" sz="2400" dirty="0"/>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5"/>
      <dgm:spPr/>
      <dgm:t>
        <a:bodyPr/>
        <a:lstStyle/>
        <a:p>
          <a:endParaRPr lang="en-US"/>
        </a:p>
      </dgm:t>
    </dgm:pt>
    <dgm:pt modelId="{78A1899A-10D6-4EF5-996E-0DB03F561C7D}" type="pres">
      <dgm:prSet presAssocID="{BF1A35DD-7710-4F0D-B201-4A936D510163}" presName="child" presStyleLbl="alignAccFollowNode1" presStyleIdx="2"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3" presStyleCnt="5"/>
      <dgm:spPr/>
      <dgm:t>
        <a:bodyPr/>
        <a:lstStyle/>
        <a:p>
          <a:endParaRPr lang="en-US"/>
        </a:p>
      </dgm:t>
    </dgm:pt>
    <dgm:pt modelId="{5D6C7EC9-9932-4768-8281-6A5C5BF7FDA5}" type="pres">
      <dgm:prSet presAssocID="{9C9B827E-43C1-4DEF-91D8-317902104E8B}" presName="child" presStyleLbl="alignAccFollowNode1" presStyleIdx="3"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4" presStyleCnt="5"/>
      <dgm:spPr/>
      <dgm:t>
        <a:bodyPr/>
        <a:lstStyle/>
        <a:p>
          <a:endParaRPr lang="en-US"/>
        </a:p>
      </dgm:t>
    </dgm:pt>
    <dgm:pt modelId="{FAD9C7EE-10AE-4838-B98C-A685A9012C91}" type="pres">
      <dgm:prSet presAssocID="{6C190F38-4FA5-4ACB-AB24-328473021358}" presName="child" presStyleLbl="alignAccFollowNode1" presStyleIdx="4" presStyleCnt="5" custScaleX="137713">
        <dgm:presLayoutVars>
          <dgm:chMax val="0"/>
          <dgm:bulletEnabled val="1"/>
        </dgm:presLayoutVars>
      </dgm:prSet>
      <dgm:spPr/>
      <dgm:t>
        <a:bodyPr/>
        <a:lstStyle/>
        <a:p>
          <a:endParaRPr lang="en-US"/>
        </a:p>
      </dgm:t>
    </dgm:pt>
  </dgm:ptLst>
  <dgm:cxnLst>
    <dgm:cxn modelId="{F12256FA-19D9-42C9-BC8B-C86AD5A4DAB3}" srcId="{9C04A8EF-DE62-4BD3-9972-0569C5E51A1E}" destId="{3A9F2EBF-6A10-4ACE-AA25-D31FA5D7AF03}" srcOrd="0" destOrd="0" parTransId="{2926398A-251F-45E8-B2C5-7D1F20F4C7FC}" sibTransId="{9EB7359B-6733-416C-ABFA-1B507D2DDA9E}"/>
    <dgm:cxn modelId="{7FBA1147-8D65-4E0C-BBFC-3307A75024A0}" srcId="{613AA038-8F23-4B29-84E6-E07417907157}" destId="{30CB3F34-EFDA-4930-AC66-8B064F122701}" srcOrd="1" destOrd="0" parTransId="{771C87FD-4926-444C-8F03-C1FABF4E52C8}" sibTransId="{63999EB6-64C0-4149-8914-3B7FC165D37D}"/>
    <dgm:cxn modelId="{EBCEE83A-F7D1-4281-85C1-04D1BACE384D}" type="presOf" srcId="{BF1A35DD-7710-4F0D-B201-4A936D510163}" destId="{78A1899A-10D6-4EF5-996E-0DB03F561C7D}"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0E731E04-EBDB-4198-B709-35666AD7778C}" type="presOf" srcId="{30CB3F34-EFDA-4930-AC66-8B064F122701}" destId="{57656C20-145C-4DFA-BD64-5C677D1A0CB7}"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9DA5ED7C-293F-40AA-9819-3228EEA4ECF1}" type="presOf" srcId="{A3EF6352-9156-4CB8-BBB8-7A8A58472DA4}" destId="{553ACA28-4363-4174-A1E6-D23A550CC1EC}"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DEAFB715-7455-4763-9C71-77EE321D5A14}" srcId="{9C04A8EF-DE62-4BD3-9972-0569C5E51A1E}" destId="{BF1A35DD-7710-4F0D-B201-4A936D510163}" srcOrd="2" destOrd="0" parTransId="{7C5DC106-89F1-414F-9CCD-DBBE1EE93309}" sibTransId="{9B038863-FFDD-4E74-971A-2BC74B14655E}"/>
    <dgm:cxn modelId="{E79A7440-0160-42D0-B0BD-456F47F773D3}" type="presOf" srcId="{CA8A0AB4-3771-46EF-B01F-9E489CAAFE20}" destId="{39338C2D-59C8-4EA0-9D01-E70729197626}" srcOrd="0" destOrd="0" presId="urn:microsoft.com/office/officeart/2005/8/layout/lProcess1"/>
    <dgm:cxn modelId="{3684E0A3-5870-4258-BC6B-88A586E3212D}" type="presOf" srcId="{9C9B827E-43C1-4DEF-91D8-317902104E8B}" destId="{5D6C7EC9-9932-4768-8281-6A5C5BF7FDA5}" srcOrd="0" destOrd="0" presId="urn:microsoft.com/office/officeart/2005/8/layout/lProcess1"/>
    <dgm:cxn modelId="{186D5A8E-84CC-4D59-BDC8-EDC85A77F937}" srcId="{30CB3F34-EFDA-4930-AC66-8B064F122701}" destId="{6C190F38-4FA5-4ACB-AB24-328473021358}" srcOrd="1" destOrd="0" parTransId="{F94F3F5F-BEEC-4294-B9E2-58DB9185105A}" sibTransId="{7C5AAA9E-92BD-4F68-87F7-423BF1AB094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85C1A76-3F9C-4B22-A19E-4A7748187081}" type="presOf" srcId="{6C190F38-4FA5-4ACB-AB24-328473021358}" destId="{FAD9C7EE-10AE-4838-B98C-A685A9012C91}"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3E2D15D2-9436-4B31-AD1F-AC2B8D4AD189}" type="presParOf" srcId="{B1FB6C69-408A-42A3-AA52-94D454437CCD}" destId="{553ACA28-4363-4174-A1E6-D23A550CC1EC}" srcOrd="5" destOrd="0" presId="urn:microsoft.com/office/officeart/2005/8/layout/lProcess1"/>
    <dgm:cxn modelId="{CB00CF51-8BC7-4518-8B19-4384B4921797}" type="presParOf" srcId="{B1FB6C69-408A-42A3-AA52-94D454437CCD}" destId="{78A1899A-10D6-4EF5-996E-0DB03F561C7D}" srcOrd="6"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Fundraising</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Organize &amp; participate in special events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9083" custLinFactNeighborX="580" custLinFactNeighborY="-7744"/>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2801" custRadScaleInc="-120485">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213158" custScaleY="115455" custRadScaleRad="146328" custRadScaleInc="-63305">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109636" custRadScaleRad="146345" custRadScaleInc="-129782">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162033" custRadScaleRad="85141" custRadScaleInc="-152489">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121" custRadScaleInc="-108168">
        <dgm:presLayoutVars>
          <dgm:bulletEnabled val="1"/>
        </dgm:presLayoutVars>
      </dgm:prSet>
      <dgm:spPr/>
      <dgm:t>
        <a:bodyPr/>
        <a:lstStyle/>
        <a:p>
          <a:endParaRPr lang="en-US"/>
        </a:p>
      </dgm:t>
    </dgm:pt>
  </dgm:ptLst>
  <dgm:cxnLst>
    <dgm:cxn modelId="{6E52CEC6-8A6C-43BD-AF39-30D5E9E82BE4}" srcId="{008D8531-3F08-4B41-B6AD-A9422408DD0A}" destId="{4BD5972B-7BD5-415D-A034-1C89A1AD78FD}" srcOrd="0" destOrd="0" parTransId="{E5AC9808-7C34-414E-A707-E12BC106C21B}" sibTransId="{BC8B3790-312C-41B3-9048-4231FE88AD40}"/>
    <dgm:cxn modelId="{BFE94AAC-4791-4681-855B-0F4DBB0B4DCF}" type="presOf" srcId="{DC58AA06-BD65-4D01-8036-662176FBB8DA}" destId="{F27DFC0F-A56A-475E-88F5-6A7A626561E3}" srcOrd="0" destOrd="0" presId="urn:microsoft.com/office/officeart/2005/8/layout/radial5"/>
    <dgm:cxn modelId="{B9F71D8A-6B7F-4508-94E8-509363955D57}" type="presOf" srcId="{4BD5972B-7BD5-415D-A034-1C89A1AD78FD}" destId="{202E94E4-BCB4-4A5A-88BD-DCA9804DA6E3}" srcOrd="0"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74815B7D-8AD0-4098-9DFB-8757FC3E7943}" type="presOf" srcId="{008D8531-3F08-4B41-B6AD-A9422408DD0A}" destId="{EE572E95-51EC-4E9C-B25B-8D6D04A7046D}" srcOrd="0" destOrd="0" presId="urn:microsoft.com/office/officeart/2005/8/layout/radial5"/>
    <dgm:cxn modelId="{B41D8E91-F3AD-4A6E-AD82-62A649E27E42}" type="presOf" srcId="{D78DE525-269E-4DD0-B605-7E5313CDD257}" destId="{D9F540A5-BBBB-4660-A37C-E9E43829D915}"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FFE7CC40-F384-4C3B-BEDF-52A5F0B1F85E}" type="presOf" srcId="{DC58AA06-BD65-4D01-8036-662176FBB8DA}" destId="{09E425BC-B6D4-47DF-8746-5ED1DD58EFFF}" srcOrd="1"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5C3F2ABA-E4CB-4813-897A-BD03BFA9ABC2}" type="presOf" srcId="{112AC195-96E8-43B8-B808-CE46C4465C4F}" destId="{B983D36E-B9C8-4487-A7D6-2A2722BD20DB}" srcOrd="0"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43E4DAD7-8772-4250-9E5C-022B38A5824C}" type="presOf" srcId="{D78DE525-269E-4DD0-B605-7E5313CDD257}" destId="{25C4CA14-FC2E-4B9E-830D-91A97111E59C}" srcOrd="1"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D1E66B82-8B7A-4B33-AB59-DDC478953BB6}" type="presOf" srcId="{7D227E0E-6688-4308-82F8-AED6D1D98C30}" destId="{B18EAC06-1290-42E2-82F8-A638D7243C74}" srcOrd="1"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1B2974CF-3487-44F6-A23A-9790F9A96EE9}" type="presOf" srcId="{9DB25733-48F9-4D13-AB99-FD7A06AC6923}" destId="{876B0E74-AA6D-457A-BE3F-8F412791AB0D}" srcOrd="0"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8AEA62E0-691F-4532-8947-B5210DD8A4FF}" type="presOf" srcId="{7D227E0E-6688-4308-82F8-AED6D1D98C30}" destId="{9FC340E8-E259-405A-96C7-E49DA988C7B2}" srcOrd="0"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5-Year Review </a:t>
          </a:r>
          <a:r>
            <a:rPr lang="en-US" sz="2400" dirty="0" smtClean="0"/>
            <a:t>(Strategic)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Review at Every Board Meeting </a:t>
          </a:r>
          <a:r>
            <a:rPr lang="en-US" sz="2400" dirty="0" smtClean="0"/>
            <a:t>(Milestone / Programmatic)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32A73DFE-25D9-484B-B295-B3CF2A074B68}" type="presOf" srcId="{F016D592-ADE6-432F-8662-6FFC822C7552}" destId="{AACAF56D-8F0D-4041-9CD6-A28843498302}"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71391BB7-5578-40D1-8133-54E851C10B3E}" srcId="{0A96A0E9-2563-4C70-A711-560F27B7E140}" destId="{C7F809AE-73FC-4F65-87D3-54A476B411F9}" srcOrd="0" destOrd="0" parTransId="{2C7F0A4E-CCBD-43C0-BA4D-8285ADC6611B}" sibTransId="{F562668D-2CC8-412E-9D8B-7E2D69AC75B9}"/>
    <dgm:cxn modelId="{1B72BD50-1F49-43DD-BAB4-458DD0687DE7}" type="presOf" srcId="{10363545-E81A-4CCF-921B-BBCE0F499C98}" destId="{645E5E61-3F86-4A99-BF3C-97B23C83892A}" srcOrd="0" destOrd="0" presId="urn:microsoft.com/office/officeart/2005/8/layout/hList3"/>
    <dgm:cxn modelId="{E7CB35A3-0D13-4F27-813C-88EF9395B1FE}" srcId="{0A96A0E9-2563-4C70-A711-560F27B7E140}" destId="{10363545-E81A-4CCF-921B-BBCE0F499C98}" srcOrd="2" destOrd="0" parTransId="{8898BF9D-D037-47B8-8AA5-A91A257DED42}" sibTransId="{FDC1C587-434C-4FEA-ACC0-08F68EDF57AB}"/>
    <dgm:cxn modelId="{B8772EE8-15B5-4261-B8BE-57C7EE840E66}" type="presOf" srcId="{337F6E86-49DB-4AE8-BE5E-9F35760D58F2}" destId="{76408750-5A23-42EC-8FBC-389BAA3FFB0C}" srcOrd="0" destOrd="0" presId="urn:microsoft.com/office/officeart/2005/8/layout/hList3"/>
    <dgm:cxn modelId="{BC6C7F65-9589-4D06-A00C-C8491A011244}" type="presOf" srcId="{0A96A0E9-2563-4C70-A711-560F27B7E140}" destId="{601E51B1-CCE8-4FEB-8092-828BB2B9BE1E}" srcOrd="0" destOrd="0" presId="urn:microsoft.com/office/officeart/2005/8/layout/hList3"/>
    <dgm:cxn modelId="{08BFB1DF-5023-4313-922D-3689228EECD5}" type="presOf" srcId="{C7F809AE-73FC-4F65-87D3-54A476B411F9}" destId="{BD989D47-88C5-4F15-9CCF-AE104E39E686}" srcOrd="0" destOrd="0" presId="urn:microsoft.com/office/officeart/2005/8/layout/hList3"/>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t>Governing board has received update(s) on progress meeting the goals of the strategic plan within the past 12 months.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Organization’s governing board receives programmatic reports at each regular board meeting.</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B0822B4C-A56F-446D-A434-7C815D5DB7D4}" type="presOf" srcId="{92D750C1-9FDB-46E7-AD54-A1E000ADA248}" destId="{C0748081-AF5F-4025-B5D8-79ABEB0DE128}" srcOrd="0" destOrd="0" presId="urn:microsoft.com/office/officeart/2005/8/layout/list1"/>
    <dgm:cxn modelId="{FFDACC58-5DB3-492D-9555-655C37751DE1}" srcId="{28743036-9860-4DEF-8F64-EA9489CDAE0C}" destId="{957E1AAF-6077-4AA6-B2D5-0D5F68180C73}" srcOrd="0" destOrd="0" parTransId="{96D2E199-34E7-441E-B75E-E42963DE4FCA}" sibTransId="{E803BAB1-AA48-4606-835F-416A0BAF31EA}"/>
    <dgm:cxn modelId="{EC49C78E-D69B-4877-927F-BD7581F0FF4A}" type="presOf" srcId="{957E1AAF-6077-4AA6-B2D5-0D5F68180C73}" destId="{06820623-7D52-490F-8F53-B26CD9311C5E}"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E5C16352-4031-4689-BB55-04625886E9FF}" type="presOf" srcId="{7FF6662A-0418-4471-9E48-399A7E60D690}" destId="{56F51DB3-85E3-4522-87AB-98520707CC16}" srcOrd="0"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9E9EC655-4EAC-4945-BA2D-2AA786CA9159}" type="presOf" srcId="{5ECCB075-9451-45A6-9DAC-E351D303061B}" destId="{702DD6AD-8A5A-4FC6-B2CB-1E406D8CFE12}" srcOrd="0" destOrd="0" presId="urn:microsoft.com/office/officeart/2005/8/layout/list1"/>
    <dgm:cxn modelId="{7D6CB24A-E372-4F21-9910-8B52DBDC7C76}" type="presOf" srcId="{8EC4D8D1-01F9-45A7-81E0-B223D7A99A7E}" destId="{8B5A6457-2BD2-46BD-AD76-EDCBEBA34D27}" srcOrd="0"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07085074-B6C8-4209-A5BB-7FD7C0694D8D}" type="presOf" srcId="{DB85F46D-AE4D-4481-A909-6D54A14A4B11}" destId="{AEF6BC80-BCF1-4BAB-9C50-E5F35AB13212}" srcOrd="0"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B3420EBA-319F-4466-8A19-352E40308EE0}" srcId="{5ECCB075-9451-45A6-9DAC-E351D303061B}" destId="{92D750C1-9FDB-46E7-AD54-A1E000ADA248}" srcOrd="1" destOrd="0" parTransId="{163E8535-1D8C-4A38-B41B-32073D3D0668}" sibTransId="{022EE242-ACD0-4566-9FB2-FD44E9CBF024}"/>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dgm:t>
        <a:bodyPr/>
        <a:lstStyle/>
        <a:p>
          <a:r>
            <a:rPr lang="en-US" sz="2400" b="1" dirty="0" smtClean="0"/>
            <a:t>How can we improve our . .</a:t>
          </a:r>
          <a:endParaRPr lang="en-US" sz="2400" b="1" dirty="0"/>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dgm:t>
        <a:bodyPr/>
        <a:lstStyle/>
        <a:p>
          <a:r>
            <a:rPr lang="en-US" sz="2400" b="1" dirty="0" smtClean="0"/>
            <a:t>Outcomes?</a:t>
          </a:r>
          <a:endParaRPr lang="en-US" sz="2400" b="1" dirty="0"/>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dgm:t>
        <a:bodyPr/>
        <a:lstStyle/>
        <a:p>
          <a:r>
            <a:rPr lang="en-US" sz="2400" b="1" dirty="0" smtClean="0"/>
            <a:t>Quality?</a:t>
          </a:r>
          <a:endParaRPr lang="en-US" sz="2400" b="1" dirty="0"/>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dgm:t>
        <a:bodyPr/>
        <a:lstStyle/>
        <a:p>
          <a:r>
            <a:rPr lang="en-US" sz="2400" b="1" dirty="0" smtClean="0"/>
            <a:t>Cost effectiveness?</a:t>
          </a:r>
          <a:endParaRPr lang="en-US" sz="2400" b="1" dirty="0"/>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74B9826F-821E-40FB-B4F7-7E04DAF13FE5}" type="presOf" srcId="{FD73E71F-85CF-4C7B-9710-3A05107F6BBB}" destId="{78393D72-2C07-4838-BD1E-12B7CC172FDC}"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BEA385C7-2224-4FEE-90C1-1EA9AAAFD7BD}" type="presOf" srcId="{9613378D-A6BE-4B8A-9B0F-F0960154BB8C}" destId="{DEBF27A9-5938-4AD9-AEDE-F35B24EF6610}" srcOrd="0"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2E2E743D-6BE8-4F9E-8ED9-B6A5AFA65775}" type="presOf" srcId="{F2E6A255-79EF-412E-B097-03E9B36E8980}" destId="{E83A9083-7853-4E32-9E51-F4CD556805CB}" srcOrd="1"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816761A8-290C-410F-B4C0-F904708F9283}" srcId="{FD73E71F-85CF-4C7B-9710-3A05107F6BBB}" destId="{1D91310A-8062-496E-9F11-CDEFF25A2CA5}" srcOrd="0" destOrd="0" parTransId="{48439845-8D3E-4BB6-A126-79E0A92A0963}" sibTransId="{44342BD8-975B-4F8E-9DA0-4B33396874FA}"/>
    <dgm:cxn modelId="{A266A790-67CC-4175-9AE5-3026EDECA58D}" type="presOf" srcId="{7C278E00-CB9E-42F1-8784-07DC6F58BF89}" destId="{6E3E792C-AB80-4E37-B314-0891B82B8E28}" srcOrd="0"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E29EA46E-7BD4-4ACB-A3C6-3D5F7EFD34FA}" type="presOf" srcId="{1D91310A-8062-496E-9F11-CDEFF25A2CA5}" destId="{288CF43F-71EB-47DB-B645-2DB91CE99D24}" srcOrd="0"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B951EA9A-0E90-43A1-9E3B-ECD825FFC88E}" srcId="{1D91310A-8062-496E-9F11-CDEFF25A2CA5}" destId="{F2E6A255-79EF-412E-B097-03E9B36E8980}" srcOrd="2" destOrd="0" parTransId="{4F6A3F6F-4B7B-4483-BFDC-D1864F537A73}" sibTransId="{E97CA337-AD17-4446-8E92-8B510943515D}"/>
    <dgm:cxn modelId="{EE18024A-0B06-4333-B09D-2A4AE4E55EEA}" type="presOf" srcId="{3A6ABF8B-0659-428C-B2C9-8755CFF745AE}" destId="{820FBE26-0780-4909-BDF2-B935402CF11D}" srcOrd="0"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E4D69515-133B-47A0-A244-D9F146F65069}" srcId="{1D91310A-8062-496E-9F11-CDEFF25A2CA5}" destId="{3A6ABF8B-0659-428C-B2C9-8755CFF745AE}" srcOrd="1" destOrd="0" parTransId="{7C278E00-CB9E-42F1-8784-07DC6F58BF89}" sibTransId="{F754FB67-73E8-4F4B-BB23-39344F033D65}"/>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1F4A7F"/>
        </a:solidFill>
      </dgm:spPr>
      <dgm:t>
        <a:bodyPr/>
        <a:lstStyle/>
        <a:p>
          <a:r>
            <a:rPr lang="en-US" sz="2400" b="1" dirty="0" smtClean="0"/>
            <a:t>How will we know if we are meeting community needs prioritized?</a:t>
          </a:r>
          <a:endParaRPr lang="en-US" sz="2400" b="1" dirty="0"/>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1F4A7F"/>
        </a:solidFill>
      </dgm:spPr>
      <dgm:t>
        <a:bodyPr/>
        <a:lstStyle/>
        <a:p>
          <a:r>
            <a:rPr lang="en-US" sz="2400" b="1" dirty="0" smtClean="0"/>
            <a:t>What metrics matter?</a:t>
          </a:r>
          <a:endParaRPr lang="en-US" sz="2400" b="1" dirty="0"/>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1F4A7F"/>
        </a:solidFill>
      </dgm:spPr>
      <dgm:t>
        <a:bodyPr/>
        <a:lstStyle/>
        <a:p>
          <a:r>
            <a:rPr lang="en-US" sz="2400" b="1" dirty="0" smtClean="0"/>
            <a:t>What data will need to be captured</a:t>
          </a:r>
          <a:endParaRPr lang="en-US" sz="2400" b="1" dirty="0"/>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8E99773D-B711-4123-965E-570A798F0E41}" type="presOf" srcId="{1E75D843-C41F-4097-94C5-C0A15ED7A5EC}" destId="{7077C6D3-3EFC-4367-96C7-986EF787A66A}" srcOrd="0" destOrd="0" presId="urn:microsoft.com/office/officeart/2005/8/layout/orgChart1"/>
    <dgm:cxn modelId="{497C1AF1-4D6E-4DEC-850F-9FD61B80C82B}" srcId="{1E75D843-C41F-4097-94C5-C0A15ED7A5EC}" destId="{6617ED40-C655-4C1E-BE0F-7A54B878C285}" srcOrd="0" destOrd="0" parTransId="{5C32A4D3-80BA-498F-A189-ED261656E14F}" sibTransId="{BF5D1BC8-16A1-4933-93A6-004E57B2F8B6}"/>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F8684BE3-5792-4D46-B3DF-100E499355B2}" srcId="{1E75D843-C41F-4097-94C5-C0A15ED7A5EC}" destId="{2C580642-6A10-4E2E-9F80-64590CD89A44}" srcOrd="2" destOrd="0" parTransId="{4A6E2986-FB6E-41B6-9709-BE996F49EEE5}" sibTransId="{F5BEFE92-1A50-41B2-A79D-072B952FF322}"/>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DC312E29-069C-4A03-BE7C-0E39313655EA}" type="presOf" srcId="{8E4723B8-03D1-4390-8443-2ED0FA770694}" destId="{B05346A7-E0B3-4D85-A201-34FDF395AC48}" srcOrd="0" destOrd="0" presId="urn:microsoft.com/office/officeart/2005/8/layout/orgChart1"/>
    <dgm:cxn modelId="{D35F41C4-D2E7-4BA9-9533-7BCF4B3A476D}" type="presOf" srcId="{5C32A4D3-80BA-498F-A189-ED261656E14F}" destId="{A14DB0F9-2EF3-4334-BEEC-A00D9138CA57}" srcOrd="0" destOrd="0" presId="urn:microsoft.com/office/officeart/2005/8/layout/orgChart1"/>
    <dgm:cxn modelId="{1F04B0A9-591C-4980-8B43-C7E7427766D2}" type="presOf" srcId="{8F710F63-CC5C-4F86-9C28-BB204F139B90}" destId="{02D78A3C-5D21-4165-97C5-E6490890736E}" srcOrd="0"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0C71BA0-7A2C-403E-976F-6F6B119A8363}" type="doc">
      <dgm:prSet loTypeId="urn:microsoft.com/office/officeart/2005/8/layout/venn1" loCatId="relationship" qsTypeId="urn:microsoft.com/office/officeart/2005/8/quickstyle/simple1" qsCatId="simple" csTypeId="urn:microsoft.com/office/officeart/2005/8/colors/colorful3" csCatId="colorful" phldr="1"/>
      <dgm:spPr/>
    </dgm:pt>
    <dgm:pt modelId="{FAD8F6E6-7A10-4E0B-AAC7-86419FD5090D}">
      <dgm:prSet phldrT="[Text]" custT="1"/>
      <dgm:spPr/>
      <dgm:t>
        <a:bodyPr/>
        <a:lstStyle/>
        <a:p>
          <a:r>
            <a:rPr lang="en-US" sz="3000" b="1" cap="small" baseline="0" dirty="0" smtClean="0">
              <a:solidFill>
                <a:schemeClr val="accent3">
                  <a:lumMod val="75000"/>
                </a:schemeClr>
              </a:solidFill>
            </a:rPr>
            <a:t>Financial</a:t>
          </a:r>
          <a:endParaRPr lang="en-US" sz="3000" b="1" cap="small" baseline="0" dirty="0">
            <a:solidFill>
              <a:schemeClr val="accent3">
                <a:lumMod val="75000"/>
              </a:schemeClr>
            </a:solidFill>
          </a:endParaRPr>
        </a:p>
      </dgm:t>
    </dgm:pt>
    <dgm:pt modelId="{594C9BFB-C87B-487F-B7F8-E420C3A2BD99}" type="parTrans" cxnId="{8CD0C05C-5E0E-4F11-822F-5EE3CAFF3ED8}">
      <dgm:prSet/>
      <dgm:spPr/>
      <dgm:t>
        <a:bodyPr/>
        <a:lstStyle/>
        <a:p>
          <a:endParaRPr lang="en-US" b="1" cap="small" baseline="0"/>
        </a:p>
      </dgm:t>
    </dgm:pt>
    <dgm:pt modelId="{4499552A-B465-4B62-B54E-8EEF218405DA}" type="sibTrans" cxnId="{8CD0C05C-5E0E-4F11-822F-5EE3CAFF3ED8}">
      <dgm:prSet/>
      <dgm:spPr/>
      <dgm:t>
        <a:bodyPr/>
        <a:lstStyle/>
        <a:p>
          <a:endParaRPr lang="en-US" b="1" cap="small" baseline="0"/>
        </a:p>
      </dgm:t>
    </dgm:pt>
    <dgm:pt modelId="{A1D04F53-5F1C-4E15-9D44-F7F06FA13475}">
      <dgm:prSet phldrT="[Text]" custT="1"/>
      <dgm:spPr/>
      <dgm:t>
        <a:bodyPr/>
        <a:lstStyle/>
        <a:p>
          <a:r>
            <a:rPr lang="en-US" sz="3000" b="1" cap="small" baseline="0" dirty="0" smtClean="0">
              <a:solidFill>
                <a:srgbClr val="00823B"/>
              </a:solidFill>
            </a:rPr>
            <a:t>Operational</a:t>
          </a:r>
          <a:endParaRPr lang="en-US" sz="3000" b="1" cap="small" baseline="0" dirty="0">
            <a:solidFill>
              <a:srgbClr val="00823B"/>
            </a:solidFill>
          </a:endParaRPr>
        </a:p>
      </dgm:t>
    </dgm:pt>
    <dgm:pt modelId="{288C747E-7C49-4305-ADEC-C71AA3B24442}" type="parTrans" cxnId="{D70A46D6-5D30-4374-82A4-42368E71CD97}">
      <dgm:prSet/>
      <dgm:spPr/>
      <dgm:t>
        <a:bodyPr/>
        <a:lstStyle/>
        <a:p>
          <a:endParaRPr lang="en-US" b="1" cap="small" baseline="0"/>
        </a:p>
      </dgm:t>
    </dgm:pt>
    <dgm:pt modelId="{9C1D8076-5847-4DE8-AF40-0AFA02C3E2F3}" type="sibTrans" cxnId="{D70A46D6-5D30-4374-82A4-42368E71CD97}">
      <dgm:prSet/>
      <dgm:spPr/>
      <dgm:t>
        <a:bodyPr/>
        <a:lstStyle/>
        <a:p>
          <a:endParaRPr lang="en-US" b="1" cap="small" baseline="0"/>
        </a:p>
      </dgm:t>
    </dgm:pt>
    <dgm:pt modelId="{734660E8-B71A-402C-9653-70B3C0BAC21F}">
      <dgm:prSet phldrT="[Text]" custT="1"/>
      <dgm:spPr/>
      <dgm:t>
        <a:bodyPr/>
        <a:lstStyle/>
        <a:p>
          <a:r>
            <a:rPr lang="en-US" sz="3000" b="1" cap="small" baseline="0" dirty="0" smtClean="0">
              <a:solidFill>
                <a:schemeClr val="accent4">
                  <a:lumMod val="75000"/>
                </a:schemeClr>
              </a:solidFill>
            </a:rPr>
            <a:t>Legal</a:t>
          </a:r>
          <a:endParaRPr lang="en-US" sz="3000" b="1" cap="small" baseline="0" dirty="0">
            <a:solidFill>
              <a:schemeClr val="accent4">
                <a:lumMod val="75000"/>
              </a:schemeClr>
            </a:solidFill>
          </a:endParaRPr>
        </a:p>
      </dgm:t>
    </dgm:pt>
    <dgm:pt modelId="{7B718F27-17CF-4953-9022-8ADD4C0E5E0E}" type="parTrans" cxnId="{1FE90AB9-3EE9-45EF-BE70-65DF40F2BA83}">
      <dgm:prSet/>
      <dgm:spPr/>
      <dgm:t>
        <a:bodyPr/>
        <a:lstStyle/>
        <a:p>
          <a:endParaRPr lang="en-US" b="1" cap="small" baseline="0"/>
        </a:p>
      </dgm:t>
    </dgm:pt>
    <dgm:pt modelId="{64390B10-D22C-4C33-BED7-6C77F2172C12}" type="sibTrans" cxnId="{1FE90AB9-3EE9-45EF-BE70-65DF40F2BA83}">
      <dgm:prSet/>
      <dgm:spPr/>
      <dgm:t>
        <a:bodyPr/>
        <a:lstStyle/>
        <a:p>
          <a:endParaRPr lang="en-US" b="1" cap="small" baseline="0"/>
        </a:p>
      </dgm:t>
    </dgm:pt>
    <dgm:pt modelId="{857875A7-E12B-46F9-963C-3772AAB58783}" type="pres">
      <dgm:prSet presAssocID="{10C71BA0-7A2C-403E-976F-6F6B119A8363}" presName="compositeShape" presStyleCnt="0">
        <dgm:presLayoutVars>
          <dgm:chMax val="7"/>
          <dgm:dir/>
          <dgm:resizeHandles val="exact"/>
        </dgm:presLayoutVars>
      </dgm:prSet>
      <dgm:spPr/>
    </dgm:pt>
    <dgm:pt modelId="{6B677B53-E93B-4ACE-B114-7BB5639533B9}" type="pres">
      <dgm:prSet presAssocID="{FAD8F6E6-7A10-4E0B-AAC7-86419FD5090D}" presName="circ1" presStyleLbl="vennNode1" presStyleIdx="0" presStyleCnt="3" custScaleX="113472" custScaleY="109667"/>
      <dgm:spPr/>
      <dgm:t>
        <a:bodyPr/>
        <a:lstStyle/>
        <a:p>
          <a:endParaRPr lang="en-US"/>
        </a:p>
      </dgm:t>
    </dgm:pt>
    <dgm:pt modelId="{5627FC74-8883-41BC-B398-0D24A513D431}" type="pres">
      <dgm:prSet presAssocID="{FAD8F6E6-7A10-4E0B-AAC7-86419FD5090D}" presName="circ1Tx" presStyleLbl="revTx" presStyleIdx="0" presStyleCnt="0">
        <dgm:presLayoutVars>
          <dgm:chMax val="0"/>
          <dgm:chPref val="0"/>
          <dgm:bulletEnabled val="1"/>
        </dgm:presLayoutVars>
      </dgm:prSet>
      <dgm:spPr/>
      <dgm:t>
        <a:bodyPr/>
        <a:lstStyle/>
        <a:p>
          <a:endParaRPr lang="en-US"/>
        </a:p>
      </dgm:t>
    </dgm:pt>
    <dgm:pt modelId="{384F70B9-15C1-4DC3-A7E7-A577838A896E}" type="pres">
      <dgm:prSet presAssocID="{A1D04F53-5F1C-4E15-9D44-F7F06FA13475}" presName="circ2" presStyleLbl="vennNode1" presStyleIdx="1" presStyleCnt="3" custScaleX="113472" custScaleY="109667"/>
      <dgm:spPr/>
      <dgm:t>
        <a:bodyPr/>
        <a:lstStyle/>
        <a:p>
          <a:endParaRPr lang="en-US"/>
        </a:p>
      </dgm:t>
    </dgm:pt>
    <dgm:pt modelId="{DF44B892-F979-4F76-AD17-7B217D9AB135}" type="pres">
      <dgm:prSet presAssocID="{A1D04F53-5F1C-4E15-9D44-F7F06FA13475}" presName="circ2Tx" presStyleLbl="revTx" presStyleIdx="0" presStyleCnt="0">
        <dgm:presLayoutVars>
          <dgm:chMax val="0"/>
          <dgm:chPref val="0"/>
          <dgm:bulletEnabled val="1"/>
        </dgm:presLayoutVars>
      </dgm:prSet>
      <dgm:spPr/>
      <dgm:t>
        <a:bodyPr/>
        <a:lstStyle/>
        <a:p>
          <a:endParaRPr lang="en-US"/>
        </a:p>
      </dgm:t>
    </dgm:pt>
    <dgm:pt modelId="{F30E1710-8B80-4266-A6FC-7355C756C155}" type="pres">
      <dgm:prSet presAssocID="{734660E8-B71A-402C-9653-70B3C0BAC21F}" presName="circ3" presStyleLbl="vennNode1" presStyleIdx="2" presStyleCnt="3" custScaleX="113472" custScaleY="109667" custLinFactNeighborX="-6615"/>
      <dgm:spPr/>
      <dgm:t>
        <a:bodyPr/>
        <a:lstStyle/>
        <a:p>
          <a:endParaRPr lang="en-US"/>
        </a:p>
      </dgm:t>
    </dgm:pt>
    <dgm:pt modelId="{ADE43FEF-659C-4E73-A1C1-20234830B71B}" type="pres">
      <dgm:prSet presAssocID="{734660E8-B71A-402C-9653-70B3C0BAC21F}" presName="circ3Tx" presStyleLbl="revTx" presStyleIdx="0" presStyleCnt="0">
        <dgm:presLayoutVars>
          <dgm:chMax val="0"/>
          <dgm:chPref val="0"/>
          <dgm:bulletEnabled val="1"/>
        </dgm:presLayoutVars>
      </dgm:prSet>
      <dgm:spPr/>
      <dgm:t>
        <a:bodyPr/>
        <a:lstStyle/>
        <a:p>
          <a:endParaRPr lang="en-US"/>
        </a:p>
      </dgm:t>
    </dgm:pt>
  </dgm:ptLst>
  <dgm:cxnLst>
    <dgm:cxn modelId="{F9725F72-AB87-4E87-B35B-9423D87940E0}" type="presOf" srcId="{A1D04F53-5F1C-4E15-9D44-F7F06FA13475}" destId="{384F70B9-15C1-4DC3-A7E7-A577838A896E}" srcOrd="0" destOrd="0" presId="urn:microsoft.com/office/officeart/2005/8/layout/venn1"/>
    <dgm:cxn modelId="{BAB6CDE6-4223-400D-879D-3FB844D56695}" type="presOf" srcId="{734660E8-B71A-402C-9653-70B3C0BAC21F}" destId="{ADE43FEF-659C-4E73-A1C1-20234830B71B}" srcOrd="1" destOrd="0" presId="urn:microsoft.com/office/officeart/2005/8/layout/venn1"/>
    <dgm:cxn modelId="{D40EA989-5B57-4F08-ACBB-50238985506C}" type="presOf" srcId="{734660E8-B71A-402C-9653-70B3C0BAC21F}" destId="{F30E1710-8B80-4266-A6FC-7355C756C155}" srcOrd="0" destOrd="0" presId="urn:microsoft.com/office/officeart/2005/8/layout/venn1"/>
    <dgm:cxn modelId="{62D389CD-84AB-4F20-904C-F9BE64C3B3CF}" type="presOf" srcId="{A1D04F53-5F1C-4E15-9D44-F7F06FA13475}" destId="{DF44B892-F979-4F76-AD17-7B217D9AB135}" srcOrd="1" destOrd="0" presId="urn:microsoft.com/office/officeart/2005/8/layout/venn1"/>
    <dgm:cxn modelId="{D70A46D6-5D30-4374-82A4-42368E71CD97}" srcId="{10C71BA0-7A2C-403E-976F-6F6B119A8363}" destId="{A1D04F53-5F1C-4E15-9D44-F7F06FA13475}" srcOrd="1" destOrd="0" parTransId="{288C747E-7C49-4305-ADEC-C71AA3B24442}" sibTransId="{9C1D8076-5847-4DE8-AF40-0AFA02C3E2F3}"/>
    <dgm:cxn modelId="{78010136-9B14-4C90-A6F7-3CA743D1AD17}" type="presOf" srcId="{FAD8F6E6-7A10-4E0B-AAC7-86419FD5090D}" destId="{5627FC74-8883-41BC-B398-0D24A513D431}" srcOrd="1" destOrd="0" presId="urn:microsoft.com/office/officeart/2005/8/layout/venn1"/>
    <dgm:cxn modelId="{9AF6DC17-5187-4EBF-AF54-A9A31E593D92}" type="presOf" srcId="{10C71BA0-7A2C-403E-976F-6F6B119A8363}" destId="{857875A7-E12B-46F9-963C-3772AAB58783}" srcOrd="0" destOrd="0" presId="urn:microsoft.com/office/officeart/2005/8/layout/venn1"/>
    <dgm:cxn modelId="{F12880DA-45AC-45EE-8DE6-D8B173C71DF7}" type="presOf" srcId="{FAD8F6E6-7A10-4E0B-AAC7-86419FD5090D}" destId="{6B677B53-E93B-4ACE-B114-7BB5639533B9}" srcOrd="0" destOrd="0" presId="urn:microsoft.com/office/officeart/2005/8/layout/venn1"/>
    <dgm:cxn modelId="{8CD0C05C-5E0E-4F11-822F-5EE3CAFF3ED8}" srcId="{10C71BA0-7A2C-403E-976F-6F6B119A8363}" destId="{FAD8F6E6-7A10-4E0B-AAC7-86419FD5090D}" srcOrd="0" destOrd="0" parTransId="{594C9BFB-C87B-487F-B7F8-E420C3A2BD99}" sibTransId="{4499552A-B465-4B62-B54E-8EEF218405DA}"/>
    <dgm:cxn modelId="{1FE90AB9-3EE9-45EF-BE70-65DF40F2BA83}" srcId="{10C71BA0-7A2C-403E-976F-6F6B119A8363}" destId="{734660E8-B71A-402C-9653-70B3C0BAC21F}" srcOrd="2" destOrd="0" parTransId="{7B718F27-17CF-4953-9022-8ADD4C0E5E0E}" sibTransId="{64390B10-D22C-4C33-BED7-6C77F2172C12}"/>
    <dgm:cxn modelId="{998D2962-E4CE-4B7C-BC27-4D04FBBBF921}" type="presParOf" srcId="{857875A7-E12B-46F9-963C-3772AAB58783}" destId="{6B677B53-E93B-4ACE-B114-7BB5639533B9}" srcOrd="0" destOrd="0" presId="urn:microsoft.com/office/officeart/2005/8/layout/venn1"/>
    <dgm:cxn modelId="{B9F66EA3-099B-4B8C-AD64-191EC9981266}" type="presParOf" srcId="{857875A7-E12B-46F9-963C-3772AAB58783}" destId="{5627FC74-8883-41BC-B398-0D24A513D431}" srcOrd="1" destOrd="0" presId="urn:microsoft.com/office/officeart/2005/8/layout/venn1"/>
    <dgm:cxn modelId="{1561D161-F0B8-4A26-9819-523A90AB560A}" type="presParOf" srcId="{857875A7-E12B-46F9-963C-3772AAB58783}" destId="{384F70B9-15C1-4DC3-A7E7-A577838A896E}" srcOrd="2" destOrd="0" presId="urn:microsoft.com/office/officeart/2005/8/layout/venn1"/>
    <dgm:cxn modelId="{FE641A2A-CDE4-4DFD-BB79-F241C053122D}" type="presParOf" srcId="{857875A7-E12B-46F9-963C-3772AAB58783}" destId="{DF44B892-F979-4F76-AD17-7B217D9AB135}" srcOrd="3" destOrd="0" presId="urn:microsoft.com/office/officeart/2005/8/layout/venn1"/>
    <dgm:cxn modelId="{A905E0CF-D635-43E6-82E5-35704E5F6BC6}" type="presParOf" srcId="{857875A7-E12B-46F9-963C-3772AAB58783}" destId="{F30E1710-8B80-4266-A6FC-7355C756C155}" srcOrd="4" destOrd="0" presId="urn:microsoft.com/office/officeart/2005/8/layout/venn1"/>
    <dgm:cxn modelId="{058E058E-A635-415C-A38A-FB39F333F242}" type="presParOf" srcId="{857875A7-E12B-46F9-963C-3772AAB58783}" destId="{ADE43FEF-659C-4E73-A1C1-20234830B71B}"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Oversee</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Regularly communicate</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Provide assistance when needed</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Evaluate</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Use board committee</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Decide on evaluation tool/ criteria</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Request reports</a:t>
          </a:r>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6180DD75-630C-462C-8A85-516FC653500A}">
      <dgm:prSet phldrT="[Text]" custT="1"/>
      <dgm:spPr/>
      <dgm:t>
        <a:bodyPr/>
        <a:lstStyle/>
        <a:p>
          <a:r>
            <a:rPr lang="en-US" sz="2400" dirty="0" smtClean="0"/>
            <a:t>Ask about goals &amp; programs</a:t>
          </a:r>
        </a:p>
      </dgm:t>
    </dgm:pt>
    <dgm:pt modelId="{1839D7AC-DFFE-47CE-B8CB-06FA62A81B5E}" type="parTrans" cxnId="{F2B53EC9-801F-49ED-A662-F64CF3D90E63}">
      <dgm:prSet/>
      <dgm:spPr/>
      <dgm:t>
        <a:bodyPr/>
        <a:lstStyle/>
        <a:p>
          <a:endParaRPr lang="en-US"/>
        </a:p>
      </dgm:t>
    </dgm:pt>
    <dgm:pt modelId="{F20718B1-D94D-4A65-80CD-56463001F1ED}" type="sibTrans" cxnId="{F2B53EC9-801F-49ED-A662-F64CF3D90E63}">
      <dgm:prSet/>
      <dgm:spPr/>
      <dgm:t>
        <a:bodyPr/>
        <a:lstStyle/>
        <a:p>
          <a:endParaRPr lang="en-US"/>
        </a:p>
      </dgm:t>
    </dgm:pt>
    <dgm:pt modelId="{AED6CB33-E81B-4B44-950E-4D1FB7904DD9}">
      <dgm:prSet phldrT="[Text]" custT="1"/>
      <dgm:spPr/>
      <dgm:t>
        <a:bodyPr/>
        <a:lstStyle/>
        <a:p>
          <a:r>
            <a:rPr lang="en-US" sz="2400" dirty="0" smtClean="0"/>
            <a:t>Conduct annual review</a:t>
          </a:r>
        </a:p>
      </dgm:t>
    </dgm:pt>
    <dgm:pt modelId="{FC5A2CBC-F42E-487F-9ECB-FC4D25E9928D}" type="parTrans" cxnId="{DF7826F6-0973-4C48-BB3B-C6D7E055D2CF}">
      <dgm:prSet/>
      <dgm:spPr/>
      <dgm:t>
        <a:bodyPr/>
        <a:lstStyle/>
        <a:p>
          <a:endParaRPr lang="en-US"/>
        </a:p>
      </dgm:t>
    </dgm:pt>
    <dgm:pt modelId="{5DC72BAF-F193-48A1-97B5-9548E269512F}" type="sibTrans" cxnId="{DF7826F6-0973-4C48-BB3B-C6D7E055D2CF}">
      <dgm:prSet/>
      <dgm:spPr/>
      <dgm:t>
        <a:bodyPr/>
        <a:lstStyle/>
        <a:p>
          <a:endParaRPr lang="en-US"/>
        </a:p>
      </dgm:t>
    </dgm:pt>
    <dgm:pt modelId="{5879AB1F-0673-4BAA-914C-2714A3F3790F}">
      <dgm:prSet phldrT="[Text]" custT="1"/>
      <dgm:spPr>
        <a:solidFill>
          <a:srgbClr val="E2D9EB"/>
        </a:solidFill>
      </dgm:spPr>
      <dgm:t>
        <a:bodyPr/>
        <a:lstStyle/>
        <a:p>
          <a:r>
            <a:rPr lang="en-US" sz="2400" dirty="0" smtClean="0"/>
            <a:t>Gather input </a:t>
          </a:r>
          <a:endParaRPr lang="en-US" sz="2400" dirty="0"/>
        </a:p>
      </dgm:t>
    </dgm:pt>
    <dgm:pt modelId="{FFBB5701-FD3B-4DFC-8D0F-1407943BE612}" type="parTrans" cxnId="{6D989A68-4871-4043-874F-079D3276EE61}">
      <dgm:prSet/>
      <dgm:spPr/>
      <dgm:t>
        <a:bodyPr/>
        <a:lstStyle/>
        <a:p>
          <a:endParaRPr lang="en-US"/>
        </a:p>
      </dgm:t>
    </dgm:pt>
    <dgm:pt modelId="{57CDCE19-E4E1-44E0-A934-7C9FED62D842}" type="sibTrans" cxnId="{6D989A68-4871-4043-874F-079D3276EE61}">
      <dgm:prSet/>
      <dgm:spPr/>
      <dgm:t>
        <a:bodyPr/>
        <a:lstStyle/>
        <a:p>
          <a:endParaRPr lang="en-US"/>
        </a:p>
      </dgm:t>
    </dgm:pt>
    <dgm:pt modelId="{F67092A8-D2AC-45C1-AE7E-A667E8F7B7BE}">
      <dgm:prSet phldrT="[Text]" custT="1"/>
      <dgm:spPr>
        <a:solidFill>
          <a:srgbClr val="E2D9EB"/>
        </a:solidFill>
      </dgm:spPr>
      <dgm:t>
        <a:bodyPr/>
        <a:lstStyle/>
        <a:p>
          <a:r>
            <a:rPr lang="en-US" sz="2400" dirty="0" smtClean="0"/>
            <a:t>Set up in-person evaluation</a:t>
          </a:r>
          <a:endParaRPr lang="en-US" sz="2400" dirty="0"/>
        </a:p>
      </dgm:t>
    </dgm:pt>
    <dgm:pt modelId="{58C81978-55D2-4A9C-9B8A-DE6FA13E387C}" type="parTrans" cxnId="{625F82E0-DFF2-4BC6-A3E1-36CDD136B640}">
      <dgm:prSet/>
      <dgm:spPr/>
      <dgm:t>
        <a:bodyPr/>
        <a:lstStyle/>
        <a:p>
          <a:endParaRPr lang="en-US"/>
        </a:p>
      </dgm:t>
    </dgm:pt>
    <dgm:pt modelId="{8A976C53-5B0A-44AE-8BA7-C9E07FC9C636}" type="sibTrans" cxnId="{625F82E0-DFF2-4BC6-A3E1-36CDD136B640}">
      <dgm:prSet/>
      <dgm:spPr/>
      <dgm:t>
        <a:bodyPr/>
        <a:lstStyle/>
        <a:p>
          <a:endParaRPr lang="en-US"/>
        </a:p>
      </dgm:t>
    </dgm:pt>
    <dgm:pt modelId="{37788CC2-EE08-4F5A-817B-33FBCE30CFCF}">
      <dgm:prSet phldrT="[Text]" custT="1"/>
      <dgm:spPr>
        <a:solidFill>
          <a:srgbClr val="E2D9EB"/>
        </a:solidFill>
      </dgm:spPr>
      <dgm:t>
        <a:bodyPr/>
        <a:lstStyle/>
        <a:p>
          <a:r>
            <a:rPr lang="en-US" sz="2400" dirty="0" smtClean="0"/>
            <a:t>Create written review</a:t>
          </a:r>
          <a:endParaRPr lang="en-US" sz="2400" dirty="0"/>
        </a:p>
      </dgm:t>
    </dgm:pt>
    <dgm:pt modelId="{D52C0577-F10D-480C-9258-8C1525BB70DC}" type="parTrans" cxnId="{0D07FE49-8D93-4048-A8AA-F3B2806BF9C6}">
      <dgm:prSet/>
      <dgm:spPr/>
      <dgm:t>
        <a:bodyPr/>
        <a:lstStyle/>
        <a:p>
          <a:endParaRPr lang="en-US"/>
        </a:p>
      </dgm:t>
    </dgm:pt>
    <dgm:pt modelId="{C2413AEE-10B9-46B9-805D-530CEA3CB4D6}" type="sibTrans" cxnId="{0D07FE49-8D93-4048-A8AA-F3B2806BF9C6}">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10"/>
      <dgm:spPr/>
      <dgm:t>
        <a:bodyPr/>
        <a:lstStyle/>
        <a:p>
          <a:endParaRPr lang="en-US"/>
        </a:p>
      </dgm:t>
    </dgm:pt>
    <dgm:pt modelId="{164298E7-7D44-471E-B566-3F65E99ED266}" type="pres">
      <dgm:prSet presAssocID="{3A9F2EBF-6A10-4ACE-AA25-D31FA5D7AF03}" presName="child" presStyleLbl="alignAccFollowNode1" presStyleIdx="0" presStyleCnt="10"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10"/>
      <dgm:spPr/>
      <dgm:t>
        <a:bodyPr/>
        <a:lstStyle/>
        <a:p>
          <a:endParaRPr lang="en-US"/>
        </a:p>
      </dgm:t>
    </dgm:pt>
    <dgm:pt modelId="{781E5E18-4149-4DCD-878A-B741C0EE1EC0}" type="pres">
      <dgm:prSet presAssocID="{4F404094-FBCF-4FC9-BB82-730ADEEEC2F1}" presName="child" presStyleLbl="alignAccFollowNode1" presStyleIdx="1" presStyleCnt="10"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10"/>
      <dgm:spPr/>
      <dgm:t>
        <a:bodyPr/>
        <a:lstStyle/>
        <a:p>
          <a:endParaRPr lang="en-US"/>
        </a:p>
      </dgm:t>
    </dgm:pt>
    <dgm:pt modelId="{78A1899A-10D6-4EF5-996E-0DB03F561C7D}" type="pres">
      <dgm:prSet presAssocID="{BF1A35DD-7710-4F0D-B201-4A936D510163}" presName="child" presStyleLbl="alignAccFollowNode1" presStyleIdx="2" presStyleCnt="10" custScaleX="137713" custScaleY="93551">
        <dgm:presLayoutVars>
          <dgm:chMax val="0"/>
          <dgm:bulletEnabled val="1"/>
        </dgm:presLayoutVars>
      </dgm:prSet>
      <dgm:spPr/>
      <dgm:t>
        <a:bodyPr/>
        <a:lstStyle/>
        <a:p>
          <a:endParaRPr lang="en-US"/>
        </a:p>
      </dgm:t>
    </dgm:pt>
    <dgm:pt modelId="{2C9C0126-D956-4EE5-B917-092442B4FE31}" type="pres">
      <dgm:prSet presAssocID="{9B038863-FFDD-4E74-971A-2BC74B14655E}" presName="sibTrans" presStyleLbl="sibTrans2D1" presStyleIdx="3" presStyleCnt="10"/>
      <dgm:spPr/>
      <dgm:t>
        <a:bodyPr/>
        <a:lstStyle/>
        <a:p>
          <a:endParaRPr lang="en-US"/>
        </a:p>
      </dgm:t>
    </dgm:pt>
    <dgm:pt modelId="{DC7C8F3D-455F-4E3B-AB82-53EB970814F5}" type="pres">
      <dgm:prSet presAssocID="{6180DD75-630C-462C-8A85-516FC653500A}" presName="child" presStyleLbl="alignAccFollowNode1" presStyleIdx="3" presStyleCnt="10" custScaleX="138153">
        <dgm:presLayoutVars>
          <dgm:chMax val="0"/>
          <dgm:bulletEnabled val="1"/>
        </dgm:presLayoutVars>
      </dgm:prSet>
      <dgm:spPr/>
      <dgm:t>
        <a:bodyPr/>
        <a:lstStyle/>
        <a:p>
          <a:endParaRPr lang="en-US"/>
        </a:p>
      </dgm:t>
    </dgm:pt>
    <dgm:pt modelId="{19006885-BD09-47BD-94C4-C0587E60630E}" type="pres">
      <dgm:prSet presAssocID="{F20718B1-D94D-4A65-80CD-56463001F1ED}" presName="sibTrans" presStyleLbl="sibTrans2D1" presStyleIdx="4" presStyleCnt="10"/>
      <dgm:spPr/>
      <dgm:t>
        <a:bodyPr/>
        <a:lstStyle/>
        <a:p>
          <a:endParaRPr lang="en-US"/>
        </a:p>
      </dgm:t>
    </dgm:pt>
    <dgm:pt modelId="{D542F6E1-4174-4FD2-9F98-B67CB1B05224}" type="pres">
      <dgm:prSet presAssocID="{AED6CB33-E81B-4B44-950E-4D1FB7904DD9}" presName="child" presStyleLbl="alignAccFollowNode1" presStyleIdx="4" presStyleCnt="10" custScaleX="143296">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57368"/>
      <dgm:spPr/>
      <dgm:t>
        <a:bodyPr/>
        <a:lstStyle/>
        <a:p>
          <a:endParaRPr lang="en-US"/>
        </a:p>
      </dgm:t>
    </dgm:pt>
    <dgm:pt modelId="{39338C2D-59C8-4EA0-9D01-E70729197626}" type="pres">
      <dgm:prSet presAssocID="{CA8A0AB4-3771-46EF-B01F-9E489CAAFE20}" presName="parTrans" presStyleLbl="sibTrans2D1" presStyleIdx="5" presStyleCnt="10"/>
      <dgm:spPr/>
      <dgm:t>
        <a:bodyPr/>
        <a:lstStyle/>
        <a:p>
          <a:endParaRPr lang="en-US"/>
        </a:p>
      </dgm:t>
    </dgm:pt>
    <dgm:pt modelId="{5D6C7EC9-9932-4768-8281-6A5C5BF7FDA5}" type="pres">
      <dgm:prSet presAssocID="{9C9B827E-43C1-4DEF-91D8-317902104E8B}" presName="child" presStyleLbl="alignAccFollowNode1" presStyleIdx="5" presStyleCnt="10" custScaleX="156118">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6" presStyleCnt="10"/>
      <dgm:spPr/>
      <dgm:t>
        <a:bodyPr/>
        <a:lstStyle/>
        <a:p>
          <a:endParaRPr lang="en-US"/>
        </a:p>
      </dgm:t>
    </dgm:pt>
    <dgm:pt modelId="{FAD9C7EE-10AE-4838-B98C-A685A9012C91}" type="pres">
      <dgm:prSet presAssocID="{6C190F38-4FA5-4ACB-AB24-328473021358}" presName="child" presStyleLbl="alignAccFollowNode1" presStyleIdx="6" presStyleCnt="10" custScaleX="156938">
        <dgm:presLayoutVars>
          <dgm:chMax val="0"/>
          <dgm:bulletEnabled val="1"/>
        </dgm:presLayoutVars>
      </dgm:prSet>
      <dgm:spPr/>
      <dgm:t>
        <a:bodyPr/>
        <a:lstStyle/>
        <a:p>
          <a:endParaRPr lang="en-US"/>
        </a:p>
      </dgm:t>
    </dgm:pt>
    <dgm:pt modelId="{44120070-FDD0-43F2-A66F-6810E05AE127}" type="pres">
      <dgm:prSet presAssocID="{7C5AAA9E-92BD-4F68-87F7-423BF1AB0941}" presName="sibTrans" presStyleLbl="sibTrans2D1" presStyleIdx="7" presStyleCnt="10"/>
      <dgm:spPr/>
      <dgm:t>
        <a:bodyPr/>
        <a:lstStyle/>
        <a:p>
          <a:endParaRPr lang="en-US"/>
        </a:p>
      </dgm:t>
    </dgm:pt>
    <dgm:pt modelId="{54100C13-739D-4E13-A743-16C26960E67C}" type="pres">
      <dgm:prSet presAssocID="{5879AB1F-0673-4BAA-914C-2714A3F3790F}" presName="child" presStyleLbl="alignAccFollowNode1" presStyleIdx="7" presStyleCnt="10" custScaleX="156938">
        <dgm:presLayoutVars>
          <dgm:chMax val="0"/>
          <dgm:bulletEnabled val="1"/>
        </dgm:presLayoutVars>
      </dgm:prSet>
      <dgm:spPr/>
      <dgm:t>
        <a:bodyPr/>
        <a:lstStyle/>
        <a:p>
          <a:endParaRPr lang="en-US"/>
        </a:p>
      </dgm:t>
    </dgm:pt>
    <dgm:pt modelId="{FC834B2A-F47D-492A-9936-35CDD369A1FD}" type="pres">
      <dgm:prSet presAssocID="{57CDCE19-E4E1-44E0-A934-7C9FED62D842}" presName="sibTrans" presStyleLbl="sibTrans2D1" presStyleIdx="8" presStyleCnt="10"/>
      <dgm:spPr/>
      <dgm:t>
        <a:bodyPr/>
        <a:lstStyle/>
        <a:p>
          <a:endParaRPr lang="en-US"/>
        </a:p>
      </dgm:t>
    </dgm:pt>
    <dgm:pt modelId="{3068CCAE-6668-40F7-86EC-E68DBE3B60D1}" type="pres">
      <dgm:prSet presAssocID="{F67092A8-D2AC-45C1-AE7E-A667E8F7B7BE}" presName="child" presStyleLbl="alignAccFollowNode1" presStyleIdx="8" presStyleCnt="10" custScaleX="156119">
        <dgm:presLayoutVars>
          <dgm:chMax val="0"/>
          <dgm:bulletEnabled val="1"/>
        </dgm:presLayoutVars>
      </dgm:prSet>
      <dgm:spPr/>
      <dgm:t>
        <a:bodyPr/>
        <a:lstStyle/>
        <a:p>
          <a:endParaRPr lang="en-US"/>
        </a:p>
      </dgm:t>
    </dgm:pt>
    <dgm:pt modelId="{00EBADD9-A24D-4F13-A820-2FBDFB2E38D3}" type="pres">
      <dgm:prSet presAssocID="{8A976C53-5B0A-44AE-8BA7-C9E07FC9C636}" presName="sibTrans" presStyleLbl="sibTrans2D1" presStyleIdx="9" presStyleCnt="10"/>
      <dgm:spPr/>
      <dgm:t>
        <a:bodyPr/>
        <a:lstStyle/>
        <a:p>
          <a:endParaRPr lang="en-US"/>
        </a:p>
      </dgm:t>
    </dgm:pt>
    <dgm:pt modelId="{DBE89FA6-89AF-4092-A505-00CA17A352B3}" type="pres">
      <dgm:prSet presAssocID="{37788CC2-EE08-4F5A-817B-33FBCE30CFCF}" presName="child" presStyleLbl="alignAccFollowNode1" presStyleIdx="9" presStyleCnt="10" custScaleX="156118">
        <dgm:presLayoutVars>
          <dgm:chMax val="0"/>
          <dgm:bulletEnabled val="1"/>
        </dgm:presLayoutVars>
      </dgm:prSet>
      <dgm:spPr/>
      <dgm:t>
        <a:bodyPr/>
        <a:lstStyle/>
        <a:p>
          <a:endParaRPr lang="en-US"/>
        </a:p>
      </dgm:t>
    </dgm:pt>
  </dgm:ptLst>
  <dgm:cxnLst>
    <dgm:cxn modelId="{E6FA8C0B-1445-4DF9-994D-EE07FDF6D393}" type="presOf" srcId="{8A976C53-5B0A-44AE-8BA7-C9E07FC9C636}" destId="{00EBADD9-A24D-4F13-A820-2FBDFB2E38D3}" srcOrd="0" destOrd="0" presId="urn:microsoft.com/office/officeart/2005/8/layout/lProcess1"/>
    <dgm:cxn modelId="{78A2D03C-4B5E-4227-9346-8AED532881A2}" type="presOf" srcId="{5879AB1F-0673-4BAA-914C-2714A3F3790F}" destId="{54100C13-739D-4E13-A743-16C26960E67C}" srcOrd="0" destOrd="0" presId="urn:microsoft.com/office/officeart/2005/8/layout/lProcess1"/>
    <dgm:cxn modelId="{9E58368D-94E7-48B2-96D5-32E8F48ABEDA}" type="presOf" srcId="{2926398A-251F-45E8-B2C5-7D1F20F4C7FC}" destId="{BA8ED77A-6599-437B-952A-37B16EDFF8D7}" srcOrd="0" destOrd="0" presId="urn:microsoft.com/office/officeart/2005/8/layout/lProcess1"/>
    <dgm:cxn modelId="{F7C02E0E-E967-46FB-846C-486A4594A848}" type="presOf" srcId="{4F404094-FBCF-4FC9-BB82-730ADEEEC2F1}" destId="{781E5E18-4149-4DCD-878A-B741C0EE1EC0}" srcOrd="0" destOrd="0" presId="urn:microsoft.com/office/officeart/2005/8/layout/lProcess1"/>
    <dgm:cxn modelId="{625F82E0-DFF2-4BC6-A3E1-36CDD136B640}" srcId="{30CB3F34-EFDA-4930-AC66-8B064F122701}" destId="{F67092A8-D2AC-45C1-AE7E-A667E8F7B7BE}" srcOrd="3" destOrd="0" parTransId="{58C81978-55D2-4A9C-9B8A-DE6FA13E387C}" sibTransId="{8A976C53-5B0A-44AE-8BA7-C9E07FC9C636}"/>
    <dgm:cxn modelId="{F2B53EC9-801F-49ED-A662-F64CF3D90E63}" srcId="{9C04A8EF-DE62-4BD3-9972-0569C5E51A1E}" destId="{6180DD75-630C-462C-8A85-516FC653500A}" srcOrd="3" destOrd="0" parTransId="{1839D7AC-DFFE-47CE-B8CB-06FA62A81B5E}" sibTransId="{F20718B1-D94D-4A65-80CD-56463001F1ED}"/>
    <dgm:cxn modelId="{6D989A68-4871-4043-874F-079D3276EE61}" srcId="{30CB3F34-EFDA-4930-AC66-8B064F122701}" destId="{5879AB1F-0673-4BAA-914C-2714A3F3790F}" srcOrd="2" destOrd="0" parTransId="{FFBB5701-FD3B-4DFC-8D0F-1407943BE612}" sibTransId="{57CDCE19-E4E1-44E0-A934-7C9FED62D842}"/>
    <dgm:cxn modelId="{186D5A8E-84CC-4D59-BDC8-EDC85A77F937}" srcId="{30CB3F34-EFDA-4930-AC66-8B064F122701}" destId="{6C190F38-4FA5-4ACB-AB24-328473021358}" srcOrd="1" destOrd="0" parTransId="{F94F3F5F-BEEC-4294-B9E2-58DB9185105A}" sibTransId="{7C5AAA9E-92BD-4F68-87F7-423BF1AB0941}"/>
    <dgm:cxn modelId="{783D3307-E38C-4982-B273-7BC9BD2EDA87}" type="presOf" srcId="{7C5AAA9E-92BD-4F68-87F7-423BF1AB0941}" destId="{44120070-FDD0-43F2-A66F-6810E05AE127}" srcOrd="0" destOrd="0" presId="urn:microsoft.com/office/officeart/2005/8/layout/lProcess1"/>
    <dgm:cxn modelId="{3F762210-ACA1-4F61-824D-41E1643DD31F}" type="presOf" srcId="{F20718B1-D94D-4A65-80CD-56463001F1ED}" destId="{19006885-BD09-47BD-94C4-C0587E60630E}" srcOrd="0" destOrd="0" presId="urn:microsoft.com/office/officeart/2005/8/layout/lProcess1"/>
    <dgm:cxn modelId="{342F7D89-1249-4BD2-A69D-F043977C58BE}" type="presOf" srcId="{6C190F38-4FA5-4ACB-AB24-328473021358}" destId="{FAD9C7EE-10AE-4838-B98C-A685A9012C91}" srcOrd="0" destOrd="0" presId="urn:microsoft.com/office/officeart/2005/8/layout/lProcess1"/>
    <dgm:cxn modelId="{66B561DA-4997-4765-8519-7D00C0610C23}" type="presOf" srcId="{6180DD75-630C-462C-8A85-516FC653500A}" destId="{DC7C8F3D-455F-4E3B-AB82-53EB970814F5}" srcOrd="0" destOrd="0" presId="urn:microsoft.com/office/officeart/2005/8/layout/lProcess1"/>
    <dgm:cxn modelId="{0E7C1D52-84DE-436B-A5AA-D4E1018CA979}" type="presOf" srcId="{9B038863-FFDD-4E74-971A-2BC74B14655E}" destId="{2C9C0126-D956-4EE5-B917-092442B4FE31}" srcOrd="0" destOrd="0" presId="urn:microsoft.com/office/officeart/2005/8/layout/lProcess1"/>
    <dgm:cxn modelId="{70A40849-D126-4D67-B780-C80D58347396}" type="presOf" srcId="{9EB7359B-6733-416C-ABFA-1B507D2DDA9E}" destId="{AD657C2F-51F0-4FCB-80F4-17354CB95E83}"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A32FE93F-6D7B-4D11-B067-CA806786F052}" type="presOf" srcId="{9C9B827E-43C1-4DEF-91D8-317902104E8B}" destId="{5D6C7EC9-9932-4768-8281-6A5C5BF7FDA5}" srcOrd="0" destOrd="0" presId="urn:microsoft.com/office/officeart/2005/8/layout/lProcess1"/>
    <dgm:cxn modelId="{3B0A7F5E-30F5-49C7-8C52-9F9951DC3B90}" type="presOf" srcId="{3A9F2EBF-6A10-4ACE-AA25-D31FA5D7AF03}" destId="{164298E7-7D44-471E-B566-3F65E99ED266}" srcOrd="0" destOrd="0" presId="urn:microsoft.com/office/officeart/2005/8/layout/lProcess1"/>
    <dgm:cxn modelId="{D56BABA0-9B1C-46F1-9ADF-D8353AA28ACE}" type="presOf" srcId="{AED6CB33-E81B-4B44-950E-4D1FB7904DD9}" destId="{D542F6E1-4174-4FD2-9F98-B67CB1B05224}"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7006B5D-D2CF-4FBE-B2CE-2D235A889A21}" type="presOf" srcId="{B33333A2-8739-4F34-B03E-47B9C6B081DD}" destId="{12438B0F-BD26-404B-AB13-58434C19229A}" srcOrd="0" destOrd="0" presId="urn:microsoft.com/office/officeart/2005/8/layout/lProcess1"/>
    <dgm:cxn modelId="{0D07FE49-8D93-4048-A8AA-F3B2806BF9C6}" srcId="{30CB3F34-EFDA-4930-AC66-8B064F122701}" destId="{37788CC2-EE08-4F5A-817B-33FBCE30CFCF}" srcOrd="4" destOrd="0" parTransId="{D52C0577-F10D-480C-9258-8C1525BB70DC}" sibTransId="{C2413AEE-10B9-46B9-805D-530CEA3CB4D6}"/>
    <dgm:cxn modelId="{A522482A-F464-4182-8C6F-1280634A077E}" type="presOf" srcId="{9C04A8EF-DE62-4BD3-9972-0569C5E51A1E}" destId="{866429ED-2083-423D-BA1B-DD15ADC21D90}" srcOrd="0" destOrd="0" presId="urn:microsoft.com/office/officeart/2005/8/layout/lProcess1"/>
    <dgm:cxn modelId="{B7B70FBD-2DF1-4D08-BC61-2D4C37F3D46D}" type="presOf" srcId="{30CB3F34-EFDA-4930-AC66-8B064F122701}" destId="{57656C20-145C-4DFA-BD64-5C677D1A0CB7}"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CA613E03-438C-4064-983E-BA29027B6FDB}" type="presOf" srcId="{613AA038-8F23-4B29-84E6-E07417907157}" destId="{45128CD0-4875-4E32-B65A-31D1C91E4EE3}" srcOrd="0" destOrd="0" presId="urn:microsoft.com/office/officeart/2005/8/layout/lProcess1"/>
    <dgm:cxn modelId="{DEAFB715-7455-4763-9C71-77EE321D5A14}" srcId="{9C04A8EF-DE62-4BD3-9972-0569C5E51A1E}" destId="{BF1A35DD-7710-4F0D-B201-4A936D510163}" srcOrd="2" destOrd="0" parTransId="{7C5DC106-89F1-414F-9CCD-DBBE1EE93309}" sibTransId="{9B038863-FFDD-4E74-971A-2BC74B14655E}"/>
    <dgm:cxn modelId="{99A08F98-9075-4F63-8309-29EE92488F47}" type="presOf" srcId="{A3EF6352-9156-4CB8-BBB8-7A8A58472DA4}" destId="{553ACA28-4363-4174-A1E6-D23A550CC1EC}" srcOrd="0" destOrd="0" presId="urn:microsoft.com/office/officeart/2005/8/layout/lProcess1"/>
    <dgm:cxn modelId="{DE0FCA67-B381-457A-BEE5-47102066FCAE}" type="presOf" srcId="{37788CC2-EE08-4F5A-817B-33FBCE30CFCF}" destId="{DBE89FA6-89AF-4092-A505-00CA17A352B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95ADDF33-C0BB-48EF-AD94-18BA0499B8BD}" type="presOf" srcId="{57CDCE19-E4E1-44E0-A934-7C9FED62D842}" destId="{FC834B2A-F47D-492A-9936-35CDD369A1FD}" srcOrd="0" destOrd="0" presId="urn:microsoft.com/office/officeart/2005/8/layout/lProcess1"/>
    <dgm:cxn modelId="{4F518263-D517-4A34-8CD6-3D5BDCFDC2B7}" type="presOf" srcId="{BF1A35DD-7710-4F0D-B201-4A936D510163}" destId="{78A1899A-10D6-4EF5-996E-0DB03F561C7D}" srcOrd="0" destOrd="0" presId="urn:microsoft.com/office/officeart/2005/8/layout/lProcess1"/>
    <dgm:cxn modelId="{78EBE61B-2F62-4AB6-982A-18BE3F2EE88A}" type="presOf" srcId="{F67092A8-D2AC-45C1-AE7E-A667E8F7B7BE}" destId="{3068CCAE-6668-40F7-86EC-E68DBE3B60D1}"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DF7826F6-0973-4C48-BB3B-C6D7E055D2CF}" srcId="{9C04A8EF-DE62-4BD3-9972-0569C5E51A1E}" destId="{AED6CB33-E81B-4B44-950E-4D1FB7904DD9}" srcOrd="4" destOrd="0" parTransId="{FC5A2CBC-F42E-487F-9ECB-FC4D25E9928D}" sibTransId="{5DC72BAF-F193-48A1-97B5-9548E269512F}"/>
    <dgm:cxn modelId="{D27FDCA1-BC6B-438C-8973-7C38BEAD1DCA}" type="presOf" srcId="{CA8A0AB4-3771-46EF-B01F-9E489CAAFE20}" destId="{39338C2D-59C8-4EA0-9D01-E70729197626}" srcOrd="0" destOrd="0" presId="urn:microsoft.com/office/officeart/2005/8/layout/lProcess1"/>
    <dgm:cxn modelId="{39C8F12A-5D70-41B6-8ABE-CE2355077986}" type="presParOf" srcId="{45128CD0-4875-4E32-B65A-31D1C91E4EE3}" destId="{B1FB6C69-408A-42A3-AA52-94D454437CCD}" srcOrd="0" destOrd="0" presId="urn:microsoft.com/office/officeart/2005/8/layout/lProcess1"/>
    <dgm:cxn modelId="{9437E954-75DC-4A76-A2C3-B1F902527CB3}" type="presParOf" srcId="{B1FB6C69-408A-42A3-AA52-94D454437CCD}" destId="{866429ED-2083-423D-BA1B-DD15ADC21D90}" srcOrd="0" destOrd="0" presId="urn:microsoft.com/office/officeart/2005/8/layout/lProcess1"/>
    <dgm:cxn modelId="{48785DB0-50C3-4306-A882-8AA25C16214D}" type="presParOf" srcId="{B1FB6C69-408A-42A3-AA52-94D454437CCD}" destId="{BA8ED77A-6599-437B-952A-37B16EDFF8D7}" srcOrd="1" destOrd="0" presId="urn:microsoft.com/office/officeart/2005/8/layout/lProcess1"/>
    <dgm:cxn modelId="{0838CB94-8CFE-46E5-B802-3A2BE4FD5891}" type="presParOf" srcId="{B1FB6C69-408A-42A3-AA52-94D454437CCD}" destId="{164298E7-7D44-471E-B566-3F65E99ED266}" srcOrd="2" destOrd="0" presId="urn:microsoft.com/office/officeart/2005/8/layout/lProcess1"/>
    <dgm:cxn modelId="{55A943EF-10DC-441F-BA67-C5C8C6CE8257}" type="presParOf" srcId="{B1FB6C69-408A-42A3-AA52-94D454437CCD}" destId="{AD657C2F-51F0-4FCB-80F4-17354CB95E83}" srcOrd="3" destOrd="0" presId="urn:microsoft.com/office/officeart/2005/8/layout/lProcess1"/>
    <dgm:cxn modelId="{3D74349B-26CC-4D3E-AA67-2470DAE8209B}" type="presParOf" srcId="{B1FB6C69-408A-42A3-AA52-94D454437CCD}" destId="{781E5E18-4149-4DCD-878A-B741C0EE1EC0}" srcOrd="4" destOrd="0" presId="urn:microsoft.com/office/officeart/2005/8/layout/lProcess1"/>
    <dgm:cxn modelId="{ACFAFC65-759D-45E2-95D4-14524041C7C3}" type="presParOf" srcId="{B1FB6C69-408A-42A3-AA52-94D454437CCD}" destId="{553ACA28-4363-4174-A1E6-D23A550CC1EC}" srcOrd="5" destOrd="0" presId="urn:microsoft.com/office/officeart/2005/8/layout/lProcess1"/>
    <dgm:cxn modelId="{EFBA9F0C-A67C-4B64-881D-948098ED7849}" type="presParOf" srcId="{B1FB6C69-408A-42A3-AA52-94D454437CCD}" destId="{78A1899A-10D6-4EF5-996E-0DB03F561C7D}" srcOrd="6" destOrd="0" presId="urn:microsoft.com/office/officeart/2005/8/layout/lProcess1"/>
    <dgm:cxn modelId="{9B919BAA-6916-4140-A9BF-BA1B70BC74CC}" type="presParOf" srcId="{B1FB6C69-408A-42A3-AA52-94D454437CCD}" destId="{2C9C0126-D956-4EE5-B917-092442B4FE31}" srcOrd="7" destOrd="0" presId="urn:microsoft.com/office/officeart/2005/8/layout/lProcess1"/>
    <dgm:cxn modelId="{6508CAAB-4AB4-43B0-A59B-7ACE2F2ACC20}" type="presParOf" srcId="{B1FB6C69-408A-42A3-AA52-94D454437CCD}" destId="{DC7C8F3D-455F-4E3B-AB82-53EB970814F5}" srcOrd="8" destOrd="0" presId="urn:microsoft.com/office/officeart/2005/8/layout/lProcess1"/>
    <dgm:cxn modelId="{50EF502B-05D5-48D5-AC37-5C7ED83E8C28}" type="presParOf" srcId="{B1FB6C69-408A-42A3-AA52-94D454437CCD}" destId="{19006885-BD09-47BD-94C4-C0587E60630E}" srcOrd="9" destOrd="0" presId="urn:microsoft.com/office/officeart/2005/8/layout/lProcess1"/>
    <dgm:cxn modelId="{ACF8886F-E833-4581-A75E-1ACA57A1CE44}" type="presParOf" srcId="{B1FB6C69-408A-42A3-AA52-94D454437CCD}" destId="{D542F6E1-4174-4FD2-9F98-B67CB1B05224}" srcOrd="10" destOrd="0" presId="urn:microsoft.com/office/officeart/2005/8/layout/lProcess1"/>
    <dgm:cxn modelId="{5D3B6CC4-D3EB-44EC-906F-E16285EB0671}" type="presParOf" srcId="{45128CD0-4875-4E32-B65A-31D1C91E4EE3}" destId="{D2C8B9BE-5675-4288-BADA-898C96146BA7}" srcOrd="1" destOrd="0" presId="urn:microsoft.com/office/officeart/2005/8/layout/lProcess1"/>
    <dgm:cxn modelId="{AF056612-BDB0-40F5-81D8-89F33D44BB97}" type="presParOf" srcId="{45128CD0-4875-4E32-B65A-31D1C91E4EE3}" destId="{933CA7B7-6403-41EE-9A3D-288CF2C60E60}" srcOrd="2" destOrd="0" presId="urn:microsoft.com/office/officeart/2005/8/layout/lProcess1"/>
    <dgm:cxn modelId="{3D217229-9CB1-4903-A167-1B50807CDFE0}" type="presParOf" srcId="{933CA7B7-6403-41EE-9A3D-288CF2C60E60}" destId="{57656C20-145C-4DFA-BD64-5C677D1A0CB7}" srcOrd="0" destOrd="0" presId="urn:microsoft.com/office/officeart/2005/8/layout/lProcess1"/>
    <dgm:cxn modelId="{23038793-E591-4D8B-912E-56E5B2AAF2A2}" type="presParOf" srcId="{933CA7B7-6403-41EE-9A3D-288CF2C60E60}" destId="{39338C2D-59C8-4EA0-9D01-E70729197626}" srcOrd="1" destOrd="0" presId="urn:microsoft.com/office/officeart/2005/8/layout/lProcess1"/>
    <dgm:cxn modelId="{9898D1F5-BEBD-4186-B88D-586A804CB320}" type="presParOf" srcId="{933CA7B7-6403-41EE-9A3D-288CF2C60E60}" destId="{5D6C7EC9-9932-4768-8281-6A5C5BF7FDA5}" srcOrd="2" destOrd="0" presId="urn:microsoft.com/office/officeart/2005/8/layout/lProcess1"/>
    <dgm:cxn modelId="{F9E2A322-9F6E-4C3D-9D84-9059C26FCF90}" type="presParOf" srcId="{933CA7B7-6403-41EE-9A3D-288CF2C60E60}" destId="{12438B0F-BD26-404B-AB13-58434C19229A}" srcOrd="3" destOrd="0" presId="urn:microsoft.com/office/officeart/2005/8/layout/lProcess1"/>
    <dgm:cxn modelId="{ACEE3769-E65D-4409-8979-F2CF105E6DD7}" type="presParOf" srcId="{933CA7B7-6403-41EE-9A3D-288CF2C60E60}" destId="{FAD9C7EE-10AE-4838-B98C-A685A9012C91}" srcOrd="4" destOrd="0" presId="urn:microsoft.com/office/officeart/2005/8/layout/lProcess1"/>
    <dgm:cxn modelId="{60F565A4-CF79-449E-9CE1-23499D4E0571}" type="presParOf" srcId="{933CA7B7-6403-41EE-9A3D-288CF2C60E60}" destId="{44120070-FDD0-43F2-A66F-6810E05AE127}" srcOrd="5" destOrd="0" presId="urn:microsoft.com/office/officeart/2005/8/layout/lProcess1"/>
    <dgm:cxn modelId="{2D11E287-E68F-4F00-85CB-EB9BE74FDD64}" type="presParOf" srcId="{933CA7B7-6403-41EE-9A3D-288CF2C60E60}" destId="{54100C13-739D-4E13-A743-16C26960E67C}" srcOrd="6" destOrd="0" presId="urn:microsoft.com/office/officeart/2005/8/layout/lProcess1"/>
    <dgm:cxn modelId="{AC0E5ECF-882E-432D-9448-9BEB9356877C}" type="presParOf" srcId="{933CA7B7-6403-41EE-9A3D-288CF2C60E60}" destId="{FC834B2A-F47D-492A-9936-35CDD369A1FD}" srcOrd="7" destOrd="0" presId="urn:microsoft.com/office/officeart/2005/8/layout/lProcess1"/>
    <dgm:cxn modelId="{82D6B607-D560-4785-A038-77F76C1CCB82}" type="presParOf" srcId="{933CA7B7-6403-41EE-9A3D-288CF2C60E60}" destId="{3068CCAE-6668-40F7-86EC-E68DBE3B60D1}" srcOrd="8" destOrd="0" presId="urn:microsoft.com/office/officeart/2005/8/layout/lProcess1"/>
    <dgm:cxn modelId="{F430AF14-9C5B-4452-A198-FF3C649D15F7}" type="presParOf" srcId="{933CA7B7-6403-41EE-9A3D-288CF2C60E60}" destId="{00EBADD9-A24D-4F13-A820-2FBDFB2E38D3}" srcOrd="9" destOrd="0" presId="urn:microsoft.com/office/officeart/2005/8/layout/lProcess1"/>
    <dgm:cxn modelId="{67080EEF-1FC9-49C4-B99E-704E27BCD3C5}" type="presParOf" srcId="{933CA7B7-6403-41EE-9A3D-288CF2C60E60}" destId="{DBE89FA6-89AF-4092-A505-00CA17A352B3}" srcOrd="10"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accent4_2" csCatId="accent4" phldr="1"/>
      <dgm:spPr/>
      <dgm:t>
        <a:bodyPr/>
        <a:lstStyle/>
        <a:p>
          <a:endParaRPr lang="en-US"/>
        </a:p>
      </dgm:t>
    </dgm:pt>
    <dgm:pt modelId="{FAE80455-538E-442B-B397-B3B0904D8D1F}">
      <dgm:prSet custT="1"/>
      <dgm:spPr/>
      <dgm:t>
        <a:bodyPr/>
        <a:lstStyle/>
        <a:p>
          <a:pPr rtl="0"/>
          <a:r>
            <a:rPr lang="en-US" sz="2200" b="1" dirty="0" smtClean="0"/>
            <a:t>CSBG Org. Standard 7.4</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dgm:t>
        <a:bodyPr/>
        <a:lstStyle/>
        <a:p>
          <a:r>
            <a:rPr lang="en-US" sz="2200" dirty="0" smtClean="0"/>
            <a:t>The governing board conducts a performance appraisal of the CEO/executive director within each calendar year</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3DC432F3-7369-4D83-AD1C-6FEB16CD281A}" type="presOf" srcId="{A4135620-A787-42D8-8105-177A4585E108}" destId="{C63E4D7E-2A44-4193-A91C-461406CFDBFE}" srcOrd="0" destOrd="0" presId="urn:microsoft.com/office/officeart/2005/8/layout/list1"/>
    <dgm:cxn modelId="{09F1D895-099A-49D7-B1EA-D15F6B8D062B}" type="presOf" srcId="{FAE80455-538E-442B-B397-B3B0904D8D1F}" destId="{7A1CAB6F-B57A-4032-9700-7DAF631E5609}" srcOrd="0" destOrd="0" presId="urn:microsoft.com/office/officeart/2005/8/layout/list1"/>
    <dgm:cxn modelId="{24A8E908-EE05-4893-988A-B45BAC1F801E}" type="presOf" srcId="{90EE369E-C54E-4513-BA85-54D0BA22D766}" destId="{1BE2930B-624C-471A-B0BE-EE04287712FA}" srcOrd="0" destOrd="0" presId="urn:microsoft.com/office/officeart/2005/8/layout/list1"/>
    <dgm:cxn modelId="{A46051A7-E0E2-49C6-8AB2-FFBC3D2ED591}" type="presOf" srcId="{FAE80455-538E-442B-B397-B3B0904D8D1F}" destId="{A59967A4-4F75-4E1F-8F8A-721A2E10B0DB}" srcOrd="1" destOrd="0" presId="urn:microsoft.com/office/officeart/2005/8/layout/list1"/>
    <dgm:cxn modelId="{0BC87C69-6FAB-4E69-9C13-DF2954E2123F}" type="presParOf" srcId="{1BE2930B-624C-471A-B0BE-EE04287712FA}" destId="{CF2EC409-70E1-4A57-BD26-D127B8A887C6}" srcOrd="0" destOrd="0" presId="urn:microsoft.com/office/officeart/2005/8/layout/list1"/>
    <dgm:cxn modelId="{9B2702B8-7A56-4348-ABF3-98EC1C43DE9E}" type="presParOf" srcId="{CF2EC409-70E1-4A57-BD26-D127B8A887C6}" destId="{7A1CAB6F-B57A-4032-9700-7DAF631E5609}" srcOrd="0" destOrd="0" presId="urn:microsoft.com/office/officeart/2005/8/layout/list1"/>
    <dgm:cxn modelId="{A1657E7E-D99A-4D73-9A9A-C19AE2F91007}" type="presParOf" srcId="{CF2EC409-70E1-4A57-BD26-D127B8A887C6}" destId="{A59967A4-4F75-4E1F-8F8A-721A2E10B0DB}" srcOrd="1" destOrd="0" presId="urn:microsoft.com/office/officeart/2005/8/layout/list1"/>
    <dgm:cxn modelId="{60DE00E6-48D2-41E2-AF2E-1A80210493AA}" type="presParOf" srcId="{1BE2930B-624C-471A-B0BE-EE04287712FA}" destId="{DA4C39E9-BE23-4045-BA7B-EA616B208AE7}" srcOrd="1" destOrd="0" presId="urn:microsoft.com/office/officeart/2005/8/layout/list1"/>
    <dgm:cxn modelId="{CE6839B0-A9EA-4CBB-B5BC-3021D0D75D6E}"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3D7C478-5497-49B9-A973-0BFBBB44824C}">
      <dgm:prSet custT="1"/>
      <dgm:spPr/>
      <dgm:t>
        <a:bodyPr/>
        <a:lstStyle/>
        <a:p>
          <a:pPr rtl="0"/>
          <a:r>
            <a:rPr lang="en-US" sz="2100" b="1" dirty="0" smtClean="0"/>
            <a:t>CSBG Org. Standard 4.5</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7D04463D-2F55-4E15-BFB8-EDC8B3B4B12A}" type="presOf" srcId="{060AB81C-5421-4B53-B0C5-BE334BD90894}" destId="{D8977CAF-A5AB-4442-90CF-82F91A23825C}" srcOrd="0" destOrd="0" presId="urn:microsoft.com/office/officeart/2005/8/layout/list1"/>
    <dgm:cxn modelId="{6A9EBA3E-76CA-47DC-8256-F53431AA8008}" type="presOf" srcId="{43D7C478-5497-49B9-A973-0BFBBB44824C}" destId="{F3EC6D97-D965-45FF-A6C9-B8102D5A4710}" srcOrd="0" destOrd="0" presId="urn:microsoft.com/office/officeart/2005/8/layout/list1"/>
    <dgm:cxn modelId="{22FED30B-79C1-4805-A040-80DBE83CADD3}" type="presOf" srcId="{43D7C478-5497-49B9-A973-0BFBBB44824C}" destId="{9D1B1098-CB5D-4C0B-BC2C-731B03DB61D8}" srcOrd="1" destOrd="0" presId="urn:microsoft.com/office/officeart/2005/8/layout/list1"/>
    <dgm:cxn modelId="{4795EF7F-5035-43C1-B0D1-CC464355F74C}"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416772DE-1E70-4F40-818E-D76F892B0DC6}" type="presParOf" srcId="{7BB6339D-6D20-415D-AEC4-84929A11953F}" destId="{256C42CA-0670-4FA0-8835-64139C630D71}" srcOrd="0" destOrd="0" presId="urn:microsoft.com/office/officeart/2005/8/layout/list1"/>
    <dgm:cxn modelId="{B3751D4C-7933-4243-BD47-6EADC1D65441}" type="presParOf" srcId="{256C42CA-0670-4FA0-8835-64139C630D71}" destId="{F3EC6D97-D965-45FF-A6C9-B8102D5A4710}" srcOrd="0" destOrd="0" presId="urn:microsoft.com/office/officeart/2005/8/layout/list1"/>
    <dgm:cxn modelId="{B155DB1D-BAF7-4755-BB3E-F1A742AD2774}" type="presParOf" srcId="{256C42CA-0670-4FA0-8835-64139C630D71}" destId="{9D1B1098-CB5D-4C0B-BC2C-731B03DB61D8}" srcOrd="1" destOrd="0" presId="urn:microsoft.com/office/officeart/2005/8/layout/list1"/>
    <dgm:cxn modelId="{B05347CE-7B38-406D-B897-5D3BD46D35B8}" type="presParOf" srcId="{7BB6339D-6D20-415D-AEC4-84929A11953F}" destId="{E27F10E1-7911-42C2-99DD-2D1FF63DDA09}" srcOrd="1" destOrd="0" presId="urn:microsoft.com/office/officeart/2005/8/layout/list1"/>
    <dgm:cxn modelId="{046192D0-71F5-41A2-A45A-16AD46B41293}"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71AC078-8CDE-4C35-8CCC-561B8370A92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FD774E7-B18A-446D-8D9B-4538EFBF3054}">
      <dgm:prSet/>
      <dgm:spPr/>
      <dgm:t>
        <a:bodyPr/>
        <a:lstStyle/>
        <a:p>
          <a:pPr rtl="0"/>
          <a:r>
            <a:rPr lang="en-US" b="1" dirty="0" smtClean="0"/>
            <a:t>CSBG Org. Standard 5.6</a:t>
          </a:r>
          <a:endParaRPr lang="en-US" dirty="0"/>
        </a:p>
      </dgm:t>
    </dgm:pt>
    <dgm:pt modelId="{E47F5BD0-AA70-46F8-8C18-AD20FF504333}" type="parTrans" cxnId="{3F62F506-04C2-4DEF-83E1-2FC796B747C8}">
      <dgm:prSet/>
      <dgm:spPr/>
      <dgm:t>
        <a:bodyPr/>
        <a:lstStyle/>
        <a:p>
          <a:endParaRPr lang="en-US"/>
        </a:p>
      </dgm:t>
    </dgm:pt>
    <dgm:pt modelId="{C0473CC3-4B85-40CA-9AF7-5F14D1D569C8}" type="sibTrans" cxnId="{3F62F506-04C2-4DEF-83E1-2FC796B747C8}">
      <dgm:prSet/>
      <dgm:spPr/>
      <dgm:t>
        <a:bodyPr/>
        <a:lstStyle/>
        <a:p>
          <a:endParaRPr lang="en-US"/>
        </a:p>
      </dgm:t>
    </dgm:pt>
    <dgm:pt modelId="{A1ABBD22-C6C6-45FB-A677-70AA6CB764CD}">
      <dgm:prSet/>
      <dgm:spPr/>
      <dgm:t>
        <a:bodyPr/>
        <a:lstStyle/>
        <a:p>
          <a:pPr rtl="0"/>
          <a:r>
            <a:rPr lang="en-US" dirty="0" smtClean="0"/>
            <a:t>Each board member has signed a conflict of interest</a:t>
          </a:r>
          <a:br>
            <a:rPr lang="en-US" dirty="0" smtClean="0"/>
          </a:br>
          <a:r>
            <a:rPr lang="en-US" dirty="0" smtClean="0"/>
            <a:t>policy  within the past 2 years.</a:t>
          </a:r>
          <a:endParaRPr lang="en-US" dirty="0"/>
        </a:p>
      </dgm:t>
    </dgm:pt>
    <dgm:pt modelId="{8518030A-EBAF-4942-9F63-380984F66DBE}" type="parTrans" cxnId="{A4A47E07-9315-4716-84F7-6D8A50B5E0DE}">
      <dgm:prSet/>
      <dgm:spPr/>
      <dgm:t>
        <a:bodyPr/>
        <a:lstStyle/>
        <a:p>
          <a:endParaRPr lang="en-US"/>
        </a:p>
      </dgm:t>
    </dgm:pt>
    <dgm:pt modelId="{B8B8A973-D74E-44A7-9248-1D556BC7EAFA}" type="sibTrans" cxnId="{A4A47E07-9315-4716-84F7-6D8A50B5E0DE}">
      <dgm:prSet/>
      <dgm:spPr/>
      <dgm:t>
        <a:bodyPr/>
        <a:lstStyle/>
        <a:p>
          <a:endParaRPr lang="en-US"/>
        </a:p>
      </dgm:t>
    </dgm:pt>
    <dgm:pt modelId="{DAB319B9-BD8F-4922-B949-289E57852EFF}" type="pres">
      <dgm:prSet presAssocID="{771AC078-8CDE-4C35-8CCC-561B8370A924}" presName="linear" presStyleCnt="0">
        <dgm:presLayoutVars>
          <dgm:dir/>
          <dgm:animLvl val="lvl"/>
          <dgm:resizeHandles val="exact"/>
        </dgm:presLayoutVars>
      </dgm:prSet>
      <dgm:spPr/>
      <dgm:t>
        <a:bodyPr/>
        <a:lstStyle/>
        <a:p>
          <a:endParaRPr lang="en-US"/>
        </a:p>
      </dgm:t>
    </dgm:pt>
    <dgm:pt modelId="{80FAE777-BD21-4A9E-AA4C-5C47A1C8E241}" type="pres">
      <dgm:prSet presAssocID="{CFD774E7-B18A-446D-8D9B-4538EFBF3054}" presName="parentLin" presStyleCnt="0"/>
      <dgm:spPr/>
      <dgm:t>
        <a:bodyPr/>
        <a:lstStyle/>
        <a:p>
          <a:endParaRPr lang="en-US"/>
        </a:p>
      </dgm:t>
    </dgm:pt>
    <dgm:pt modelId="{C7609EB4-9FDA-4ADB-B680-812F30181AD3}" type="pres">
      <dgm:prSet presAssocID="{CFD774E7-B18A-446D-8D9B-4538EFBF3054}" presName="parentLeftMargin" presStyleLbl="node1" presStyleIdx="0" presStyleCnt="1"/>
      <dgm:spPr/>
      <dgm:t>
        <a:bodyPr/>
        <a:lstStyle/>
        <a:p>
          <a:endParaRPr lang="en-US"/>
        </a:p>
      </dgm:t>
    </dgm:pt>
    <dgm:pt modelId="{5A115E89-08F0-40C0-9AF5-ACA2E7C8D853}" type="pres">
      <dgm:prSet presAssocID="{CFD774E7-B18A-446D-8D9B-4538EFBF3054}" presName="parentText" presStyleLbl="node1" presStyleIdx="0" presStyleCnt="1">
        <dgm:presLayoutVars>
          <dgm:chMax val="0"/>
          <dgm:bulletEnabled val="1"/>
        </dgm:presLayoutVars>
      </dgm:prSet>
      <dgm:spPr/>
      <dgm:t>
        <a:bodyPr/>
        <a:lstStyle/>
        <a:p>
          <a:endParaRPr lang="en-US"/>
        </a:p>
      </dgm:t>
    </dgm:pt>
    <dgm:pt modelId="{1C6F033E-0F0B-4062-855B-5892EE7E500E}" type="pres">
      <dgm:prSet presAssocID="{CFD774E7-B18A-446D-8D9B-4538EFBF3054}" presName="negativeSpace" presStyleCnt="0"/>
      <dgm:spPr/>
      <dgm:t>
        <a:bodyPr/>
        <a:lstStyle/>
        <a:p>
          <a:endParaRPr lang="en-US"/>
        </a:p>
      </dgm:t>
    </dgm:pt>
    <dgm:pt modelId="{C53BB452-C368-4295-9B68-376CC42D2BBB}" type="pres">
      <dgm:prSet presAssocID="{CFD774E7-B18A-446D-8D9B-4538EFBF3054}" presName="childText" presStyleLbl="conFgAcc1" presStyleIdx="0" presStyleCnt="1">
        <dgm:presLayoutVars>
          <dgm:bulletEnabled val="1"/>
        </dgm:presLayoutVars>
      </dgm:prSet>
      <dgm:spPr/>
      <dgm:t>
        <a:bodyPr/>
        <a:lstStyle/>
        <a:p>
          <a:endParaRPr lang="en-US"/>
        </a:p>
      </dgm:t>
    </dgm:pt>
  </dgm:ptLst>
  <dgm:cxnLst>
    <dgm:cxn modelId="{74205087-106B-4C83-8A9E-00ADDB38A03F}" type="presOf" srcId="{A1ABBD22-C6C6-45FB-A677-70AA6CB764CD}" destId="{C53BB452-C368-4295-9B68-376CC42D2BBB}" srcOrd="0" destOrd="0" presId="urn:microsoft.com/office/officeart/2005/8/layout/list1"/>
    <dgm:cxn modelId="{2C829D76-CA9F-4FE7-A93D-BBF7407F39FF}" type="presOf" srcId="{CFD774E7-B18A-446D-8D9B-4538EFBF3054}" destId="{C7609EB4-9FDA-4ADB-B680-812F30181AD3}" srcOrd="0" destOrd="0" presId="urn:microsoft.com/office/officeart/2005/8/layout/list1"/>
    <dgm:cxn modelId="{A4A47E07-9315-4716-84F7-6D8A50B5E0DE}" srcId="{CFD774E7-B18A-446D-8D9B-4538EFBF3054}" destId="{A1ABBD22-C6C6-45FB-A677-70AA6CB764CD}" srcOrd="0" destOrd="0" parTransId="{8518030A-EBAF-4942-9F63-380984F66DBE}" sibTransId="{B8B8A973-D74E-44A7-9248-1D556BC7EAFA}"/>
    <dgm:cxn modelId="{3F62F506-04C2-4DEF-83E1-2FC796B747C8}" srcId="{771AC078-8CDE-4C35-8CCC-561B8370A924}" destId="{CFD774E7-B18A-446D-8D9B-4538EFBF3054}" srcOrd="0" destOrd="0" parTransId="{E47F5BD0-AA70-46F8-8C18-AD20FF504333}" sibTransId="{C0473CC3-4B85-40CA-9AF7-5F14D1D569C8}"/>
    <dgm:cxn modelId="{2FFAD962-729A-4CB4-8286-395D929A34C7}" type="presOf" srcId="{CFD774E7-B18A-446D-8D9B-4538EFBF3054}" destId="{5A115E89-08F0-40C0-9AF5-ACA2E7C8D853}" srcOrd="1" destOrd="0" presId="urn:microsoft.com/office/officeart/2005/8/layout/list1"/>
    <dgm:cxn modelId="{2493946B-9F45-48E4-ACC2-71D674B96397}" type="presOf" srcId="{771AC078-8CDE-4C35-8CCC-561B8370A924}" destId="{DAB319B9-BD8F-4922-B949-289E57852EFF}" srcOrd="0" destOrd="0" presId="urn:microsoft.com/office/officeart/2005/8/layout/list1"/>
    <dgm:cxn modelId="{C63DF789-CA53-485D-9552-5C1755E4213E}" type="presParOf" srcId="{DAB319B9-BD8F-4922-B949-289E57852EFF}" destId="{80FAE777-BD21-4A9E-AA4C-5C47A1C8E241}" srcOrd="0" destOrd="0" presId="urn:microsoft.com/office/officeart/2005/8/layout/list1"/>
    <dgm:cxn modelId="{E565F74F-7FCC-4A24-BCAA-D2D551DE331D}" type="presParOf" srcId="{80FAE777-BD21-4A9E-AA4C-5C47A1C8E241}" destId="{C7609EB4-9FDA-4ADB-B680-812F30181AD3}" srcOrd="0" destOrd="0" presId="urn:microsoft.com/office/officeart/2005/8/layout/list1"/>
    <dgm:cxn modelId="{B9DD2D14-4A3C-4D7D-88F6-849D69C35154}" type="presParOf" srcId="{80FAE777-BD21-4A9E-AA4C-5C47A1C8E241}" destId="{5A115E89-08F0-40C0-9AF5-ACA2E7C8D853}" srcOrd="1" destOrd="0" presId="urn:microsoft.com/office/officeart/2005/8/layout/list1"/>
    <dgm:cxn modelId="{178F3267-B34C-4FB6-A54B-C2C38C6A5978}" type="presParOf" srcId="{DAB319B9-BD8F-4922-B949-289E57852EFF}" destId="{1C6F033E-0F0B-4062-855B-5892EE7E500E}" srcOrd="1" destOrd="0" presId="urn:microsoft.com/office/officeart/2005/8/layout/list1"/>
    <dgm:cxn modelId="{8C594E0C-ED14-454F-935F-D9A3CEB487CB}" type="presParOf" srcId="{DAB319B9-BD8F-4922-B949-289E57852EFF}" destId="{C53BB452-C368-4295-9B68-376CC42D2BBB}"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100" b="1" dirty="0" smtClean="0"/>
            <a:t>CSBG Org. Standard 7.7</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a:t>
          </a:r>
          <a:br>
            <a:rPr lang="en-US" sz="2100" dirty="0" smtClean="0"/>
          </a:br>
          <a:r>
            <a:rPr lang="en-US" sz="2100" dirty="0" smtClean="0"/>
            <a:t>whistleblower policy that has</a:t>
          </a:r>
          <a:br>
            <a:rPr lang="en-US" sz="2100" dirty="0" smtClean="0"/>
          </a:br>
          <a:r>
            <a:rPr lang="en-US" sz="2100" dirty="0" smtClean="0"/>
            <a:t>been approved by the</a:t>
          </a:r>
          <a:br>
            <a:rPr lang="en-US" sz="2100" dirty="0" smtClean="0"/>
          </a:br>
          <a:r>
            <a:rPr lang="en-US" sz="2100" dirty="0" smtClean="0"/>
            <a:t>governing board.</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0030F2E4-1913-49EC-A352-0EE7A3B578EE}" type="presOf" srcId="{43D7C478-5497-49B9-A973-0BFBBB44824C}" destId="{F3EC6D97-D965-45FF-A6C9-B8102D5A4710}" srcOrd="0" destOrd="0" presId="urn:microsoft.com/office/officeart/2005/8/layout/list1"/>
    <dgm:cxn modelId="{8DA7E028-DA4E-4D5A-A051-15F42E211248}" type="presOf" srcId="{43D7C478-5497-49B9-A973-0BFBBB44824C}" destId="{9D1B1098-CB5D-4C0B-BC2C-731B03DB61D8}" srcOrd="1" destOrd="0" presId="urn:microsoft.com/office/officeart/2005/8/layout/list1"/>
    <dgm:cxn modelId="{25635D52-4550-400D-978A-62C610C6F3F2}"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7A5D34C3-2726-47DC-8AFB-FDCF032F4011}" type="presOf" srcId="{060AB81C-5421-4B53-B0C5-BE334BD90894}" destId="{D8977CAF-A5AB-4442-90CF-82F91A23825C}" srcOrd="0" destOrd="0" presId="urn:microsoft.com/office/officeart/2005/8/layout/list1"/>
    <dgm:cxn modelId="{8BF53E18-3397-47EA-90B4-20C6A7504480}" type="presParOf" srcId="{7BB6339D-6D20-415D-AEC4-84929A11953F}" destId="{256C42CA-0670-4FA0-8835-64139C630D71}" srcOrd="0" destOrd="0" presId="urn:microsoft.com/office/officeart/2005/8/layout/list1"/>
    <dgm:cxn modelId="{471FBEF8-BB44-4384-8429-0CA522DBB38D}" type="presParOf" srcId="{256C42CA-0670-4FA0-8835-64139C630D71}" destId="{F3EC6D97-D965-45FF-A6C9-B8102D5A4710}" srcOrd="0" destOrd="0" presId="urn:microsoft.com/office/officeart/2005/8/layout/list1"/>
    <dgm:cxn modelId="{CC26B8F2-8A05-47E0-B1E6-E0CA99961309}" type="presParOf" srcId="{256C42CA-0670-4FA0-8835-64139C630D71}" destId="{9D1B1098-CB5D-4C0B-BC2C-731B03DB61D8}" srcOrd="1" destOrd="0" presId="urn:microsoft.com/office/officeart/2005/8/layout/list1"/>
    <dgm:cxn modelId="{4DA65540-6643-4A78-8016-5C31622CBB4A}" type="presParOf" srcId="{7BB6339D-6D20-415D-AEC4-84929A11953F}" destId="{E27F10E1-7911-42C2-99DD-2D1FF63DDA09}" srcOrd="1" destOrd="0" presId="urn:microsoft.com/office/officeart/2005/8/layout/list1"/>
    <dgm:cxn modelId="{6C56884A-7F6A-4248-89A8-896CF300BCAD}"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dgm:t>
        <a:bodyPr/>
        <a:lstStyle/>
        <a:p>
          <a:pPr rtl="0"/>
          <a:r>
            <a:rPr lang="en-US" sz="2200" b="1" dirty="0" smtClean="0"/>
            <a:t>CSBG Org. Standard 8.8</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F8E35043-6D8B-45F5-827B-58EEDAEC3862}">
      <dgm:prSet custT="1"/>
      <dgm:spPr/>
      <dgm:t>
        <a:bodyPr/>
        <a:lstStyle/>
        <a:p>
          <a:pPr rtl="0"/>
          <a:r>
            <a:rPr lang="en-US" sz="2200" b="1" dirty="0" smtClean="0"/>
            <a:t>CSBG Org. Standard 8.6</a:t>
          </a:r>
          <a:endParaRPr lang="en-US" sz="2200" dirty="0"/>
        </a:p>
      </dgm:t>
    </dgm:pt>
    <dgm:pt modelId="{1FCBE3A2-F933-40CC-949A-BF1DA8D6779F}" type="parTrans" cxnId="{05869E28-561E-493B-A5A1-0A2E6F434973}">
      <dgm:prSet/>
      <dgm:spPr/>
      <dgm:t>
        <a:bodyPr/>
        <a:lstStyle/>
        <a:p>
          <a:endParaRPr lang="en-US"/>
        </a:p>
      </dgm:t>
    </dgm:pt>
    <dgm:pt modelId="{742AE495-6E7C-47DE-AC1D-9179D5D8B389}" type="sibTrans" cxnId="{05869E28-561E-493B-A5A1-0A2E6F434973}">
      <dgm:prSet/>
      <dgm:spPr/>
      <dgm:t>
        <a:bodyPr/>
        <a:lstStyle/>
        <a:p>
          <a:endParaRPr lang="en-US"/>
        </a:p>
      </dgm:t>
    </dgm:pt>
    <dgm:pt modelId="{A4135620-A787-42D8-8105-177A4585E108}">
      <dgm:prSet custT="1"/>
      <dgm:spPr/>
      <dgm:t>
        <a:bodyPr/>
        <a:lstStyle/>
        <a:p>
          <a:r>
            <a:rPr lang="en-US" sz="2200" dirty="0" smtClean="0"/>
            <a:t>All required filings and payments related to payroll withholdings are completed on time. </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A81E7D12-7918-4D7D-B025-45F111568555}">
      <dgm:prSet custT="1"/>
      <dgm:spPr/>
      <dgm:t>
        <a:bodyPr/>
        <a:lstStyle/>
        <a:p>
          <a:pPr rtl="0"/>
          <a:r>
            <a:rPr lang="en-US" sz="2200" dirty="0" smtClean="0"/>
            <a:t>The IRS Form 990 is completed annually and made available to the governing board for review. </a:t>
          </a:r>
          <a:endParaRPr lang="en-US" sz="2200" dirty="0"/>
        </a:p>
      </dgm:t>
    </dgm:pt>
    <dgm:pt modelId="{43240862-A38B-4EC4-BFD4-1611D9CA9EF1}" type="parTrans" cxnId="{7B8EF5B8-34CD-44EF-9116-CF55C256D713}">
      <dgm:prSet/>
      <dgm:spPr/>
      <dgm:t>
        <a:bodyPr/>
        <a:lstStyle/>
        <a:p>
          <a:endParaRPr lang="en-US"/>
        </a:p>
      </dgm:t>
    </dgm:pt>
    <dgm:pt modelId="{701DF02D-5088-44EE-8014-096EC251728F}" type="sibTrans" cxnId="{7B8EF5B8-34CD-44EF-9116-CF55C256D713}">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2"/>
      <dgm:spPr/>
      <dgm:t>
        <a:bodyPr/>
        <a:lstStyle/>
        <a:p>
          <a:endParaRPr lang="en-US"/>
        </a:p>
      </dgm:t>
    </dgm:pt>
    <dgm:pt modelId="{A59967A4-4F75-4E1F-8F8A-721A2E10B0DB}" type="pres">
      <dgm:prSet presAssocID="{FAE80455-538E-442B-B397-B3B0904D8D1F}" presName="parentText" presStyleLbl="node1" presStyleIdx="0" presStyleCnt="2"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2">
        <dgm:presLayoutVars>
          <dgm:bulletEnabled val="1"/>
        </dgm:presLayoutVars>
      </dgm:prSet>
      <dgm:spPr/>
      <dgm:t>
        <a:bodyPr/>
        <a:lstStyle/>
        <a:p>
          <a:endParaRPr lang="en-US"/>
        </a:p>
      </dgm:t>
    </dgm:pt>
    <dgm:pt modelId="{384D30B5-7714-498B-8A06-A3F36D162DEE}" type="pres">
      <dgm:prSet presAssocID="{118B66FB-95CC-4C8F-B389-12B0DF0F2D90}" presName="spaceBetweenRectangles" presStyleCnt="0"/>
      <dgm:spPr/>
      <dgm:t>
        <a:bodyPr/>
        <a:lstStyle/>
        <a:p>
          <a:endParaRPr lang="en-US"/>
        </a:p>
      </dgm:t>
    </dgm:pt>
    <dgm:pt modelId="{EDDE527B-02DB-47C4-A873-DDA3B2DF4808}" type="pres">
      <dgm:prSet presAssocID="{F8E35043-6D8B-45F5-827B-58EEDAEC3862}" presName="parentLin" presStyleCnt="0"/>
      <dgm:spPr/>
      <dgm:t>
        <a:bodyPr/>
        <a:lstStyle/>
        <a:p>
          <a:endParaRPr lang="en-US"/>
        </a:p>
      </dgm:t>
    </dgm:pt>
    <dgm:pt modelId="{055242C3-510E-44D2-9E4E-9B8AE9020904}" type="pres">
      <dgm:prSet presAssocID="{F8E35043-6D8B-45F5-827B-58EEDAEC3862}" presName="parentLeftMargin" presStyleLbl="node1" presStyleIdx="0" presStyleCnt="2"/>
      <dgm:spPr/>
      <dgm:t>
        <a:bodyPr/>
        <a:lstStyle/>
        <a:p>
          <a:endParaRPr lang="en-US"/>
        </a:p>
      </dgm:t>
    </dgm:pt>
    <dgm:pt modelId="{65FC1830-3DD6-47DA-B6C4-88800DA8AF17}" type="pres">
      <dgm:prSet presAssocID="{F8E35043-6D8B-45F5-827B-58EEDAEC3862}" presName="parentText" presStyleLbl="node1" presStyleIdx="1" presStyleCnt="2" custScaleY="76737">
        <dgm:presLayoutVars>
          <dgm:chMax val="0"/>
          <dgm:bulletEnabled val="1"/>
        </dgm:presLayoutVars>
      </dgm:prSet>
      <dgm:spPr/>
      <dgm:t>
        <a:bodyPr/>
        <a:lstStyle/>
        <a:p>
          <a:endParaRPr lang="en-US"/>
        </a:p>
      </dgm:t>
    </dgm:pt>
    <dgm:pt modelId="{4F4711D0-7B8D-4622-8B7C-9E9B8B0B9BF3}" type="pres">
      <dgm:prSet presAssocID="{F8E35043-6D8B-45F5-827B-58EEDAEC3862}" presName="negativeSpace" presStyleCnt="0"/>
      <dgm:spPr/>
      <dgm:t>
        <a:bodyPr/>
        <a:lstStyle/>
        <a:p>
          <a:endParaRPr lang="en-US"/>
        </a:p>
      </dgm:t>
    </dgm:pt>
    <dgm:pt modelId="{1A80C4B6-7D56-417B-B248-5B80D48C89CA}" type="pres">
      <dgm:prSet presAssocID="{F8E35043-6D8B-45F5-827B-58EEDAEC3862}" presName="childText" presStyleLbl="conFgAcc1" presStyleIdx="1" presStyleCnt="2">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E1606B0C-0977-49A6-8EFE-982CE17C257E}" type="presOf" srcId="{90EE369E-C54E-4513-BA85-54D0BA22D766}" destId="{1BE2930B-624C-471A-B0BE-EE04287712FA}" srcOrd="0" destOrd="0" presId="urn:microsoft.com/office/officeart/2005/8/layout/list1"/>
    <dgm:cxn modelId="{31AF4954-AA2B-43E5-9ECB-8830AF28FBF5}" type="presOf" srcId="{A81E7D12-7918-4D7D-B025-45F111568555}" destId="{1A80C4B6-7D56-417B-B248-5B80D48C89CA}" srcOrd="0" destOrd="0" presId="urn:microsoft.com/office/officeart/2005/8/layout/list1"/>
    <dgm:cxn modelId="{AEA4E909-1C38-459F-B368-2E0C2D3BB452}" srcId="{90EE369E-C54E-4513-BA85-54D0BA22D766}" destId="{FAE80455-538E-442B-B397-B3B0904D8D1F}" srcOrd="0" destOrd="0" parTransId="{33AC76D9-450E-404F-AF7B-037D64F18722}" sibTransId="{118B66FB-95CC-4C8F-B389-12B0DF0F2D90}"/>
    <dgm:cxn modelId="{FB0D1E15-B009-477B-B0B3-4622A507B4CF}" type="presOf" srcId="{F8E35043-6D8B-45F5-827B-58EEDAEC3862}" destId="{65FC1830-3DD6-47DA-B6C4-88800DA8AF17}" srcOrd="1" destOrd="0" presId="urn:microsoft.com/office/officeart/2005/8/layout/list1"/>
    <dgm:cxn modelId="{05869E28-561E-493B-A5A1-0A2E6F434973}" srcId="{90EE369E-C54E-4513-BA85-54D0BA22D766}" destId="{F8E35043-6D8B-45F5-827B-58EEDAEC3862}" srcOrd="1" destOrd="0" parTransId="{1FCBE3A2-F933-40CC-949A-BF1DA8D6779F}" sibTransId="{742AE495-6E7C-47DE-AC1D-9179D5D8B389}"/>
    <dgm:cxn modelId="{781EF057-D6E5-4EC0-943D-9E5D2A3887B0}" type="presOf" srcId="{FAE80455-538E-442B-B397-B3B0904D8D1F}" destId="{7A1CAB6F-B57A-4032-9700-7DAF631E5609}" srcOrd="0" destOrd="0" presId="urn:microsoft.com/office/officeart/2005/8/layout/list1"/>
    <dgm:cxn modelId="{00736ED8-DF14-4C2F-A04D-6438C3FB1034}" type="presOf" srcId="{A4135620-A787-42D8-8105-177A4585E108}" destId="{C63E4D7E-2A44-4193-A91C-461406CFDBFE}" srcOrd="0" destOrd="0" presId="urn:microsoft.com/office/officeart/2005/8/layout/list1"/>
    <dgm:cxn modelId="{AB56E148-6A8D-4C01-B2A0-2C73BD0031BD}" type="presOf" srcId="{F8E35043-6D8B-45F5-827B-58EEDAEC3862}" destId="{055242C3-510E-44D2-9E4E-9B8AE9020904}" srcOrd="0" destOrd="0" presId="urn:microsoft.com/office/officeart/2005/8/layout/list1"/>
    <dgm:cxn modelId="{7B8EF5B8-34CD-44EF-9116-CF55C256D713}" srcId="{F8E35043-6D8B-45F5-827B-58EEDAEC3862}" destId="{A81E7D12-7918-4D7D-B025-45F111568555}" srcOrd="0" destOrd="0" parTransId="{43240862-A38B-4EC4-BFD4-1611D9CA9EF1}" sibTransId="{701DF02D-5088-44EE-8014-096EC251728F}"/>
    <dgm:cxn modelId="{FE598FD6-6FA3-41FB-86D0-6B58A9ABE00E}" type="presOf" srcId="{FAE80455-538E-442B-B397-B3B0904D8D1F}" destId="{A59967A4-4F75-4E1F-8F8A-721A2E10B0DB}" srcOrd="1" destOrd="0" presId="urn:microsoft.com/office/officeart/2005/8/layout/list1"/>
    <dgm:cxn modelId="{A9035F61-2374-46D0-B241-B2C92BB4BD0D}" type="presParOf" srcId="{1BE2930B-624C-471A-B0BE-EE04287712FA}" destId="{CF2EC409-70E1-4A57-BD26-D127B8A887C6}" srcOrd="0" destOrd="0" presId="urn:microsoft.com/office/officeart/2005/8/layout/list1"/>
    <dgm:cxn modelId="{CFDDEAC4-DDD9-40D8-A4D7-4DB076A2E5BB}" type="presParOf" srcId="{CF2EC409-70E1-4A57-BD26-D127B8A887C6}" destId="{7A1CAB6F-B57A-4032-9700-7DAF631E5609}" srcOrd="0" destOrd="0" presId="urn:microsoft.com/office/officeart/2005/8/layout/list1"/>
    <dgm:cxn modelId="{F43568F2-FB86-4C3E-B55D-8B1090F08872}" type="presParOf" srcId="{CF2EC409-70E1-4A57-BD26-D127B8A887C6}" destId="{A59967A4-4F75-4E1F-8F8A-721A2E10B0DB}" srcOrd="1" destOrd="0" presId="urn:microsoft.com/office/officeart/2005/8/layout/list1"/>
    <dgm:cxn modelId="{1F8751A5-C058-4F58-80A3-0FD340D0736E}" type="presParOf" srcId="{1BE2930B-624C-471A-B0BE-EE04287712FA}" destId="{DA4C39E9-BE23-4045-BA7B-EA616B208AE7}" srcOrd="1" destOrd="0" presId="urn:microsoft.com/office/officeart/2005/8/layout/list1"/>
    <dgm:cxn modelId="{BA038DFA-75F7-45C1-AF0D-D293A413B12D}" type="presParOf" srcId="{1BE2930B-624C-471A-B0BE-EE04287712FA}" destId="{C63E4D7E-2A44-4193-A91C-461406CFDBFE}" srcOrd="2" destOrd="0" presId="urn:microsoft.com/office/officeart/2005/8/layout/list1"/>
    <dgm:cxn modelId="{EAB40550-1F30-421C-9774-9C4C20890C2E}" type="presParOf" srcId="{1BE2930B-624C-471A-B0BE-EE04287712FA}" destId="{384D30B5-7714-498B-8A06-A3F36D162DEE}" srcOrd="3" destOrd="0" presId="urn:microsoft.com/office/officeart/2005/8/layout/list1"/>
    <dgm:cxn modelId="{3E317EED-BFCE-4C91-9E4C-9228A6782F43}" type="presParOf" srcId="{1BE2930B-624C-471A-B0BE-EE04287712FA}" destId="{EDDE527B-02DB-47C4-A873-DDA3B2DF4808}" srcOrd="4" destOrd="0" presId="urn:microsoft.com/office/officeart/2005/8/layout/list1"/>
    <dgm:cxn modelId="{4537F0E9-F55E-4F58-A892-535D907B64F3}" type="presParOf" srcId="{EDDE527B-02DB-47C4-A873-DDA3B2DF4808}" destId="{055242C3-510E-44D2-9E4E-9B8AE9020904}" srcOrd="0" destOrd="0" presId="urn:microsoft.com/office/officeart/2005/8/layout/list1"/>
    <dgm:cxn modelId="{63B201C9-9F3C-42ED-A229-31E4F5D48A6D}" type="presParOf" srcId="{EDDE527B-02DB-47C4-A873-DDA3B2DF4808}" destId="{65FC1830-3DD6-47DA-B6C4-88800DA8AF17}" srcOrd="1" destOrd="0" presId="urn:microsoft.com/office/officeart/2005/8/layout/list1"/>
    <dgm:cxn modelId="{2A546BAB-5B21-44B6-83E4-84681D74B435}" type="presParOf" srcId="{1BE2930B-624C-471A-B0BE-EE04287712FA}" destId="{4F4711D0-7B8D-4622-8B7C-9E9B8B0B9BF3}" srcOrd="5" destOrd="0" presId="urn:microsoft.com/office/officeart/2005/8/layout/list1"/>
    <dgm:cxn modelId="{AB9F049A-5017-4C1E-89C7-26D6168A9507}" type="presParOf" srcId="{1BE2930B-624C-471A-B0BE-EE04287712FA}" destId="{1A80C4B6-7D56-417B-B248-5B80D48C89CA}"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t>The governing board receives financial reports at each regular meeting that include the following:</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E03C3213-E312-4297-BC47-898BEBDE4381}">
      <dgm:prSet custT="1"/>
      <dgm:spPr/>
      <dgm:t>
        <a:bodyPr/>
        <a:lstStyle/>
        <a:p>
          <a:pPr rtl="0"/>
          <a:r>
            <a:rPr lang="en-US" sz="2200" dirty="0" smtClean="0"/>
            <a:t>Balance sheet/statement of financial position.</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E936E25A-E384-4243-9B55-240DBD2FEEE7}">
      <dgm:prSet custT="1"/>
      <dgm:spPr/>
      <dgm:t>
        <a:bodyPr/>
        <a:lstStyle/>
        <a:p>
          <a:pPr rtl="0"/>
          <a:r>
            <a:rPr lang="en-US" sz="2200" dirty="0" smtClean="0"/>
            <a:t>Org.-wide report on revenue and expenditures that compares budget to actual, categorized by program; and</a:t>
          </a:r>
          <a:endParaRPr lang="en-US" sz="2200" dirty="0"/>
        </a:p>
      </dgm:t>
    </dgm:pt>
    <dgm:pt modelId="{88A685E3-FEFA-42F7-B31C-323B42B67108}" type="parTrans" cxnId="{F788CB19-8230-4EA8-B376-30AC228599AA}">
      <dgm:prSet/>
      <dgm:spPr/>
      <dgm:t>
        <a:bodyPr/>
        <a:lstStyle/>
        <a:p>
          <a:endParaRPr lang="en-US"/>
        </a:p>
      </dgm:t>
    </dgm:pt>
    <dgm:pt modelId="{58F4862E-89D3-4E11-AEDA-4CA32B800855}" type="sibTrans" cxnId="{F788CB19-8230-4EA8-B376-30AC228599AA}">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46313" custLinFactNeighborX="-49890" custLinFactNeighborY="-52264">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pt>
    <dgm:pt modelId="{2A196932-51F7-4168-BD7F-DF0FA62C4464}" type="pres">
      <dgm:prSet presAssocID="{2BD90F7B-65ED-4694-AA23-B058F595EFBF}" presName="childText" presStyleLbl="conFgAcc1" presStyleIdx="0" presStyleCnt="1" custScaleY="68529" custLinFactNeighborY="-34507">
        <dgm:presLayoutVars>
          <dgm:bulletEnabled val="1"/>
        </dgm:presLayoutVars>
      </dgm:prSet>
      <dgm:spPr/>
      <dgm:t>
        <a:bodyPr/>
        <a:lstStyle/>
        <a:p>
          <a:endParaRPr lang="en-US"/>
        </a:p>
      </dgm:t>
    </dgm:pt>
  </dgm:ptLst>
  <dgm:cxnLst>
    <dgm:cxn modelId="{E2D14D2B-A83D-460D-91CA-3EB6CBCC2607}" srcId="{67955832-6505-462A-A9B7-8E4E6CAE0476}" destId="{2BD90F7B-65ED-4694-AA23-B058F595EFBF}" srcOrd="0" destOrd="0" parTransId="{FE05CE71-1699-4F12-A83A-08B8E72188E9}" sibTransId="{185D51AF-C4CA-4274-BB35-DA4E39E2E46E}"/>
    <dgm:cxn modelId="{256831DF-7491-4A3E-979F-DF6E393FC179}" type="presOf" srcId="{67955832-6505-462A-A9B7-8E4E6CAE0476}" destId="{26B1FEAC-1977-4A0B-A5C3-EF74FF127C34}" srcOrd="0" destOrd="0" presId="urn:microsoft.com/office/officeart/2005/8/layout/list1"/>
    <dgm:cxn modelId="{14871114-F011-4801-8768-E8FC8C6D8179}" type="presOf" srcId="{2BD90F7B-65ED-4694-AA23-B058F595EFBF}" destId="{DA9324B1-DAE2-4BFC-9A92-AC9B7F1E547B}" srcOrd="1" destOrd="0" presId="urn:microsoft.com/office/officeart/2005/8/layout/list1"/>
    <dgm:cxn modelId="{8EACDF67-7095-4364-9E15-7BE59B80EF26}" type="presOf" srcId="{E936E25A-E384-4243-9B55-240DBD2FEEE7}" destId="{2A196932-51F7-4168-BD7F-DF0FA62C4464}" srcOrd="0" destOrd="1" presId="urn:microsoft.com/office/officeart/2005/8/layout/list1"/>
    <dgm:cxn modelId="{17A599D1-594A-47F9-AAC5-CD836F728B9C}" type="presOf" srcId="{2BD90F7B-65ED-4694-AA23-B058F595EFBF}" destId="{1196927C-0CD1-4547-BA0B-B50AACD17626}" srcOrd="0" destOrd="0" presId="urn:microsoft.com/office/officeart/2005/8/layout/list1"/>
    <dgm:cxn modelId="{8541D072-AAE6-4359-9B30-546AEC622ADA}" srcId="{9909F3C9-FEF2-4283-806B-82E7D53AD067}" destId="{E03C3213-E312-4297-BC47-898BEBDE4381}" srcOrd="1" destOrd="0" parTransId="{242085A3-A35E-4FED-99DF-4D5174EE5325}" sibTransId="{9C54BAA6-792A-47F3-93AB-62925AB00B25}"/>
    <dgm:cxn modelId="{F788CB19-8230-4EA8-B376-30AC228599AA}" srcId="{9909F3C9-FEF2-4283-806B-82E7D53AD067}" destId="{E936E25A-E384-4243-9B55-240DBD2FEEE7}" srcOrd="0" destOrd="0" parTransId="{88A685E3-FEFA-42F7-B31C-323B42B67108}" sibTransId="{58F4862E-89D3-4E11-AEDA-4CA32B800855}"/>
    <dgm:cxn modelId="{CBC4B577-23B6-4549-9A49-AF73FF9CF111}" type="presOf" srcId="{E03C3213-E312-4297-BC47-898BEBDE4381}" destId="{2A196932-51F7-4168-BD7F-DF0FA62C4464}" srcOrd="0" destOrd="2"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163F059C-8939-489B-8FF9-1A1E9AE845BC}" type="presOf" srcId="{9909F3C9-FEF2-4283-806B-82E7D53AD067}" destId="{2A196932-51F7-4168-BD7F-DF0FA62C446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t>The governing board annually approves an organization-wide budget.</a:t>
          </a:r>
          <a:endParaRPr lang="en-US" sz="2200" dirty="0"/>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5BA7545A-FB5F-4FFA-B988-3833C6DA6B25}" type="presOf" srcId="{3D786ECF-3B11-4442-86F3-10F05B7F6F6B}" destId="{CC2FD1A1-4A14-4D93-92AC-0E3ECB3DF797}" srcOrd="0" destOrd="0" presId="urn:microsoft.com/office/officeart/2005/8/layout/list1"/>
    <dgm:cxn modelId="{CCFE7562-0C6D-435A-A689-B9828CDBFCD1}" type="presOf" srcId="{B6684B05-1E97-4420-9A7D-B253D9DDDDCD}" destId="{085531F9-9C15-4D57-B6FF-65C4287D3E86}" srcOrd="0" destOrd="0" presId="urn:microsoft.com/office/officeart/2005/8/layout/list1"/>
    <dgm:cxn modelId="{34F5BF53-8100-4E6F-8055-63788A41808C}" type="presOf" srcId="{F36DE47D-2ACA-43A9-81F0-8D11DBA290B8}" destId="{AA7B12B5-DB2F-4FBB-908B-C7CEE84D6970}" srcOrd="0" destOrd="0" presId="urn:microsoft.com/office/officeart/2005/8/layout/list1"/>
    <dgm:cxn modelId="{B1E7AA4A-0AA7-4008-A60E-A0D4E171F723}" srcId="{B6684B05-1E97-4420-9A7D-B253D9DDDDCD}" destId="{3D786ECF-3B11-4442-86F3-10F05B7F6F6B}" srcOrd="0" destOrd="0" parTransId="{FF1B22C7-9EB8-4ECB-BA79-A51E8388B7A5}" sibTransId="{BE2FD3C2-30D1-4487-9688-608054352C82}"/>
    <dgm:cxn modelId="{6908F2CA-60D3-4F4C-816E-E8615ED7F709}" type="presOf" srcId="{3D786ECF-3B11-4442-86F3-10F05B7F6F6B}" destId="{550A82C9-5D54-4581-906D-30CE4F5288F7}" srcOrd="1"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228DBE0E-715E-4F18-BA3C-CE196C9A4E6F}" type="presParOf" srcId="{085531F9-9C15-4D57-B6FF-65C4287D3E86}" destId="{1162610A-34F4-446D-AF31-95FFF2A01C3F}" srcOrd="0" destOrd="0" presId="urn:microsoft.com/office/officeart/2005/8/layout/list1"/>
    <dgm:cxn modelId="{A2B2C974-C575-4ABE-89E0-EC54169C1C22}" type="presParOf" srcId="{1162610A-34F4-446D-AF31-95FFF2A01C3F}" destId="{CC2FD1A1-4A14-4D93-92AC-0E3ECB3DF797}" srcOrd="0" destOrd="0" presId="urn:microsoft.com/office/officeart/2005/8/layout/list1"/>
    <dgm:cxn modelId="{97EFAB1E-D9F8-4AA4-94AF-A9973563E056}" type="presParOf" srcId="{1162610A-34F4-446D-AF31-95FFF2A01C3F}" destId="{550A82C9-5D54-4581-906D-30CE4F5288F7}" srcOrd="1" destOrd="0" presId="urn:microsoft.com/office/officeart/2005/8/layout/list1"/>
    <dgm:cxn modelId="{CBA53450-4CCE-4394-8584-54B83A27DAD9}" type="presParOf" srcId="{085531F9-9C15-4D57-B6FF-65C4287D3E86}" destId="{B386848F-BE8B-4990-9C97-8F8A3E0BC5BB}" srcOrd="1" destOrd="0" presId="urn:microsoft.com/office/officeart/2005/8/layout/list1"/>
    <dgm:cxn modelId="{7606DF3D-A8A8-48B0-8B63-74F815777C7D}"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a:solidFill>
          <a:srgbClr val="1F4A7F"/>
        </a:solidFill>
        <a:ln>
          <a:solidFill>
            <a:srgbClr val="1F4A7F"/>
          </a:solidFill>
        </a:ln>
      </dgm:spPr>
      <dgm:t>
        <a:bodyPr/>
        <a:lstStyle/>
        <a:p>
          <a:pPr rtl="0"/>
          <a:r>
            <a:rPr lang="en-US" sz="2600" b="1" dirty="0" smtClean="0"/>
            <a:t>CSBG Org. Standard 7.5:</a:t>
          </a:r>
          <a:endParaRPr lang="en-US" sz="26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a:ln>
          <a:solidFill>
            <a:srgbClr val="1F4A7F"/>
          </a:solidFill>
        </a:ln>
      </dgm:spPr>
      <dgm:t>
        <a:bodyPr/>
        <a:lstStyle/>
        <a:p>
          <a:r>
            <a:rPr lang="en-US" sz="2400" dirty="0" smtClean="0"/>
            <a:t>The governing board reviews and approves CEO/executive director compensation within each calendar year</a:t>
          </a:r>
          <a:r>
            <a:rPr lang="en-US" sz="2200" dirty="0" smtClean="0"/>
            <a:t>.</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X="124520"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C2DD3FB3-AACE-413B-BAE6-88C940ED593E}" type="presOf" srcId="{FAE80455-538E-442B-B397-B3B0904D8D1F}" destId="{7A1CAB6F-B57A-4032-9700-7DAF631E5609}" srcOrd="0" destOrd="0" presId="urn:microsoft.com/office/officeart/2005/8/layout/list1"/>
    <dgm:cxn modelId="{73B82EC1-ACD3-41F5-B4B1-A5F6B20CC0AB}" type="presOf" srcId="{FAE80455-538E-442B-B397-B3B0904D8D1F}" destId="{A59967A4-4F75-4E1F-8F8A-721A2E10B0DB}" srcOrd="1" destOrd="0" presId="urn:microsoft.com/office/officeart/2005/8/layout/list1"/>
    <dgm:cxn modelId="{76B93B2F-EA60-4ADD-ABC0-9D8F40B6D7E7}" type="presOf" srcId="{90EE369E-C54E-4513-BA85-54D0BA22D766}" destId="{1BE2930B-624C-471A-B0BE-EE04287712FA}" srcOrd="0" destOrd="0" presId="urn:microsoft.com/office/officeart/2005/8/layout/list1"/>
    <dgm:cxn modelId="{EA0E3A8E-9909-4BA4-8EC4-E71D54778221}" type="presOf" srcId="{A4135620-A787-42D8-8105-177A4585E108}" destId="{C63E4D7E-2A44-4193-A91C-461406CFDBFE}" srcOrd="0" destOrd="0" presId="urn:microsoft.com/office/officeart/2005/8/layout/list1"/>
    <dgm:cxn modelId="{CA0D027C-5AE7-40BB-8384-4EBE01F45A5E}" type="presParOf" srcId="{1BE2930B-624C-471A-B0BE-EE04287712FA}" destId="{CF2EC409-70E1-4A57-BD26-D127B8A887C6}" srcOrd="0" destOrd="0" presId="urn:microsoft.com/office/officeart/2005/8/layout/list1"/>
    <dgm:cxn modelId="{93DB8F99-7B4F-43D2-9DA5-8F8A35273989}" type="presParOf" srcId="{CF2EC409-70E1-4A57-BD26-D127B8A887C6}" destId="{7A1CAB6F-B57A-4032-9700-7DAF631E5609}" srcOrd="0" destOrd="0" presId="urn:microsoft.com/office/officeart/2005/8/layout/list1"/>
    <dgm:cxn modelId="{6D80A1BC-71C9-4367-BD55-9A7A373EB343}" type="presParOf" srcId="{CF2EC409-70E1-4A57-BD26-D127B8A887C6}" destId="{A59967A4-4F75-4E1F-8F8A-721A2E10B0DB}" srcOrd="1" destOrd="0" presId="urn:microsoft.com/office/officeart/2005/8/layout/list1"/>
    <dgm:cxn modelId="{B85950B0-8E7A-49B2-9940-6C306E0B1BC4}" type="presParOf" srcId="{1BE2930B-624C-471A-B0BE-EE04287712FA}" destId="{DA4C39E9-BE23-4045-BA7B-EA616B208AE7}" srcOrd="1" destOrd="0" presId="urn:microsoft.com/office/officeart/2005/8/layout/list1"/>
    <dgm:cxn modelId="{A45DFCD8-65A8-4E52-8691-C4223435ED3F}"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E03C3213-E312-4297-BC47-898BEBDE4381}">
      <dgm:prSet custT="1"/>
      <dgm:spPr/>
      <dgm:t>
        <a:bodyPr/>
        <a:lstStyle/>
        <a:p>
          <a:pPr rtl="0"/>
          <a:r>
            <a:rPr lang="en-US" sz="2200" b="1" dirty="0" smtClean="0"/>
            <a:t>CSBG Org. Standard 4.6</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F4FF88F1-B069-493F-8314-4D55E8C8AC79}">
      <dgm:prSet custT="1"/>
      <dgm:spPr/>
      <dgm:t>
        <a:bodyPr/>
        <a:lstStyle/>
        <a:p>
          <a:r>
            <a:rPr lang="en-US" sz="2200" dirty="0" smtClean="0"/>
            <a:t>An organization-wide, comprehensive risk assessment has been completed within the past 2 years and reported to the governing board.</a:t>
          </a:r>
          <a:endParaRPr lang="en-US" sz="2200" dirty="0"/>
        </a:p>
      </dgm:t>
    </dgm:pt>
    <dgm:pt modelId="{05C1A4B1-C9BE-4D85-AD09-796C0A71D2ED}" type="parTrans" cxnId="{27090E53-7D60-4F8F-874E-974CA3C56622}">
      <dgm:prSet/>
      <dgm:spPr/>
      <dgm:t>
        <a:bodyPr/>
        <a:lstStyle/>
        <a:p>
          <a:endParaRPr lang="en-US"/>
        </a:p>
      </dgm:t>
    </dgm:pt>
    <dgm:pt modelId="{5C2EDAD2-A899-482B-B5CB-631750D5AAF0}" type="sibTrans" cxnId="{27090E53-7D60-4F8F-874E-974CA3C56622}">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B9B2444E-5439-43A0-BC07-98249FCE2F2B}" type="pres">
      <dgm:prSet presAssocID="{E03C3213-E312-4297-BC47-898BEBDE4381}" presName="parentLin" presStyleCnt="0"/>
      <dgm:spPr/>
    </dgm:pt>
    <dgm:pt modelId="{C0E4B055-531C-4D54-B714-6A7CF8924359}" type="pres">
      <dgm:prSet presAssocID="{E03C3213-E312-4297-BC47-898BEBDE4381}" presName="parentLeftMargin" presStyleLbl="node1" presStyleIdx="0" presStyleCnt="1"/>
      <dgm:spPr/>
      <dgm:t>
        <a:bodyPr/>
        <a:lstStyle/>
        <a:p>
          <a:endParaRPr lang="en-US"/>
        </a:p>
      </dgm:t>
    </dgm:pt>
    <dgm:pt modelId="{9322EC13-C948-456A-ACE2-4BC55E92E5E1}" type="pres">
      <dgm:prSet presAssocID="{E03C3213-E312-4297-BC47-898BEBDE4381}" presName="parentText" presStyleLbl="node1" presStyleIdx="0" presStyleCnt="1" custScaleX="100001" custScaleY="96694">
        <dgm:presLayoutVars>
          <dgm:chMax val="0"/>
          <dgm:bulletEnabled val="1"/>
        </dgm:presLayoutVars>
      </dgm:prSet>
      <dgm:spPr/>
      <dgm:t>
        <a:bodyPr/>
        <a:lstStyle/>
        <a:p>
          <a:endParaRPr lang="en-US"/>
        </a:p>
      </dgm:t>
    </dgm:pt>
    <dgm:pt modelId="{74108189-27CB-45D2-8462-AD6CBA5CFC63}" type="pres">
      <dgm:prSet presAssocID="{E03C3213-E312-4297-BC47-898BEBDE4381}" presName="negativeSpace" presStyleCnt="0"/>
      <dgm:spPr/>
    </dgm:pt>
    <dgm:pt modelId="{1DB34E70-642A-41E5-95C5-70902D039851}" type="pres">
      <dgm:prSet presAssocID="{E03C3213-E312-4297-BC47-898BEBDE4381}" presName="childText" presStyleLbl="conFgAcc1" presStyleIdx="0" presStyleCnt="1" custLinFactNeighborY="-10927">
        <dgm:presLayoutVars>
          <dgm:bulletEnabled val="1"/>
        </dgm:presLayoutVars>
      </dgm:prSet>
      <dgm:spPr/>
      <dgm:t>
        <a:bodyPr/>
        <a:lstStyle/>
        <a:p>
          <a:endParaRPr lang="en-US"/>
        </a:p>
      </dgm:t>
    </dgm:pt>
  </dgm:ptLst>
  <dgm:cxnLst>
    <dgm:cxn modelId="{9CBAD8FD-CE4D-447D-83D7-5F5D2F6AD8FF}" type="presOf" srcId="{F4FF88F1-B069-493F-8314-4D55E8C8AC79}" destId="{1DB34E70-642A-41E5-95C5-70902D039851}" srcOrd="0" destOrd="0" presId="urn:microsoft.com/office/officeart/2005/8/layout/list1"/>
    <dgm:cxn modelId="{07E46459-32D3-426D-8B99-95FC5A25F13B}" type="presOf" srcId="{E03C3213-E312-4297-BC47-898BEBDE4381}" destId="{C0E4B055-531C-4D54-B714-6A7CF8924359}" srcOrd="0" destOrd="0" presId="urn:microsoft.com/office/officeart/2005/8/layout/list1"/>
    <dgm:cxn modelId="{DE41976C-B736-4E24-82FE-EC789A98BC89}" type="presOf" srcId="{E03C3213-E312-4297-BC47-898BEBDE4381}" destId="{9322EC13-C948-456A-ACE2-4BC55E92E5E1}" srcOrd="1" destOrd="0" presId="urn:microsoft.com/office/officeart/2005/8/layout/list1"/>
    <dgm:cxn modelId="{ABEDD716-6C9A-475C-B60E-AC84D05B56E2}" type="presOf" srcId="{67955832-6505-462A-A9B7-8E4E6CAE0476}" destId="{26B1FEAC-1977-4A0B-A5C3-EF74FF127C34}" srcOrd="0" destOrd="0" presId="urn:microsoft.com/office/officeart/2005/8/layout/list1"/>
    <dgm:cxn modelId="{8541D072-AAE6-4359-9B30-546AEC622ADA}" srcId="{67955832-6505-462A-A9B7-8E4E6CAE0476}" destId="{E03C3213-E312-4297-BC47-898BEBDE4381}" srcOrd="0" destOrd="0" parTransId="{242085A3-A35E-4FED-99DF-4D5174EE5325}" sibTransId="{9C54BAA6-792A-47F3-93AB-62925AB00B25}"/>
    <dgm:cxn modelId="{27090E53-7D60-4F8F-874E-974CA3C56622}" srcId="{E03C3213-E312-4297-BC47-898BEBDE4381}" destId="{F4FF88F1-B069-493F-8314-4D55E8C8AC79}" srcOrd="0" destOrd="0" parTransId="{05C1A4B1-C9BE-4D85-AD09-796C0A71D2ED}" sibTransId="{5C2EDAD2-A899-482B-B5CB-631750D5AAF0}"/>
    <dgm:cxn modelId="{FA16F31F-1DEE-4BFF-B435-50FB00ABD4F0}" type="presParOf" srcId="{26B1FEAC-1977-4A0B-A5C3-EF74FF127C34}" destId="{B9B2444E-5439-43A0-BC07-98249FCE2F2B}" srcOrd="0" destOrd="0" presId="urn:microsoft.com/office/officeart/2005/8/layout/list1"/>
    <dgm:cxn modelId="{C020B8FB-9FCC-43DE-A7BA-864ADFC6FFF5}" type="presParOf" srcId="{B9B2444E-5439-43A0-BC07-98249FCE2F2B}" destId="{C0E4B055-531C-4D54-B714-6A7CF8924359}" srcOrd="0" destOrd="0" presId="urn:microsoft.com/office/officeart/2005/8/layout/list1"/>
    <dgm:cxn modelId="{B34F910F-D68E-4597-B2F8-C2EC4E109907}" type="presParOf" srcId="{B9B2444E-5439-43A0-BC07-98249FCE2F2B}" destId="{9322EC13-C948-456A-ACE2-4BC55E92E5E1}" srcOrd="1" destOrd="0" presId="urn:microsoft.com/office/officeart/2005/8/layout/list1"/>
    <dgm:cxn modelId="{93453282-AA42-4BF8-9EDC-DA9680A7A65E}" type="presParOf" srcId="{26B1FEAC-1977-4A0B-A5C3-EF74FF127C34}" destId="{74108189-27CB-45D2-8462-AD6CBA5CFC63}" srcOrd="1" destOrd="0" presId="urn:microsoft.com/office/officeart/2005/8/layout/list1"/>
    <dgm:cxn modelId="{32F1B623-ED78-4E23-9174-7AF197A007A3}" type="presParOf" srcId="{26B1FEAC-1977-4A0B-A5C3-EF74FF127C34}" destId="{1DB34E70-642A-41E5-95C5-70902D039851}"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CFAA17-A84C-42B5-8BC3-11F91DA95C3E}">
      <dsp:nvSpPr>
        <dsp:cNvPr id="0" name=""/>
        <dsp:cNvSpPr/>
      </dsp:nvSpPr>
      <dsp:spPr>
        <a:xfrm>
          <a:off x="685056" y="306"/>
          <a:ext cx="2867586" cy="213298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1/3 elected or appointed public officials </a:t>
          </a:r>
          <a:endParaRPr lang="en-US" sz="2000" b="1" kern="1200" dirty="0"/>
        </a:p>
      </dsp:txBody>
      <dsp:txXfrm>
        <a:off x="685056" y="306"/>
        <a:ext cx="2867586" cy="2132986"/>
      </dsp:txXfrm>
    </dsp:sp>
    <dsp:sp modelId="{50B0C4F4-1621-4BC1-9058-D6F28192187A}">
      <dsp:nvSpPr>
        <dsp:cNvPr id="0" name=""/>
        <dsp:cNvSpPr/>
      </dsp:nvSpPr>
      <dsp:spPr>
        <a:xfrm>
          <a:off x="3126045" y="306"/>
          <a:ext cx="2651664" cy="2132986"/>
        </a:xfrm>
        <a:prstGeom prst="ellipse">
          <a:avLst/>
        </a:prstGeom>
        <a:solidFill>
          <a:schemeClr val="accent3">
            <a:alpha val="50000"/>
            <a:hueOff val="5812304"/>
            <a:satOff val="-18573"/>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At least 1/3 low-income representative</a:t>
          </a:r>
          <a:endParaRPr lang="en-US" sz="2000" b="1" kern="1200" dirty="0"/>
        </a:p>
      </dsp:txBody>
      <dsp:txXfrm>
        <a:off x="3126045" y="306"/>
        <a:ext cx="2651664" cy="2132986"/>
      </dsp:txXfrm>
    </dsp:sp>
    <dsp:sp modelId="{0C0D987E-0AAD-410F-A8C2-0B62A967DB3E}">
      <dsp:nvSpPr>
        <dsp:cNvPr id="0" name=""/>
        <dsp:cNvSpPr/>
      </dsp:nvSpPr>
      <dsp:spPr>
        <a:xfrm>
          <a:off x="5351112" y="306"/>
          <a:ext cx="2726830" cy="2132986"/>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Remainder  individual or group from private sector</a:t>
          </a:r>
          <a:endParaRPr lang="en-US" sz="2000" b="1" kern="1200" dirty="0"/>
        </a:p>
      </dsp:txBody>
      <dsp:txXfrm>
        <a:off x="5351112" y="306"/>
        <a:ext cx="2726830" cy="213298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CD8937-763B-4FAF-8A92-7536E13DB482}">
      <dsp:nvSpPr>
        <dsp:cNvPr id="0" name=""/>
        <dsp:cNvSpPr/>
      </dsp:nvSpPr>
      <dsp:spPr>
        <a:xfrm>
          <a:off x="2881217" y="204311"/>
          <a:ext cx="4054792" cy="140817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9390D1-29D2-44D4-8F2F-FAFD1E92A73B}">
      <dsp:nvSpPr>
        <dsp:cNvPr id="0" name=""/>
        <dsp:cNvSpPr/>
      </dsp:nvSpPr>
      <dsp:spPr>
        <a:xfrm>
          <a:off x="4521993" y="3652456"/>
          <a:ext cx="785812" cy="502920"/>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F852F8-ADB2-48C0-BFE2-DA4DEF05EC4A}">
      <dsp:nvSpPr>
        <dsp:cNvPr id="0" name=""/>
        <dsp:cNvSpPr/>
      </dsp:nvSpPr>
      <dsp:spPr>
        <a:xfrm>
          <a:off x="3028950" y="4054792"/>
          <a:ext cx="3771900" cy="942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tx1">
                  <a:lumMod val="75000"/>
                  <a:lumOff val="25000"/>
                </a:schemeClr>
              </a:solidFill>
            </a:rPr>
            <a:t>Mission</a:t>
          </a:r>
          <a:endParaRPr lang="en-US" sz="3300" b="1" kern="1200" dirty="0">
            <a:solidFill>
              <a:schemeClr val="tx1">
                <a:lumMod val="75000"/>
                <a:lumOff val="25000"/>
              </a:schemeClr>
            </a:solidFill>
          </a:endParaRPr>
        </a:p>
      </dsp:txBody>
      <dsp:txXfrm>
        <a:off x="3028950" y="4054792"/>
        <a:ext cx="3771900" cy="942975"/>
      </dsp:txXfrm>
    </dsp:sp>
    <dsp:sp modelId="{C10AE357-5355-4509-8195-270C039B65C7}">
      <dsp:nvSpPr>
        <dsp:cNvPr id="0" name=""/>
        <dsp:cNvSpPr/>
      </dsp:nvSpPr>
      <dsp:spPr>
        <a:xfrm>
          <a:off x="4355401" y="1721243"/>
          <a:ext cx="1414462" cy="141446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Use</a:t>
          </a:r>
          <a:endParaRPr lang="en-US" sz="2400" b="1" kern="1200" dirty="0"/>
        </a:p>
      </dsp:txBody>
      <dsp:txXfrm>
        <a:off x="4355401" y="1721243"/>
        <a:ext cx="1414462" cy="1414462"/>
      </dsp:txXfrm>
    </dsp:sp>
    <dsp:sp modelId="{12CAB549-5B4F-4988-95FA-21CC60490017}">
      <dsp:nvSpPr>
        <dsp:cNvPr id="0" name=""/>
        <dsp:cNvSpPr/>
      </dsp:nvSpPr>
      <dsp:spPr>
        <a:xfrm>
          <a:off x="3276597" y="559238"/>
          <a:ext cx="1547818" cy="146375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Update</a:t>
          </a:r>
          <a:endParaRPr lang="en-US" sz="2400" b="1" kern="1200" dirty="0"/>
        </a:p>
      </dsp:txBody>
      <dsp:txXfrm>
        <a:off x="3276597" y="559238"/>
        <a:ext cx="1547818" cy="1463756"/>
      </dsp:txXfrm>
    </dsp:sp>
    <dsp:sp modelId="{625157F9-D97D-46D7-A5AF-D55305A770D9}">
      <dsp:nvSpPr>
        <dsp:cNvPr id="0" name=""/>
        <dsp:cNvSpPr/>
      </dsp:nvSpPr>
      <dsp:spPr>
        <a:xfrm>
          <a:off x="4910134" y="211573"/>
          <a:ext cx="1414462" cy="141446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t>Review</a:t>
          </a:r>
          <a:endParaRPr lang="en-US" sz="2200" b="1" kern="1200" dirty="0"/>
        </a:p>
      </dsp:txBody>
      <dsp:txXfrm>
        <a:off x="4910134" y="211573"/>
        <a:ext cx="1414462" cy="1414462"/>
      </dsp:txXfrm>
    </dsp:sp>
    <dsp:sp modelId="{B5B4A145-4FE8-4DF3-83B4-77EC180BBFBA}">
      <dsp:nvSpPr>
        <dsp:cNvPr id="0" name=""/>
        <dsp:cNvSpPr/>
      </dsp:nvSpPr>
      <dsp:spPr>
        <a:xfrm>
          <a:off x="2714625" y="31432"/>
          <a:ext cx="4400550" cy="352044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A7A4B2-46B8-46A2-A7AD-E0012FF61B72}">
      <dsp:nvSpPr>
        <dsp:cNvPr id="0" name=""/>
        <dsp:cNvSpPr/>
      </dsp:nvSpPr>
      <dsp:spPr>
        <a:xfrm>
          <a:off x="0" y="345836"/>
          <a:ext cx="8153400" cy="1738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479044"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reviewed the organization’s mission statement within the past 5 years and assured that: (1) The mission addresses poverty; and (2) The CAA’s programs and services are in alignment with the mission.</a:t>
          </a:r>
          <a:endParaRPr lang="en-US" sz="2000" kern="1200" dirty="0"/>
        </a:p>
      </dsp:txBody>
      <dsp:txXfrm>
        <a:off x="0" y="345836"/>
        <a:ext cx="8153400" cy="1738800"/>
      </dsp:txXfrm>
    </dsp:sp>
    <dsp:sp modelId="{1E76B4C2-1831-415D-B7A8-945C0F5974F4}">
      <dsp:nvSpPr>
        <dsp:cNvPr id="0" name=""/>
        <dsp:cNvSpPr/>
      </dsp:nvSpPr>
      <dsp:spPr>
        <a:xfrm>
          <a:off x="407670" y="6452"/>
          <a:ext cx="5707380" cy="678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4.1:</a:t>
          </a:r>
          <a:endParaRPr lang="en-US" sz="2200" kern="1200" dirty="0"/>
        </a:p>
      </dsp:txBody>
      <dsp:txXfrm>
        <a:off x="407670" y="6452"/>
        <a:ext cx="5707380" cy="67896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096908-397B-4913-897E-49F7A1CE520C}">
      <dsp:nvSpPr>
        <dsp:cNvPr id="0" name=""/>
        <dsp:cNvSpPr/>
      </dsp:nvSpPr>
      <dsp:spPr>
        <a:xfrm>
          <a:off x="0" y="289274"/>
          <a:ext cx="8153400"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Organization has conducted a community assessment and issued a report within the past 3 years.</a:t>
          </a:r>
          <a:r>
            <a:rPr lang="en-US" sz="2000" b="1" kern="1200" dirty="0" smtClean="0"/>
            <a:t> </a:t>
          </a:r>
          <a:endParaRPr lang="en-US" sz="2000" kern="1200" dirty="0"/>
        </a:p>
      </dsp:txBody>
      <dsp:txXfrm>
        <a:off x="0" y="289274"/>
        <a:ext cx="8153400" cy="1107225"/>
      </dsp:txXfrm>
    </dsp:sp>
    <dsp:sp modelId="{B5C83748-4E6E-41AC-A0BF-E1DD262E87D6}">
      <dsp:nvSpPr>
        <dsp:cNvPr id="0" name=""/>
        <dsp:cNvSpPr/>
      </dsp:nvSpPr>
      <dsp:spPr>
        <a:xfrm>
          <a:off x="407670" y="8834"/>
          <a:ext cx="570738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07670" y="8834"/>
        <a:ext cx="5707380" cy="560880"/>
      </dsp:txXfrm>
    </dsp:sp>
    <dsp:sp modelId="{6B10019A-0FC0-4A2C-AEC9-7225A7F562FB}">
      <dsp:nvSpPr>
        <dsp:cNvPr id="0" name=""/>
        <dsp:cNvSpPr/>
      </dsp:nvSpPr>
      <dsp:spPr>
        <a:xfrm>
          <a:off x="0" y="1779540"/>
          <a:ext cx="8153400"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formally accepts the completed community assessment.</a:t>
          </a:r>
          <a:endParaRPr lang="en-US" sz="2000" kern="1200" dirty="0"/>
        </a:p>
      </dsp:txBody>
      <dsp:txXfrm>
        <a:off x="0" y="1779540"/>
        <a:ext cx="8153400" cy="1107225"/>
      </dsp:txXfrm>
    </dsp:sp>
    <dsp:sp modelId="{137D2CC9-0AF7-42AC-83B9-0018AE4C28EF}">
      <dsp:nvSpPr>
        <dsp:cNvPr id="0" name=""/>
        <dsp:cNvSpPr/>
      </dsp:nvSpPr>
      <dsp:spPr>
        <a:xfrm>
          <a:off x="407670" y="1499100"/>
          <a:ext cx="570738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07670" y="1499100"/>
        <a:ext cx="5707380" cy="56088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761313-4D62-4521-872F-3A7C8D14259A}">
      <dsp:nvSpPr>
        <dsp:cNvPr id="0" name=""/>
        <dsp:cNvSpPr/>
      </dsp:nvSpPr>
      <dsp:spPr>
        <a:xfrm>
          <a:off x="76182" y="12310"/>
          <a:ext cx="4756792" cy="4501341"/>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FF00"/>
              </a:solidFill>
            </a:rPr>
            <a:t>Community Action Plan</a:t>
          </a:r>
        </a:p>
        <a:p>
          <a:pPr lvl="0" algn="ctr" defTabSz="1555750">
            <a:lnSpc>
              <a:spcPct val="100000"/>
            </a:lnSpc>
            <a:spcBef>
              <a:spcPct val="0"/>
            </a:spcBef>
            <a:spcAft>
              <a:spcPts val="0"/>
            </a:spcAft>
          </a:pPr>
          <a:r>
            <a:rPr lang="en-US" sz="2900" b="1" kern="1200" dirty="0" smtClean="0">
              <a:solidFill>
                <a:schemeClr val="tx1"/>
              </a:solidFill>
            </a:rPr>
            <a:t>3-Year Review</a:t>
          </a:r>
        </a:p>
        <a:p>
          <a:pPr lvl="0" algn="ctr" defTabSz="1555750">
            <a:lnSpc>
              <a:spcPct val="100000"/>
            </a:lnSpc>
            <a:spcBef>
              <a:spcPct val="0"/>
            </a:spcBef>
            <a:spcAft>
              <a:spcPts val="0"/>
            </a:spcAft>
          </a:pPr>
          <a:r>
            <a:rPr lang="en-US" sz="2200" b="1" kern="1200" dirty="0" smtClean="0">
              <a:solidFill>
                <a:schemeClr val="tx1">
                  <a:lumMod val="75000"/>
                  <a:lumOff val="25000"/>
                </a:schemeClr>
              </a:solidFill>
            </a:rPr>
            <a:t>(Community needs assessment/CSBG-specific)</a:t>
          </a:r>
          <a:endParaRPr lang="en-US" sz="2200" b="1" kern="1200" dirty="0">
            <a:solidFill>
              <a:schemeClr val="tx1">
                <a:lumMod val="75000"/>
                <a:lumOff val="25000"/>
              </a:schemeClr>
            </a:solidFill>
          </a:endParaRPr>
        </a:p>
      </dsp:txBody>
      <dsp:txXfrm>
        <a:off x="740419" y="543115"/>
        <a:ext cx="2742655" cy="3439731"/>
      </dsp:txXfrm>
    </dsp:sp>
    <dsp:sp modelId="{0008A330-922B-47E0-9189-4DE3B89C48EF}">
      <dsp:nvSpPr>
        <dsp:cNvPr id="0" name=""/>
        <dsp:cNvSpPr/>
      </dsp:nvSpPr>
      <dsp:spPr>
        <a:xfrm>
          <a:off x="3701386" y="12310"/>
          <a:ext cx="4756792" cy="4501341"/>
        </a:xfrm>
        <a:prstGeom prst="ellipse">
          <a:avLst/>
        </a:prstGeom>
        <a:solidFill>
          <a:schemeClr val="accent2">
            <a:alpha val="50000"/>
            <a:hueOff val="-20163188"/>
            <a:satOff val="8769"/>
            <a:lumOff val="2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0000"/>
              </a:solidFill>
            </a:rPr>
            <a:t>Strategic Plan</a:t>
          </a:r>
        </a:p>
        <a:p>
          <a:pPr lvl="0" algn="ctr" defTabSz="1555750">
            <a:lnSpc>
              <a:spcPct val="100000"/>
            </a:lnSpc>
            <a:spcBef>
              <a:spcPct val="0"/>
            </a:spcBef>
            <a:spcAft>
              <a:spcPts val="0"/>
            </a:spcAft>
          </a:pPr>
          <a:r>
            <a:rPr lang="en-US" sz="2900" b="1" kern="1200" dirty="0" smtClean="0">
              <a:solidFill>
                <a:schemeClr val="tx1"/>
              </a:solidFill>
            </a:rPr>
            <a:t>5-Year Review</a:t>
          </a:r>
        </a:p>
        <a:p>
          <a:pPr lvl="0" algn="ctr" defTabSz="1555750">
            <a:lnSpc>
              <a:spcPct val="100000"/>
            </a:lnSpc>
            <a:spcBef>
              <a:spcPct val="0"/>
            </a:spcBef>
            <a:spcAft>
              <a:spcPts val="0"/>
            </a:spcAft>
          </a:pPr>
          <a:r>
            <a:rPr lang="en-US" sz="2400" b="1" kern="1200" dirty="0" smtClean="0">
              <a:solidFill>
                <a:schemeClr val="tx1">
                  <a:lumMod val="75000"/>
                  <a:lumOff val="25000"/>
                </a:schemeClr>
              </a:solidFill>
            </a:rPr>
            <a:t>(Organization-wide)</a:t>
          </a:r>
          <a:endParaRPr lang="en-US" sz="2400" b="1" kern="1200" dirty="0">
            <a:solidFill>
              <a:schemeClr val="tx1">
                <a:lumMod val="75000"/>
                <a:lumOff val="25000"/>
              </a:schemeClr>
            </a:solidFill>
          </a:endParaRPr>
        </a:p>
      </dsp:txBody>
      <dsp:txXfrm>
        <a:off x="5051287" y="543115"/>
        <a:ext cx="2742655" cy="3439731"/>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0DFD2-EAD7-4DB8-AD56-D919CF593244}">
      <dsp:nvSpPr>
        <dsp:cNvPr id="0" name=""/>
        <dsp:cNvSpPr/>
      </dsp:nvSpPr>
      <dsp:spPr>
        <a:xfrm>
          <a:off x="0" y="190392"/>
          <a:ext cx="8305800" cy="1338750"/>
        </a:xfrm>
        <a:prstGeom prst="rect">
          <a:avLst/>
        </a:prstGeom>
        <a:solidFill>
          <a:schemeClr val="lt1">
            <a:alpha val="90000"/>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190392"/>
        <a:ext cx="8305800" cy="1338750"/>
      </dsp:txXfrm>
    </dsp:sp>
    <dsp:sp modelId="{BB4617E1-CD26-49A4-8AE3-EDFBF6046CC3}">
      <dsp:nvSpPr>
        <dsp:cNvPr id="0" name=""/>
        <dsp:cNvSpPr/>
      </dsp:nvSpPr>
      <dsp:spPr>
        <a:xfrm>
          <a:off x="415290" y="39345"/>
          <a:ext cx="5814060" cy="501840"/>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kern="1200" dirty="0"/>
        </a:p>
      </dsp:txBody>
      <dsp:txXfrm>
        <a:off x="415290" y="39345"/>
        <a:ext cx="5814060" cy="501840"/>
      </dsp:txXfrm>
    </dsp:sp>
    <dsp:sp modelId="{AEF6BC80-BCF1-4BAB-9C50-E5F35AB13212}">
      <dsp:nvSpPr>
        <dsp:cNvPr id="0" name=""/>
        <dsp:cNvSpPr/>
      </dsp:nvSpPr>
      <dsp:spPr>
        <a:xfrm>
          <a:off x="0" y="1871859"/>
          <a:ext cx="8305800" cy="10710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conducted a community assessment and issued a report within the past 3 years.</a:t>
          </a:r>
          <a:endParaRPr lang="en-US" sz="2000" kern="1200" dirty="0"/>
        </a:p>
      </dsp:txBody>
      <dsp:txXfrm>
        <a:off x="0" y="1871859"/>
        <a:ext cx="8305800" cy="1071000"/>
      </dsp:txXfrm>
    </dsp:sp>
    <dsp:sp modelId="{B414DDFA-D639-4945-B8F3-8F1113474BB2}">
      <dsp:nvSpPr>
        <dsp:cNvPr id="0" name=""/>
        <dsp:cNvSpPr/>
      </dsp:nvSpPr>
      <dsp:spPr>
        <a:xfrm>
          <a:off x="415290" y="1720815"/>
          <a:ext cx="5814060" cy="5018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15290" y="1720815"/>
        <a:ext cx="5814060" cy="501840"/>
      </dsp:txXfrm>
    </dsp:sp>
    <dsp:sp modelId="{8B5A6457-2BD2-46BD-AD76-EDCBEBA34D27}">
      <dsp:nvSpPr>
        <dsp:cNvPr id="0" name=""/>
        <dsp:cNvSpPr/>
      </dsp:nvSpPr>
      <dsp:spPr>
        <a:xfrm>
          <a:off x="0" y="3286386"/>
          <a:ext cx="8305800" cy="10710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accepts the completed community assessment.</a:t>
          </a:r>
          <a:endParaRPr lang="en-US" sz="2000" kern="1200" dirty="0"/>
        </a:p>
      </dsp:txBody>
      <dsp:txXfrm>
        <a:off x="0" y="3286386"/>
        <a:ext cx="8305800" cy="1071000"/>
      </dsp:txXfrm>
    </dsp:sp>
    <dsp:sp modelId="{D7BC7FA3-ED37-43D0-9D2B-6754181E488C}">
      <dsp:nvSpPr>
        <dsp:cNvPr id="0" name=""/>
        <dsp:cNvSpPr/>
      </dsp:nvSpPr>
      <dsp:spPr>
        <a:xfrm>
          <a:off x="415290" y="3134535"/>
          <a:ext cx="5814060" cy="5018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15290" y="3134535"/>
        <a:ext cx="5814060" cy="50184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B1D26A-B3D7-4A28-A2F8-D6172CABC445}">
      <dsp:nvSpPr>
        <dsp:cNvPr id="0" name=""/>
        <dsp:cNvSpPr/>
      </dsp:nvSpPr>
      <dsp:spPr>
        <a:xfrm>
          <a:off x="189618" y="256"/>
          <a:ext cx="3445904" cy="1873682"/>
        </a:xfrm>
        <a:prstGeom prst="ellipse">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Board/ Organization</a:t>
          </a:r>
          <a:endParaRPr lang="en-US" sz="3000" b="1" kern="1200" dirty="0"/>
        </a:p>
      </dsp:txBody>
      <dsp:txXfrm>
        <a:off x="189618" y="256"/>
        <a:ext cx="3445904" cy="1873682"/>
      </dsp:txXfrm>
    </dsp:sp>
    <dsp:sp modelId="{CCB04BC8-0295-4992-8033-18A7DE62B5DD}">
      <dsp:nvSpPr>
        <dsp:cNvPr id="0" name=""/>
        <dsp:cNvSpPr/>
      </dsp:nvSpPr>
      <dsp:spPr>
        <a:xfrm>
          <a:off x="1458822" y="2000988"/>
          <a:ext cx="907496" cy="907496"/>
        </a:xfrm>
        <a:prstGeom prst="mathPlus">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458822" y="2000988"/>
        <a:ext cx="907496" cy="907496"/>
      </dsp:txXfrm>
    </dsp:sp>
    <dsp:sp modelId="{D5791D51-D348-48DF-BAA5-0495CCBAC430}">
      <dsp:nvSpPr>
        <dsp:cNvPr id="0" name=""/>
        <dsp:cNvSpPr/>
      </dsp:nvSpPr>
      <dsp:spPr>
        <a:xfrm>
          <a:off x="209708" y="3035534"/>
          <a:ext cx="3405723" cy="199340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Stakeholders/ Community</a:t>
          </a:r>
          <a:endParaRPr lang="en-US" sz="3000" b="1" kern="1200" dirty="0"/>
        </a:p>
      </dsp:txBody>
      <dsp:txXfrm>
        <a:off x="209708" y="3035534"/>
        <a:ext cx="3405723" cy="1993409"/>
      </dsp:txXfrm>
    </dsp:sp>
    <dsp:sp modelId="{DEEC28AB-ED63-48B5-835E-7E5F4AB39EC9}">
      <dsp:nvSpPr>
        <dsp:cNvPr id="0" name=""/>
        <dsp:cNvSpPr/>
      </dsp:nvSpPr>
      <dsp:spPr>
        <a:xfrm>
          <a:off x="3870219" y="2223575"/>
          <a:ext cx="497558" cy="582049"/>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870219" y="2223575"/>
        <a:ext cx="497558" cy="582049"/>
      </dsp:txXfrm>
    </dsp:sp>
    <dsp:sp modelId="{928B36C5-A753-467C-9346-FE012BF5EA81}">
      <dsp:nvSpPr>
        <dsp:cNvPr id="0" name=""/>
        <dsp:cNvSpPr/>
      </dsp:nvSpPr>
      <dsp:spPr>
        <a:xfrm>
          <a:off x="4574311" y="949951"/>
          <a:ext cx="3237070" cy="312929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Engagement</a:t>
          </a:r>
          <a:endParaRPr lang="en-US" sz="3000" b="1" kern="1200" dirty="0"/>
        </a:p>
      </dsp:txBody>
      <dsp:txXfrm>
        <a:off x="4574311" y="949951"/>
        <a:ext cx="3237070" cy="312929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72C691-DAEB-48DF-9570-1DBC549899CC}">
      <dsp:nvSpPr>
        <dsp:cNvPr id="0" name=""/>
        <dsp:cNvSpPr/>
      </dsp:nvSpPr>
      <dsp:spPr>
        <a:xfrm>
          <a:off x="-225692" y="209550"/>
          <a:ext cx="8229599" cy="51435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D8D4C-0354-46E1-BD91-5AE4EA5F64A9}">
      <dsp:nvSpPr>
        <dsp:cNvPr id="0" name=""/>
        <dsp:cNvSpPr/>
      </dsp:nvSpPr>
      <dsp:spPr>
        <a:xfrm>
          <a:off x="584922" y="4034256"/>
          <a:ext cx="189280" cy="189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A567A-B96E-40B3-8E8E-0E183F570960}">
      <dsp:nvSpPr>
        <dsp:cNvPr id="0" name=""/>
        <dsp:cNvSpPr/>
      </dsp:nvSpPr>
      <dsp:spPr>
        <a:xfrm>
          <a:off x="468319" y="4233194"/>
          <a:ext cx="1669392" cy="1099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296" tIns="0" rIns="0" bIns="0" numCol="1" spcCol="1270" anchor="t" anchorCtr="0">
          <a:noAutofit/>
        </a:bodyPr>
        <a:lstStyle/>
        <a:p>
          <a:pPr lvl="0" algn="l" defTabSz="889000">
            <a:lnSpc>
              <a:spcPct val="90000"/>
            </a:lnSpc>
            <a:spcBef>
              <a:spcPct val="0"/>
            </a:spcBef>
            <a:spcAft>
              <a:spcPct val="35000"/>
            </a:spcAft>
          </a:pPr>
          <a:r>
            <a:rPr lang="en-US" sz="2000" b="1" kern="1200" dirty="0" smtClean="0"/>
            <a:t>Strategically Recruiting </a:t>
          </a:r>
          <a:endParaRPr lang="en-US" sz="2000" b="1" kern="1200" dirty="0"/>
        </a:p>
      </dsp:txBody>
      <dsp:txXfrm>
        <a:off x="468319" y="4233194"/>
        <a:ext cx="1669392" cy="1099950"/>
      </dsp:txXfrm>
    </dsp:sp>
    <dsp:sp modelId="{3DB9725E-5F3D-4DA3-8089-61FC3335AF73}">
      <dsp:nvSpPr>
        <dsp:cNvPr id="0" name=""/>
        <dsp:cNvSpPr/>
      </dsp:nvSpPr>
      <dsp:spPr>
        <a:xfrm>
          <a:off x="1609508" y="3049790"/>
          <a:ext cx="296265" cy="2962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2570C1-BD13-4BF3-8167-A0EE105BBF1D}">
      <dsp:nvSpPr>
        <dsp:cNvPr id="0" name=""/>
        <dsp:cNvSpPr/>
      </dsp:nvSpPr>
      <dsp:spPr>
        <a:xfrm>
          <a:off x="1600203" y="3276596"/>
          <a:ext cx="1680989" cy="199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85" tIns="0" rIns="0" bIns="0" numCol="1" spcCol="1270" anchor="t" anchorCtr="0">
          <a:noAutofit/>
        </a:bodyPr>
        <a:lstStyle/>
        <a:p>
          <a:pPr lvl="0" algn="l" defTabSz="889000">
            <a:lnSpc>
              <a:spcPct val="90000"/>
            </a:lnSpc>
            <a:spcBef>
              <a:spcPct val="0"/>
            </a:spcBef>
            <a:spcAft>
              <a:spcPct val="35000"/>
            </a:spcAft>
          </a:pPr>
          <a:r>
            <a:rPr lang="en-US" sz="2000" b="1" kern="1200" dirty="0" smtClean="0"/>
            <a:t>Regularly Orienting &amp; Training</a:t>
          </a:r>
          <a:endParaRPr lang="en-US" sz="2000" b="1" kern="1200" dirty="0"/>
        </a:p>
      </dsp:txBody>
      <dsp:txXfrm>
        <a:off x="1600203" y="3276596"/>
        <a:ext cx="1680989" cy="1997780"/>
      </dsp:txXfrm>
    </dsp:sp>
    <dsp:sp modelId="{0058D96F-C64E-4058-BB24-E8C27EB9C3DF}">
      <dsp:nvSpPr>
        <dsp:cNvPr id="0" name=""/>
        <dsp:cNvSpPr/>
      </dsp:nvSpPr>
      <dsp:spPr>
        <a:xfrm>
          <a:off x="2926244" y="2264892"/>
          <a:ext cx="395020" cy="3950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CC7E0C-B38E-4E19-AB63-9C363CA1A3D3}">
      <dsp:nvSpPr>
        <dsp:cNvPr id="0" name=""/>
        <dsp:cNvSpPr/>
      </dsp:nvSpPr>
      <dsp:spPr>
        <a:xfrm>
          <a:off x="2895593" y="2557649"/>
          <a:ext cx="1765377" cy="2700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313" tIns="0" rIns="0" bIns="0" numCol="1" spcCol="1270" anchor="t" anchorCtr="0">
          <a:noAutofit/>
        </a:bodyPr>
        <a:lstStyle/>
        <a:p>
          <a:pPr lvl="0" algn="l" defTabSz="889000">
            <a:lnSpc>
              <a:spcPct val="90000"/>
            </a:lnSpc>
            <a:spcBef>
              <a:spcPct val="0"/>
            </a:spcBef>
            <a:spcAft>
              <a:spcPct val="35000"/>
            </a:spcAft>
          </a:pPr>
          <a:r>
            <a:rPr lang="en-US" sz="2000" b="1" kern="1200" dirty="0" smtClean="0"/>
            <a:t>Building Relationships</a:t>
          </a:r>
          <a:endParaRPr lang="en-US" sz="2000" b="1" kern="1200" dirty="0"/>
        </a:p>
      </dsp:txBody>
      <dsp:txXfrm>
        <a:off x="2895593" y="2557649"/>
        <a:ext cx="1765377" cy="2700153"/>
      </dsp:txXfrm>
    </dsp:sp>
    <dsp:sp modelId="{093419EA-BF6F-4A6F-8B0A-205FFD32A204}">
      <dsp:nvSpPr>
        <dsp:cNvPr id="0" name=""/>
        <dsp:cNvSpPr/>
      </dsp:nvSpPr>
      <dsp:spPr>
        <a:xfrm>
          <a:off x="4456949" y="1651787"/>
          <a:ext cx="510235" cy="5102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75EE0B-E1F0-492E-BCA0-1CDCF0BDB0A2}">
      <dsp:nvSpPr>
        <dsp:cNvPr id="0" name=""/>
        <dsp:cNvSpPr/>
      </dsp:nvSpPr>
      <dsp:spPr>
        <a:xfrm>
          <a:off x="4419603" y="2057398"/>
          <a:ext cx="2230847" cy="3145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363" tIns="0" rIns="0" bIns="0" numCol="1" spcCol="1270" anchor="t" anchorCtr="0">
          <a:noAutofit/>
        </a:bodyPr>
        <a:lstStyle/>
        <a:p>
          <a:pPr lvl="0" algn="l" defTabSz="889000">
            <a:lnSpc>
              <a:spcPct val="90000"/>
            </a:lnSpc>
            <a:spcBef>
              <a:spcPct val="0"/>
            </a:spcBef>
            <a:spcAft>
              <a:spcPct val="35000"/>
            </a:spcAft>
          </a:pPr>
          <a:r>
            <a:rPr lang="en-US" sz="2000" b="1" kern="1200" dirty="0" smtClean="0"/>
            <a:t>Conducting Assessments</a:t>
          </a:r>
          <a:endParaRPr lang="en-US" sz="2000" b="1" kern="1200" dirty="0"/>
        </a:p>
      </dsp:txBody>
      <dsp:txXfrm>
        <a:off x="4419603" y="2057398"/>
        <a:ext cx="2230847" cy="3145158"/>
      </dsp:txXfrm>
    </dsp:sp>
    <dsp:sp modelId="{8B00ADBF-E117-4BE0-A5F3-78CF0715CDDC}">
      <dsp:nvSpPr>
        <dsp:cNvPr id="0" name=""/>
        <dsp:cNvSpPr/>
      </dsp:nvSpPr>
      <dsp:spPr>
        <a:xfrm>
          <a:off x="6032918" y="1242364"/>
          <a:ext cx="650138" cy="65013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8F263-931A-4404-8A4C-9840299BB057}">
      <dsp:nvSpPr>
        <dsp:cNvPr id="0" name=""/>
        <dsp:cNvSpPr/>
      </dsp:nvSpPr>
      <dsp:spPr>
        <a:xfrm>
          <a:off x="5906602" y="1752607"/>
          <a:ext cx="2548690" cy="3415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495" tIns="0" rIns="0" bIns="0" numCol="1" spcCol="1270" anchor="t" anchorCtr="0">
          <a:noAutofit/>
        </a:bodyPr>
        <a:lstStyle/>
        <a:p>
          <a:pPr lvl="0" algn="l" defTabSz="889000">
            <a:lnSpc>
              <a:spcPct val="90000"/>
            </a:lnSpc>
            <a:spcBef>
              <a:spcPct val="0"/>
            </a:spcBef>
            <a:spcAft>
              <a:spcPct val="35000"/>
            </a:spcAft>
          </a:pPr>
          <a:r>
            <a:rPr lang="en-US" sz="2000" b="1" kern="1200" dirty="0" smtClean="0"/>
            <a:t>Connecting with Community</a:t>
          </a:r>
          <a:endParaRPr lang="en-US" sz="2000" b="1" kern="1200" dirty="0"/>
        </a:p>
      </dsp:txBody>
      <dsp:txXfrm>
        <a:off x="5906602" y="1752607"/>
        <a:ext cx="2548690" cy="341526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DACF5B-41D2-413C-A4C1-D9A40D3A19F4}">
      <dsp:nvSpPr>
        <dsp:cNvPr id="0" name=""/>
        <dsp:cNvSpPr/>
      </dsp:nvSpPr>
      <dsp:spPr>
        <a:xfrm>
          <a:off x="0" y="3812531"/>
          <a:ext cx="8229599" cy="834088"/>
        </a:xfrm>
        <a:prstGeom prst="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Follow selection procedures</a:t>
          </a:r>
          <a:endParaRPr lang="en-US" sz="3200" b="1" kern="1200" dirty="0"/>
        </a:p>
      </dsp:txBody>
      <dsp:txXfrm>
        <a:off x="0" y="3812531"/>
        <a:ext cx="8229599" cy="834088"/>
      </dsp:txXfrm>
    </dsp:sp>
    <dsp:sp modelId="{514C51C6-658E-4A0E-9187-CC651031B8F2}">
      <dsp:nvSpPr>
        <dsp:cNvPr id="0" name=""/>
        <dsp:cNvSpPr/>
      </dsp:nvSpPr>
      <dsp:spPr>
        <a:xfrm rot="10800000">
          <a:off x="0" y="2542214"/>
          <a:ext cx="8229599" cy="1282828"/>
        </a:xfrm>
        <a:prstGeom prst="upArrowCallout">
          <a:avLst/>
        </a:prstGeom>
        <a:solidFill>
          <a:schemeClr val="accent1">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Require applications</a:t>
          </a:r>
          <a:endParaRPr lang="en-US" sz="3200" b="1" kern="1200" dirty="0"/>
        </a:p>
      </dsp:txBody>
      <dsp:txXfrm rot="10800000">
        <a:off x="0" y="2542214"/>
        <a:ext cx="8229599" cy="1282828"/>
      </dsp:txXfrm>
    </dsp:sp>
    <dsp:sp modelId="{10F7A1DE-5F31-498D-A935-3A53D9A9C88D}">
      <dsp:nvSpPr>
        <dsp:cNvPr id="0" name=""/>
        <dsp:cNvSpPr/>
      </dsp:nvSpPr>
      <dsp:spPr>
        <a:xfrm rot="10800000">
          <a:off x="0" y="1271897"/>
          <a:ext cx="8229599" cy="1282828"/>
        </a:xfrm>
        <a:prstGeom prst="upArrowCallout">
          <a:avLst/>
        </a:prstGeom>
        <a:solidFill>
          <a:schemeClr val="accent1">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Recruit smartly &amp; strategically</a:t>
          </a:r>
          <a:endParaRPr lang="en-US" sz="3200" b="1" kern="1200" dirty="0"/>
        </a:p>
      </dsp:txBody>
      <dsp:txXfrm rot="10800000">
        <a:off x="0" y="1271897"/>
        <a:ext cx="8229599" cy="1282828"/>
      </dsp:txXfrm>
    </dsp:sp>
    <dsp:sp modelId="{689250E2-BF0A-43EB-8AAA-E47153519915}">
      <dsp:nvSpPr>
        <dsp:cNvPr id="0" name=""/>
        <dsp:cNvSpPr/>
      </dsp:nvSpPr>
      <dsp:spPr>
        <a:xfrm rot="10800000">
          <a:off x="0" y="2"/>
          <a:ext cx="8229599" cy="1282828"/>
        </a:xfrm>
        <a:prstGeom prst="upArrowCallou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Use board committee</a:t>
          </a:r>
          <a:endParaRPr lang="en-US" sz="3200" b="1" kern="1200" dirty="0"/>
        </a:p>
      </dsp:txBody>
      <dsp:txXfrm rot="10800000">
        <a:off x="0" y="2"/>
        <a:ext cx="8229599" cy="1282828"/>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218128"/>
          <a:ext cx="8141006" cy="1927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smtClean="0"/>
            <a:t>Org. has a process to provide a structured orientation for governing board members within 6 months of being seated.</a:t>
          </a:r>
          <a:endParaRPr lang="en-US" sz="2400" kern="1200" dirty="0"/>
        </a:p>
      </dsp:txBody>
      <dsp:txXfrm>
        <a:off x="0" y="218128"/>
        <a:ext cx="8141006" cy="1927800"/>
      </dsp:txXfrm>
    </dsp:sp>
    <dsp:sp modelId="{9D1B1098-CB5D-4C0B-BC2C-731B03DB61D8}">
      <dsp:nvSpPr>
        <dsp:cNvPr id="0" name=""/>
        <dsp:cNvSpPr/>
      </dsp:nvSpPr>
      <dsp:spPr>
        <a:xfrm>
          <a:off x="407670" y="58008"/>
          <a:ext cx="5707379" cy="6914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rtl="0">
            <a:lnSpc>
              <a:spcPct val="90000"/>
            </a:lnSpc>
            <a:spcBef>
              <a:spcPct val="0"/>
            </a:spcBef>
            <a:spcAft>
              <a:spcPct val="35000"/>
            </a:spcAft>
          </a:pPr>
          <a:r>
            <a:rPr lang="en-US" sz="2600" b="1" kern="1200" dirty="0" smtClean="0"/>
            <a:t>CSBG Org. Standard 5.7</a:t>
          </a:r>
          <a:endParaRPr lang="en-US" sz="2600" kern="1200" dirty="0"/>
        </a:p>
      </dsp:txBody>
      <dsp:txXfrm>
        <a:off x="407670" y="58008"/>
        <a:ext cx="5707379" cy="691480"/>
      </dsp:txXfrm>
    </dsp:sp>
    <dsp:sp modelId="{D85302E0-AC37-477E-8139-FFD71ED1C215}">
      <dsp:nvSpPr>
        <dsp:cNvPr id="0" name=""/>
        <dsp:cNvSpPr/>
      </dsp:nvSpPr>
      <dsp:spPr>
        <a:xfrm>
          <a:off x="0" y="2509991"/>
          <a:ext cx="8141006" cy="19278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Board members have been provided with training on their duties and responsibilities within the past 2 years.</a:t>
          </a:r>
          <a:endParaRPr lang="en-US" sz="2400" kern="1200" dirty="0"/>
        </a:p>
      </dsp:txBody>
      <dsp:txXfrm>
        <a:off x="0" y="2509991"/>
        <a:ext cx="8141006" cy="1927800"/>
      </dsp:txXfrm>
    </dsp:sp>
    <dsp:sp modelId="{018E66CB-8E6E-41D4-AA60-8F662A80E1D6}">
      <dsp:nvSpPr>
        <dsp:cNvPr id="0" name=""/>
        <dsp:cNvSpPr/>
      </dsp:nvSpPr>
      <dsp:spPr>
        <a:xfrm>
          <a:off x="407670" y="2340328"/>
          <a:ext cx="5707379" cy="701023"/>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a:lnSpc>
              <a:spcPct val="90000"/>
            </a:lnSpc>
            <a:spcBef>
              <a:spcPct val="0"/>
            </a:spcBef>
            <a:spcAft>
              <a:spcPct val="35000"/>
            </a:spcAft>
          </a:pPr>
          <a:r>
            <a:rPr lang="en-US" sz="2600" b="1" kern="1200" dirty="0" smtClean="0"/>
            <a:t>CSBG Org. Standard 5.8</a:t>
          </a:r>
          <a:endParaRPr lang="en-US" sz="2600" kern="1200" dirty="0"/>
        </a:p>
      </dsp:txBody>
      <dsp:txXfrm>
        <a:off x="407670" y="2340328"/>
        <a:ext cx="5707379" cy="701023"/>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F6631C-D53D-4064-8128-D7FFA6BF0104}">
      <dsp:nvSpPr>
        <dsp:cNvPr id="0" name=""/>
        <dsp:cNvSpPr/>
      </dsp:nvSpPr>
      <dsp:spPr>
        <a:xfrm>
          <a:off x="0" y="216324"/>
          <a:ext cx="3995066" cy="563593"/>
        </a:xfrm>
        <a:prstGeom prst="roundRect">
          <a:avLst>
            <a:gd name="adj" fmla="val 10000"/>
          </a:avLst>
        </a:prstGeom>
        <a:solidFill>
          <a:schemeClr val="accent1"/>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Establish expectations</a:t>
          </a:r>
          <a:endParaRPr lang="en-US" sz="2800" b="1" kern="1200" dirty="0"/>
        </a:p>
      </dsp:txBody>
      <dsp:txXfrm>
        <a:off x="0" y="216324"/>
        <a:ext cx="3995066" cy="563593"/>
      </dsp:txXfrm>
    </dsp:sp>
    <dsp:sp modelId="{CDA71A88-457F-44FB-B0FB-DD92DF140370}">
      <dsp:nvSpPr>
        <dsp:cNvPr id="0" name=""/>
        <dsp:cNvSpPr/>
      </dsp:nvSpPr>
      <dsp:spPr>
        <a:xfrm rot="5400000">
          <a:off x="1948218" y="829232"/>
          <a:ext cx="98628" cy="98628"/>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0CE985-49E0-4455-9E7A-315CEB6BA2B6}">
      <dsp:nvSpPr>
        <dsp:cNvPr id="0" name=""/>
        <dsp:cNvSpPr/>
      </dsp:nvSpPr>
      <dsp:spPr>
        <a:xfrm>
          <a:off x="0" y="97717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Frequency of check-ins</a:t>
          </a:r>
          <a:endParaRPr lang="en-US" sz="2300" kern="1200" dirty="0"/>
        </a:p>
      </dsp:txBody>
      <dsp:txXfrm>
        <a:off x="0" y="977175"/>
        <a:ext cx="3995066" cy="563593"/>
      </dsp:txXfrm>
    </dsp:sp>
    <dsp:sp modelId="{460DC77E-FC4D-4FB5-8A8D-C603786F1DE3}">
      <dsp:nvSpPr>
        <dsp:cNvPr id="0" name=""/>
        <dsp:cNvSpPr/>
      </dsp:nvSpPr>
      <dsp:spPr>
        <a:xfrm rot="5400000">
          <a:off x="1948218" y="1590083"/>
          <a:ext cx="98628" cy="98628"/>
        </a:xfrm>
        <a:prstGeom prst="rightArrow">
          <a:avLst>
            <a:gd name="adj1" fmla="val 66700"/>
            <a:gd name="adj2" fmla="val 50000"/>
          </a:avLst>
        </a:prstGeom>
        <a:solidFill>
          <a:schemeClr val="accent4">
            <a:hueOff val="174006"/>
            <a:satOff val="-3010"/>
            <a:lumOff val="-64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431A44-A96E-4C63-BFDD-6B61090C91E4}">
      <dsp:nvSpPr>
        <dsp:cNvPr id="0" name=""/>
        <dsp:cNvSpPr/>
      </dsp:nvSpPr>
      <dsp:spPr>
        <a:xfrm>
          <a:off x="0" y="173802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120098"/>
              <a:satOff val="-1766"/>
              <a:lumOff val="-1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Priorities</a:t>
          </a:r>
          <a:endParaRPr lang="en-US" sz="2300" kern="1200" dirty="0"/>
        </a:p>
      </dsp:txBody>
      <dsp:txXfrm>
        <a:off x="0" y="1738026"/>
        <a:ext cx="3995066" cy="563593"/>
      </dsp:txXfrm>
    </dsp:sp>
    <dsp:sp modelId="{BEB1A532-14B5-4CCA-B027-036488184102}">
      <dsp:nvSpPr>
        <dsp:cNvPr id="0" name=""/>
        <dsp:cNvSpPr/>
      </dsp:nvSpPr>
      <dsp:spPr>
        <a:xfrm rot="5400000">
          <a:off x="1948218" y="2350934"/>
          <a:ext cx="98628" cy="98628"/>
        </a:xfrm>
        <a:prstGeom prst="rightArrow">
          <a:avLst>
            <a:gd name="adj1" fmla="val 66700"/>
            <a:gd name="adj2" fmla="val 50000"/>
          </a:avLst>
        </a:prstGeom>
        <a:solidFill>
          <a:schemeClr val="accent4">
            <a:hueOff val="348011"/>
            <a:satOff val="-6021"/>
            <a:lumOff val="-12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76DCD5-5F27-402B-BD94-4A2BDCEE7C17}">
      <dsp:nvSpPr>
        <dsp:cNvPr id="0" name=""/>
        <dsp:cNvSpPr/>
      </dsp:nvSpPr>
      <dsp:spPr>
        <a:xfrm>
          <a:off x="0" y="2498877"/>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240196"/>
              <a:satOff val="-3533"/>
              <a:lumOff val="-3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Issues to communicate</a:t>
          </a:r>
          <a:endParaRPr lang="en-US" sz="2300" kern="1200" dirty="0"/>
        </a:p>
      </dsp:txBody>
      <dsp:txXfrm>
        <a:off x="0" y="2498877"/>
        <a:ext cx="3995066" cy="563593"/>
      </dsp:txXfrm>
    </dsp:sp>
    <dsp:sp modelId="{9C79D9B2-D444-4319-8448-97B2B6DCD50E}">
      <dsp:nvSpPr>
        <dsp:cNvPr id="0" name=""/>
        <dsp:cNvSpPr/>
      </dsp:nvSpPr>
      <dsp:spPr>
        <a:xfrm rot="5399876">
          <a:off x="1947919" y="3112098"/>
          <a:ext cx="99254" cy="98628"/>
        </a:xfrm>
        <a:prstGeom prst="rightArrow">
          <a:avLst>
            <a:gd name="adj1" fmla="val 66700"/>
            <a:gd name="adj2" fmla="val 50000"/>
          </a:avLst>
        </a:prstGeom>
        <a:solidFill>
          <a:schemeClr val="accent4">
            <a:hueOff val="522017"/>
            <a:satOff val="-9031"/>
            <a:lumOff val="-19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B2A52C-D47A-4996-B97F-A3D82D0B47CA}">
      <dsp:nvSpPr>
        <dsp:cNvPr id="0" name=""/>
        <dsp:cNvSpPr/>
      </dsp:nvSpPr>
      <dsp:spPr>
        <a:xfrm>
          <a:off x="27" y="3260354"/>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360294"/>
              <a:satOff val="-5299"/>
              <a:lumOff val="-5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Communications style</a:t>
          </a:r>
          <a:endParaRPr lang="en-US" sz="2300" kern="1200" dirty="0"/>
        </a:p>
      </dsp:txBody>
      <dsp:txXfrm>
        <a:off x="27" y="3260354"/>
        <a:ext cx="3995066" cy="563593"/>
      </dsp:txXfrm>
    </dsp:sp>
    <dsp:sp modelId="{79895535-2350-4CB1-9268-85E14F4A0FD5}">
      <dsp:nvSpPr>
        <dsp:cNvPr id="0" name=""/>
        <dsp:cNvSpPr/>
      </dsp:nvSpPr>
      <dsp:spPr>
        <a:xfrm rot="5400000">
          <a:off x="1948246" y="3873262"/>
          <a:ext cx="98628" cy="98628"/>
        </a:xfrm>
        <a:prstGeom prst="rightArrow">
          <a:avLst>
            <a:gd name="adj1" fmla="val 66700"/>
            <a:gd name="adj2" fmla="val 50000"/>
          </a:avLst>
        </a:prstGeom>
        <a:solidFill>
          <a:schemeClr val="accent4">
            <a:hueOff val="696023"/>
            <a:satOff val="-12041"/>
            <a:lumOff val="-25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FD1554-EFBC-498C-B7CB-D98803D1DAAF}">
      <dsp:nvSpPr>
        <dsp:cNvPr id="0" name=""/>
        <dsp:cNvSpPr/>
      </dsp:nvSpPr>
      <dsp:spPr>
        <a:xfrm>
          <a:off x="27" y="402120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480392"/>
              <a:satOff val="-7066"/>
              <a:lumOff val="-7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Sounding board/feedback</a:t>
          </a:r>
          <a:endParaRPr lang="en-US" sz="2300" kern="1200" dirty="0"/>
        </a:p>
      </dsp:txBody>
      <dsp:txXfrm>
        <a:off x="27" y="4021205"/>
        <a:ext cx="3995066" cy="563593"/>
      </dsp:txXfrm>
    </dsp:sp>
    <dsp:sp modelId="{AFF74B83-8EAD-4563-B99A-4C622DDABEE2}">
      <dsp:nvSpPr>
        <dsp:cNvPr id="0" name=""/>
        <dsp:cNvSpPr/>
      </dsp:nvSpPr>
      <dsp:spPr>
        <a:xfrm rot="5400000">
          <a:off x="1948246" y="4634113"/>
          <a:ext cx="98628" cy="98628"/>
        </a:xfrm>
        <a:prstGeom prst="rightArrow">
          <a:avLst>
            <a:gd name="adj1" fmla="val 66700"/>
            <a:gd name="adj2" fmla="val 50000"/>
          </a:avLst>
        </a:prstGeom>
        <a:solidFill>
          <a:schemeClr val="accent4">
            <a:hueOff val="870028"/>
            <a:satOff val="-15051"/>
            <a:lumOff val="-32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739011-4481-4B36-9E70-6B5D2F29AEA3}">
      <dsp:nvSpPr>
        <dsp:cNvPr id="0" name=""/>
        <dsp:cNvSpPr/>
      </dsp:nvSpPr>
      <dsp:spPr>
        <a:xfrm>
          <a:off x="27" y="478205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600490"/>
              <a:satOff val="-8832"/>
              <a:lumOff val="-9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Ways to support each other</a:t>
          </a:r>
          <a:endParaRPr lang="en-US" sz="2300" kern="1200" dirty="0"/>
        </a:p>
      </dsp:txBody>
      <dsp:txXfrm>
        <a:off x="27" y="4782056"/>
        <a:ext cx="3995066" cy="563593"/>
      </dsp:txXfrm>
    </dsp:sp>
    <dsp:sp modelId="{430DFE04-F96D-4D84-945F-B2AFD611207C}">
      <dsp:nvSpPr>
        <dsp:cNvPr id="0" name=""/>
        <dsp:cNvSpPr/>
      </dsp:nvSpPr>
      <dsp:spPr>
        <a:xfrm>
          <a:off x="4298464" y="216324"/>
          <a:ext cx="3995066" cy="1020797"/>
        </a:xfrm>
        <a:prstGeom prst="roundRect">
          <a:avLst>
            <a:gd name="adj" fmla="val 10000"/>
          </a:avLst>
        </a:prstGeom>
        <a:solidFill>
          <a:schemeClr val="accent5">
            <a:lumMod val="60000"/>
            <a:lumOff val="40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Keep communication lines open</a:t>
          </a:r>
          <a:endParaRPr lang="en-US" sz="2800" b="1" kern="1200" dirty="0"/>
        </a:p>
      </dsp:txBody>
      <dsp:txXfrm>
        <a:off x="4298464" y="216324"/>
        <a:ext cx="3995066" cy="1020797"/>
      </dsp:txXfrm>
    </dsp:sp>
    <dsp:sp modelId="{714ADDCA-BB4B-47D6-BC48-95CA042E0554}">
      <dsp:nvSpPr>
        <dsp:cNvPr id="0" name=""/>
        <dsp:cNvSpPr/>
      </dsp:nvSpPr>
      <dsp:spPr>
        <a:xfrm rot="5400000">
          <a:off x="6246683" y="1286436"/>
          <a:ext cx="98628" cy="98628"/>
        </a:xfrm>
        <a:prstGeom prst="rightArrow">
          <a:avLst>
            <a:gd name="adj1" fmla="val 66700"/>
            <a:gd name="adj2" fmla="val 50000"/>
          </a:avLst>
        </a:prstGeom>
        <a:solidFill>
          <a:schemeClr val="accent4">
            <a:hueOff val="1044034"/>
            <a:satOff val="-18062"/>
            <a:lumOff val="-386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626983-3D80-4B64-8121-EB4C915B4317}">
      <dsp:nvSpPr>
        <dsp:cNvPr id="0" name=""/>
        <dsp:cNvSpPr/>
      </dsp:nvSpPr>
      <dsp:spPr>
        <a:xfrm>
          <a:off x="4298464" y="1434379"/>
          <a:ext cx="3995066" cy="563593"/>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720588"/>
              <a:satOff val="-10599"/>
              <a:lumOff val="-11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Regular communication</a:t>
          </a:r>
          <a:endParaRPr lang="en-US" sz="2300" kern="1200" dirty="0"/>
        </a:p>
      </dsp:txBody>
      <dsp:txXfrm>
        <a:off x="4298464" y="1434379"/>
        <a:ext cx="3995066" cy="563593"/>
      </dsp:txXfrm>
    </dsp:sp>
    <dsp:sp modelId="{CFBD7324-F744-4D58-9800-F75ED7A5E487}">
      <dsp:nvSpPr>
        <dsp:cNvPr id="0" name=""/>
        <dsp:cNvSpPr/>
      </dsp:nvSpPr>
      <dsp:spPr>
        <a:xfrm rot="5400000">
          <a:off x="6246683" y="2047287"/>
          <a:ext cx="98628" cy="98628"/>
        </a:xfrm>
        <a:prstGeom prst="rightArrow">
          <a:avLst>
            <a:gd name="adj1" fmla="val 66700"/>
            <a:gd name="adj2" fmla="val 50000"/>
          </a:avLst>
        </a:prstGeom>
        <a:solidFill>
          <a:schemeClr val="accent4">
            <a:hueOff val="1218040"/>
            <a:satOff val="-21072"/>
            <a:lumOff val="-451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FD738A-CAAB-4271-9218-928A10C20202}">
      <dsp:nvSpPr>
        <dsp:cNvPr id="0" name=""/>
        <dsp:cNvSpPr/>
      </dsp:nvSpPr>
      <dsp:spPr>
        <a:xfrm>
          <a:off x="4298464" y="2195230"/>
          <a:ext cx="3995066" cy="1307548"/>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840686"/>
              <a:satOff val="-12365"/>
              <a:lumOff val="-13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Identify and work to resolve differences in non-defensive ways</a:t>
          </a:r>
          <a:endParaRPr lang="en-US" sz="2300" kern="1200" dirty="0"/>
        </a:p>
      </dsp:txBody>
      <dsp:txXfrm>
        <a:off x="4298464" y="2195230"/>
        <a:ext cx="3995066" cy="1307548"/>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2CD143-ED92-45D2-BA15-7B33A70F032A}">
      <dsp:nvSpPr>
        <dsp:cNvPr id="0" name=""/>
        <dsp:cNvSpPr/>
      </dsp:nvSpPr>
      <dsp:spPr>
        <a:xfrm>
          <a:off x="0" y="340575"/>
          <a:ext cx="8229599"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demonstrates low-income individuals’ participation in its activities. </a:t>
          </a:r>
          <a:endParaRPr lang="en-US" sz="2000" kern="1200" dirty="0"/>
        </a:p>
      </dsp:txBody>
      <dsp:txXfrm>
        <a:off x="0" y="340575"/>
        <a:ext cx="8229599" cy="1107225"/>
      </dsp:txXfrm>
    </dsp:sp>
    <dsp:sp modelId="{808B1B5D-7943-47C9-92FC-3ADA90C7EAE4}">
      <dsp:nvSpPr>
        <dsp:cNvPr id="0" name=""/>
        <dsp:cNvSpPr/>
      </dsp:nvSpPr>
      <dsp:spPr>
        <a:xfrm>
          <a:off x="411479" y="5340"/>
          <a:ext cx="576072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1.1</a:t>
          </a:r>
          <a:endParaRPr lang="en-US" sz="2200" kern="1200" dirty="0"/>
        </a:p>
      </dsp:txBody>
      <dsp:txXfrm>
        <a:off x="411479" y="5340"/>
        <a:ext cx="5760720" cy="560880"/>
      </dsp:txXfrm>
    </dsp:sp>
    <dsp:sp modelId="{460785C9-8017-4302-AB44-56C177796A68}">
      <dsp:nvSpPr>
        <dsp:cNvPr id="0" name=""/>
        <dsp:cNvSpPr/>
      </dsp:nvSpPr>
      <dsp:spPr>
        <a:xfrm>
          <a:off x="0" y="1776045"/>
          <a:ext cx="8229599" cy="1376550"/>
        </a:xfrm>
        <a:prstGeom prst="rect">
          <a:avLst/>
        </a:prstGeom>
        <a:solidFill>
          <a:schemeClr val="lt1">
            <a:alpha val="90000"/>
            <a:hueOff val="0"/>
            <a:satOff val="0"/>
            <a:lumOff val="0"/>
            <a:alphaOff val="0"/>
          </a:schemeClr>
        </a:solidFill>
        <a:ln w="25400" cap="flat" cmpd="sng" algn="ctr">
          <a:solidFill>
            <a:schemeClr val="accent4">
              <a:hueOff val="609020"/>
              <a:satOff val="-10536"/>
              <a:lumOff val="-2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documented or demonstrated partnerships across the community, for specifically identified purposes; partnerships include other anti-poverty orgs in the area. </a:t>
          </a:r>
          <a:endParaRPr lang="en-US" sz="2000" kern="1200" dirty="0"/>
        </a:p>
      </dsp:txBody>
      <dsp:txXfrm>
        <a:off x="0" y="1776045"/>
        <a:ext cx="8229599" cy="1376550"/>
      </dsp:txXfrm>
    </dsp:sp>
    <dsp:sp modelId="{5C5CC640-481E-441C-BDDB-34689D534CBB}">
      <dsp:nvSpPr>
        <dsp:cNvPr id="0" name=""/>
        <dsp:cNvSpPr/>
      </dsp:nvSpPr>
      <dsp:spPr>
        <a:xfrm>
          <a:off x="411479" y="1495605"/>
          <a:ext cx="5760720" cy="560880"/>
        </a:xfrm>
        <a:prstGeom prst="roundRect">
          <a:avLst/>
        </a:prstGeom>
        <a:solidFill>
          <a:schemeClr val="accent4">
            <a:hueOff val="609020"/>
            <a:satOff val="-10536"/>
            <a:lumOff val="-22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2.1</a:t>
          </a:r>
          <a:endParaRPr lang="en-US" sz="2200" kern="1200" dirty="0"/>
        </a:p>
      </dsp:txBody>
      <dsp:txXfrm>
        <a:off x="411479" y="1495605"/>
        <a:ext cx="5760720" cy="560880"/>
      </dsp:txXfrm>
    </dsp:sp>
    <dsp:sp modelId="{89B7F0EC-1893-4AC8-8D07-59F7F9600487}">
      <dsp:nvSpPr>
        <dsp:cNvPr id="0" name=""/>
        <dsp:cNvSpPr/>
      </dsp:nvSpPr>
      <dsp:spPr>
        <a:xfrm>
          <a:off x="0" y="3535635"/>
          <a:ext cx="8229599"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communicates its activities and its results to the community. </a:t>
          </a:r>
          <a:endParaRPr lang="en-US" sz="2000" kern="1200" dirty="0"/>
        </a:p>
      </dsp:txBody>
      <dsp:txXfrm>
        <a:off x="0" y="3535635"/>
        <a:ext cx="8229599" cy="1107225"/>
      </dsp:txXfrm>
    </dsp:sp>
    <dsp:sp modelId="{C4C6F657-6DE3-446B-AB3B-92FC014F6558}">
      <dsp:nvSpPr>
        <dsp:cNvPr id="0" name=""/>
        <dsp:cNvSpPr/>
      </dsp:nvSpPr>
      <dsp:spPr>
        <a:xfrm>
          <a:off x="411479" y="3255195"/>
          <a:ext cx="576072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smtClean="0"/>
            <a:t>CSBG Org. Standard </a:t>
          </a:r>
          <a:r>
            <a:rPr lang="en-US" sz="2200" b="1" kern="1200" dirty="0" smtClean="0"/>
            <a:t>2.3</a:t>
          </a:r>
          <a:endParaRPr lang="en-US" sz="2200" kern="1200" dirty="0"/>
        </a:p>
      </dsp:txBody>
      <dsp:txXfrm>
        <a:off x="411479" y="3255195"/>
        <a:ext cx="5760720" cy="560880"/>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1245" y="418756"/>
          <a:ext cx="4023346" cy="7303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Fundraising</a:t>
          </a:r>
          <a:endParaRPr lang="en-US" sz="3000" b="1" kern="1200" dirty="0"/>
        </a:p>
      </dsp:txBody>
      <dsp:txXfrm>
        <a:off x="1245" y="418756"/>
        <a:ext cx="4023346" cy="730386"/>
      </dsp:txXfrm>
    </dsp:sp>
    <dsp:sp modelId="{BA8ED77A-6599-437B-952A-37B16EDFF8D7}">
      <dsp:nvSpPr>
        <dsp:cNvPr id="0" name=""/>
        <dsp:cNvSpPr/>
      </dsp:nvSpPr>
      <dsp:spPr>
        <a:xfrm rot="5400000">
          <a:off x="1949009"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1245" y="1404777"/>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Soliciting gifts</a:t>
          </a:r>
          <a:endParaRPr lang="en-US" sz="2400" kern="1200" dirty="0"/>
        </a:p>
      </dsp:txBody>
      <dsp:txXfrm>
        <a:off x="1245" y="1404777"/>
        <a:ext cx="4023346" cy="730386"/>
      </dsp:txXfrm>
    </dsp:sp>
    <dsp:sp modelId="{AD657C2F-51F0-4FCB-80F4-17354CB95E83}">
      <dsp:nvSpPr>
        <dsp:cNvPr id="0" name=""/>
        <dsp:cNvSpPr/>
      </dsp:nvSpPr>
      <dsp:spPr>
        <a:xfrm rot="5400000">
          <a:off x="1949009"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1245" y="2390799"/>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Putting on special events</a:t>
          </a:r>
        </a:p>
      </dsp:txBody>
      <dsp:txXfrm>
        <a:off x="1245" y="2390799"/>
        <a:ext cx="4023346" cy="730386"/>
      </dsp:txXfrm>
    </dsp:sp>
    <dsp:sp modelId="{553ACA28-4363-4174-A1E6-D23A550CC1EC}">
      <dsp:nvSpPr>
        <dsp:cNvPr id="0" name=""/>
        <dsp:cNvSpPr/>
      </dsp:nvSpPr>
      <dsp:spPr>
        <a:xfrm rot="5400000">
          <a:off x="1949009" y="3185093"/>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1245" y="3376820"/>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Capital campaigns</a:t>
          </a:r>
          <a:endParaRPr lang="en-US" sz="2400" kern="1200" dirty="0"/>
        </a:p>
      </dsp:txBody>
      <dsp:txXfrm>
        <a:off x="1245" y="3376820"/>
        <a:ext cx="4023346" cy="730386"/>
      </dsp:txXfrm>
    </dsp:sp>
    <dsp:sp modelId="{57656C20-145C-4DFA-BD64-5C677D1A0CB7}">
      <dsp:nvSpPr>
        <dsp:cNvPr id="0" name=""/>
        <dsp:cNvSpPr/>
      </dsp:nvSpPr>
      <dsp:spPr>
        <a:xfrm>
          <a:off x="4433608" y="418756"/>
          <a:ext cx="4023346" cy="730386"/>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Proposals</a:t>
          </a:r>
          <a:endParaRPr lang="en-US" sz="3000" b="1" kern="1200" dirty="0"/>
        </a:p>
      </dsp:txBody>
      <dsp:txXfrm>
        <a:off x="4433608" y="418756"/>
        <a:ext cx="4023346" cy="730386"/>
      </dsp:txXfrm>
    </dsp:sp>
    <dsp:sp modelId="{39338C2D-59C8-4EA0-9D01-E70729197626}">
      <dsp:nvSpPr>
        <dsp:cNvPr id="0" name=""/>
        <dsp:cNvSpPr/>
      </dsp:nvSpPr>
      <dsp:spPr>
        <a:xfrm rot="5400000">
          <a:off x="6381372"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433608" y="1404777"/>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Writing grants</a:t>
          </a:r>
          <a:endParaRPr lang="en-US" sz="2400" kern="1200" dirty="0"/>
        </a:p>
      </dsp:txBody>
      <dsp:txXfrm>
        <a:off x="4433608" y="1404777"/>
        <a:ext cx="4023346" cy="730386"/>
      </dsp:txXfrm>
    </dsp:sp>
    <dsp:sp modelId="{12438B0F-BD26-404B-AB13-58434C19229A}">
      <dsp:nvSpPr>
        <dsp:cNvPr id="0" name=""/>
        <dsp:cNvSpPr/>
      </dsp:nvSpPr>
      <dsp:spPr>
        <a:xfrm rot="5400000">
          <a:off x="6381372"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433608" y="2390799"/>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Preparing bid proposals</a:t>
          </a:r>
          <a:endParaRPr lang="en-US" sz="2400" kern="1200" dirty="0"/>
        </a:p>
      </dsp:txBody>
      <dsp:txXfrm>
        <a:off x="4433608" y="2390799"/>
        <a:ext cx="4023346" cy="730386"/>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2E94E4-BCB4-4A5A-88BD-DCA9804DA6E3}">
      <dsp:nvSpPr>
        <dsp:cNvPr id="0" name=""/>
        <dsp:cNvSpPr/>
      </dsp:nvSpPr>
      <dsp:spPr>
        <a:xfrm>
          <a:off x="2057390" y="1905011"/>
          <a:ext cx="3974062" cy="2077788"/>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20000"/>
                  <a:lumOff val="80000"/>
                </a:schemeClr>
              </a:solidFill>
            </a:rPr>
            <a:t>Board’s Role in Fundraising</a:t>
          </a:r>
          <a:endParaRPr lang="en-US" sz="3000" b="1" kern="1200" cap="small" baseline="0" dirty="0">
            <a:solidFill>
              <a:schemeClr val="accent4">
                <a:lumMod val="20000"/>
                <a:lumOff val="80000"/>
              </a:schemeClr>
            </a:solidFill>
          </a:endParaRPr>
        </a:p>
      </dsp:txBody>
      <dsp:txXfrm>
        <a:off x="2057390" y="1905011"/>
        <a:ext cx="3974062" cy="2077788"/>
      </dsp:txXfrm>
    </dsp:sp>
    <dsp:sp modelId="{D9F540A5-BBBB-4660-A37C-E9E43829D915}">
      <dsp:nvSpPr>
        <dsp:cNvPr id="0" name=""/>
        <dsp:cNvSpPr/>
      </dsp:nvSpPr>
      <dsp:spPr>
        <a:xfrm rot="13275883">
          <a:off x="2726187" y="1601832"/>
          <a:ext cx="253482"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3275883">
        <a:off x="2726187" y="1601832"/>
        <a:ext cx="253482" cy="593240"/>
      </dsp:txXfrm>
    </dsp:sp>
    <dsp:sp modelId="{F9E8A7DE-0EAC-4E1F-B13D-A3CAC421559D}">
      <dsp:nvSpPr>
        <dsp:cNvPr id="0" name=""/>
        <dsp:cNvSpPr/>
      </dsp:nvSpPr>
      <dsp:spPr>
        <a:xfrm>
          <a:off x="304800" y="-1"/>
          <a:ext cx="2962832" cy="1924976"/>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Work with staff to develop plan</a:t>
          </a:r>
          <a:endParaRPr lang="en-US" sz="2400" b="1" kern="1200" dirty="0"/>
        </a:p>
      </dsp:txBody>
      <dsp:txXfrm>
        <a:off x="304800" y="-1"/>
        <a:ext cx="2962832" cy="1924976"/>
      </dsp:txXfrm>
    </dsp:sp>
    <dsp:sp modelId="{F27DFC0F-A56A-475E-88F5-6A7A626561E3}">
      <dsp:nvSpPr>
        <dsp:cNvPr id="0" name=""/>
        <dsp:cNvSpPr/>
      </dsp:nvSpPr>
      <dsp:spPr>
        <a:xfrm rot="19448980">
          <a:off x="5272489" y="1665430"/>
          <a:ext cx="261580"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9448980">
        <a:off x="5272489" y="1665430"/>
        <a:ext cx="261580" cy="593240"/>
      </dsp:txXfrm>
    </dsp:sp>
    <dsp:sp modelId="{023F510E-528F-407B-995F-0CD02133D01C}">
      <dsp:nvSpPr>
        <dsp:cNvPr id="0" name=""/>
        <dsp:cNvSpPr/>
      </dsp:nvSpPr>
      <dsp:spPr>
        <a:xfrm>
          <a:off x="4865088" y="0"/>
          <a:ext cx="3719231" cy="2014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Oversee implementation of plan</a:t>
          </a:r>
          <a:endParaRPr lang="en-US" sz="2400" b="1" kern="1200" dirty="0"/>
        </a:p>
      </dsp:txBody>
      <dsp:txXfrm>
        <a:off x="4865088" y="0"/>
        <a:ext cx="3719231" cy="2014486"/>
      </dsp:txXfrm>
    </dsp:sp>
    <dsp:sp modelId="{9FC340E8-E259-405A-96C7-E49DA988C7B2}">
      <dsp:nvSpPr>
        <dsp:cNvPr id="0" name=""/>
        <dsp:cNvSpPr/>
      </dsp:nvSpPr>
      <dsp:spPr>
        <a:xfrm rot="850936">
          <a:off x="5896050" y="3135642"/>
          <a:ext cx="161707"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850936">
        <a:off x="5896050" y="3135642"/>
        <a:ext cx="161707" cy="593240"/>
      </dsp:txXfrm>
    </dsp:sp>
    <dsp:sp modelId="{33D111AF-521D-4426-9A95-D508F601D408}">
      <dsp:nvSpPr>
        <dsp:cNvPr id="0" name=""/>
        <dsp:cNvSpPr/>
      </dsp:nvSpPr>
      <dsp:spPr>
        <a:xfrm>
          <a:off x="6062686" y="2819403"/>
          <a:ext cx="2547913" cy="1912954"/>
        </a:xfrm>
        <a:prstGeom prst="ellipse">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Identify potential funders</a:t>
          </a:r>
          <a:endParaRPr lang="en-US" sz="2400" b="1" kern="1200" dirty="0"/>
        </a:p>
      </dsp:txBody>
      <dsp:txXfrm>
        <a:off x="6062686" y="2819403"/>
        <a:ext cx="2547913" cy="1912954"/>
      </dsp:txXfrm>
    </dsp:sp>
    <dsp:sp modelId="{590ED33C-623F-4298-AD72-E68221ADE2FB}">
      <dsp:nvSpPr>
        <dsp:cNvPr id="0" name=""/>
        <dsp:cNvSpPr/>
      </dsp:nvSpPr>
      <dsp:spPr>
        <a:xfrm rot="4477361">
          <a:off x="4262205" y="3898551"/>
          <a:ext cx="252679"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4477361">
        <a:off x="4262205" y="3898551"/>
        <a:ext cx="252679" cy="593240"/>
      </dsp:txXfrm>
    </dsp:sp>
    <dsp:sp modelId="{B983D36E-B9C8-4487-A7D6-2A2722BD20DB}">
      <dsp:nvSpPr>
        <dsp:cNvPr id="0" name=""/>
        <dsp:cNvSpPr/>
      </dsp:nvSpPr>
      <dsp:spPr>
        <a:xfrm>
          <a:off x="3276605" y="4419608"/>
          <a:ext cx="2827190" cy="1744823"/>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Organize &amp; participate in special events</a:t>
          </a:r>
          <a:endParaRPr lang="en-US" sz="2400" b="1" kern="1200" dirty="0"/>
        </a:p>
      </dsp:txBody>
      <dsp:txXfrm>
        <a:off x="3276605" y="4419608"/>
        <a:ext cx="2827190" cy="1744823"/>
      </dsp:txXfrm>
    </dsp:sp>
    <dsp:sp modelId="{876B0E74-AA6D-457A-BE3F-8F412791AB0D}">
      <dsp:nvSpPr>
        <dsp:cNvPr id="0" name=""/>
        <dsp:cNvSpPr/>
      </dsp:nvSpPr>
      <dsp:spPr>
        <a:xfrm rot="9050328">
          <a:off x="2342944" y="3523066"/>
          <a:ext cx="263914"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9050328">
        <a:off x="2342944" y="3523066"/>
        <a:ext cx="263914" cy="593240"/>
      </dsp:txXfrm>
    </dsp:sp>
    <dsp:sp modelId="{9ECD9E6C-A93C-436D-AFFB-C0566537F997}">
      <dsp:nvSpPr>
        <dsp:cNvPr id="0" name=""/>
        <dsp:cNvSpPr/>
      </dsp:nvSpPr>
      <dsp:spPr>
        <a:xfrm>
          <a:off x="0" y="3657600"/>
          <a:ext cx="2562273" cy="1656396"/>
        </a:xfrm>
        <a:prstGeom prst="ellipse">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Develop &amp; nurture relationships</a:t>
          </a:r>
          <a:endParaRPr lang="en-US" sz="2400" b="1" kern="1200" dirty="0"/>
        </a:p>
      </dsp:txBody>
      <dsp:txXfrm>
        <a:off x="0" y="3657600"/>
        <a:ext cx="2562273" cy="1656396"/>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1E51B1-CCE8-4FEB-8092-828BB2B9BE1E}">
      <dsp:nvSpPr>
        <dsp:cNvPr id="0" name=""/>
        <dsp:cNvSpPr/>
      </dsp:nvSpPr>
      <dsp:spPr>
        <a:xfrm>
          <a:off x="0" y="0"/>
          <a:ext cx="8534399" cy="13944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t>Regular Strategic and Programmatic Reviews</a:t>
          </a:r>
          <a:endParaRPr lang="en-US" sz="3200" b="1" kern="1200" dirty="0"/>
        </a:p>
      </dsp:txBody>
      <dsp:txXfrm>
        <a:off x="0" y="0"/>
        <a:ext cx="8534399" cy="1394460"/>
      </dsp:txXfrm>
    </dsp:sp>
    <dsp:sp modelId="{BD989D47-88C5-4F15-9CCF-AE104E39E686}">
      <dsp:nvSpPr>
        <dsp:cNvPr id="0" name=""/>
        <dsp:cNvSpPr/>
      </dsp:nvSpPr>
      <dsp:spPr>
        <a:xfrm>
          <a:off x="4167"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5-Year Review </a:t>
          </a:r>
          <a:r>
            <a:rPr lang="en-US" sz="2400" kern="1200" dirty="0" smtClean="0"/>
            <a:t>(Strategic)</a:t>
          </a:r>
          <a:endParaRPr lang="en-US" sz="2400" kern="1200" dirty="0"/>
        </a:p>
      </dsp:txBody>
      <dsp:txXfrm>
        <a:off x="4167" y="1394460"/>
        <a:ext cx="2842021" cy="2928366"/>
      </dsp:txXfrm>
    </dsp:sp>
    <dsp:sp modelId="{AACAF56D-8F0D-4041-9CD6-A28843498302}">
      <dsp:nvSpPr>
        <dsp:cNvPr id="0" name=""/>
        <dsp:cNvSpPr/>
      </dsp:nvSpPr>
      <dsp:spPr>
        <a:xfrm>
          <a:off x="2846189"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Annual Review </a:t>
          </a:r>
          <a:r>
            <a:rPr lang="en-US" sz="2400" kern="1200" dirty="0" smtClean="0"/>
            <a:t>(Milestone / Programmatic/ Strategic)</a:t>
          </a:r>
          <a:endParaRPr lang="en-US" sz="2400" kern="1200" dirty="0"/>
        </a:p>
      </dsp:txBody>
      <dsp:txXfrm>
        <a:off x="2846189" y="1394460"/>
        <a:ext cx="2842021" cy="2928366"/>
      </dsp:txXfrm>
    </dsp:sp>
    <dsp:sp modelId="{645E5E61-3F86-4A99-BF3C-97B23C83892A}">
      <dsp:nvSpPr>
        <dsp:cNvPr id="0" name=""/>
        <dsp:cNvSpPr/>
      </dsp:nvSpPr>
      <dsp:spPr>
        <a:xfrm>
          <a:off x="5688210"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Review at Every Board Meeting </a:t>
          </a:r>
          <a:r>
            <a:rPr lang="en-US" sz="2400" kern="1200" dirty="0" smtClean="0"/>
            <a:t>(Milestone / Programmatic)</a:t>
          </a:r>
          <a:endParaRPr lang="en-US" sz="2400" kern="1200" dirty="0"/>
        </a:p>
      </dsp:txBody>
      <dsp:txXfrm>
        <a:off x="5688210" y="1394460"/>
        <a:ext cx="2842021" cy="2928366"/>
      </dsp:txXfrm>
    </dsp:sp>
    <dsp:sp modelId="{0D5EFA36-9D59-4E1E-8E8E-F16B9C72CD9A}">
      <dsp:nvSpPr>
        <dsp:cNvPr id="0" name=""/>
        <dsp:cNvSpPr/>
      </dsp:nvSpPr>
      <dsp:spPr>
        <a:xfrm>
          <a:off x="0" y="4322826"/>
          <a:ext cx="8534399" cy="32537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820623-7D52-490F-8F53-B26CD9311C5E}">
      <dsp:nvSpPr>
        <dsp:cNvPr id="0" name=""/>
        <dsp:cNvSpPr/>
      </dsp:nvSpPr>
      <dsp:spPr>
        <a:xfrm>
          <a:off x="0" y="376927"/>
          <a:ext cx="8305800" cy="1455300"/>
        </a:xfrm>
        <a:prstGeom prst="rect">
          <a:avLst/>
        </a:prstGeom>
        <a:solidFill>
          <a:schemeClr val="bg1"/>
        </a:solidFill>
        <a:ln w="25400" cap="flat" cmpd="sng" algn="ctr">
          <a:solidFill>
            <a:srgbClr val="28C4B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376927"/>
        <a:ext cx="8305800" cy="1455300"/>
      </dsp:txXfrm>
    </dsp:sp>
    <dsp:sp modelId="{1C9AC538-F60C-437B-AC83-9DB5824CAEAF}">
      <dsp:nvSpPr>
        <dsp:cNvPr id="0" name=""/>
        <dsp:cNvSpPr/>
      </dsp:nvSpPr>
      <dsp:spPr>
        <a:xfrm>
          <a:off x="415290" y="52207"/>
          <a:ext cx="5814060" cy="649440"/>
        </a:xfrm>
        <a:prstGeom prst="roundRect">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b="1" kern="1200" dirty="0"/>
        </a:p>
      </dsp:txBody>
      <dsp:txXfrm>
        <a:off x="415290" y="52207"/>
        <a:ext cx="5814060" cy="649440"/>
      </dsp:txXfrm>
    </dsp:sp>
    <dsp:sp modelId="{AEF6BC80-BCF1-4BAB-9C50-E5F35AB13212}">
      <dsp:nvSpPr>
        <dsp:cNvPr id="0" name=""/>
        <dsp:cNvSpPr/>
      </dsp:nvSpPr>
      <dsp:spPr>
        <a:xfrm>
          <a:off x="0" y="2148065"/>
          <a:ext cx="8305800" cy="11781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received update(s) on progress meeting the goals of the strategic plan within the past 12 months.</a:t>
          </a:r>
          <a:endParaRPr lang="en-US" sz="2000" kern="1200" dirty="0"/>
        </a:p>
      </dsp:txBody>
      <dsp:txXfrm>
        <a:off x="0" y="2148065"/>
        <a:ext cx="8305800" cy="1178100"/>
      </dsp:txXfrm>
    </dsp:sp>
    <dsp:sp modelId="{B414DDFA-D639-4945-B8F3-8F1113474BB2}">
      <dsp:nvSpPr>
        <dsp:cNvPr id="0" name=""/>
        <dsp:cNvSpPr/>
      </dsp:nvSpPr>
      <dsp:spPr>
        <a:xfrm>
          <a:off x="415290" y="1951027"/>
          <a:ext cx="5814060" cy="6494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6.5</a:t>
          </a:r>
          <a:endParaRPr lang="en-US" sz="2200" kern="1200" dirty="0"/>
        </a:p>
      </dsp:txBody>
      <dsp:txXfrm>
        <a:off x="415290" y="1951027"/>
        <a:ext cx="5814060" cy="649440"/>
      </dsp:txXfrm>
    </dsp:sp>
    <dsp:sp modelId="{8B5A6457-2BD2-46BD-AD76-EDCBEBA34D27}">
      <dsp:nvSpPr>
        <dsp:cNvPr id="0" name=""/>
        <dsp:cNvSpPr/>
      </dsp:nvSpPr>
      <dsp:spPr>
        <a:xfrm>
          <a:off x="0" y="3769162"/>
          <a:ext cx="8305800" cy="11781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Organization’s governing board receives programmatic reports at each regular board meeting.</a:t>
          </a:r>
          <a:endParaRPr lang="en-US" sz="2000" kern="1200" dirty="0"/>
        </a:p>
      </dsp:txBody>
      <dsp:txXfrm>
        <a:off x="0" y="3769162"/>
        <a:ext cx="8305800" cy="1178100"/>
      </dsp:txXfrm>
    </dsp:sp>
    <dsp:sp modelId="{D7BC7FA3-ED37-43D0-9D2B-6754181E488C}">
      <dsp:nvSpPr>
        <dsp:cNvPr id="0" name=""/>
        <dsp:cNvSpPr/>
      </dsp:nvSpPr>
      <dsp:spPr>
        <a:xfrm>
          <a:off x="415290" y="3572647"/>
          <a:ext cx="5814060" cy="6494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5.9</a:t>
          </a:r>
          <a:endParaRPr lang="en-US" sz="2200" kern="1200" dirty="0"/>
        </a:p>
      </dsp:txBody>
      <dsp:txXfrm>
        <a:off x="415290" y="3572647"/>
        <a:ext cx="5814060" cy="649440"/>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7E71B5-EF41-4C86-A623-34EF563265DF}">
      <dsp:nvSpPr>
        <dsp:cNvPr id="0" name=""/>
        <dsp:cNvSpPr/>
      </dsp:nvSpPr>
      <dsp:spPr>
        <a:xfrm>
          <a:off x="3186996" y="1089405"/>
          <a:ext cx="246057" cy="901159"/>
        </a:xfrm>
        <a:custGeom>
          <a:avLst/>
          <a:gdLst/>
          <a:ahLst/>
          <a:cxnLst/>
          <a:rect l="0" t="0" r="0" b="0"/>
          <a:pathLst>
            <a:path>
              <a:moveTo>
                <a:pt x="246057" y="0"/>
              </a:moveTo>
              <a:lnTo>
                <a:pt x="246057" y="901159"/>
              </a:lnTo>
              <a:lnTo>
                <a:pt x="0" y="901159"/>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38B7B530-0F17-48BE-BDD4-415BB5B5AC35}">
      <dsp:nvSpPr>
        <dsp:cNvPr id="0" name=""/>
        <dsp:cNvSpPr/>
      </dsp:nvSpPr>
      <dsp:spPr>
        <a:xfrm>
          <a:off x="3433054" y="1089405"/>
          <a:ext cx="2161452" cy="1837148"/>
        </a:xfrm>
        <a:custGeom>
          <a:avLst/>
          <a:gdLst/>
          <a:ahLst/>
          <a:cxnLst/>
          <a:rect l="0" t="0" r="0" b="0"/>
          <a:pathLst>
            <a:path>
              <a:moveTo>
                <a:pt x="0" y="0"/>
              </a:moveTo>
              <a:lnTo>
                <a:pt x="0" y="1653653"/>
              </a:lnTo>
              <a:lnTo>
                <a:pt x="2161452" y="1653653"/>
              </a:lnTo>
              <a:lnTo>
                <a:pt x="2161452"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ACD2687-474B-4556-B5C3-A1968BA2A5B3}">
      <dsp:nvSpPr>
        <dsp:cNvPr id="0" name=""/>
        <dsp:cNvSpPr/>
      </dsp:nvSpPr>
      <dsp:spPr>
        <a:xfrm>
          <a:off x="3094104" y="1089405"/>
          <a:ext cx="338949" cy="1837148"/>
        </a:xfrm>
        <a:custGeom>
          <a:avLst/>
          <a:gdLst/>
          <a:ahLst/>
          <a:cxnLst/>
          <a:rect l="0" t="0" r="0" b="0"/>
          <a:pathLst>
            <a:path>
              <a:moveTo>
                <a:pt x="338949" y="0"/>
              </a:moveTo>
              <a:lnTo>
                <a:pt x="338949"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6E3E792C-AB80-4E37-B314-0891B82B8E28}">
      <dsp:nvSpPr>
        <dsp:cNvPr id="0" name=""/>
        <dsp:cNvSpPr/>
      </dsp:nvSpPr>
      <dsp:spPr>
        <a:xfrm>
          <a:off x="928597" y="1089405"/>
          <a:ext cx="2504456" cy="1837148"/>
        </a:xfrm>
        <a:custGeom>
          <a:avLst/>
          <a:gdLst/>
          <a:ahLst/>
          <a:cxnLst/>
          <a:rect l="0" t="0" r="0" b="0"/>
          <a:pathLst>
            <a:path>
              <a:moveTo>
                <a:pt x="2504456" y="0"/>
              </a:moveTo>
              <a:lnTo>
                <a:pt x="2504456"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88CF43F-71EB-47DB-B645-2DB91CE99D24}">
      <dsp:nvSpPr>
        <dsp:cNvPr id="0" name=""/>
        <dsp:cNvSpPr/>
      </dsp:nvSpPr>
      <dsp:spPr>
        <a:xfrm>
          <a:off x="1656372" y="34276"/>
          <a:ext cx="3553364" cy="1055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management</a:t>
          </a:r>
          <a:endParaRPr lang="en-US" sz="2800" b="1" kern="1200" dirty="0"/>
        </a:p>
      </dsp:txBody>
      <dsp:txXfrm>
        <a:off x="1656372" y="34276"/>
        <a:ext cx="3553364" cy="1055128"/>
      </dsp:txXfrm>
    </dsp:sp>
    <dsp:sp modelId="{820FBE26-0780-4909-BDF2-B935402CF11D}">
      <dsp:nvSpPr>
        <dsp:cNvPr id="0" name=""/>
        <dsp:cNvSpPr/>
      </dsp:nvSpPr>
      <dsp:spPr>
        <a:xfrm>
          <a:off x="3863" y="2926553"/>
          <a:ext cx="184946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Outcomes?</a:t>
          </a:r>
          <a:endParaRPr lang="en-US" sz="2400" b="1" kern="1200" dirty="0"/>
        </a:p>
      </dsp:txBody>
      <dsp:txXfrm>
        <a:off x="3863" y="2926553"/>
        <a:ext cx="1849468" cy="873783"/>
      </dsp:txXfrm>
    </dsp:sp>
    <dsp:sp modelId="{E4145FC6-3316-4188-81E9-8971341943C0}">
      <dsp:nvSpPr>
        <dsp:cNvPr id="0" name=""/>
        <dsp:cNvSpPr/>
      </dsp:nvSpPr>
      <dsp:spPr>
        <a:xfrm>
          <a:off x="2220320" y="2926553"/>
          <a:ext cx="1747567"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Quality?</a:t>
          </a:r>
          <a:endParaRPr lang="en-US" sz="2400" b="1" kern="1200" dirty="0"/>
        </a:p>
      </dsp:txBody>
      <dsp:txXfrm>
        <a:off x="2220320" y="2926553"/>
        <a:ext cx="1747567" cy="873783"/>
      </dsp:txXfrm>
    </dsp:sp>
    <dsp:sp modelId="{DEBF27A9-5938-4AD9-AEDE-F35B24EF6610}">
      <dsp:nvSpPr>
        <dsp:cNvPr id="0" name=""/>
        <dsp:cNvSpPr/>
      </dsp:nvSpPr>
      <dsp:spPr>
        <a:xfrm>
          <a:off x="4334877" y="2926553"/>
          <a:ext cx="251925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Cost effectiveness?</a:t>
          </a:r>
          <a:endParaRPr lang="en-US" sz="2400" b="1" kern="1200" dirty="0"/>
        </a:p>
      </dsp:txBody>
      <dsp:txXfrm>
        <a:off x="4334877" y="2926553"/>
        <a:ext cx="2519258" cy="873783"/>
      </dsp:txXfrm>
    </dsp:sp>
    <dsp:sp modelId="{C78FB6B9-B51F-4FDB-B093-4C5E8C74502B}">
      <dsp:nvSpPr>
        <dsp:cNvPr id="0" name=""/>
        <dsp:cNvSpPr/>
      </dsp:nvSpPr>
      <dsp:spPr>
        <a:xfrm>
          <a:off x="559039" y="1553673"/>
          <a:ext cx="2627957" cy="873783"/>
        </a:xfrm>
        <a:prstGeom prst="rect">
          <a:avLst/>
        </a:prstGeom>
        <a:solidFill>
          <a:schemeClr val="accent3">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can we improve our . .</a:t>
          </a:r>
          <a:endParaRPr lang="en-US" sz="2400" b="1" kern="1200" dirty="0"/>
        </a:p>
      </dsp:txBody>
      <dsp:txXfrm>
        <a:off x="559039" y="1553673"/>
        <a:ext cx="2627957" cy="873783"/>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14DB0F9-2EF3-4334-BEEC-A00D9138CA57}">
      <dsp:nvSpPr>
        <dsp:cNvPr id="0" name=""/>
        <dsp:cNvSpPr/>
      </dsp:nvSpPr>
      <dsp:spPr>
        <a:xfrm>
          <a:off x="4183610" y="1040779"/>
          <a:ext cx="218498" cy="1054720"/>
        </a:xfrm>
        <a:custGeom>
          <a:avLst/>
          <a:gdLst/>
          <a:ahLst/>
          <a:cxnLst/>
          <a:rect l="0" t="0" r="0" b="0"/>
          <a:pathLst>
            <a:path>
              <a:moveTo>
                <a:pt x="218498" y="0"/>
              </a:moveTo>
              <a:lnTo>
                <a:pt x="218498" y="1054720"/>
              </a:lnTo>
              <a:lnTo>
                <a:pt x="0" y="1054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399A51-4B04-41C5-B1DA-1D34FB7A90AD}">
      <dsp:nvSpPr>
        <dsp:cNvPr id="0" name=""/>
        <dsp:cNvSpPr/>
      </dsp:nvSpPr>
      <dsp:spPr>
        <a:xfrm>
          <a:off x="4402109" y="1040779"/>
          <a:ext cx="1258970" cy="2109441"/>
        </a:xfrm>
        <a:custGeom>
          <a:avLst/>
          <a:gdLst/>
          <a:ahLst/>
          <a:cxnLst/>
          <a:rect l="0" t="0" r="0" b="0"/>
          <a:pathLst>
            <a:path>
              <a:moveTo>
                <a:pt x="0" y="0"/>
              </a:moveTo>
              <a:lnTo>
                <a:pt x="0" y="1890942"/>
              </a:lnTo>
              <a:lnTo>
                <a:pt x="1258970" y="1890942"/>
              </a:lnTo>
              <a:lnTo>
                <a:pt x="125897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5346A7-E0B3-4D85-A201-34FDF395AC48}">
      <dsp:nvSpPr>
        <dsp:cNvPr id="0" name=""/>
        <dsp:cNvSpPr/>
      </dsp:nvSpPr>
      <dsp:spPr>
        <a:xfrm>
          <a:off x="2529489" y="1040779"/>
          <a:ext cx="1872619" cy="2109441"/>
        </a:xfrm>
        <a:custGeom>
          <a:avLst/>
          <a:gdLst/>
          <a:ahLst/>
          <a:cxnLst/>
          <a:rect l="0" t="0" r="0" b="0"/>
          <a:pathLst>
            <a:path>
              <a:moveTo>
                <a:pt x="1872619" y="0"/>
              </a:moveTo>
              <a:lnTo>
                <a:pt x="1872619" y="1890942"/>
              </a:lnTo>
              <a:lnTo>
                <a:pt x="0" y="1890942"/>
              </a:lnTo>
              <a:lnTo>
                <a:pt x="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77C6D3-3EFC-4367-96C7-986EF787A66A}">
      <dsp:nvSpPr>
        <dsp:cNvPr id="0" name=""/>
        <dsp:cNvSpPr/>
      </dsp:nvSpPr>
      <dsp:spPr>
        <a:xfrm>
          <a:off x="2666998" y="307"/>
          <a:ext cx="3470221" cy="10404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measurement</a:t>
          </a:r>
          <a:endParaRPr lang="en-US" sz="2800" b="1" kern="1200" dirty="0"/>
        </a:p>
      </dsp:txBody>
      <dsp:txXfrm>
        <a:off x="2666998" y="307"/>
        <a:ext cx="3470221" cy="1040471"/>
      </dsp:txXfrm>
    </dsp:sp>
    <dsp:sp modelId="{02D78A3C-5D21-4165-97C5-E6490890736E}">
      <dsp:nvSpPr>
        <dsp:cNvPr id="0" name=""/>
        <dsp:cNvSpPr/>
      </dsp:nvSpPr>
      <dsp:spPr>
        <a:xfrm>
          <a:off x="1489018" y="3150220"/>
          <a:ext cx="2080942" cy="1040471"/>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metrics matter?</a:t>
          </a:r>
          <a:endParaRPr lang="en-US" sz="2400" b="1" kern="1200" dirty="0"/>
        </a:p>
      </dsp:txBody>
      <dsp:txXfrm>
        <a:off x="1489018" y="3150220"/>
        <a:ext cx="2080942" cy="1040471"/>
      </dsp:txXfrm>
    </dsp:sp>
    <dsp:sp modelId="{D4837772-6D4B-4AC8-9D00-93167F51EBD8}">
      <dsp:nvSpPr>
        <dsp:cNvPr id="0" name=""/>
        <dsp:cNvSpPr/>
      </dsp:nvSpPr>
      <dsp:spPr>
        <a:xfrm>
          <a:off x="4006959" y="3150220"/>
          <a:ext cx="3308241" cy="1040013"/>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data will need to be captured</a:t>
          </a:r>
          <a:endParaRPr lang="en-US" sz="2400" b="1" kern="1200" dirty="0"/>
        </a:p>
      </dsp:txBody>
      <dsp:txXfrm>
        <a:off x="4006959" y="3150220"/>
        <a:ext cx="3308241" cy="1040013"/>
      </dsp:txXfrm>
    </dsp:sp>
    <dsp:sp modelId="{F197A75A-91C0-4913-9857-763E2898976D}">
      <dsp:nvSpPr>
        <dsp:cNvPr id="0" name=""/>
        <dsp:cNvSpPr/>
      </dsp:nvSpPr>
      <dsp:spPr>
        <a:xfrm>
          <a:off x="380999" y="1477777"/>
          <a:ext cx="3802610" cy="1235445"/>
        </a:xfrm>
        <a:prstGeom prst="rect">
          <a:avLst/>
        </a:prstGeom>
        <a:solidFill>
          <a:srgbClr val="1F4A7F"/>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will we know if we are meeting community needs prioritized?</a:t>
          </a:r>
          <a:endParaRPr lang="en-US" sz="2400" b="1" kern="1200" dirty="0"/>
        </a:p>
      </dsp:txBody>
      <dsp:txXfrm>
        <a:off x="380999" y="1477777"/>
        <a:ext cx="3802610" cy="1235445"/>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677B53-E93B-4ACE-B114-7BB5639533B9}">
      <dsp:nvSpPr>
        <dsp:cNvPr id="0" name=""/>
        <dsp:cNvSpPr/>
      </dsp:nvSpPr>
      <dsp:spPr>
        <a:xfrm>
          <a:off x="3157127" y="-5"/>
          <a:ext cx="3515544" cy="339765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3">
                  <a:lumMod val="75000"/>
                </a:schemeClr>
              </a:solidFill>
            </a:rPr>
            <a:t>Financial</a:t>
          </a:r>
          <a:endParaRPr lang="en-US" sz="3000" b="1" kern="1200" cap="small" baseline="0" dirty="0">
            <a:solidFill>
              <a:schemeClr val="accent3">
                <a:lumMod val="75000"/>
              </a:schemeClr>
            </a:solidFill>
          </a:endParaRPr>
        </a:p>
      </dsp:txBody>
      <dsp:txXfrm>
        <a:off x="3625866" y="594585"/>
        <a:ext cx="2578066" cy="1528946"/>
      </dsp:txXfrm>
    </dsp:sp>
    <dsp:sp modelId="{384F70B9-15C1-4DC3-A7E7-A577838A896E}">
      <dsp:nvSpPr>
        <dsp:cNvPr id="0" name=""/>
        <dsp:cNvSpPr/>
      </dsp:nvSpPr>
      <dsp:spPr>
        <a:xfrm>
          <a:off x="4275047" y="1936345"/>
          <a:ext cx="3515544" cy="3397659"/>
        </a:xfrm>
        <a:prstGeom prst="ellipse">
          <a:avLst/>
        </a:prstGeom>
        <a:solidFill>
          <a:schemeClr val="accent3">
            <a:alpha val="50000"/>
            <a:hueOff val="5812304"/>
            <a:satOff val="-18573"/>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rgbClr val="00823B"/>
              </a:solidFill>
            </a:rPr>
            <a:t>Operational</a:t>
          </a:r>
          <a:endParaRPr lang="en-US" sz="3000" b="1" kern="1200" cap="small" baseline="0" dirty="0">
            <a:solidFill>
              <a:srgbClr val="00823B"/>
            </a:solidFill>
          </a:endParaRPr>
        </a:p>
      </dsp:txBody>
      <dsp:txXfrm>
        <a:off x="5350218" y="2814074"/>
        <a:ext cx="2109326" cy="1868712"/>
      </dsp:txXfrm>
    </dsp:sp>
    <dsp:sp modelId="{F30E1710-8B80-4266-A6FC-7355C756C155}">
      <dsp:nvSpPr>
        <dsp:cNvPr id="0" name=""/>
        <dsp:cNvSpPr/>
      </dsp:nvSpPr>
      <dsp:spPr>
        <a:xfrm>
          <a:off x="1834264" y="1936345"/>
          <a:ext cx="3515544" cy="3397659"/>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75000"/>
                </a:schemeClr>
              </a:solidFill>
            </a:rPr>
            <a:t>Legal</a:t>
          </a:r>
          <a:endParaRPr lang="en-US" sz="3000" b="1" kern="1200" cap="small" baseline="0" dirty="0">
            <a:solidFill>
              <a:schemeClr val="accent4">
                <a:lumMod val="75000"/>
              </a:schemeClr>
            </a:solidFill>
          </a:endParaRPr>
        </a:p>
      </dsp:txBody>
      <dsp:txXfrm>
        <a:off x="2165311" y="2814074"/>
        <a:ext cx="2109326" cy="1868712"/>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75304" y="63158"/>
          <a:ext cx="3701499" cy="6719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Oversee</a:t>
          </a:r>
          <a:endParaRPr lang="en-US" sz="3000" b="1" kern="1200" dirty="0"/>
        </a:p>
      </dsp:txBody>
      <dsp:txXfrm>
        <a:off x="75304" y="63158"/>
        <a:ext cx="3701499" cy="671958"/>
      </dsp:txXfrm>
    </dsp:sp>
    <dsp:sp modelId="{BA8ED77A-6599-437B-952A-37B16EDFF8D7}">
      <dsp:nvSpPr>
        <dsp:cNvPr id="0" name=""/>
        <dsp:cNvSpPr/>
      </dsp:nvSpPr>
      <dsp:spPr>
        <a:xfrm rot="5400000">
          <a:off x="1867258"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75304" y="970303"/>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Regularly communicate</a:t>
          </a:r>
          <a:endParaRPr lang="en-US" sz="2400" kern="1200" dirty="0"/>
        </a:p>
      </dsp:txBody>
      <dsp:txXfrm>
        <a:off x="75304" y="970303"/>
        <a:ext cx="3701499" cy="671958"/>
      </dsp:txXfrm>
    </dsp:sp>
    <dsp:sp modelId="{AD657C2F-51F0-4FCB-80F4-17354CB95E83}">
      <dsp:nvSpPr>
        <dsp:cNvPr id="0" name=""/>
        <dsp:cNvSpPr/>
      </dsp:nvSpPr>
      <dsp:spPr>
        <a:xfrm rot="5400000">
          <a:off x="1867258"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75304" y="1877448"/>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Provide assistance when needed</a:t>
          </a:r>
        </a:p>
      </dsp:txBody>
      <dsp:txXfrm>
        <a:off x="75304" y="1877448"/>
        <a:ext cx="3701499" cy="671958"/>
      </dsp:txXfrm>
    </dsp:sp>
    <dsp:sp modelId="{553ACA28-4363-4174-A1E6-D23A550CC1EC}">
      <dsp:nvSpPr>
        <dsp:cNvPr id="0" name=""/>
        <dsp:cNvSpPr/>
      </dsp:nvSpPr>
      <dsp:spPr>
        <a:xfrm rot="5400000">
          <a:off x="1867258"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75304" y="2784592"/>
          <a:ext cx="3701499" cy="62862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Request reports</a:t>
          </a:r>
        </a:p>
      </dsp:txBody>
      <dsp:txXfrm>
        <a:off x="75304" y="2784592"/>
        <a:ext cx="3701499" cy="628624"/>
      </dsp:txXfrm>
    </dsp:sp>
    <dsp:sp modelId="{2C9C0126-D956-4EE5-B917-092442B4FE31}">
      <dsp:nvSpPr>
        <dsp:cNvPr id="0" name=""/>
        <dsp:cNvSpPr/>
      </dsp:nvSpPr>
      <dsp:spPr>
        <a:xfrm rot="5400000">
          <a:off x="1867258" y="347201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7C8F3D-455F-4E3B-AB82-53EB970814F5}">
      <dsp:nvSpPr>
        <dsp:cNvPr id="0" name=""/>
        <dsp:cNvSpPr/>
      </dsp:nvSpPr>
      <dsp:spPr>
        <a:xfrm>
          <a:off x="69391" y="3648402"/>
          <a:ext cx="3713325"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Ask about goals &amp; programs</a:t>
          </a:r>
        </a:p>
      </dsp:txBody>
      <dsp:txXfrm>
        <a:off x="69391" y="3648402"/>
        <a:ext cx="3713325" cy="671958"/>
      </dsp:txXfrm>
    </dsp:sp>
    <dsp:sp modelId="{19006885-BD09-47BD-94C4-C0587E60630E}">
      <dsp:nvSpPr>
        <dsp:cNvPr id="0" name=""/>
        <dsp:cNvSpPr/>
      </dsp:nvSpPr>
      <dsp:spPr>
        <a:xfrm rot="5400000">
          <a:off x="1867258" y="43791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42F6E1-4174-4FD2-9F98-B67CB1B05224}">
      <dsp:nvSpPr>
        <dsp:cNvPr id="0" name=""/>
        <dsp:cNvSpPr/>
      </dsp:nvSpPr>
      <dsp:spPr>
        <a:xfrm>
          <a:off x="273" y="4555547"/>
          <a:ext cx="3851561"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Conduct annual review</a:t>
          </a:r>
        </a:p>
      </dsp:txBody>
      <dsp:txXfrm>
        <a:off x="273" y="4555547"/>
        <a:ext cx="3851561" cy="671958"/>
      </dsp:txXfrm>
    </dsp:sp>
    <dsp:sp modelId="{57656C20-145C-4DFA-BD64-5C677D1A0CB7}">
      <dsp:nvSpPr>
        <dsp:cNvPr id="0" name=""/>
        <dsp:cNvSpPr/>
      </dsp:nvSpPr>
      <dsp:spPr>
        <a:xfrm>
          <a:off x="4228132" y="63158"/>
          <a:ext cx="4229793" cy="671958"/>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Evaluate</a:t>
          </a:r>
          <a:endParaRPr lang="en-US" sz="3000" b="1" kern="1200" dirty="0"/>
        </a:p>
      </dsp:txBody>
      <dsp:txXfrm>
        <a:off x="4228132" y="63158"/>
        <a:ext cx="4229793" cy="671958"/>
      </dsp:txXfrm>
    </dsp:sp>
    <dsp:sp modelId="{39338C2D-59C8-4EA0-9D01-E70729197626}">
      <dsp:nvSpPr>
        <dsp:cNvPr id="0" name=""/>
        <dsp:cNvSpPr/>
      </dsp:nvSpPr>
      <dsp:spPr>
        <a:xfrm rot="5400000">
          <a:off x="6284232"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244931" y="970303"/>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Use board committee</a:t>
          </a:r>
          <a:endParaRPr lang="en-US" sz="2400" kern="1200" dirty="0"/>
        </a:p>
      </dsp:txBody>
      <dsp:txXfrm>
        <a:off x="4244931" y="970303"/>
        <a:ext cx="4196195" cy="671958"/>
      </dsp:txXfrm>
    </dsp:sp>
    <dsp:sp modelId="{12438B0F-BD26-404B-AB13-58434C19229A}">
      <dsp:nvSpPr>
        <dsp:cNvPr id="0" name=""/>
        <dsp:cNvSpPr/>
      </dsp:nvSpPr>
      <dsp:spPr>
        <a:xfrm rot="5400000">
          <a:off x="6284232"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233911" y="1877448"/>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Decide on evaluation tool/ criteria</a:t>
          </a:r>
          <a:endParaRPr lang="en-US" sz="2400" kern="1200" dirty="0"/>
        </a:p>
      </dsp:txBody>
      <dsp:txXfrm>
        <a:off x="4233911" y="1877448"/>
        <a:ext cx="4218235" cy="671958"/>
      </dsp:txXfrm>
    </dsp:sp>
    <dsp:sp modelId="{44120070-FDD0-43F2-A66F-6810E05AE127}">
      <dsp:nvSpPr>
        <dsp:cNvPr id="0" name=""/>
        <dsp:cNvSpPr/>
      </dsp:nvSpPr>
      <dsp:spPr>
        <a:xfrm rot="5400000">
          <a:off x="6284232"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100C13-739D-4E13-A743-16C26960E67C}">
      <dsp:nvSpPr>
        <dsp:cNvPr id="0" name=""/>
        <dsp:cNvSpPr/>
      </dsp:nvSpPr>
      <dsp:spPr>
        <a:xfrm>
          <a:off x="4233911" y="2784592"/>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Gather input </a:t>
          </a:r>
          <a:endParaRPr lang="en-US" sz="2400" kern="1200" dirty="0"/>
        </a:p>
      </dsp:txBody>
      <dsp:txXfrm>
        <a:off x="4233911" y="2784592"/>
        <a:ext cx="4218235" cy="671958"/>
      </dsp:txXfrm>
    </dsp:sp>
    <dsp:sp modelId="{FC834B2A-F47D-492A-9936-35CDD369A1FD}">
      <dsp:nvSpPr>
        <dsp:cNvPr id="0" name=""/>
        <dsp:cNvSpPr/>
      </dsp:nvSpPr>
      <dsp:spPr>
        <a:xfrm rot="5400000">
          <a:off x="6284232" y="351534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68CCAE-6668-40F7-86EC-E68DBE3B60D1}">
      <dsp:nvSpPr>
        <dsp:cNvPr id="0" name=""/>
        <dsp:cNvSpPr/>
      </dsp:nvSpPr>
      <dsp:spPr>
        <a:xfrm>
          <a:off x="4244917" y="3691737"/>
          <a:ext cx="4196222"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Set up in-person evaluation</a:t>
          </a:r>
          <a:endParaRPr lang="en-US" sz="2400" kern="1200" dirty="0"/>
        </a:p>
      </dsp:txBody>
      <dsp:txXfrm>
        <a:off x="4244917" y="3691737"/>
        <a:ext cx="4196222" cy="671958"/>
      </dsp:txXfrm>
    </dsp:sp>
    <dsp:sp modelId="{00EBADD9-A24D-4F13-A820-2FBDFB2E38D3}">
      <dsp:nvSpPr>
        <dsp:cNvPr id="0" name=""/>
        <dsp:cNvSpPr/>
      </dsp:nvSpPr>
      <dsp:spPr>
        <a:xfrm rot="5400000">
          <a:off x="6284232" y="4422492"/>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E89FA6-89AF-4092-A505-00CA17A352B3}">
      <dsp:nvSpPr>
        <dsp:cNvPr id="0" name=""/>
        <dsp:cNvSpPr/>
      </dsp:nvSpPr>
      <dsp:spPr>
        <a:xfrm>
          <a:off x="4244931" y="4598882"/>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Create written review</a:t>
          </a:r>
          <a:endParaRPr lang="en-US" sz="2400" kern="1200" dirty="0"/>
        </a:p>
      </dsp:txBody>
      <dsp:txXfrm>
        <a:off x="4244931" y="4598882"/>
        <a:ext cx="4196195" cy="671958"/>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55300"/>
          <a:ext cx="4724399" cy="2154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6666" tIns="749808" rIns="36666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The governing board conducts a performance appraisal of the CEO/executive director within each calendar year</a:t>
          </a:r>
          <a:endParaRPr lang="en-US" sz="2200" kern="1200" dirty="0"/>
        </a:p>
      </dsp:txBody>
      <dsp:txXfrm>
        <a:off x="0" y="355300"/>
        <a:ext cx="4724399" cy="2154600"/>
      </dsp:txXfrm>
    </dsp:sp>
    <dsp:sp modelId="{A59967A4-4F75-4E1F-8F8A-721A2E10B0DB}">
      <dsp:nvSpPr>
        <dsp:cNvPr id="0" name=""/>
        <dsp:cNvSpPr/>
      </dsp:nvSpPr>
      <dsp:spPr>
        <a:xfrm>
          <a:off x="236219" y="4699"/>
          <a:ext cx="3307079" cy="88196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000" tIns="0" rIns="125000"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7.4</a:t>
          </a:r>
          <a:endParaRPr lang="en-US" sz="2200" kern="1200" dirty="0"/>
        </a:p>
      </dsp:txBody>
      <dsp:txXfrm>
        <a:off x="236219" y="4699"/>
        <a:ext cx="3307079" cy="881961"/>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397650"/>
          <a:ext cx="5105399" cy="3307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236" tIns="520700" rIns="396236"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kern="1200" dirty="0"/>
        </a:p>
      </dsp:txBody>
      <dsp:txXfrm>
        <a:off x="0" y="397650"/>
        <a:ext cx="5105399" cy="3307500"/>
      </dsp:txXfrm>
    </dsp:sp>
    <dsp:sp modelId="{9D1B1098-CB5D-4C0B-BC2C-731B03DB61D8}">
      <dsp:nvSpPr>
        <dsp:cNvPr id="0" name=""/>
        <dsp:cNvSpPr/>
      </dsp:nvSpPr>
      <dsp:spPr>
        <a:xfrm>
          <a:off x="255269" y="28650"/>
          <a:ext cx="357378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080" tIns="0" rIns="135080" bIns="0" numCol="1" spcCol="1270" anchor="ctr" anchorCtr="0">
          <a:noAutofit/>
        </a:bodyPr>
        <a:lstStyle/>
        <a:p>
          <a:pPr lvl="0" algn="l" defTabSz="933450" rtl="0">
            <a:lnSpc>
              <a:spcPct val="90000"/>
            </a:lnSpc>
            <a:spcBef>
              <a:spcPct val="0"/>
            </a:spcBef>
            <a:spcAft>
              <a:spcPct val="35000"/>
            </a:spcAft>
          </a:pPr>
          <a:r>
            <a:rPr lang="en-US" sz="2100" b="1" kern="1200" dirty="0" smtClean="0"/>
            <a:t>CSBG Org. Standard 4.5</a:t>
          </a:r>
          <a:endParaRPr lang="en-US" sz="2100" kern="1200" dirty="0"/>
        </a:p>
      </dsp:txBody>
      <dsp:txXfrm>
        <a:off x="255269" y="28650"/>
        <a:ext cx="3573780" cy="738000"/>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a:t>
            </a:r>
            <a:r>
              <a:rPr lang="en-US" sz="1100" baseline="0" dirty="0" smtClean="0">
                <a:latin typeface="+mn-lt"/>
              </a:rPr>
              <a:t> engaged and knowledgeable </a:t>
            </a:r>
            <a:r>
              <a:rPr lang="en-US" sz="1100" dirty="0" smtClean="0">
                <a:latin typeface="+mn-lt"/>
              </a:rPr>
              <a:t>board of directors is essential to the success of any nonprofit corporation. The tripartite board of a nonprofit community action agency (CAA) is no different.</a:t>
            </a:r>
            <a:r>
              <a:rPr lang="en-US" sz="1100" baseline="0" dirty="0" smtClean="0">
                <a:latin typeface="+mn-lt"/>
              </a:rPr>
              <a:t> </a:t>
            </a:r>
            <a:r>
              <a:rPr lang="en-US" sz="1100" dirty="0" smtClean="0">
                <a:latin typeface="+mn-lt"/>
              </a:rPr>
              <a:t>This presentation provides</a:t>
            </a:r>
            <a:r>
              <a:rPr lang="en-US" sz="1100" baseline="0" dirty="0" smtClean="0">
                <a:latin typeface="+mn-lt"/>
              </a:rPr>
              <a:t> an overview of the role and key responsibilities of the tripartite board of a nonprofit CAA. In discussing the important part that the tripartite board plays in ensuring the sustainability and effectiveness of a CAA, we will touch on the legal requirements that establish the parameters within which tripartite boards operate as well as briefly address some key ways that all nonprofit boards, including tripartite boards, operate.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presentation is not intended to be all-inclusive of the many issues that affect tripartite boards.  However, the presentation is intended to establish a basic framework that may be supplemented by individual CAAs, state associations or state CSBG offices. As is laid out on the webpage, the presentation may be given in its entirety or in sections.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97397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To find out more about who we have with us today, let’s take a moment to walk through a few questions that will help us introduce ourselves to each other. </a:t>
            </a:r>
            <a:r>
              <a:rPr lang="en-US" sz="1100" dirty="0" smtClean="0">
                <a:latin typeface="+mn-lt"/>
              </a:rPr>
              <a:t>K</a:t>
            </a:r>
            <a:r>
              <a:rPr lang="en-US" sz="1100" baseline="0" dirty="0" smtClean="0">
                <a:latin typeface="+mn-lt"/>
              </a:rPr>
              <a:t>nowing more about each other, will </a:t>
            </a:r>
            <a:r>
              <a:rPr lang="en-US" sz="1100" dirty="0" smtClean="0">
                <a:latin typeface="+mn-lt"/>
              </a:rPr>
              <a:t> hopefully </a:t>
            </a:r>
            <a:r>
              <a:rPr lang="en-US" sz="1100" baseline="0" dirty="0" smtClean="0">
                <a:latin typeface="+mn-lt"/>
              </a:rPr>
              <a:t>encourage a level interactivity during today’s training and subsequently translate into peer sharing and support that extends beyond this training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questions in this section are intended to help the presenters think creatively about how to initially engage workshop participants and also create a comfortable learning environment. As a presenter, you may have other questions you like to ask so don’t hesitate to incorporate those into this section or you may have a different approach to asking the same or similar questions.   </a:t>
            </a:r>
          </a:p>
          <a:p>
            <a:pPr>
              <a:spcBef>
                <a:spcPts val="0"/>
              </a:spcBef>
            </a:pPr>
            <a:endParaRPr lang="en-US" sz="1100" baseline="0" dirty="0" smtClean="0">
              <a:latin typeface="+mn-lt"/>
            </a:endParaRPr>
          </a:p>
          <a:p>
            <a:pPr>
              <a:spcBef>
                <a:spcPts val="0"/>
              </a:spcBef>
            </a:pPr>
            <a:r>
              <a:rPr lang="en-US" sz="1100" baseline="0" dirty="0" smtClean="0">
                <a:latin typeface="+mn-lt"/>
              </a:rPr>
              <a:t>The way in which you ask the questions will likely be dictated by the number of participants present.  If you have a large number of participants, you will likely ask for a show of hands and for a few volunteers to provide more specific answers. If you have a small number of participants, having each participant answer the questions individually </a:t>
            </a:r>
            <a:r>
              <a:rPr lang="en-US" sz="1100" dirty="0" smtClean="0">
                <a:latin typeface="+mn-lt"/>
              </a:rPr>
              <a:t>may help to encourage camaraderie and peer sharing.</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742585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a:t>
            </a:r>
            <a:r>
              <a:rPr lang="en-US" sz="1100" baseline="0" dirty="0" smtClean="0">
                <a:latin typeface="+mn-lt"/>
              </a:rPr>
              <a:t> This slide is animated, so each group that is listed above will appear one at a time and give the presenter a chance to ask additional questions </a:t>
            </a:r>
            <a:r>
              <a:rPr lang="en-US" sz="1100" baseline="0" smtClean="0">
                <a:latin typeface="+mn-lt"/>
              </a:rPr>
              <a:t>of the </a:t>
            </a:r>
            <a:r>
              <a:rPr lang="en-US" sz="1100" baseline="0" dirty="0" smtClean="0">
                <a:latin typeface="+mn-lt"/>
              </a:rPr>
              <a:t>individuals in that group.</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This slide is animated with each separate span</a:t>
            </a:r>
            <a:r>
              <a:rPr lang="en-US" sz="1100" baseline="0" dirty="0" smtClean="0">
                <a:latin typeface="+mn-lt"/>
              </a:rPr>
              <a:t> of years for both the board and staff appearing simultaneously. Both groups can therefore raise their hands for each time span. However, depending on the size of the workshop, you may decide to have the participants introduce themselves and answer this question when doing so.</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  </a:t>
            </a:r>
            <a:r>
              <a:rPr lang="en-US" sz="1100" b="0" dirty="0" smtClean="0">
                <a:latin typeface="+mn-lt"/>
              </a:rPr>
              <a:t>This</a:t>
            </a:r>
            <a:r>
              <a:rPr lang="en-US" sz="1100" b="0" baseline="0" dirty="0" smtClean="0">
                <a:latin typeface="+mn-lt"/>
              </a:rPr>
              <a:t> slide is animated so that the questions will appear one at a time.</a:t>
            </a:r>
            <a:r>
              <a:rPr lang="en-US" sz="1100" b="1" dirty="0" smtClean="0">
                <a:latin typeface="+mn-lt"/>
              </a:rPr>
              <a:t> </a:t>
            </a:r>
            <a:r>
              <a:rPr lang="en-US" sz="1100" dirty="0" smtClean="0">
                <a:latin typeface="+mn-lt"/>
              </a:rPr>
              <a:t>There are multiple ways</a:t>
            </a:r>
            <a:r>
              <a:rPr lang="en-US" sz="1100" baseline="0" dirty="0" smtClean="0">
                <a:latin typeface="+mn-lt"/>
              </a:rPr>
              <a:t> to approach these </a:t>
            </a:r>
            <a:r>
              <a:rPr lang="en-US" sz="1100" dirty="0" smtClean="0">
                <a:latin typeface="+mn-lt"/>
              </a:rPr>
              <a:t>questions. If</a:t>
            </a:r>
            <a:r>
              <a:rPr lang="en-US" sz="1100" baseline="0" dirty="0" smtClean="0">
                <a:latin typeface="+mn-lt"/>
              </a:rPr>
              <a:t> it is a large group, ask the workshop participants to take a moment to answer the question and then ask for volunteers to report their answers to the group. If it is a small group, you may consider having each participant answer the question that pertains to him/her as part of their individual introductions.</a:t>
            </a:r>
            <a:r>
              <a:rPr lang="en-US" sz="110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a:t>
            </a:r>
            <a:r>
              <a:rPr lang="en-US" sz="1100" b="1" baseline="0" dirty="0" smtClean="0">
                <a:latin typeface="+mn-lt"/>
              </a:rPr>
              <a:t> to Presenter</a:t>
            </a:r>
            <a:r>
              <a:rPr lang="en-US" sz="1100" baseline="0" dirty="0" smtClean="0">
                <a:latin typeface="+mn-lt"/>
              </a:rPr>
              <a:t>:  These questions are animated and will appear on the slide one at a time. The approach to these questions will again depend on the size of the workshop. </a:t>
            </a:r>
            <a:r>
              <a:rPr lang="en-US" sz="1100" dirty="0" smtClean="0">
                <a:latin typeface="+mn-lt"/>
              </a:rPr>
              <a:t>If</a:t>
            </a:r>
            <a:r>
              <a:rPr lang="en-US" sz="1100" baseline="0" dirty="0" smtClean="0">
                <a:latin typeface="+mn-lt"/>
              </a:rPr>
              <a:t> it is a large group, ask the workshop participants to take a moment to answer the questions and then ask for volunteers to report their answers to the group. If it is a small group, you may consider having each participant answer the question.</a:t>
            </a:r>
            <a:r>
              <a:rPr lang="en-US" sz="1100" dirty="0" smtClean="0">
                <a:latin typeface="+mn-lt"/>
              </a:rPr>
              <a:t> </a:t>
            </a:r>
            <a:r>
              <a:rPr lang="en-US" sz="1100" baseline="0" dirty="0" smtClean="0">
                <a:latin typeface="+mn-lt"/>
              </a:rPr>
              <a:t> </a:t>
            </a:r>
          </a:p>
          <a:p>
            <a:pPr>
              <a:spcBef>
                <a:spcPts val="0"/>
              </a:spcBef>
            </a:pPr>
            <a:endParaRPr lang="en-US" sz="1100" baseline="0" dirty="0" smtClean="0">
              <a:latin typeface="+mn-lt"/>
            </a:endParaRPr>
          </a:p>
          <a:p>
            <a:pPr>
              <a:spcBef>
                <a:spcPts val="0"/>
              </a:spcBef>
            </a:pPr>
            <a:r>
              <a:rPr lang="en-US" sz="1100" baseline="0" dirty="0" smtClean="0">
                <a:latin typeface="+mn-lt"/>
              </a:rPr>
              <a:t>The first question is intended to help the presenter address and set the expectations for workshop participants and should be asked before the presentation begins. The second question should also be asked/presented before the presentation begins. At the end of the presentation, it is important to remind participants of the second question and have them take a moment to write down their three action items. You may decide to include this slide also at the end of the presentation to serve as </a:t>
            </a:r>
            <a:r>
              <a:rPr lang="en-US" sz="1100" baseline="0" smtClean="0">
                <a:latin typeface="+mn-lt"/>
              </a:rPr>
              <a:t>a reminder. </a:t>
            </a:r>
            <a:r>
              <a:rPr lang="en-US" sz="1100" baseline="0" dirty="0" smtClean="0">
                <a:latin typeface="+mn-lt"/>
              </a:rPr>
              <a:t>Time and workshop size permitting, either ask for volunteers to briefly state their action items or have each participant do so.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Multiple laws govern the way in which a tripartite board of a nonprofit</a:t>
            </a:r>
            <a:r>
              <a:rPr lang="en-US" sz="1100" kern="1200" baseline="0" dirty="0" smtClean="0">
                <a:solidFill>
                  <a:schemeClr val="tx1"/>
                </a:solidFill>
                <a:latin typeface="+mn-lt"/>
                <a:ea typeface="+mn-ea"/>
                <a:cs typeface="+mn-cs"/>
              </a:rPr>
              <a:t> CAA</a:t>
            </a:r>
            <a:r>
              <a:rPr lang="en-US" sz="1100" kern="1200" dirty="0" smtClean="0">
                <a:solidFill>
                  <a:schemeClr val="tx1"/>
                </a:solidFill>
                <a:latin typeface="+mn-lt"/>
                <a:ea typeface="+mn-ea"/>
                <a:cs typeface="+mn-cs"/>
              </a:rPr>
              <a:t> is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composed and operates. In this</a:t>
            </a:r>
            <a:r>
              <a:rPr lang="en-US" sz="1100" kern="1200" baseline="0" dirty="0" smtClean="0">
                <a:solidFill>
                  <a:schemeClr val="tx1"/>
                </a:solidFill>
                <a:latin typeface="+mn-lt"/>
                <a:ea typeface="+mn-ea"/>
                <a:cs typeface="+mn-cs"/>
              </a:rPr>
              <a:t> section, I</a:t>
            </a:r>
            <a:r>
              <a:rPr lang="en-US" sz="1100" kern="1200" dirty="0" smtClean="0">
                <a:solidFill>
                  <a:schemeClr val="tx1"/>
                </a:solidFill>
                <a:latin typeface="+mn-lt"/>
                <a:ea typeface="+mn-ea"/>
                <a:cs typeface="+mn-cs"/>
              </a:rPr>
              <a:t> will provide a quick overview of how each of the laws applies to CAAs and then walk through very generally the information that is important for boards to be aware of with respect to these laws.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xmlns="" val="742585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311150"/>
            <a:ext cx="4152900" cy="3114675"/>
          </a:xfrm>
        </p:spPr>
      </p:sp>
      <p:sp>
        <p:nvSpPr>
          <p:cNvPr id="3" name="Notes Placeholder 2"/>
          <p:cNvSpPr>
            <a:spLocks noGrp="1"/>
          </p:cNvSpPr>
          <p:nvPr>
            <p:ph type="body" idx="1"/>
          </p:nvPr>
        </p:nvSpPr>
        <p:spPr>
          <a:xfrm>
            <a:off x="286475" y="3444424"/>
            <a:ext cx="6477000" cy="5470976"/>
          </a:xfrm>
        </p:spPr>
        <p:txBody>
          <a:bodyPr>
            <a:noAutofit/>
          </a:bodyPr>
          <a:lstStyle/>
          <a:p>
            <a:pPr eaLnBrk="1" hangingPunct="1">
              <a:lnSpc>
                <a:spcPct val="90000"/>
              </a:lnSpc>
              <a:spcBef>
                <a:spcPts val="0"/>
              </a:spcBef>
              <a:buFont typeface="Arial" panose="020B0604020202020204" pitchFamily="34" charset="0"/>
              <a:buNone/>
            </a:pPr>
            <a:r>
              <a:rPr lang="en-US" sz="1000" b="1" kern="1200" dirty="0" smtClean="0">
                <a:solidFill>
                  <a:schemeClr val="tx1"/>
                </a:solidFill>
                <a:latin typeface="+mn-lt"/>
                <a:ea typeface="+mn-ea"/>
                <a:cs typeface="+mn-cs"/>
              </a:rPr>
              <a:t>State Nonprofit Corporation Act</a:t>
            </a:r>
            <a:r>
              <a:rPr lang="en-US" sz="1000" b="1" kern="1200" baseline="0" dirty="0" smtClean="0">
                <a:solidFill>
                  <a:schemeClr val="tx1"/>
                </a:solidFill>
                <a:latin typeface="+mn-lt"/>
                <a:ea typeface="+mn-ea"/>
                <a:cs typeface="+mn-cs"/>
              </a:rPr>
              <a:t> and</a:t>
            </a:r>
            <a:r>
              <a:rPr lang="en-US" sz="1000" b="1" kern="1200" dirty="0" smtClean="0">
                <a:solidFill>
                  <a:schemeClr val="tx1"/>
                </a:solidFill>
                <a:latin typeface="+mn-lt"/>
                <a:ea typeface="+mn-ea"/>
                <a:cs typeface="+mn-cs"/>
              </a:rPr>
              <a:t> Articles</a:t>
            </a:r>
            <a:r>
              <a:rPr lang="en-US" sz="1000" b="1" kern="1200" baseline="0" dirty="0" smtClean="0">
                <a:solidFill>
                  <a:schemeClr val="tx1"/>
                </a:solidFill>
                <a:latin typeface="+mn-lt"/>
                <a:ea typeface="+mn-ea"/>
                <a:cs typeface="+mn-cs"/>
              </a:rPr>
              <a:t> of Incorporation &amp; Bylaws</a:t>
            </a:r>
            <a:r>
              <a:rPr lang="en-US" sz="1000" kern="1200" baseline="0" dirty="0" smtClean="0">
                <a:solidFill>
                  <a:schemeClr val="tx1"/>
                </a:solidFill>
                <a:latin typeface="+mn-lt"/>
                <a:ea typeface="+mn-ea"/>
                <a:cs typeface="+mn-cs"/>
              </a:rPr>
              <a:t>: </a:t>
            </a:r>
            <a:r>
              <a:rPr lang="en-US" sz="1000" b="0" kern="1200" dirty="0" smtClean="0">
                <a:solidFill>
                  <a:schemeClr val="tx1"/>
                </a:solidFill>
                <a:latin typeface="+mn-lt"/>
                <a:ea typeface="+mn-ea"/>
                <a:cs typeface="+mn-cs"/>
              </a:rPr>
              <a:t>Your </a:t>
            </a:r>
            <a:r>
              <a:rPr lang="en-US" sz="1000" b="0" dirty="0" smtClean="0">
                <a:latin typeface="+mn-lt"/>
              </a:rPr>
              <a:t>CAA began by being formed as a nonprofit corporation under</a:t>
            </a:r>
            <a:r>
              <a:rPr lang="en-US" sz="1000" b="0" baseline="0" dirty="0" smtClean="0">
                <a:latin typeface="+mn-lt"/>
              </a:rPr>
              <a:t> </a:t>
            </a:r>
            <a:r>
              <a:rPr lang="en-US" sz="1000" b="0" dirty="0" smtClean="0">
                <a:latin typeface="+mn-lt"/>
              </a:rPr>
              <a:t>the state’s nonprofit corporation act. As is required by the act, the organization filed articles of incorporation (or articles of organization) with the state and developed a set of bylaws to establish a framework for how the board will operate.</a:t>
            </a:r>
            <a:r>
              <a:rPr lang="en-US" sz="1000" b="0" baseline="0" dirty="0" smtClean="0">
                <a:latin typeface="+mn-lt"/>
              </a:rPr>
              <a:t> Even though many CAAs were formed in the 1960s, the state’s nonprofit corporation act continues to apply </a:t>
            </a:r>
            <a:r>
              <a:rPr lang="en-US" sz="1000" b="0" baseline="0" dirty="0" smtClean="0">
                <a:latin typeface="+mj-lt"/>
              </a:rPr>
              <a:t>and </a:t>
            </a:r>
            <a:r>
              <a:rPr lang="en-US" sz="1000" b="0" kern="1200" baseline="0" dirty="0" smtClean="0">
                <a:solidFill>
                  <a:schemeClr val="tx1"/>
                </a:solidFill>
                <a:latin typeface="+mj-lt"/>
              </a:rPr>
              <a:t>may have undergone amendment since then</a:t>
            </a:r>
            <a:r>
              <a:rPr lang="en-US" sz="1000" b="0" baseline="0" dirty="0" smtClean="0">
                <a:latin typeface="+mj-lt"/>
              </a:rPr>
              <a:t>. Thus, it is important that your CAA understand the state nonprofit corporate act’s current requirements, or work with an attorney who has experience working with nonprofit organizations in your state.</a:t>
            </a:r>
            <a:endParaRPr lang="en-US" sz="1000" b="0" dirty="0" smtClean="0">
              <a:latin typeface="+mj-lt"/>
            </a:endParaRPr>
          </a:p>
          <a:p>
            <a:pPr eaLnBrk="1" hangingPunct="1">
              <a:lnSpc>
                <a:spcPct val="90000"/>
              </a:lnSpc>
              <a:spcBef>
                <a:spcPts val="0"/>
              </a:spcBef>
              <a:buFont typeface="Arial" panose="020B0604020202020204" pitchFamily="34" charset="0"/>
              <a:buNone/>
            </a:pPr>
            <a:endParaRPr lang="en-US" sz="1000" b="0"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Internal Revenue Services Tax-exempt Organization</a:t>
            </a:r>
            <a:r>
              <a:rPr lang="en-US" sz="1000" b="1" baseline="0" dirty="0" smtClean="0">
                <a:latin typeface="+mn-lt"/>
              </a:rPr>
              <a:t> Requirements</a:t>
            </a:r>
            <a:r>
              <a:rPr lang="en-US" sz="1000" b="0" baseline="0" dirty="0" smtClean="0">
                <a:latin typeface="+mn-lt"/>
              </a:rPr>
              <a:t>: Most nonprofit CAAs received their tax-exempt status under the federal Internal Revenue Code (IRC) around the same time they were formed as a nonprofit. The IRC basically exempts a nonprofit from paying federal taxes so long as the nonprofit is engaged in activities that further its charitable purposes. A nonprofit CAA’s mission typically reflects with greater specificity the CAA’s charitable purposes.</a:t>
            </a:r>
            <a:endParaRPr lang="en-US" sz="1000" b="1" dirty="0" smtClean="0">
              <a:latin typeface="+mn-lt"/>
            </a:endParaRPr>
          </a:p>
          <a:p>
            <a:pPr eaLnBrk="1" hangingPunct="1">
              <a:lnSpc>
                <a:spcPct val="90000"/>
              </a:lnSpc>
              <a:spcBef>
                <a:spcPts val="0"/>
              </a:spcBef>
              <a:buFont typeface="Arial" panose="020B0604020202020204" pitchFamily="34" charset="0"/>
              <a:buNone/>
            </a:pPr>
            <a:endParaRPr lang="en-US" sz="1000" b="1"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Federal CSBG Act, block grant regulations, guidance</a:t>
            </a:r>
            <a:r>
              <a:rPr lang="en-US" sz="1000" b="0" dirty="0" smtClean="0">
                <a:latin typeface="+mn-lt"/>
              </a:rPr>
              <a:t>: The nonprofit corporation became a CAA when it applied for and received</a:t>
            </a:r>
            <a:r>
              <a:rPr lang="en-US" sz="1000" b="0" baseline="0" dirty="0" smtClean="0">
                <a:latin typeface="+mn-lt"/>
              </a:rPr>
              <a:t> funds</a:t>
            </a:r>
            <a:r>
              <a:rPr lang="en-US" sz="1000" b="0" dirty="0" smtClean="0">
                <a:latin typeface="+mn-lt"/>
              </a:rPr>
              <a:t>,</a:t>
            </a:r>
            <a:r>
              <a:rPr lang="en-US" sz="1000" b="0" baseline="0" dirty="0" smtClean="0">
                <a:latin typeface="+mn-lt"/>
              </a:rPr>
              <a:t> initially under the Economic Opportunity Act, the precursor to the </a:t>
            </a:r>
            <a:r>
              <a:rPr lang="en-US" sz="1000" b="0" kern="1200" dirty="0" smtClean="0">
                <a:solidFill>
                  <a:schemeClr val="tx1"/>
                </a:solidFill>
                <a:latin typeface="+mn-lt"/>
                <a:ea typeface="+mn-ea"/>
                <a:cs typeface="+mn-cs"/>
              </a:rPr>
              <a:t>Community Service Block Grant (CSBG) Act. </a:t>
            </a:r>
            <a:r>
              <a:rPr lang="en-US" sz="1000" b="0" kern="1200" baseline="0" dirty="0" smtClean="0">
                <a:solidFill>
                  <a:schemeClr val="tx1"/>
                </a:solidFill>
                <a:latin typeface="+mn-lt"/>
                <a:ea typeface="+mn-ea"/>
                <a:cs typeface="+mn-cs"/>
              </a:rPr>
              <a:t>The U.S. Department of Health and Human Services (HHS) is the federal agency that oversees the CSBG program and passed rules (referred to as regulations) that apply to CSBG and other block grants</a:t>
            </a:r>
            <a:r>
              <a:rPr lang="en-US" sz="1000" kern="1200" baseline="0" dirty="0" smtClean="0">
                <a:solidFill>
                  <a:schemeClr val="tx1"/>
                </a:solidFill>
                <a:latin typeface="+mn-lt"/>
                <a:ea typeface="+mn-ea"/>
                <a:cs typeface="+mn-cs"/>
              </a:rPr>
              <a:t>.  Additionally, the federal Office of Community Services (OCS) is a department in HHS’s Administration for Children and Families division that directly manages the CSBG program and issues mostly nonbinding program guidance in the form of Information Memorandum (IMs).  </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dirty="0" smtClean="0">
                <a:solidFill>
                  <a:schemeClr val="tx1"/>
                </a:solidFill>
                <a:latin typeface="+mn-lt"/>
                <a:ea typeface="+mn-ea"/>
                <a:cs typeface="+mn-cs"/>
              </a:rPr>
              <a:t>State</a:t>
            </a:r>
            <a:r>
              <a:rPr lang="en-US" sz="1000" b="1" kern="1200" baseline="0" dirty="0" smtClean="0">
                <a:solidFill>
                  <a:schemeClr val="tx1"/>
                </a:solidFill>
                <a:latin typeface="+mn-lt"/>
                <a:ea typeface="+mn-ea"/>
                <a:cs typeface="+mn-cs"/>
              </a:rPr>
              <a:t> CSBG statute, regulations and policies</a:t>
            </a:r>
            <a:r>
              <a:rPr lang="en-US" sz="1000" kern="1200" baseline="0" dirty="0" smtClean="0">
                <a:solidFill>
                  <a:schemeClr val="tx1"/>
                </a:solidFill>
                <a:latin typeface="+mn-lt"/>
                <a:ea typeface="+mn-ea"/>
                <a:cs typeface="+mn-cs"/>
              </a:rPr>
              <a:t>: </a:t>
            </a:r>
            <a:r>
              <a:rPr lang="en-US" sz="1000" b="0" kern="1200" dirty="0" smtClean="0">
                <a:solidFill>
                  <a:schemeClr val="tx1"/>
                </a:solidFill>
                <a:latin typeface="+mn-lt"/>
                <a:ea typeface="+mn-ea"/>
                <a:cs typeface="+mn-cs"/>
              </a:rPr>
              <a:t>Because</a:t>
            </a:r>
            <a:r>
              <a:rPr lang="en-US" sz="1000" b="0" kern="1200" baseline="0" dirty="0" smtClean="0">
                <a:solidFill>
                  <a:schemeClr val="tx1"/>
                </a:solidFill>
                <a:latin typeface="+mn-lt"/>
                <a:ea typeface="+mn-ea"/>
                <a:cs typeface="+mn-cs"/>
              </a:rPr>
              <a:t> CSBG is a block grant, states have primary authority to manage and facilitate the funding and, in an effort to do so, some states pass their own CSBG statutes, regulations (</a:t>
            </a:r>
            <a:r>
              <a:rPr lang="en-US" sz="1000" b="0" kern="1200" baseline="0" dirty="0" err="1" smtClean="0">
                <a:solidFill>
                  <a:schemeClr val="tx1"/>
                </a:solidFill>
                <a:latin typeface="+mn-lt"/>
                <a:ea typeface="+mn-ea"/>
                <a:cs typeface="+mn-cs"/>
              </a:rPr>
              <a:t>regs</a:t>
            </a:r>
            <a:r>
              <a:rPr lang="en-US" sz="1000" b="0" kern="1200" baseline="0" dirty="0" smtClean="0">
                <a:solidFill>
                  <a:schemeClr val="tx1"/>
                </a:solidFill>
                <a:latin typeface="+mn-lt"/>
                <a:ea typeface="+mn-ea"/>
                <a:cs typeface="+mn-cs"/>
              </a:rPr>
              <a:t>) and policies. </a:t>
            </a:r>
          </a:p>
          <a:p>
            <a:pPr eaLnBrk="1" hangingPunct="1">
              <a:lnSpc>
                <a:spcPct val="90000"/>
              </a:lnSpc>
              <a:spcBef>
                <a:spcPts val="0"/>
              </a:spcBef>
              <a:buFont typeface="Arial" panose="020B0604020202020204" pitchFamily="34" charset="0"/>
              <a:buNone/>
            </a:pPr>
            <a:endParaRPr lang="en-US" sz="1000" b="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CSBG grant agreement/contract with state: </a:t>
            </a:r>
            <a:r>
              <a:rPr lang="en-US" sz="1000" b="0" kern="1200" baseline="0" dirty="0" smtClean="0">
                <a:solidFill>
                  <a:schemeClr val="tx1"/>
                </a:solidFill>
                <a:latin typeface="+mn-lt"/>
                <a:ea typeface="+mn-ea"/>
                <a:cs typeface="+mn-cs"/>
              </a:rPr>
              <a:t>To receive CSBG funding, CAAs enter into grant agreements or contracts with the state CSBG office, which will typically incorporate other applicable federal and state laws. </a:t>
            </a:r>
          </a:p>
          <a:p>
            <a:pPr eaLnBrk="1" hangingPunct="1">
              <a:lnSpc>
                <a:spcPct val="90000"/>
              </a:lnSpc>
              <a:spcBef>
                <a:spcPts val="0"/>
              </a:spcBef>
              <a:buFont typeface="Arial" panose="020B0604020202020204" pitchFamily="34" charset="0"/>
              <a:buNone/>
            </a:pPr>
            <a:endParaRPr lang="en-US" sz="1000" b="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Other federal/state funding requirements</a:t>
            </a:r>
            <a:r>
              <a:rPr lang="en-US" sz="1000" b="0" kern="1200" baseline="0" dirty="0" smtClean="0">
                <a:solidFill>
                  <a:schemeClr val="tx1"/>
                </a:solidFill>
                <a:latin typeface="+mn-lt"/>
                <a:ea typeface="+mn-ea"/>
                <a:cs typeface="+mn-cs"/>
              </a:rPr>
              <a:t>: CAAs receive funding from other federal and state sources which may include governance requirements that apply to the CAA’s board.  </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kern="1200" baseline="0" dirty="0" smtClean="0">
                <a:solidFill>
                  <a:schemeClr val="tx1"/>
                </a:solidFill>
                <a:latin typeface="+mn-lt"/>
                <a:ea typeface="+mn-ea"/>
                <a:cs typeface="+mn-cs"/>
              </a:rPr>
              <a:t>Now, let’s turn to talking a little bit more about why each of these requirements is important for boards to know and how they affect the way in which a board governs the organization.</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Note to presenter:</a:t>
            </a:r>
            <a:r>
              <a:rPr lang="en-US" sz="1000" kern="1200" baseline="0" dirty="0" smtClean="0">
                <a:solidFill>
                  <a:schemeClr val="tx1"/>
                </a:solidFill>
                <a:latin typeface="+mn-lt"/>
                <a:ea typeface="+mn-ea"/>
                <a:cs typeface="+mn-cs"/>
              </a:rPr>
              <a:t> the difference between a statute and a regulation: A federal statute is a law passed by U.S. Congress and a state statute is a law passed by the state legislature. Statutes will often include language in them that grants authority to a federal agency (if it’s a federal statute) or state agency (if it is state statute) to issue additional rules to help flesh out compliance. For example, the federal CSBG Act authorizes the federal Department of Health and Human Services (HHS) to issue regulations to help flesh out the administration of block grants. Because of the nature of a block grant, i.e., that the state generally facilitates the funding, the HHS block grant regulations at 45 C.F.R. Part 96 are very bare bones and give deference to the states as the grantee and facilitator of the CSBG funding.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dirty="0"/>
          </a:p>
        </p:txBody>
      </p:sp>
    </p:spTree>
    <p:extLst>
      <p:ext uri="{BB962C8B-B14F-4D97-AF65-F5344CB8AC3E}">
        <p14:creationId xmlns:p14="http://schemas.microsoft.com/office/powerpoint/2010/main" xmlns="" val="1500004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eaLnBrk="1" hangingPunct="1">
              <a:spcBef>
                <a:spcPts val="0"/>
              </a:spcBef>
              <a:buFont typeface="Arial" panose="020B0604020202020204" pitchFamily="34" charset="0"/>
              <a:buNone/>
            </a:pPr>
            <a:r>
              <a:rPr lang="en-US" sz="1100" b="1" dirty="0" smtClean="0">
                <a:latin typeface="+mn-lt"/>
              </a:rPr>
              <a:t>True</a:t>
            </a:r>
            <a:r>
              <a:rPr lang="en-US" sz="1100" dirty="0" smtClean="0">
                <a:latin typeface="+mn-lt"/>
              </a:rPr>
              <a:t>. The</a:t>
            </a:r>
            <a:r>
              <a:rPr lang="en-US" sz="1100" baseline="0" dirty="0" smtClean="0">
                <a:latin typeface="+mn-lt"/>
              </a:rPr>
              <a:t> state nonprofit corporation act often sets minimum standards of compliance and defaults that will govern the way the organization can operate</a:t>
            </a:r>
            <a:r>
              <a:rPr lang="en-US" sz="1100" dirty="0" smtClean="0">
                <a:latin typeface="+mn-lt"/>
              </a:rPr>
              <a:t> unless the bylaws and/or articles of incorporation provide otherwise.</a:t>
            </a:r>
            <a:r>
              <a:rPr lang="en-US" sz="1100" baseline="0" dirty="0" smtClean="0">
                <a:latin typeface="+mn-lt"/>
              </a:rPr>
              <a:t> </a:t>
            </a:r>
          </a:p>
          <a:p>
            <a:pPr eaLnBrk="1" hangingPunct="1">
              <a:spcBef>
                <a:spcPts val="0"/>
              </a:spcBef>
              <a:buFont typeface="Arial" panose="020B0604020202020204" pitchFamily="34" charset="0"/>
              <a:buNone/>
            </a:pPr>
            <a:endParaRPr lang="en-US" sz="1100" baseline="0" dirty="0" smtClean="0">
              <a:latin typeface="+mn-lt"/>
            </a:endParaRPr>
          </a:p>
          <a:p>
            <a:pPr eaLnBrk="1" hangingPunct="1">
              <a:spcBef>
                <a:spcPts val="0"/>
              </a:spcBef>
              <a:buFont typeface="Arial" panose="020B0604020202020204" pitchFamily="34" charset="0"/>
              <a:buNone/>
            </a:pPr>
            <a:r>
              <a:rPr lang="en-US" sz="1100" baseline="0" dirty="0" smtClean="0">
                <a:latin typeface="+mn-lt"/>
              </a:rPr>
              <a:t>Examples of such default and minimum standard provisions include:</a:t>
            </a:r>
          </a:p>
          <a:p>
            <a:pPr marL="115888" indent="-115888" eaLnBrk="1" hangingPunct="1">
              <a:spcBef>
                <a:spcPts val="0"/>
              </a:spcBef>
              <a:buFont typeface="Arial" pitchFamily="34" charset="0"/>
              <a:buChar char="•"/>
            </a:pPr>
            <a:r>
              <a:rPr lang="en-US" sz="1100" baseline="0" dirty="0" smtClean="0">
                <a:latin typeface="+mn-lt"/>
              </a:rPr>
              <a:t>Board size: If the</a:t>
            </a:r>
            <a:r>
              <a:rPr lang="en-US" sz="1100" dirty="0" smtClean="0">
                <a:latin typeface="+mn-lt"/>
              </a:rPr>
              <a:t> </a:t>
            </a:r>
            <a:r>
              <a:rPr lang="en-US" sz="1100" baseline="0" dirty="0" smtClean="0">
                <a:latin typeface="+mn-lt"/>
              </a:rPr>
              <a:t>board size is not set in the bylaws the default is usually that one to 3 board members are required;</a:t>
            </a:r>
          </a:p>
          <a:p>
            <a:pPr marL="115888" indent="-115888" eaLnBrk="1" hangingPunct="1">
              <a:spcBef>
                <a:spcPts val="0"/>
              </a:spcBef>
              <a:buFont typeface="Arial" pitchFamily="34" charset="0"/>
              <a:buChar char="•"/>
            </a:pPr>
            <a:r>
              <a:rPr lang="en-US" sz="1100" baseline="0" dirty="0" smtClean="0">
                <a:latin typeface="+mn-lt"/>
              </a:rPr>
              <a:t>Board action: Unless the articles or bylaws provide otherwise, the default is often that a majority vote of the directors then in office is required for actions to be taken</a:t>
            </a:r>
          </a:p>
          <a:p>
            <a:pPr marL="115888" indent="-115888" eaLnBrk="1" hangingPunct="1">
              <a:spcBef>
                <a:spcPts val="0"/>
              </a:spcBef>
              <a:buFont typeface="Arial" pitchFamily="34" charset="0"/>
              <a:buChar char="•"/>
            </a:pPr>
            <a:r>
              <a:rPr lang="en-US" sz="1100" baseline="0" dirty="0" smtClean="0">
                <a:latin typeface="+mn-lt"/>
              </a:rPr>
              <a:t>Removal: Automatic removal for missing a certain number of meetings is permitted if specific language to this effect is in the bylaws; and</a:t>
            </a:r>
          </a:p>
          <a:p>
            <a:pPr marL="115888" indent="-115888" eaLnBrk="1" hangingPunct="1">
              <a:spcBef>
                <a:spcPts val="0"/>
              </a:spcBef>
              <a:buFont typeface="Arial" pitchFamily="34" charset="0"/>
              <a:buChar char="•"/>
            </a:pPr>
            <a:r>
              <a:rPr lang="en-US" sz="1100" dirty="0" smtClean="0">
                <a:latin typeface="+mn-lt"/>
              </a:rPr>
              <a:t>Membership requirements for certain committees: For</a:t>
            </a:r>
            <a:r>
              <a:rPr lang="en-US" sz="1100" baseline="0" dirty="0" smtClean="0">
                <a:latin typeface="+mn-lt"/>
              </a:rPr>
              <a:t> example, </a:t>
            </a:r>
            <a:r>
              <a:rPr lang="en-US" sz="1100" dirty="0" smtClean="0">
                <a:latin typeface="+mn-lt"/>
              </a:rPr>
              <a:t>if a committee has the authority to act on behalf of the full board, the officers of the board may be required members of the committee</a:t>
            </a:r>
          </a:p>
          <a:p>
            <a:pPr marL="115888" indent="-115888" eaLnBrk="1" hangingPunct="1">
              <a:spcBef>
                <a:spcPts val="0"/>
              </a:spcBef>
              <a:buFont typeface="Arial" pitchFamily="34" charset="0"/>
              <a:buChar char="•"/>
            </a:pPr>
            <a:endParaRPr lang="en-US" sz="1100" baseline="0" dirty="0" smtClean="0">
              <a:latin typeface="+mn-lt"/>
            </a:endParaRPr>
          </a:p>
          <a:p>
            <a:pPr eaLnBrk="1" hangingPunct="1">
              <a:spcBef>
                <a:spcPts val="0"/>
              </a:spcBef>
            </a:pPr>
            <a:r>
              <a:rPr lang="en-US" sz="1100" baseline="0" dirty="0" smtClean="0">
                <a:latin typeface="+mn-lt"/>
              </a:rPr>
              <a:t>For this reason, it is important that a CAA develop</a:t>
            </a:r>
            <a:r>
              <a:rPr lang="en-US" sz="1100" dirty="0" smtClean="0">
                <a:latin typeface="+mn-lt"/>
              </a:rPr>
              <a:t> bylaws that reflect the way the CAA operates.  Generally, if the articles or bylaws are not consistent with the state’s nonprofit corporation act, the act will likely control.</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3824574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dirty="0" smtClean="0">
                <a:latin typeface="+mn-lt"/>
              </a:rPr>
              <a:t>False. </a:t>
            </a:r>
            <a:r>
              <a:rPr lang="en-US" sz="1100" dirty="0" smtClean="0">
                <a:latin typeface="+mn-lt"/>
              </a:rPr>
              <a:t>The articles should only contain a minimal</a:t>
            </a:r>
            <a:r>
              <a:rPr lang="en-US" sz="1100" baseline="0" dirty="0" smtClean="0">
                <a:latin typeface="+mn-lt"/>
              </a:rPr>
              <a:t> amount of information to avoid potential conflicts with the bylaws and because amending articles requires a fee and a filing with the state. </a:t>
            </a:r>
          </a:p>
          <a:p>
            <a:pPr>
              <a:spcBef>
                <a:spcPts val="0"/>
              </a:spcBef>
            </a:pPr>
            <a:endParaRPr lang="en-US" sz="1100" baseline="0" dirty="0" smtClean="0">
              <a:latin typeface="+mn-lt"/>
            </a:endParaRPr>
          </a:p>
          <a:p>
            <a:pPr>
              <a:spcBef>
                <a:spcPts val="0"/>
              </a:spcBef>
            </a:pPr>
            <a:r>
              <a:rPr lang="en-US" sz="1100" baseline="0" dirty="0" smtClean="0">
                <a:latin typeface="+mn-lt"/>
              </a:rPr>
              <a:t>The board will likely only refer to the articles in limited situations such as when reviewing the bylaws to avoid any conflict with the articles, when updating its mission or when facing a dissolution.  If provisions in the bylaws and articles conflict, the articles will control so the documents should always be reviewed simultaneously, especially if amending them.</a:t>
            </a:r>
          </a:p>
          <a:p>
            <a:pPr>
              <a:spcBef>
                <a:spcPts val="0"/>
              </a:spcBef>
            </a:pPr>
            <a:endParaRPr lang="en-US" sz="1100" baseline="0" dirty="0" smtClean="0">
              <a:latin typeface="+mn-lt"/>
            </a:endParaRPr>
          </a:p>
          <a:p>
            <a:pPr>
              <a:spcBef>
                <a:spcPts val="0"/>
              </a:spcBef>
            </a:pPr>
            <a:r>
              <a:rPr lang="en-US" sz="1100" baseline="0" dirty="0" smtClean="0">
                <a:latin typeface="+mn-lt"/>
              </a:rPr>
              <a:t>The bylaws are the organization’s governing document and should be provided to all board members and reviewed by them. The bylaws inform the board of its operational obligations and framework. Different funding source requirements applicable to the board are often reflected in the bylaws, such as the CSBG tripartite board requirement and the Head Start board (i.e., governing body) composition requirements.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xmlns="" val="400318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b="1" dirty="0" smtClean="0">
                <a:latin typeface="+mn-lt"/>
              </a:rPr>
              <a:t>True</a:t>
            </a:r>
            <a:r>
              <a:rPr lang="en-US" sz="1100" dirty="0" smtClean="0">
                <a:latin typeface="+mn-lt"/>
              </a:rPr>
              <a:t>.</a:t>
            </a:r>
            <a:r>
              <a:rPr lang="en-US" sz="1100" baseline="0" dirty="0" smtClean="0">
                <a:latin typeface="+mn-lt"/>
              </a:rPr>
              <a:t> The IRS tax-exempt organization rules do more than simply provide for relief from federal taxes. In exchange for tax-exempt status, the federal government requires that a CAA comply with other requirements which require action from a nonprofit CAA and its tripartite board in a number of ways, including:</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aseline="0" dirty="0" smtClean="0">
                <a:latin typeface="+mn-lt"/>
              </a:rPr>
              <a:t>Informing the CAA’s mission, i.e., setting the parameters that require the CAA to establish a mission that furthers the CAA’s charitable purposes as established by the Internal Revenue Code (IRC)</a:t>
            </a:r>
          </a:p>
          <a:p>
            <a:pPr marL="115888" indent="-115888">
              <a:spcBef>
                <a:spcPts val="0"/>
              </a:spcBef>
              <a:buFont typeface="Arial" pitchFamily="34" charset="0"/>
              <a:buChar char="•"/>
            </a:pPr>
            <a:r>
              <a:rPr lang="en-US" sz="1100" baseline="0" dirty="0" smtClean="0">
                <a:latin typeface="+mn-lt"/>
              </a:rPr>
              <a:t>Abiding by certain restrictions, i.e., for example, the tax-exempt rules that apply to CAAs are referred to as 501(c)(3) requirements and limit a CAA’s ability to lobby and participate in the political process</a:t>
            </a:r>
          </a:p>
          <a:p>
            <a:pPr marL="115888" indent="-115888">
              <a:spcBef>
                <a:spcPts val="0"/>
              </a:spcBef>
              <a:buFont typeface="Arial" pitchFamily="34" charset="0"/>
              <a:buChar char="•"/>
            </a:pPr>
            <a:r>
              <a:rPr lang="en-US" sz="1100" baseline="0" dirty="0" smtClean="0">
                <a:latin typeface="+mn-lt"/>
              </a:rPr>
              <a:t>Dictating the use of assets, i.e., if a tax-exempt organization dissolves, its assets must continue to be used for charitable purposes.</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p14="http://schemas.microsoft.com/office/powerpoint/2010/main" xmlns="" val="4048059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b="1" dirty="0" smtClean="0">
                <a:latin typeface="+mn-lt"/>
              </a:rPr>
              <a:t>False.</a:t>
            </a:r>
            <a:r>
              <a:rPr lang="en-US" sz="1100" baseline="0" dirty="0" smtClean="0">
                <a:latin typeface="+mn-lt"/>
              </a:rPr>
              <a:t> </a:t>
            </a:r>
            <a:r>
              <a:rPr lang="en-US" sz="1100" dirty="0" smtClean="0">
                <a:latin typeface="+mn-lt"/>
              </a:rPr>
              <a:t>While there are many provisions in the federal</a:t>
            </a:r>
            <a:r>
              <a:rPr lang="en-US" sz="1100" baseline="0" dirty="0" smtClean="0">
                <a:latin typeface="+mn-lt"/>
              </a:rPr>
              <a:t> CSBG Act that help establish the role and responsibilities of the board, t</a:t>
            </a:r>
            <a:r>
              <a:rPr lang="en-US" sz="1100" dirty="0" smtClean="0">
                <a:latin typeface="+mn-lt"/>
              </a:rPr>
              <a:t>here</a:t>
            </a:r>
            <a:r>
              <a:rPr lang="en-US" sz="1100" baseline="0" dirty="0" smtClean="0">
                <a:latin typeface="+mn-lt"/>
              </a:rPr>
              <a:t> are two key sections in particular that are important for board members to know – the provisions establishing the tripartite board structure and the directive that the tripartite board must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federal CSBG Act requires a CAA to maintain a tripartite board which consists of: (a) 1/3 of the board members being elected or appointed public officials, or their representatives who serve in the place of the elected or appointed official; (b) at least 1/3 of the board being democratically selected by the low-income community as representatives of that community; and (c) the remainder of the board being individuals or groups from the private sector, i.e., business, industry, labor, religious, law enforcement, or other major groups and interests in the community served.  We could spend an entire presentation discussing the tripartite composition; however the focus of this presentation is the board’s responsibilities. CAPLAW offers several other resources about the tripartite composition which I will discuss in just a moment.</a:t>
            </a:r>
          </a:p>
          <a:p>
            <a:pPr>
              <a:spcBef>
                <a:spcPts val="0"/>
              </a:spcBef>
            </a:pPr>
            <a:endParaRPr lang="en-US" sz="1100" baseline="0" dirty="0" smtClean="0">
              <a:latin typeface="+mn-lt"/>
            </a:endParaRPr>
          </a:p>
          <a:p>
            <a:pPr>
              <a:spcBef>
                <a:spcPts val="0"/>
              </a:spcBef>
            </a:pPr>
            <a:r>
              <a:rPr lang="en-US" sz="1100" baseline="0" dirty="0" smtClean="0">
                <a:latin typeface="+mn-lt"/>
              </a:rPr>
              <a:t>The directive that the board be fully engaged in the development, planning, implementation and evaluation of the CSBG program is a statement that we will unpack in greater detail as we discuss board responsibilities in another part of this presentation. </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p14="http://schemas.microsoft.com/office/powerpoint/2010/main" xmlns="" val="3033881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0" dirty="0" smtClean="0">
                <a:latin typeface="+mn-lt"/>
              </a:rPr>
              <a:t>CAPLAW</a:t>
            </a:r>
            <a:r>
              <a:rPr lang="en-US" sz="1100" b="0" baseline="0" dirty="0" smtClean="0">
                <a:latin typeface="+mn-lt"/>
              </a:rPr>
              <a:t> has a number of resources that tripartite boards may use to better understand the tripartite board composition requirements in the federal CSBG Act.  </a:t>
            </a:r>
          </a:p>
          <a:p>
            <a:pPr>
              <a:spcBef>
                <a:spcPts val="0"/>
              </a:spcBef>
            </a:pPr>
            <a:endParaRPr lang="en-US" sz="1100" b="0" baseline="0" dirty="0" smtClean="0">
              <a:latin typeface="+mn-lt"/>
            </a:endParaRPr>
          </a:p>
          <a:p>
            <a:pPr>
              <a:spcBef>
                <a:spcPts val="0"/>
              </a:spcBef>
            </a:pPr>
            <a:r>
              <a:rPr lang="en-US" sz="1100" b="0" baseline="0" dirty="0" smtClean="0">
                <a:latin typeface="+mn-lt"/>
              </a:rPr>
              <a:t>For those board members that retain information better from reading it, the </a:t>
            </a:r>
            <a:r>
              <a:rPr lang="en-US" sz="1100" b="0" i="1" baseline="0" dirty="0" smtClean="0">
                <a:latin typeface="+mn-lt"/>
              </a:rPr>
              <a:t>CAA Leaders’ Legal Guide</a:t>
            </a:r>
            <a:r>
              <a:rPr lang="en-US" sz="1100" b="0" baseline="0" dirty="0" smtClean="0">
                <a:latin typeface="+mn-lt"/>
              </a:rPr>
              <a:t> includes a chapter solely focused on the federal CSBG Act requirements applicable to tripartite boards, and in particular, the composition provisions in the Act.</a:t>
            </a:r>
          </a:p>
          <a:p>
            <a:pPr>
              <a:spcBef>
                <a:spcPts val="0"/>
              </a:spcBef>
            </a:pPr>
            <a:endParaRPr lang="en-US" sz="1100" b="0" baseline="0" dirty="0" smtClean="0">
              <a:latin typeface="+mn-lt"/>
            </a:endParaRPr>
          </a:p>
          <a:p>
            <a:pPr>
              <a:spcBef>
                <a:spcPts val="0"/>
              </a:spcBef>
            </a:pPr>
            <a:r>
              <a:rPr lang="en-US" sz="1100" b="0" baseline="0" dirty="0" smtClean="0">
                <a:latin typeface="+mn-lt"/>
              </a:rPr>
              <a:t>For those boards that enjoy a more interactive approach to learning and reviewing information, the </a:t>
            </a:r>
            <a:r>
              <a:rPr lang="en-US" sz="1100" b="0" i="1" baseline="0" dirty="0" smtClean="0">
                <a:latin typeface="+mn-lt"/>
              </a:rPr>
              <a:t>CSBG Training Tool for Nonprofit Boards</a:t>
            </a:r>
            <a:r>
              <a:rPr lang="en-US" sz="1100" b="0" baseline="0" dirty="0" smtClean="0">
                <a:latin typeface="+mn-lt"/>
              </a:rPr>
              <a:t> walks through the federal CSBG Act requirements applicable to each of the three sectors. The Tool uses a facilitator’s guide, power point slides and exercises to help boards grasp the requirements. </a:t>
            </a:r>
          </a:p>
          <a:p>
            <a:pPr>
              <a:spcBef>
                <a:spcPts val="0"/>
              </a:spcBef>
            </a:pPr>
            <a:endParaRPr lang="en-US" sz="1100" b="0" baseline="0" dirty="0" smtClean="0">
              <a:latin typeface="+mn-lt"/>
            </a:endParaRPr>
          </a:p>
          <a:p>
            <a:pPr>
              <a:spcBef>
                <a:spcPts val="0"/>
              </a:spcBef>
            </a:pPr>
            <a:r>
              <a:rPr lang="en-US" sz="1100" b="0" baseline="0" dirty="0" smtClean="0">
                <a:latin typeface="+mn-lt"/>
              </a:rPr>
              <a:t>Lastly, for boards that want to focus more on the democratic selection process requirement applicable to low-income sector representative seats, CAPLAW’s resource, </a:t>
            </a:r>
            <a:r>
              <a:rPr lang="en-US" sz="1100" b="0" i="1" baseline="0" dirty="0" smtClean="0">
                <a:latin typeface="+mn-lt"/>
              </a:rPr>
              <a:t>Raising the Low-Income Voice: Case Studies in Democratic Selection Procedures</a:t>
            </a:r>
            <a:r>
              <a:rPr lang="en-US" sz="1100" b="0" baseline="0" dirty="0" smtClean="0">
                <a:latin typeface="+mn-lt"/>
              </a:rPr>
              <a:t>, presents the selection procedures of four different CAAs and includes samples of the documents they use to facilitate their efforts.</a:t>
            </a:r>
            <a:endParaRPr lang="en-US" sz="1100"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a:p>
        </p:txBody>
      </p:sp>
    </p:spTree>
    <p:extLst>
      <p:ext uri="{BB962C8B-B14F-4D97-AF65-F5344CB8AC3E}">
        <p14:creationId xmlns:p14="http://schemas.microsoft.com/office/powerpoint/2010/main" xmlns="" val="949220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1" dirty="0" smtClean="0">
                <a:latin typeface="+mn-lt"/>
              </a:rPr>
              <a:t>True.  </a:t>
            </a:r>
            <a:r>
              <a:rPr lang="en-US" sz="1100" dirty="0" smtClean="0">
                <a:latin typeface="+mn-lt"/>
              </a:rPr>
              <a:t>The </a:t>
            </a:r>
            <a:r>
              <a:rPr lang="en-US" sz="1100" baseline="0" dirty="0" smtClean="0">
                <a:latin typeface="+mn-lt"/>
              </a:rPr>
              <a:t>HHS block grant regulations mainly establish that deference is to be given to the state with regards to the interpretation of the federal CSBG Act.  Generally, the state’s interpretation of the Act will stand unless it is found to be “clearly erroneous”, i.e., in direct conflict with the federal CSBG Act.  It is important for the board to understand the role of the state CSBG office in facilitating the CSBG program and how essential it is for the state CSBG office and CAA to work together to ensure that the CSBG program is successful.</a:t>
            </a:r>
          </a:p>
          <a:p>
            <a:pPr>
              <a:spcBef>
                <a:spcPts val="0"/>
              </a:spcBef>
            </a:pPr>
            <a:endParaRPr lang="en-US" sz="1100" baseline="0" dirty="0" smtClean="0">
              <a:latin typeface="+mn-lt"/>
            </a:endParaRPr>
          </a:p>
          <a:p>
            <a:pPr>
              <a:spcBef>
                <a:spcPts val="0"/>
              </a:spcBef>
            </a:pPr>
            <a:r>
              <a:rPr lang="en-US" sz="1100" baseline="0" dirty="0" smtClean="0">
                <a:latin typeface="+mn-lt"/>
              </a:rPr>
              <a:t>While the HHS block grant regulations apply to all block grants issued by HHS, the regulations also include a few provisions specific to each grant. For CSBG, those specific provisions are found in Subpart I.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16</a:t>
            </a:fld>
            <a:endParaRPr lang="en-US"/>
          </a:p>
        </p:txBody>
      </p:sp>
    </p:spTree>
    <p:extLst>
      <p:ext uri="{BB962C8B-B14F-4D97-AF65-F5344CB8AC3E}">
        <p14:creationId xmlns:p14="http://schemas.microsoft.com/office/powerpoint/2010/main" xmlns="" val="2207102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rmAutofit/>
          </a:bodyPr>
          <a:lstStyle/>
          <a:p>
            <a:pPr>
              <a:spcBef>
                <a:spcPts val="0"/>
              </a:spcBef>
            </a:pPr>
            <a:r>
              <a:rPr lang="en-US" sz="1100" b="1" dirty="0" smtClean="0">
                <a:latin typeface="+mn-lt"/>
              </a:rPr>
              <a:t>False.</a:t>
            </a:r>
            <a:r>
              <a:rPr lang="en-US" sz="1100" b="1" baseline="0" dirty="0" smtClean="0">
                <a:latin typeface="+mn-lt"/>
              </a:rPr>
              <a:t> </a:t>
            </a:r>
            <a:r>
              <a:rPr lang="en-US" sz="1100" baseline="0" dirty="0" smtClean="0">
                <a:latin typeface="+mn-lt"/>
              </a:rPr>
              <a:t>Office of Community Services’ (OCS) Information Memoranda (IMs) are not binding on community action agencies (CAAs). Rather IMs are issued for state CSBG offices, as a state CSBG office is the direct grantee of CSBG funds from OCS. Generally, IMs are guidance and not binding on the state. Even though IMs are directed to the states, they offer CAAs insight into OCS’s interpretation of CSBG program requirements and can be very informative for CAAs.</a:t>
            </a:r>
          </a:p>
          <a:p>
            <a:pPr>
              <a:spcBef>
                <a:spcPts val="0"/>
              </a:spcBef>
            </a:pPr>
            <a:endParaRPr lang="en-US" sz="1100" baseline="0" dirty="0" smtClean="0">
              <a:latin typeface="+mn-lt"/>
            </a:endParaRPr>
          </a:p>
          <a:p>
            <a:pPr>
              <a:spcBef>
                <a:spcPts val="0"/>
              </a:spcBef>
            </a:pPr>
            <a:r>
              <a:rPr lang="en-US" sz="1100" baseline="0" dirty="0" smtClean="0">
                <a:latin typeface="+mn-lt"/>
              </a:rPr>
              <a:t>One IM that is particularly relevant to tripartite boards is IM #82. This IM is the only guidance CAAs have from the federal government that speaks to the tripartite composition requirements and the directive that tripartite boards be fully engaged in the development, planning, implementation and evaluation of the CSBG program. </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a:p>
        </p:txBody>
      </p:sp>
    </p:spTree>
    <p:extLst>
      <p:ext uri="{BB962C8B-B14F-4D97-AF65-F5344CB8AC3E}">
        <p14:creationId xmlns:p14="http://schemas.microsoft.com/office/powerpoint/2010/main" xmlns="" val="218939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0" y="409575"/>
            <a:ext cx="4305300" cy="3228975"/>
          </a:xfrm>
        </p:spPr>
      </p:sp>
      <p:sp>
        <p:nvSpPr>
          <p:cNvPr id="3" name="Notes Placeholder 2"/>
          <p:cNvSpPr>
            <a:spLocks noGrp="1"/>
          </p:cNvSpPr>
          <p:nvPr>
            <p:ph type="body" idx="1"/>
          </p:nvPr>
        </p:nvSpPr>
        <p:spPr>
          <a:xfrm>
            <a:off x="228600" y="3886200"/>
            <a:ext cx="6553200" cy="5105400"/>
          </a:xfrm>
        </p:spPr>
        <p:txBody>
          <a:bodyPr>
            <a:normAutofit lnSpcReduction="10000"/>
          </a:bodyPr>
          <a:lstStyle/>
          <a:p>
            <a:pPr>
              <a:spcBef>
                <a:spcPts val="0"/>
              </a:spcBef>
            </a:pPr>
            <a:r>
              <a:rPr lang="en-US" sz="1100" b="1" dirty="0" smtClean="0">
                <a:latin typeface="+mn-lt"/>
              </a:rPr>
              <a:t>True. </a:t>
            </a:r>
            <a:r>
              <a:rPr lang="en-US" sz="1100" dirty="0" smtClean="0">
                <a:latin typeface="+mn-lt"/>
              </a:rPr>
              <a:t>As previously discussed, deference</a:t>
            </a:r>
            <a:r>
              <a:rPr lang="en-US" sz="1100" baseline="0" dirty="0" smtClean="0">
                <a:latin typeface="+mn-lt"/>
              </a:rPr>
              <a:t> is given to states with regards to the facilitation of CSBG programs. As a result, CAAs must maintain compliance with a state’s CSBG statutes and regulations. </a:t>
            </a:r>
          </a:p>
          <a:p>
            <a:pPr>
              <a:spcBef>
                <a:spcPts val="0"/>
              </a:spcBef>
            </a:pPr>
            <a:endParaRPr lang="en-US" sz="1100" baseline="0" dirty="0" smtClean="0">
              <a:latin typeface="+mn-lt"/>
            </a:endParaRPr>
          </a:p>
          <a:p>
            <a:pPr>
              <a:spcBef>
                <a:spcPts val="0"/>
              </a:spcBef>
            </a:pPr>
            <a:r>
              <a:rPr lang="en-US" sz="1100" baseline="0" dirty="0" smtClean="0">
                <a:latin typeface="+mn-lt"/>
              </a:rPr>
              <a:t>Some states have passed CSBG statutes and regulations that mirror the federal CSBG Act, while others add additional requirements. Examples of additional requirements for boards may include:</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aseline="0" dirty="0" smtClean="0">
                <a:latin typeface="+mn-lt"/>
              </a:rPr>
              <a:t>Terms and/or term limits for board members. The federal CSBG Act does not address terms or terms limits. A state may impose such requirements and must do so in accordance with other applicable laws, e.g., the state nonprofit corporation act.  If a state’s CSBG requirements do not address terms or term limits then it is up to the board to determine what approach works best for the CAA within the parameters, if any, set by the state’s nonprofit corporation act. The CAA’s approach should be reflected in its bylaws.</a:t>
            </a:r>
          </a:p>
          <a:p>
            <a:pPr marL="115888" indent="-115888">
              <a:spcBef>
                <a:spcPts val="0"/>
              </a:spcBef>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Residency requirements for</a:t>
            </a:r>
            <a:r>
              <a:rPr lang="en-US" sz="1100" baseline="0" dirty="0" smtClean="0">
                <a:latin typeface="+mn-lt"/>
              </a:rPr>
              <a:t> board members. </a:t>
            </a:r>
            <a:r>
              <a:rPr lang="en-US" sz="1100" dirty="0" smtClean="0">
                <a:latin typeface="+mn-lt"/>
              </a:rPr>
              <a:t>The federal CSBG Act does not impose a residency requirement on nonprofit tripartite boards. The federal Act only states that, if</a:t>
            </a:r>
            <a:r>
              <a:rPr lang="en-US" sz="1100" baseline="0" dirty="0" smtClean="0">
                <a:latin typeface="+mn-lt"/>
              </a:rPr>
              <a:t> a low-income sector representative is selected to represent a specific neighborhood, the representative must live in that neighborhood</a:t>
            </a:r>
            <a:r>
              <a:rPr lang="en-US" sz="1100" dirty="0" smtClean="0">
                <a:latin typeface="+mn-lt"/>
              </a:rPr>
              <a:t>. However, states may establish residency requirements for all or some of the sectors of the tripartite board.</a:t>
            </a:r>
          </a:p>
          <a:p>
            <a:pPr marL="115888" indent="-115888">
              <a:spcBef>
                <a:spcPts val="0"/>
              </a:spcBef>
            </a:pPr>
            <a:endParaRPr lang="en-US" sz="1100" baseline="0" dirty="0" smtClean="0">
              <a:latin typeface="+mn-lt"/>
            </a:endParaRPr>
          </a:p>
          <a:p>
            <a:pPr>
              <a:spcBef>
                <a:spcPts val="0"/>
              </a:spcBef>
            </a:pPr>
            <a:r>
              <a:rPr lang="en-US" sz="1100" dirty="0" smtClean="0">
                <a:latin typeface="+mn-lt"/>
              </a:rPr>
              <a:t>To date, all states have adopted some form of the CSBG Organizational Standards set forth in the federal Office of Community Services (OCS’s) Information Memorandum</a:t>
            </a:r>
            <a:r>
              <a:rPr lang="en-US" sz="1100" baseline="0" dirty="0" smtClean="0">
                <a:latin typeface="+mn-lt"/>
              </a:rPr>
              <a:t> </a:t>
            </a:r>
            <a:r>
              <a:rPr lang="en-US" sz="1100" dirty="0" smtClean="0">
                <a:latin typeface="+mn-lt"/>
              </a:rPr>
              <a:t>(IM) #138. Unlike other IMs, Congress gave OCS the authority to require states to incorporate the Standards in the states’ CSBG statutes, regulations and/or policies.</a:t>
            </a:r>
            <a:r>
              <a:rPr lang="en-US" sz="1100" baseline="0" dirty="0" smtClean="0">
                <a:latin typeface="+mn-lt"/>
              </a:rPr>
              <a:t> The Standards are one</a:t>
            </a:r>
            <a:r>
              <a:rPr lang="en-US" sz="1100" dirty="0" smtClean="0">
                <a:latin typeface="+mn-lt"/>
              </a:rPr>
              <a:t> component of a larger performance management system.</a:t>
            </a:r>
            <a:r>
              <a:rPr lang="en-US" sz="1100" baseline="0" dirty="0" smtClean="0">
                <a:latin typeface="+mn-lt"/>
              </a:rPr>
              <a:t> The</a:t>
            </a:r>
            <a:r>
              <a:rPr lang="en-US" sz="1100" dirty="0" smtClean="0">
                <a:latin typeface="+mn-lt"/>
              </a:rPr>
              <a:t> purpose</a:t>
            </a:r>
            <a:r>
              <a:rPr lang="en-US" sz="1100" baseline="0" dirty="0" smtClean="0">
                <a:latin typeface="+mn-lt"/>
              </a:rPr>
              <a:t> </a:t>
            </a:r>
            <a:r>
              <a:rPr lang="en-US" sz="1100" dirty="0" smtClean="0">
                <a:latin typeface="+mn-lt"/>
              </a:rPr>
              <a:t>of the Standards is to strengthen the organizational capacity of CAAs to serve low-income communities and to increase accountability within the CSBG network.</a:t>
            </a:r>
          </a:p>
          <a:p>
            <a:pPr>
              <a:spcBef>
                <a:spcPts val="0"/>
              </a:spcBef>
            </a:pPr>
            <a:endParaRPr lang="en-US" sz="1100" dirty="0" smtClean="0">
              <a:latin typeface="+mn-lt"/>
            </a:endParaRPr>
          </a:p>
          <a:p>
            <a:pPr>
              <a:spcBef>
                <a:spcPts val="0"/>
              </a:spcBef>
            </a:pPr>
            <a:r>
              <a:rPr lang="en-US" sz="1100" dirty="0" smtClean="0">
                <a:latin typeface="+mn-lt"/>
              </a:rPr>
              <a:t>The Standards are organized in the following three thematic groups comprising nine categories:</a:t>
            </a:r>
          </a:p>
          <a:p>
            <a:pPr marL="231775" indent="-231775">
              <a:spcBef>
                <a:spcPts val="0"/>
              </a:spcBef>
              <a:buFont typeface="Arial" pitchFamily="34" charset="0"/>
              <a:buChar char="•"/>
            </a:pPr>
            <a:r>
              <a:rPr lang="en-US" sz="1100" dirty="0" smtClean="0">
                <a:latin typeface="+mn-lt"/>
              </a:rPr>
              <a:t>Maximum feasible participation, which speaks to the mandate of the CSBG Act to engage the communities being served by CAAs in their</a:t>
            </a:r>
            <a:r>
              <a:rPr lang="en-US" sz="1100" baseline="0" dirty="0" smtClean="0">
                <a:latin typeface="+mn-lt"/>
              </a:rPr>
              <a:t> </a:t>
            </a:r>
            <a:r>
              <a:rPr lang="en-US" sz="1100" dirty="0" smtClean="0">
                <a:latin typeface="+mn-lt"/>
              </a:rPr>
              <a:t>programs and decision-making to the furthest extent possible.</a:t>
            </a:r>
          </a:p>
          <a:p>
            <a:pPr marL="231775" indent="-231775">
              <a:spcBef>
                <a:spcPts val="0"/>
              </a:spcBef>
              <a:buFont typeface="Arial" pitchFamily="34" charset="0"/>
              <a:buChar char="•"/>
            </a:pPr>
            <a:r>
              <a:rPr lang="en-US" sz="1100" dirty="0" smtClean="0">
                <a:latin typeface="+mn-lt"/>
              </a:rPr>
              <a:t>Vision and direction, which encompass organizational leadership, board governance and strategic planning.</a:t>
            </a:r>
          </a:p>
          <a:p>
            <a:pPr marL="231775" indent="-231775">
              <a:spcBef>
                <a:spcPts val="0"/>
              </a:spcBef>
              <a:buFont typeface="Arial" pitchFamily="34" charset="0"/>
              <a:buChar char="•"/>
            </a:pPr>
            <a:r>
              <a:rPr lang="en-US" sz="1100" dirty="0" smtClean="0">
                <a:latin typeface="+mn-lt"/>
              </a:rPr>
              <a:t>Operations and accountability, which cover day-to-day operations and management of the CAA, including human resource management, financial operations and oversight and data and analysis.</a:t>
            </a:r>
            <a:endParaRPr lang="en-US" sz="1100" baseline="0" dirty="0" smtClean="0">
              <a:latin typeface="+mn-lt"/>
            </a:endParaRPr>
          </a:p>
          <a:p>
            <a:pPr>
              <a:spcBef>
                <a:spcPts val="0"/>
              </a:spcBef>
              <a:buFont typeface="Arial" pitchFamily="34" charset="0"/>
              <a:buChar char="•"/>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18</a:t>
            </a:fld>
            <a:endParaRPr lang="en-US"/>
          </a:p>
        </p:txBody>
      </p:sp>
    </p:spTree>
    <p:extLst>
      <p:ext uri="{BB962C8B-B14F-4D97-AF65-F5344CB8AC3E}">
        <p14:creationId xmlns:p14="http://schemas.microsoft.com/office/powerpoint/2010/main" xmlns="" val="644081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dirty="0" smtClean="0">
                <a:latin typeface="+mn-lt"/>
              </a:rPr>
              <a:t>The National</a:t>
            </a:r>
            <a:r>
              <a:rPr lang="en-US" sz="1100" baseline="0" dirty="0" smtClean="0">
                <a:latin typeface="+mn-lt"/>
              </a:rPr>
              <a:t> Community Action Partnership (Partnership) developed a whole series of technical assistance guides for each of the nine categories of the CSBG Organizational Standards. The guides provide CAAs with information on how to comply with each of the Standards.  </a:t>
            </a:r>
          </a:p>
          <a:p>
            <a:pPr>
              <a:spcBef>
                <a:spcPts val="0"/>
              </a:spcBef>
            </a:pPr>
            <a:endParaRPr lang="en-US" sz="1100" baseline="0" dirty="0" smtClean="0">
              <a:latin typeface="+mn-lt"/>
            </a:endParaRPr>
          </a:p>
          <a:p>
            <a:pPr>
              <a:spcBef>
                <a:spcPts val="0"/>
              </a:spcBef>
            </a:pPr>
            <a:r>
              <a:rPr lang="en-US" sz="1100" baseline="0" dirty="0" smtClean="0">
                <a:latin typeface="+mn-lt"/>
              </a:rPr>
              <a:t>The Partnership also created brief YouTube videos for board members to help them understand the Standards and what role the board specifically plays with regards to them.  </a:t>
            </a:r>
          </a:p>
          <a:p>
            <a:pPr>
              <a:spcBef>
                <a:spcPts val="0"/>
              </a:spcBef>
            </a:pPr>
            <a:endParaRPr lang="en-US" sz="1100" baseline="0" dirty="0" smtClean="0">
              <a:latin typeface="+mn-lt"/>
            </a:endParaRPr>
          </a:p>
          <a:p>
            <a:pPr>
              <a:spcBef>
                <a:spcPts val="0"/>
              </a:spcBef>
            </a:pPr>
            <a:r>
              <a:rPr lang="en-US" sz="1100" kern="1200" baseline="0" dirty="0" smtClean="0">
                <a:solidFill>
                  <a:schemeClr val="tx1"/>
                </a:solidFill>
                <a:latin typeface="+mn-lt"/>
                <a:ea typeface="+mn-ea"/>
                <a:cs typeface="+mn-cs"/>
              </a:rPr>
              <a:t>CAPLAW also developed a resource that helps to connect CAAs with CAPLAW and some Partnership resources that provide guidance on what compliance with a particular Standard may entail.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19</a:t>
            </a:fld>
            <a:endParaRPr lang="en-US"/>
          </a:p>
        </p:txBody>
      </p:sp>
    </p:spTree>
    <p:extLst>
      <p:ext uri="{BB962C8B-B14F-4D97-AF65-F5344CB8AC3E}">
        <p14:creationId xmlns:p14="http://schemas.microsoft.com/office/powerpoint/2010/main" xmlns="" val="2336838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6096000" cy="4182457"/>
          </a:xfrm>
        </p:spPr>
        <p:txBody>
          <a:bodyPr>
            <a:normAutofit/>
          </a:bodyPr>
          <a:lstStyle/>
          <a:p>
            <a:pPr>
              <a:spcBef>
                <a:spcPts val="0"/>
              </a:spcBef>
            </a:pPr>
            <a:r>
              <a:rPr lang="en-US" sz="1100" b="1" dirty="0" smtClean="0">
                <a:latin typeface="+mn-lt"/>
              </a:rPr>
              <a:t>False.</a:t>
            </a:r>
            <a:r>
              <a:rPr lang="en-US" sz="1100" dirty="0" smtClean="0">
                <a:latin typeface="+mn-lt"/>
              </a:rPr>
              <a:t> A CSBG grant</a:t>
            </a:r>
            <a:r>
              <a:rPr lang="en-US" sz="1100" baseline="0" dirty="0" smtClean="0">
                <a:latin typeface="+mn-lt"/>
              </a:rPr>
              <a:t> agreement/contract is like any other contract or grant agreement that a CAA enters into—it is subject to change based on negotiations. When the CAA receives its CSBG contract from the state, it should ensure that it fully understands all of its responsibilities under the contract and all of the federal and state laws it must follow. A CAA should have some process in place for reviewing the CSBG contract. The board of directors’ involvement in this process may range from authorizing the executive director to negotiate and sign the contract to reviewing the contract itself. Also, a state CSBG office may require a certain level of board involvement such as requiring the board chairperson to sign the contract. </a:t>
            </a:r>
          </a:p>
          <a:p>
            <a:pPr>
              <a:spcBef>
                <a:spcPts val="0"/>
              </a:spcBef>
            </a:pPr>
            <a:endParaRPr lang="en-US" sz="1100" baseline="0" dirty="0" smtClean="0">
              <a:latin typeface="+mn-lt"/>
            </a:endParaRPr>
          </a:p>
          <a:p>
            <a:pPr>
              <a:spcBef>
                <a:spcPts val="0"/>
              </a:spcBef>
            </a:pPr>
            <a:r>
              <a:rPr lang="en-US" sz="1100" baseline="0" dirty="0" smtClean="0">
                <a:latin typeface="+mn-lt"/>
              </a:rPr>
              <a:t>A CSBG agreement/contract should reference the laws applicable to the CAA and the board and can serve as a helpful reference if confusion arises as to what CSBG requirements a CAA must follow.  For example, CSBG agreements/contracts will reference the requirement for CAAs to have a tripartite board as set forth in the federal CSBG Act and the state’s CSBG laws, if they exist.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20</a:t>
            </a:fld>
            <a:endParaRPr lang="en-US"/>
          </a:p>
        </p:txBody>
      </p:sp>
    </p:spTree>
    <p:extLst>
      <p:ext uri="{BB962C8B-B14F-4D97-AF65-F5344CB8AC3E}">
        <p14:creationId xmlns:p14="http://schemas.microsoft.com/office/powerpoint/2010/main" xmlns="" val="3578625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a:spcBef>
                <a:spcPts val="0"/>
              </a:spcBef>
            </a:pPr>
            <a:r>
              <a:rPr lang="en-US" sz="1100" b="1" dirty="0" smtClean="0">
                <a:latin typeface="+mn-lt"/>
              </a:rPr>
              <a:t>False. </a:t>
            </a:r>
            <a:r>
              <a:rPr lang="en-US" sz="1100" dirty="0" smtClean="0">
                <a:latin typeface="+mn-lt"/>
              </a:rPr>
              <a:t>The Federal CSBG Act’s governance requirements</a:t>
            </a:r>
            <a:r>
              <a:rPr lang="en-US" sz="1100" baseline="0" dirty="0" smtClean="0">
                <a:latin typeface="+mn-lt"/>
              </a:rPr>
              <a:t> </a:t>
            </a:r>
            <a:r>
              <a:rPr lang="en-US" sz="1100" dirty="0" smtClean="0">
                <a:latin typeface="+mn-lt"/>
              </a:rPr>
              <a:t>must be implemented along</a:t>
            </a:r>
            <a:r>
              <a:rPr lang="en-US" sz="1100" baseline="0" dirty="0" smtClean="0">
                <a:latin typeface="+mn-lt"/>
              </a:rPr>
              <a:t>side</a:t>
            </a:r>
            <a:r>
              <a:rPr lang="en-US" sz="1100" dirty="0" smtClean="0">
                <a:latin typeface="+mn-lt"/>
              </a:rPr>
              <a:t> all other federal funding source governance</a:t>
            </a:r>
            <a:r>
              <a:rPr lang="en-US" sz="1100" baseline="0" dirty="0" smtClean="0">
                <a:latin typeface="+mn-lt"/>
              </a:rPr>
              <a:t> requirements.  </a:t>
            </a:r>
          </a:p>
          <a:p>
            <a:pPr>
              <a:spcBef>
                <a:spcPts val="0"/>
              </a:spcBef>
            </a:pPr>
            <a:endParaRPr lang="en-US" sz="1100" baseline="0" dirty="0" smtClean="0">
              <a:latin typeface="+mn-lt"/>
            </a:endParaRPr>
          </a:p>
          <a:p>
            <a:pPr>
              <a:spcBef>
                <a:spcPts val="0"/>
              </a:spcBef>
            </a:pPr>
            <a:r>
              <a:rPr lang="en-US" sz="1100" baseline="0" dirty="0" smtClean="0">
                <a:latin typeface="+mn-lt"/>
              </a:rPr>
              <a:t>One example of another federal award’s governance requirements is the Head Start Act, which requires boards of Head Start grantees to have former or current Head Start parents serve on the board, as well as individuals with legal, financial and early education expertise serve or consult with the board. The Head Start Act also has very specific conflict of interest requirements such as a prohibition against financial conflicts of interests and against paying board members any compensation other than payments for reasonable expenses.</a:t>
            </a:r>
          </a:p>
          <a:p>
            <a:pPr>
              <a:spcBef>
                <a:spcPts val="0"/>
              </a:spcBef>
            </a:pPr>
            <a:endParaRPr lang="en-US" sz="1100" baseline="0" dirty="0" smtClean="0">
              <a:latin typeface="+mn-lt"/>
            </a:endParaRPr>
          </a:p>
          <a:p>
            <a:pPr>
              <a:spcBef>
                <a:spcPts val="0"/>
              </a:spcBef>
            </a:pPr>
            <a:r>
              <a:rPr lang="en-US" sz="1100" baseline="0" dirty="0" smtClean="0">
                <a:latin typeface="+mn-lt"/>
              </a:rPr>
              <a:t>Another example of a federal funding source with a governance requirement that is sometimes difficult for a CAA to reconcile with the tripartite composition requirements is a Housing and Urban Development (HUD) Community Housing Development Organization (CHDO) requirement. The requirement limits the number of public officials or employees of a government entity that may serve on a board of any organization that receives CHDO funding.  Because HUD broadly interprets “public officials or employees of a government entity” and only permits exactly 1/3 of the board to be comprised of such individuals, CAAs often struggle when individuals serving in the private sector fall within the definition of a “public official” under CHDO.  Examples of individuals who may be considered “public officials” for CHDO purposes include a clerk in the water or sewer department of the local government, a public facility sanitation worker, or a professor of a public university.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21</a:t>
            </a:fld>
            <a:endParaRPr lang="en-US"/>
          </a:p>
        </p:txBody>
      </p:sp>
    </p:spTree>
    <p:extLst>
      <p:ext uri="{BB962C8B-B14F-4D97-AF65-F5344CB8AC3E}">
        <p14:creationId xmlns:p14="http://schemas.microsoft.com/office/powerpoint/2010/main" xmlns="" val="2954736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416099"/>
            <a:ext cx="5943599" cy="4182457"/>
          </a:xfrm>
        </p:spPr>
        <p:txBody>
          <a:bodyPr>
            <a:normAutofit/>
          </a:bodyPr>
          <a:lstStyle/>
          <a:p>
            <a:r>
              <a:rPr lang="en-US" sz="1100" dirty="0" smtClean="0">
                <a:latin typeface="+mn-lt"/>
              </a:rPr>
              <a:t>We could have a whole training on how a nonprofit board operates. </a:t>
            </a:r>
            <a:r>
              <a:rPr lang="en-US" sz="1100" baseline="0" dirty="0" smtClean="0">
                <a:latin typeface="+mn-lt"/>
              </a:rPr>
              <a:t>However, there are a few key points that are helpful to cover with all board members to ensure that a strong foundation for the board is set.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22</a:t>
            </a:fld>
            <a:endParaRPr lang="en-US"/>
          </a:p>
        </p:txBody>
      </p:sp>
    </p:spTree>
    <p:extLst>
      <p:ext uri="{BB962C8B-B14F-4D97-AF65-F5344CB8AC3E}">
        <p14:creationId xmlns:p14="http://schemas.microsoft.com/office/powerpoint/2010/main" xmlns="" val="530760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sz="1100" b="1" dirty="0" smtClean="0">
                <a:latin typeface="+mn-lt"/>
              </a:rPr>
              <a:t>No.</a:t>
            </a:r>
            <a:r>
              <a:rPr lang="en-US" sz="1100" dirty="0" smtClean="0">
                <a:latin typeface="+mn-lt"/>
              </a:rPr>
              <a:t> It is important that each board member understands his/her her oversight role and how that differs from the role of management. The board’s role with respect to operational activities such as setting employee salaries (other than the executive director’s) or addressing other human resources (HR) matters involves overseeing the policies developed by the staff at the direction of the executive director and ensuring compliance with those policies. The board has one employee and that is the executive director. The board authorizes its one employee to help develop, manage and execute policies reviewed and overseen by the board.</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In some cases, the board may authorize a committee of the board to consider and make a recommendation to the full board about issues relating to personnel policies, wage comparability studies, and organization-wide salary scales. When conducting a more in-depth analysis in each of these areas, board committees should focus on the position at issue and not on the specific employee that holds that position.  Board members rarely need to be provided access to personal employee data and, in those unusual instances in which they are given such data, the information should be shared only on a need to know basis in connection with official board business. Some types of sensitive employee information, such as health or financial information, may be protected by various confidentiality or privacy laws and would not generally be available to board members. </a:t>
            </a:r>
          </a:p>
          <a:p>
            <a:pPr>
              <a:spcBef>
                <a:spcPts val="0"/>
              </a:spcBef>
            </a:pPr>
            <a:endParaRPr lang="en-US" sz="1100" kern="120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CAPLAW developed a resource several years ago to help board members better understand the role they play as Community Action board members and how they can best work with the executive director to fulfill that role.  See </a:t>
            </a:r>
            <a:r>
              <a:rPr lang="en-US" sz="1100" i="1" kern="1200" dirty="0" smtClean="0">
                <a:solidFill>
                  <a:schemeClr val="tx1"/>
                </a:solidFill>
                <a:latin typeface="+mn-lt"/>
                <a:ea typeface="+mn-ea"/>
                <a:cs typeface="+mn-cs"/>
              </a:rPr>
              <a:t>CAPLAW’s Dynamic Duo: A Guide to Enhancing the Board &amp; Executive Director Partnership</a:t>
            </a:r>
            <a:r>
              <a:rPr lang="en-US" sz="1100" kern="1200" dirty="0" smtClean="0">
                <a:solidFill>
                  <a:schemeClr val="tx1"/>
                </a:solidFill>
                <a:latin typeface="+mn-lt"/>
                <a:ea typeface="+mn-ea"/>
                <a:cs typeface="+mn-cs"/>
              </a:rPr>
              <a:t>.</a:t>
            </a:r>
          </a:p>
          <a:p>
            <a:pPr>
              <a:spcBef>
                <a:spcPts val="0"/>
              </a:spcBef>
            </a:pPr>
            <a:endParaRPr lang="en-US" sz="1100" dirty="0" smtClean="0">
              <a:latin typeface="+mn-lt"/>
            </a:endParaRPr>
          </a:p>
          <a:p>
            <a:pPr>
              <a:spcBef>
                <a:spcPts val="0"/>
              </a:spcBef>
            </a:pP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23</a:t>
            </a:fld>
            <a:endParaRPr lang="en-US"/>
          </a:p>
        </p:txBody>
      </p:sp>
    </p:spTree>
    <p:extLst>
      <p:ext uri="{BB962C8B-B14F-4D97-AF65-F5344CB8AC3E}">
        <p14:creationId xmlns:p14="http://schemas.microsoft.com/office/powerpoint/2010/main" xmlns="" val="637687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a:t>
            </a:r>
            <a:r>
              <a:rPr lang="en-US" sz="1100" baseline="0" dirty="0" smtClean="0">
                <a:latin typeface="+mn-lt"/>
              </a:rPr>
              <a:t> board of directors acts as one body comprised of multiple individuals that must work together for the best interest of the organization. To successfully act as one, cohesive body, the board must provide for robust discussions and deliberations and often does so through meetings, agendas and retreats. The executive director is the sole employee of the board and is authorized by the board to hire, fire and manage staff.  Board members generally communicate with other staff about organizational business through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24</a:t>
            </a:fld>
            <a:endParaRPr lang="en-US"/>
          </a:p>
        </p:txBody>
      </p:sp>
    </p:spTree>
    <p:extLst>
      <p:ext uri="{BB962C8B-B14F-4D97-AF65-F5344CB8AC3E}">
        <p14:creationId xmlns:p14="http://schemas.microsoft.com/office/powerpoint/2010/main" xmlns="" val="356859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Certain</a:t>
            </a:r>
            <a:r>
              <a:rPr lang="en-US" sz="1100" baseline="0" dirty="0" smtClean="0">
                <a:latin typeface="+mn-lt"/>
              </a:rPr>
              <a:t> times exist when board members may act in their individual capacity as board members on behalf of the full board. Implementing a board/staff/3</a:t>
            </a:r>
            <a:r>
              <a:rPr lang="en-US" sz="1100" baseline="30000" dirty="0" smtClean="0">
                <a:latin typeface="+mn-lt"/>
              </a:rPr>
              <a:t>rd</a:t>
            </a:r>
            <a:r>
              <a:rPr lang="en-US" sz="1100" baseline="0" dirty="0" smtClean="0">
                <a:latin typeface="+mn-lt"/>
              </a:rPr>
              <a:t> party communication policy is one way to educate all board members about the proper communication process and can serve as a point of reference if confusion arises. </a:t>
            </a:r>
          </a:p>
          <a:p>
            <a:pPr>
              <a:spcBef>
                <a:spcPts val="0"/>
              </a:spcBef>
            </a:pPr>
            <a:endParaRPr lang="en-US" sz="1100" baseline="0" dirty="0" smtClean="0">
              <a:latin typeface="+mn-lt"/>
            </a:endParaRPr>
          </a:p>
          <a:p>
            <a:pPr>
              <a:spcBef>
                <a:spcPts val="0"/>
              </a:spcBef>
            </a:pPr>
            <a:r>
              <a:rPr lang="en-US" sz="1100" baseline="0" dirty="0" smtClean="0">
                <a:latin typeface="+mn-lt"/>
              </a:rPr>
              <a:t>The policy should reinforce that board members should only speak on behalf of the full board when authorized by the board of directors or executive director to do so. Officers of the board or a committee often have the authority to act on behalf of the board or committee by nature of the office held. While board members should typically speak with individual staff members via the executive director, a policy would outline the limited situations when it would be appropriate for board members to consult directly with staff.</a:t>
            </a:r>
          </a:p>
        </p:txBody>
      </p:sp>
      <p:sp>
        <p:nvSpPr>
          <p:cNvPr id="4" name="Slide Number Placeholder 3"/>
          <p:cNvSpPr>
            <a:spLocks noGrp="1"/>
          </p:cNvSpPr>
          <p:nvPr>
            <p:ph type="sldNum" sz="quarter" idx="10"/>
          </p:nvPr>
        </p:nvSpPr>
        <p:spPr/>
        <p:txBody>
          <a:bodyPr/>
          <a:lstStyle/>
          <a:p>
            <a:fld id="{F80D25CD-9EE0-4373-9CC2-1D15654FDF97}" type="slidenum">
              <a:rPr lang="en-US" smtClean="0"/>
              <a:pPr/>
              <a:t>25</a:t>
            </a:fld>
            <a:endParaRPr lang="en-US"/>
          </a:p>
        </p:txBody>
      </p:sp>
    </p:spTree>
    <p:extLst>
      <p:ext uri="{BB962C8B-B14F-4D97-AF65-F5344CB8AC3E}">
        <p14:creationId xmlns:p14="http://schemas.microsoft.com/office/powerpoint/2010/main" xmlns="" val="76879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 board/staff/3</a:t>
            </a:r>
            <a:r>
              <a:rPr lang="en-US" sz="1100" baseline="30000" dirty="0" smtClean="0">
                <a:latin typeface="+mn-lt"/>
              </a:rPr>
              <a:t>rd</a:t>
            </a:r>
            <a:r>
              <a:rPr lang="en-US" sz="1100" dirty="0" smtClean="0">
                <a:latin typeface="+mn-lt"/>
              </a:rPr>
              <a:t> party communication policy would outline the limited situations when it would be appropriate for board members to consult directly with staff. Examples of such situations would include: </a:t>
            </a:r>
          </a:p>
          <a:p>
            <a:pPr>
              <a:spcBef>
                <a:spcPts val="0"/>
              </a:spcBef>
            </a:pPr>
            <a:endParaRPr lang="en-US" sz="1100" dirty="0" smtClean="0">
              <a:latin typeface="+mn-lt"/>
            </a:endParaRPr>
          </a:p>
          <a:p>
            <a:pPr marL="228600" indent="-228600">
              <a:spcBef>
                <a:spcPts val="0"/>
              </a:spcBef>
              <a:buAutoNum type="arabicParenBoth"/>
            </a:pPr>
            <a:r>
              <a:rPr lang="en-US" sz="1100" dirty="0" smtClean="0">
                <a:latin typeface="+mn-lt"/>
              </a:rPr>
              <a:t>board members communicating with an administrative staff person (sometimes referred to as a board liaison) who coordinates the logistics of board and committee meetings; </a:t>
            </a:r>
          </a:p>
          <a:p>
            <a:pPr marL="228600" indent="-228600">
              <a:spcBef>
                <a:spcPts val="0"/>
              </a:spcBef>
              <a:buAutoNum type="arabicParenBoth"/>
            </a:pPr>
            <a:r>
              <a:rPr lang="en-US" sz="1100" dirty="0" smtClean="0">
                <a:latin typeface="+mn-lt"/>
              </a:rPr>
              <a:t>board committee members communicating with staff liaisons (for example, finance committee members communicating with the finance director) about committee business; </a:t>
            </a:r>
          </a:p>
          <a:p>
            <a:pPr marL="228600" indent="-228600">
              <a:spcBef>
                <a:spcPts val="0"/>
              </a:spcBef>
              <a:buAutoNum type="arabicParenBoth"/>
            </a:pPr>
            <a:r>
              <a:rPr lang="en-US" sz="1100" dirty="0" smtClean="0">
                <a:latin typeface="+mn-lt"/>
              </a:rPr>
              <a:t>personnel committee members communicating with staff to gather input for the executive director’s evaluation if the board’s evaluation process includes obtaining such input. </a:t>
            </a:r>
          </a:p>
          <a:p>
            <a:pPr marL="228600" indent="-228600">
              <a:spcBef>
                <a:spcPts val="0"/>
              </a:spcBef>
              <a:buAutoNum type="arabicParenBoth"/>
            </a:pPr>
            <a:r>
              <a:rPr lang="en-US" sz="1100" dirty="0" smtClean="0">
                <a:latin typeface="+mn-lt"/>
              </a:rPr>
              <a:t>A complaint of suspected or potential fraud, misuse of resources or property, or discrimination or harassment involving the executive director would be reported to the board or a designated board committee in accordance with the organization’s whistleblower policy. Procedures detailing the process for reporting such claims should be included in that policy.</a:t>
            </a:r>
          </a:p>
          <a:p>
            <a:pPr marL="228600" indent="-228600">
              <a:spcBef>
                <a:spcPts val="0"/>
              </a:spcBef>
            </a:pPr>
            <a:endParaRPr lang="en-US" sz="1100" dirty="0" smtClean="0">
              <a:latin typeface="+mn-lt"/>
            </a:endParaRPr>
          </a:p>
          <a:p>
            <a:pPr>
              <a:spcBef>
                <a:spcPts val="0"/>
              </a:spcBef>
              <a:buNone/>
            </a:pPr>
            <a:r>
              <a:rPr lang="en-US" sz="1100" dirty="0" smtClean="0">
                <a:latin typeface="+mn-lt"/>
              </a:rPr>
              <a:t>Such a policy on board-staff communication is intended to prevent the board from micro-managing the staff and</a:t>
            </a:r>
            <a:r>
              <a:rPr lang="en-US" sz="1100" baseline="0" dirty="0" smtClean="0">
                <a:latin typeface="+mn-lt"/>
              </a:rPr>
              <a:t> </a:t>
            </a:r>
            <a:r>
              <a:rPr lang="en-US" sz="1100" dirty="0" smtClean="0">
                <a:latin typeface="+mn-lt"/>
              </a:rPr>
              <a:t>circumventing the executive director’s role in supervising the organization’s staff.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26</a:t>
            </a:fld>
            <a:endParaRPr lang="en-US"/>
          </a:p>
        </p:txBody>
      </p:sp>
    </p:spTree>
    <p:extLst>
      <p:ext uri="{BB962C8B-B14F-4D97-AF65-F5344CB8AC3E}">
        <p14:creationId xmlns:p14="http://schemas.microsoft.com/office/powerpoint/2010/main" xmlns="" val="17059869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next slide for the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27</a:t>
            </a:fld>
            <a:endParaRPr lang="en-US"/>
          </a:p>
        </p:txBody>
      </p:sp>
    </p:spTree>
    <p:extLst>
      <p:ext uri="{BB962C8B-B14F-4D97-AF65-F5344CB8AC3E}">
        <p14:creationId xmlns:p14="http://schemas.microsoft.com/office/powerpoint/2010/main" xmlns="" val="24493315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Tony</a:t>
            </a:r>
            <a:r>
              <a:rPr lang="en-US" sz="1100" baseline="0" dirty="0" smtClean="0">
                <a:latin typeface="+mn-lt"/>
              </a:rPr>
              <a:t> has a number of options to figure out the appropriate way for the board to operate. The information Tony is seeking should be in the CAA’s bylaws. The bylaws serve as an operations guidebook for the organization and should include the information board members need to know to properly conduct meetings and take actions.</a:t>
            </a:r>
          </a:p>
          <a:p>
            <a:pPr>
              <a:spcBef>
                <a:spcPts val="0"/>
              </a:spcBef>
            </a:pPr>
            <a:endParaRPr lang="en-US" sz="1100" baseline="0" dirty="0" smtClean="0">
              <a:latin typeface="+mn-lt"/>
            </a:endParaRPr>
          </a:p>
          <a:p>
            <a:pPr>
              <a:spcBef>
                <a:spcPts val="0"/>
              </a:spcBef>
            </a:pPr>
            <a:r>
              <a:rPr lang="en-US" sz="1100" baseline="0" dirty="0" smtClean="0">
                <a:latin typeface="+mn-lt"/>
              </a:rPr>
              <a:t>The board of directors should make the bylaws available to all board members and educate the board members about the information in them. Since Tony is new he may not fully understand the importance of the bylaws and may contact the executive director or the board chair for answers to his questions. The executive director should work closely with the board chair to assist in educating board members about the bylaws and the way in which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28</a:t>
            </a:fld>
            <a:endParaRPr lang="en-US"/>
          </a:p>
        </p:txBody>
      </p:sp>
    </p:spTree>
    <p:extLst>
      <p:ext uri="{BB962C8B-B14F-4D97-AF65-F5344CB8AC3E}">
        <p14:creationId xmlns:p14="http://schemas.microsoft.com/office/powerpoint/2010/main" xmlns="" val="4178338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261938"/>
            <a:ext cx="4648200" cy="3486150"/>
          </a:xfrm>
        </p:spPr>
      </p:sp>
      <p:sp>
        <p:nvSpPr>
          <p:cNvPr id="3" name="Notes Placeholder 2"/>
          <p:cNvSpPr>
            <a:spLocks noGrp="1"/>
          </p:cNvSpPr>
          <p:nvPr>
            <p:ph type="body" idx="1"/>
          </p:nvPr>
        </p:nvSpPr>
        <p:spPr>
          <a:xfrm>
            <a:off x="198701" y="3824476"/>
            <a:ext cx="6629400" cy="5084174"/>
          </a:xfrm>
        </p:spPr>
        <p:txBody>
          <a:bodyPr>
            <a:noAutofit/>
          </a:bodyPr>
          <a:lstStyle/>
          <a:p>
            <a:pPr>
              <a:lnSpc>
                <a:spcPct val="90000"/>
              </a:lnSpc>
              <a:spcBef>
                <a:spcPts val="0"/>
              </a:spcBef>
              <a:buNone/>
            </a:pPr>
            <a:r>
              <a:rPr lang="en-US" sz="1000" b="0" dirty="0" smtClean="0">
                <a:latin typeface="+mn-lt"/>
              </a:rPr>
              <a:t>Tripartite boards, like boards of other nonprofits, conduct</a:t>
            </a:r>
            <a:r>
              <a:rPr lang="en-US" sz="1000" b="0" baseline="0" dirty="0" smtClean="0">
                <a:latin typeface="+mn-lt"/>
              </a:rPr>
              <a:t> board business with the help of board committees.  Thus it is important that board members understand how to properly use and work with committees. This exercise is intended to help board members identify what they do/don’t know about committee structures.</a:t>
            </a:r>
          </a:p>
          <a:p>
            <a:pPr marL="228600" indent="-228600">
              <a:lnSpc>
                <a:spcPct val="90000"/>
              </a:lnSpc>
              <a:spcBef>
                <a:spcPts val="0"/>
              </a:spcBef>
              <a:buNone/>
            </a:pPr>
            <a:endParaRPr lang="en-US" sz="1000" b="0" dirty="0" smtClean="0">
              <a:latin typeface="+mn-lt"/>
            </a:endParaRPr>
          </a:p>
          <a:p>
            <a:pPr marL="228600" indent="-228600">
              <a:lnSpc>
                <a:spcPct val="90000"/>
              </a:lnSpc>
              <a:spcBef>
                <a:spcPts val="0"/>
              </a:spcBef>
              <a:buAutoNum type="alphaUcPeriod"/>
            </a:pPr>
            <a:r>
              <a:rPr lang="en-US" sz="1000" b="1" dirty="0" smtClean="0">
                <a:latin typeface="+mn-lt"/>
              </a:rPr>
              <a:t>True. </a:t>
            </a:r>
            <a:r>
              <a:rPr lang="en-US" sz="1000" dirty="0" smtClean="0">
                <a:latin typeface="+mn-lt"/>
              </a:rPr>
              <a:t>The</a:t>
            </a:r>
            <a:r>
              <a:rPr lang="en-US" sz="1000" baseline="0" dirty="0" smtClean="0">
                <a:latin typeface="+mn-lt"/>
              </a:rPr>
              <a:t> authority of a committee to act on behalf of the full board may be dictated by your state’s nonprofit corporation act and should be reflected in the bylaws. Often the state nonprofit corporation act specifies that certain actions may not be taken by a board committee (e.g., vote to dissolve the organization). A CAA’s bylaws should include those restrictions. Also some state CSBG laws impose composition requirements on committees that have the authority to act on behalf of the full board. An executive committee is typically the only committee given the authority to act on behalf of the full board.</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False</a:t>
            </a:r>
            <a:r>
              <a:rPr lang="en-US" sz="1000" baseline="0" dirty="0" smtClean="0">
                <a:latin typeface="+mn-lt"/>
              </a:rPr>
              <a:t>. A</a:t>
            </a:r>
            <a:r>
              <a:rPr lang="en-US" sz="1000" dirty="0" smtClean="0">
                <a:latin typeface="+mn-lt"/>
              </a:rPr>
              <a:t> b</a:t>
            </a:r>
            <a:r>
              <a:rPr lang="en-US" sz="1000" baseline="0" dirty="0" smtClean="0">
                <a:latin typeface="+mn-lt"/>
              </a:rPr>
              <a:t>oard may delegate some authority to an executive committee but the full board should review and vote on most decisions. As we discussed in the part of the presentation about the role of the tripartite board, all board members have fiduciary duties that require them to be actively engaged in decisions made by the board. An executive committee typically helps to move along routine matters that occur in between board meetings and can quickly convene for emergencies. </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True</a:t>
            </a:r>
            <a:r>
              <a:rPr lang="en-US" sz="1000" baseline="0" dirty="0" smtClean="0">
                <a:latin typeface="+mn-lt"/>
              </a:rPr>
              <a:t>. Standing committees are designated in the bylaws and typically consist of the following: financial/audit, personnel, governance and executive. Standing committees may also exist for larger programs run by the CAA, such as Head Start. Ad hoc committees are created as the need arises and the bylaws typically address a nonprofit’s ability to establish them. Examples of when ad hoc committees may be created include: to address an adverse monitoring report, develop a fundraising event, secure a facility for the CAA, etc.</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False.  </a:t>
            </a:r>
            <a:r>
              <a:rPr lang="en-US" sz="1000" baseline="0" dirty="0" smtClean="0">
                <a:latin typeface="+mn-lt"/>
              </a:rPr>
              <a:t>Minutes of committee meetings should be taken and maintained with board records, particularly for committees that exercise board authority.  The way in which committees operate should be established in the bylaws and generally will reflect the way the full board operates especially with respect to meetings and minutes. Also, the state nonprofit corporation act may require committees to follow the same meeting procedures as the full board and, if such is the case, this should be reflected in the bylaws. Committees should have charters that establish their purpose, composition and methods of operation. Think of a committee charter as a mini-bylaws for a board committee.</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dirty="0" smtClean="0">
                <a:latin typeface="+mn-lt"/>
              </a:rPr>
              <a:t>False. </a:t>
            </a:r>
            <a:r>
              <a:rPr lang="en-US" sz="1000" dirty="0" smtClean="0">
                <a:latin typeface="+mn-lt"/>
              </a:rPr>
              <a:t>Typically,</a:t>
            </a:r>
            <a:r>
              <a:rPr lang="en-US" sz="1000" baseline="0" dirty="0" smtClean="0">
                <a:latin typeface="+mn-lt"/>
              </a:rPr>
              <a:t> a state nonprofit corporation act will require the board to vote to create a committee and appoint committee member. This requirement should be reflected in the CAA’s bylaws. Even if the nonprofit corporation act does not speak to committee formations and/or selection of members, the board should develop a procedure for doing so and maintain control over who sits on committees. Usually, non-board members may sit on board committees so long as those members do not participate in actions that may be taken on behalf of the full board. For example, if the board is in the process of reviewing the CAA’s personnel policies and no current members have expertise in human resource (HR) matters, the board may ask an HR consultant or expert to participate in personnel committee meetings to help with the review of the policies and the recommendations that the committee will make to the full board. </a:t>
            </a: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29</a:t>
            </a:fld>
            <a:endParaRPr lang="en-US"/>
          </a:p>
        </p:txBody>
      </p:sp>
    </p:spTree>
    <p:extLst>
      <p:ext uri="{BB962C8B-B14F-4D97-AF65-F5344CB8AC3E}">
        <p14:creationId xmlns:p14="http://schemas.microsoft.com/office/powerpoint/2010/main" xmlns="" val="644218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81001" y="4191000"/>
            <a:ext cx="6248400" cy="4651701"/>
          </a:xfrm>
        </p:spPr>
        <p:txBody>
          <a:bodyPr>
            <a:noAutofit/>
          </a:bodyPr>
          <a:lstStyle/>
          <a:p>
            <a:pPr>
              <a:spcBef>
                <a:spcPts val="0"/>
              </a:spcBef>
            </a:pPr>
            <a:r>
              <a:rPr lang="en-US" sz="1100" dirty="0" smtClean="0">
                <a:latin typeface="+mn-lt"/>
              </a:rPr>
              <a:t>A board often relies on committees to divide the work, build on the expertise of individual board members, and develop recommendations and solutions to problems. Some boards may decide to delegate decision-making authority to committees (assuming state law permits such a delegation), but the recommended practice is to have committees report to the full board with background information and to make recommendations for board action.</a:t>
            </a:r>
          </a:p>
          <a:p>
            <a:pPr>
              <a:spcBef>
                <a:spcPts val="0"/>
              </a:spcBef>
            </a:pPr>
            <a:endParaRPr lang="en-US" sz="1100" dirty="0" smtClean="0">
              <a:latin typeface="+mn-lt"/>
            </a:endParaRPr>
          </a:p>
          <a:p>
            <a:pPr>
              <a:spcBef>
                <a:spcPts val="0"/>
              </a:spcBef>
            </a:pPr>
            <a:r>
              <a:rPr lang="en-US" sz="1100" dirty="0" smtClean="0">
                <a:latin typeface="+mn-lt"/>
              </a:rPr>
              <a:t>Generally, executive directors of nonprofits</a:t>
            </a:r>
            <a:r>
              <a:rPr lang="en-US" sz="1100" baseline="0" dirty="0" smtClean="0">
                <a:latin typeface="+mn-lt"/>
              </a:rPr>
              <a:t> </a:t>
            </a:r>
            <a:r>
              <a:rPr lang="en-US" sz="1100" dirty="0" smtClean="0">
                <a:latin typeface="+mn-lt"/>
              </a:rPr>
              <a:t>do not also serve as board or committee members but rather act as a resource for the board and its committees to ensure that each is receiving the information needed to successfully execute their duties. The federal funding that a CAA receives also makes it difficult for executive directors to serve as board or committee members. The federal CSBG Act tripartite board structure limits the eligible board seats for which a CAA’s executive director could fill—essentially</a:t>
            </a:r>
            <a:r>
              <a:rPr lang="en-US" sz="1100" baseline="0" dirty="0" smtClean="0">
                <a:latin typeface="+mn-lt"/>
              </a:rPr>
              <a:t> only the private sector seats or as a public official representative</a:t>
            </a:r>
            <a:r>
              <a:rPr lang="en-US" sz="1100" dirty="0" smtClean="0">
                <a:latin typeface="+mn-lt"/>
              </a:rPr>
              <a:t>. Moreover, the Head Start Act specifically prohibits board members from receiving compensation for providing services to the organization and also prohibits the organization from employing board members and their immediate family members.</a:t>
            </a:r>
          </a:p>
          <a:p>
            <a:pPr>
              <a:spcBef>
                <a:spcPts val="0"/>
              </a:spcBef>
            </a:pPr>
            <a:endParaRPr lang="en-US" sz="1100" dirty="0" smtClean="0">
              <a:latin typeface="+mn-lt"/>
            </a:endParaRPr>
          </a:p>
          <a:p>
            <a:pPr>
              <a:spcBef>
                <a:spcPts val="0"/>
              </a:spcBef>
            </a:pPr>
            <a:r>
              <a:rPr lang="en-US" sz="1100" dirty="0" smtClean="0">
                <a:latin typeface="+mn-lt"/>
              </a:rPr>
              <a:t>The</a:t>
            </a:r>
            <a:r>
              <a:rPr lang="en-US" sz="1100" baseline="0" dirty="0" smtClean="0">
                <a:latin typeface="+mn-lt"/>
              </a:rPr>
              <a:t> committee structure is typically recognized in the state nonprofit corporation act. The act will often include language that enables board members to rely on information from committees so long as the board member has a reasonable basis for believing the committee is an accurate source. A committee charter describing the committee’s role and how it will operate should help establish the committee’s responsibilities. </a:t>
            </a:r>
          </a:p>
          <a:p>
            <a:pPr>
              <a:spcBef>
                <a:spcPts val="0"/>
              </a:spcBef>
            </a:pPr>
            <a:endParaRPr lang="en-US" sz="1100" baseline="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A board should carefully</a:t>
            </a:r>
            <a:r>
              <a:rPr lang="en-US" sz="1100" baseline="0" dirty="0" smtClean="0">
                <a:latin typeface="+mn-lt"/>
              </a:rPr>
              <a:t> consider and periodically review the c</a:t>
            </a:r>
            <a:r>
              <a:rPr lang="en-US" sz="1100" dirty="0" smtClean="0">
                <a:latin typeface="+mn-lt"/>
              </a:rPr>
              <a:t>ommittee structure and the powers delegated to committees. W</a:t>
            </a:r>
            <a:r>
              <a:rPr lang="en-US" sz="1100" baseline="0" dirty="0" smtClean="0">
                <a:latin typeface="+mn-lt"/>
              </a:rPr>
              <a:t>hen reviewing its bylaws, a CAA should revisit its committee structure to determine if reliance on committees is properly balanced with the engagement of the full board and what type of committees are useful to the organization. The bylaws should include a brief description of the standing committees and each committee should be supported by a charter.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30</a:t>
            </a:fld>
            <a:endParaRPr lang="en-US"/>
          </a:p>
        </p:txBody>
      </p:sp>
    </p:spTree>
    <p:extLst>
      <p:ext uri="{BB962C8B-B14F-4D97-AF65-F5344CB8AC3E}">
        <p14:creationId xmlns:p14="http://schemas.microsoft.com/office/powerpoint/2010/main" xmlns="" val="3087802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a:t>
            </a:r>
            <a:r>
              <a:rPr lang="en-US" sz="1100" baseline="0" dirty="0" smtClean="0">
                <a:latin typeface="+mn-lt"/>
              </a:rPr>
              <a:t> nonprofit board generally has the authority under its state nonprofit corporation act to manage all of the affairs of the organization.  Legally, this means that the tripartite board </a:t>
            </a:r>
            <a:r>
              <a:rPr lang="en-US" sz="1100" b="1" u="sng" baseline="0" dirty="0" smtClean="0">
                <a:latin typeface="+mn-lt"/>
              </a:rPr>
              <a:t>IS</a:t>
            </a:r>
            <a:r>
              <a:rPr lang="en-US" sz="1100" baseline="0" dirty="0" smtClean="0">
                <a:latin typeface="+mn-lt"/>
              </a:rPr>
              <a:t> the organization. Thus, it is crucial that board members understand the legal obligations that arise from this very crucial role that they play.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31</a:t>
            </a:fld>
            <a:endParaRPr lang="en-US"/>
          </a:p>
        </p:txBody>
      </p:sp>
    </p:spTree>
    <p:extLst>
      <p:ext uri="{BB962C8B-B14F-4D97-AF65-F5344CB8AC3E}">
        <p14:creationId xmlns:p14="http://schemas.microsoft.com/office/powerpoint/2010/main" xmlns="" val="2227659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096000" cy="4182457"/>
          </a:xfrm>
        </p:spPr>
        <p:txBody>
          <a:bodyPr>
            <a:normAutofit/>
          </a:bodyPr>
          <a:lstStyle/>
          <a:p>
            <a:pPr defTabSz="914132">
              <a:spcBef>
                <a:spcPts val="0"/>
              </a:spcBef>
              <a:defRPr/>
            </a:pPr>
            <a:r>
              <a:rPr lang="en-US" sz="1100" kern="1200" dirty="0" smtClean="0">
                <a:solidFill>
                  <a:schemeClr val="tx1"/>
                </a:solidFill>
                <a:latin typeface="+mn-lt"/>
                <a:ea typeface="+mn-ea"/>
                <a:cs typeface="Arial" pitchFamily="34" charset="0"/>
              </a:rPr>
              <a:t>Under</a:t>
            </a:r>
            <a:r>
              <a:rPr lang="en-US" sz="1100" kern="1200" baseline="0" dirty="0" smtClean="0">
                <a:solidFill>
                  <a:schemeClr val="tx1"/>
                </a:solidFill>
                <a:latin typeface="+mn-lt"/>
                <a:ea typeface="+mn-ea"/>
                <a:cs typeface="Arial" pitchFamily="34" charset="0"/>
              </a:rPr>
              <a:t> state law, every board member of a nonprofit CAA </a:t>
            </a:r>
            <a:r>
              <a:rPr lang="en-US" sz="1100" kern="1200" dirty="0" smtClean="0">
                <a:solidFill>
                  <a:schemeClr val="tx1"/>
                </a:solidFill>
                <a:latin typeface="+mn-lt"/>
                <a:ea typeface="+mn-ea"/>
                <a:cs typeface="Arial" pitchFamily="34" charset="0"/>
              </a:rPr>
              <a:t>is a fiduciary of the organization and thus, owes a duty of care and a duty of loyalty to the organization.</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dirty="0" smtClean="0">
                <a:solidFill>
                  <a:schemeClr val="tx1"/>
                </a:solidFill>
                <a:latin typeface="+mn-lt"/>
                <a:ea typeface="+mn-ea"/>
                <a:cs typeface="Arial" pitchFamily="34" charset="0"/>
              </a:rPr>
              <a:t>The duty of care is a standard of </a:t>
            </a:r>
            <a:r>
              <a:rPr lang="en-US" sz="1100" b="1" kern="0" dirty="0" smtClean="0">
                <a:solidFill>
                  <a:schemeClr val="tx1"/>
                </a:solidFill>
                <a:latin typeface="+mn-lt"/>
                <a:ea typeface="+mn-ea"/>
                <a:cs typeface="Arial" pitchFamily="34" charset="0"/>
              </a:rPr>
              <a:t>diligence</a:t>
            </a:r>
            <a:r>
              <a:rPr lang="en-US" sz="1100" b="0" kern="0" dirty="0" smtClean="0">
                <a:solidFill>
                  <a:schemeClr val="tx1"/>
                </a:solidFill>
                <a:latin typeface="+mn-lt"/>
                <a:ea typeface="+mn-ea"/>
                <a:cs typeface="Arial" pitchFamily="34" charset="0"/>
              </a:rPr>
              <a:t>. Generally,</a:t>
            </a:r>
            <a:r>
              <a:rPr lang="en-US" sz="1100" b="0" kern="0" baseline="0" dirty="0" smtClean="0">
                <a:solidFill>
                  <a:schemeClr val="tx1"/>
                </a:solidFill>
                <a:latin typeface="+mn-lt"/>
                <a:ea typeface="+mn-ea"/>
                <a:cs typeface="Arial" pitchFamily="34" charset="0"/>
              </a:rPr>
              <a:t> board members are </a:t>
            </a:r>
            <a:r>
              <a:rPr lang="en-US" sz="1100" b="1" kern="0" baseline="0" dirty="0" smtClean="0">
                <a:solidFill>
                  <a:schemeClr val="tx1"/>
                </a:solidFill>
                <a:latin typeface="+mn-lt"/>
                <a:ea typeface="+mn-ea"/>
                <a:cs typeface="Arial" pitchFamily="34" charset="0"/>
              </a:rPr>
              <a:t>not subject to liability</a:t>
            </a:r>
            <a:r>
              <a:rPr lang="en-US" sz="1100" b="0" kern="0" baseline="0" dirty="0" smtClean="0">
                <a:solidFill>
                  <a:schemeClr val="tx1"/>
                </a:solidFill>
                <a:latin typeface="+mn-lt"/>
                <a:ea typeface="+mn-ea"/>
                <a:cs typeface="Arial" pitchFamily="34" charset="0"/>
              </a:rPr>
              <a:t> for decisions made as board members of an organization if the board has exercised the </a:t>
            </a:r>
            <a:r>
              <a:rPr lang="en-US" sz="1100" b="1" kern="0" baseline="0" dirty="0" smtClean="0">
                <a:solidFill>
                  <a:schemeClr val="tx1"/>
                </a:solidFill>
                <a:latin typeface="+mn-lt"/>
                <a:ea typeface="+mn-ea"/>
                <a:cs typeface="Arial" pitchFamily="34" charset="0"/>
              </a:rPr>
              <a:t>duty of care</a:t>
            </a:r>
            <a:r>
              <a:rPr lang="en-US" sz="1100" b="0" kern="0" baseline="0" dirty="0" smtClean="0">
                <a:solidFill>
                  <a:schemeClr val="tx1"/>
                </a:solidFill>
                <a:latin typeface="+mn-lt"/>
                <a:ea typeface="+mn-ea"/>
                <a:cs typeface="Arial" pitchFamily="34" charset="0"/>
              </a:rPr>
              <a:t>.</a:t>
            </a:r>
            <a:r>
              <a:rPr lang="en-US" sz="1100" b="1" kern="0" dirty="0" smtClean="0">
                <a:latin typeface="+mn-lt"/>
                <a:cs typeface="Arial" pitchFamily="34" charset="0"/>
              </a:rPr>
              <a:t> </a:t>
            </a:r>
            <a:r>
              <a:rPr lang="en-US" sz="1100" b="0" kern="0" dirty="0" smtClean="0">
                <a:solidFill>
                  <a:schemeClr val="tx1"/>
                </a:solidFill>
                <a:latin typeface="+mn-lt"/>
                <a:ea typeface="+mn-ea"/>
                <a:cs typeface="Arial" pitchFamily="34" charset="0"/>
              </a:rPr>
              <a:t> The duty of care is a requirement to exercise </a:t>
            </a:r>
            <a:r>
              <a:rPr lang="en-US" sz="1100" b="1" kern="0" dirty="0" smtClean="0">
                <a:solidFill>
                  <a:schemeClr val="tx1"/>
                </a:solidFill>
                <a:latin typeface="+mn-lt"/>
                <a:ea typeface="+mn-ea"/>
                <a:cs typeface="Arial" pitchFamily="34" charset="0"/>
              </a:rPr>
              <a:t>diligence and deliberation</a:t>
            </a:r>
            <a:r>
              <a:rPr lang="en-US" sz="1100" b="0" kern="0" dirty="0" smtClean="0">
                <a:solidFill>
                  <a:schemeClr val="tx1"/>
                </a:solidFill>
                <a:latin typeface="+mn-lt"/>
                <a:ea typeface="+mn-ea"/>
                <a:cs typeface="Arial" pitchFamily="34" charset="0"/>
              </a:rPr>
              <a:t> – </a:t>
            </a:r>
            <a:r>
              <a:rPr lang="en-US" sz="1100" b="0" kern="0" baseline="0" dirty="0" smtClean="0">
                <a:solidFill>
                  <a:schemeClr val="tx1"/>
                </a:solidFill>
                <a:latin typeface="+mn-lt"/>
                <a:ea typeface="+mn-ea"/>
                <a:cs typeface="Arial" pitchFamily="34" charset="0"/>
              </a:rPr>
              <a:t>board decisions must be made via a deliberative process. Assessing whether board members have fulfilled their duty of care involves asking questions such as – was a decision based on facts that were developed through an orderly process, or did the board just do what felt right at the time of the decision?  </a:t>
            </a:r>
          </a:p>
          <a:p>
            <a:pPr defTabSz="914132">
              <a:spcBef>
                <a:spcPts val="0"/>
              </a:spcBef>
              <a:defRPr/>
            </a:pPr>
            <a:endParaRPr lang="en-US" sz="1100" kern="0" dirty="0" smtClean="0">
              <a:latin typeface="+mn-lt"/>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care </a:t>
            </a:r>
            <a:r>
              <a:rPr lang="en-US" sz="1100" b="0" kern="0" baseline="0" dirty="0" smtClean="0">
                <a:solidFill>
                  <a:schemeClr val="tx1"/>
                </a:solidFill>
                <a:latin typeface="+mn-lt"/>
                <a:ea typeface="+mn-ea"/>
                <a:cs typeface="Arial" pitchFamily="34" charset="0"/>
              </a:rPr>
              <a:t>is evaluated from a </a:t>
            </a:r>
            <a:r>
              <a:rPr lang="en-US" sz="1100" b="1" kern="0" baseline="0" dirty="0" smtClean="0">
                <a:solidFill>
                  <a:schemeClr val="tx1"/>
                </a:solidFill>
                <a:latin typeface="+mn-lt"/>
                <a:ea typeface="+mn-ea"/>
                <a:cs typeface="Arial" pitchFamily="34" charset="0"/>
              </a:rPr>
              <a:t>reasonable person standard</a:t>
            </a:r>
            <a:r>
              <a:rPr lang="en-US" sz="1100" b="0" kern="0" baseline="0" dirty="0" smtClean="0">
                <a:solidFill>
                  <a:schemeClr val="tx1"/>
                </a:solidFill>
                <a:latin typeface="+mn-lt"/>
                <a:ea typeface="+mn-ea"/>
                <a:cs typeface="Arial" pitchFamily="34" charset="0"/>
              </a:rPr>
              <a:t> – a board member must exercise the care that an ordinarily prudent person would exercise under similar circumstances.</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Attending board meetings, reading board materials, asking hard questions are all factors that are considered when determining if a board member has met his/her duty of care.  </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Even if the board’s decision turns out to be a bad one, it has discharged its duty of care if the decision was the result of a deliberative process that involved a weighing of facts and alternatives.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32</a:t>
            </a:fld>
            <a:endParaRPr lang="en-US"/>
          </a:p>
        </p:txBody>
      </p:sp>
    </p:spTree>
    <p:extLst>
      <p:ext uri="{BB962C8B-B14F-4D97-AF65-F5344CB8AC3E}">
        <p14:creationId xmlns:p14="http://schemas.microsoft.com/office/powerpoint/2010/main" xmlns="" val="16750905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See next slide for question and</a:t>
            </a:r>
            <a:r>
              <a:rPr lang="en-US" sz="1100" baseline="0" dirty="0" smtClean="0">
                <a:latin typeface="+mn-lt"/>
              </a:rPr>
              <a:t>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33</a:t>
            </a:fld>
            <a:endParaRPr lang="en-US"/>
          </a:p>
        </p:txBody>
      </p:sp>
    </p:spTree>
    <p:extLst>
      <p:ext uri="{BB962C8B-B14F-4D97-AF65-F5344CB8AC3E}">
        <p14:creationId xmlns:p14="http://schemas.microsoft.com/office/powerpoint/2010/main" xmlns="" val="52043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182457"/>
          </a:xfrm>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Even though the board’s decision turned out to be a bad one in hindsight, the board likely satisfied its duty of care. It based its decision on an informed and thoughtful process. A board committee was formed to</a:t>
            </a:r>
            <a:r>
              <a:rPr lang="en-US" sz="1100" baseline="0" dirty="0" smtClean="0">
                <a:latin typeface="+mn-lt"/>
              </a:rPr>
              <a:t> conduct the preliminary research for the program and prepared a 10-page report for the board after examining budgets, needs assessments, staffing/training and data from similar programs.  The report included recommendations which the board considered as part of a 90 minute discussion. The board then voted unanimously to fund the program. This is a good example of how the duty of care can protect a board member from liability that may arise from decisions which result in unsuccessful projects. </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34</a:t>
            </a:fld>
            <a:endParaRPr lang="en-US"/>
          </a:p>
        </p:txBody>
      </p:sp>
    </p:spTree>
    <p:extLst>
      <p:ext uri="{BB962C8B-B14F-4D97-AF65-F5344CB8AC3E}">
        <p14:creationId xmlns:p14="http://schemas.microsoft.com/office/powerpoint/2010/main" xmlns="" val="3417305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defTabSz="914132">
              <a:spcBef>
                <a:spcPts val="0"/>
              </a:spcBef>
              <a:defRPr/>
            </a:pPr>
            <a:r>
              <a:rPr lang="en-US" sz="1100" kern="1200" dirty="0" smtClean="0">
                <a:solidFill>
                  <a:schemeClr val="tx1"/>
                </a:solidFill>
                <a:latin typeface="+mn-lt"/>
                <a:ea typeface="+mn-ea"/>
                <a:cs typeface="Arial" pitchFamily="34" charset="0"/>
              </a:rPr>
              <a:t>As previously mentioned, under</a:t>
            </a:r>
            <a:r>
              <a:rPr lang="en-US" sz="1100" kern="1200" baseline="0" dirty="0" smtClean="0">
                <a:solidFill>
                  <a:schemeClr val="tx1"/>
                </a:solidFill>
                <a:latin typeface="+mn-lt"/>
                <a:ea typeface="+mn-ea"/>
                <a:cs typeface="Arial" pitchFamily="34" charset="0"/>
              </a:rPr>
              <a:t> state law, every member of a non-profit CAA tripartite board</a:t>
            </a:r>
            <a:r>
              <a:rPr lang="en-US" sz="1100" kern="1200" dirty="0" smtClean="0">
                <a:solidFill>
                  <a:schemeClr val="tx1"/>
                </a:solidFill>
                <a:latin typeface="+mn-lt"/>
                <a:ea typeface="+mn-ea"/>
                <a:cs typeface="Arial" pitchFamily="34" charset="0"/>
              </a:rPr>
              <a:t> is a fiduciary of the organization and thus, owes a duty of care and a duty of loyalty to that CAA.  </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loyalty</a:t>
            </a:r>
            <a:r>
              <a:rPr lang="en-US" sz="1100" b="0" kern="0" baseline="0" dirty="0" smtClean="0">
                <a:solidFill>
                  <a:schemeClr val="tx1"/>
                </a:solidFill>
                <a:latin typeface="+mn-lt"/>
                <a:ea typeface="+mn-ea"/>
                <a:cs typeface="Arial" pitchFamily="34" charset="0"/>
              </a:rPr>
              <a:t> is a standard of faithfulness – a board member must give </a:t>
            </a:r>
            <a:r>
              <a:rPr lang="en-US" sz="1100" b="1" kern="0" baseline="0" dirty="0" smtClean="0">
                <a:solidFill>
                  <a:schemeClr val="tx1"/>
                </a:solidFill>
                <a:latin typeface="+mn-lt"/>
                <a:ea typeface="+mn-ea"/>
                <a:cs typeface="Arial" pitchFamily="34" charset="0"/>
              </a:rPr>
              <a:t>undivided allegiance </a:t>
            </a:r>
            <a:r>
              <a:rPr lang="en-US" sz="1100" b="0" kern="0" baseline="0" dirty="0" smtClean="0">
                <a:solidFill>
                  <a:schemeClr val="tx1"/>
                </a:solidFill>
                <a:latin typeface="+mn-lt"/>
                <a:ea typeface="+mn-ea"/>
                <a:cs typeface="Arial" pitchFamily="34" charset="0"/>
              </a:rPr>
              <a:t>to the CAA and its mission when making decisions affecting the agency.</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This means that a board member can never use information obtained as a board member for personal gain (or self-dealing), but must act in the best interests of the agency. Board members must disclose and avoid conflicts of interest and </a:t>
            </a:r>
            <a:r>
              <a:rPr lang="en-US" sz="1100" b="0" kern="0" baseline="0" dirty="0" err="1" smtClean="0">
                <a:solidFill>
                  <a:schemeClr val="tx1"/>
                </a:solidFill>
                <a:latin typeface="+mn-lt"/>
                <a:ea typeface="+mn-ea"/>
                <a:cs typeface="Arial" pitchFamily="34" charset="0"/>
              </a:rPr>
              <a:t>recuse</a:t>
            </a:r>
            <a:r>
              <a:rPr lang="en-US" sz="1100" b="0" kern="0" baseline="0" dirty="0" smtClean="0">
                <a:solidFill>
                  <a:schemeClr val="tx1"/>
                </a:solidFill>
                <a:latin typeface="+mn-lt"/>
                <a:ea typeface="+mn-ea"/>
                <a:cs typeface="Arial" pitchFamily="34" charset="0"/>
              </a:rPr>
              <a:t> themselves from any decisions that might result in personal benefit. </a:t>
            </a:r>
            <a:r>
              <a:rPr lang="en-US" sz="1100" b="0" kern="0" dirty="0" smtClean="0">
                <a:solidFill>
                  <a:schemeClr val="tx1"/>
                </a:solidFill>
                <a:latin typeface="+mn-lt"/>
                <a:ea typeface="+mn-ea"/>
                <a:cs typeface="Arial" pitchFamily="34" charset="0"/>
              </a:rPr>
              <a:t>  </a:t>
            </a:r>
          </a:p>
          <a:p>
            <a:pPr defTabSz="914132">
              <a:spcBef>
                <a:spcPts val="0"/>
              </a:spcBef>
              <a:defRPr/>
            </a:pPr>
            <a:endParaRPr lang="en-US" sz="1100" b="0" kern="0" baseline="0" dirty="0" smtClean="0">
              <a:solidFill>
                <a:schemeClr val="tx1"/>
              </a:solidFill>
              <a:latin typeface="+mn-lt"/>
              <a:ea typeface="+mn-ea"/>
              <a:cs typeface="Arial" pitchFamily="34" charset="0"/>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35</a:t>
            </a:fld>
            <a:endParaRPr lang="en-US"/>
          </a:p>
        </p:txBody>
      </p:sp>
    </p:spTree>
    <p:extLst>
      <p:ext uri="{BB962C8B-B14F-4D97-AF65-F5344CB8AC3E}">
        <p14:creationId xmlns:p14="http://schemas.microsoft.com/office/powerpoint/2010/main" xmlns="" val="25846482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0025" y="336550"/>
            <a:ext cx="3989388" cy="2992438"/>
          </a:xfrm>
        </p:spPr>
      </p:sp>
      <p:sp>
        <p:nvSpPr>
          <p:cNvPr id="3" name="Notes Placeholder 2"/>
          <p:cNvSpPr>
            <a:spLocks noGrp="1"/>
          </p:cNvSpPr>
          <p:nvPr>
            <p:ph type="body" idx="1"/>
          </p:nvPr>
        </p:nvSpPr>
        <p:spPr>
          <a:xfrm>
            <a:off x="304800" y="3379800"/>
            <a:ext cx="6477000" cy="5717900"/>
          </a:xfrm>
        </p:spPr>
        <p:txBody>
          <a:bodyPr>
            <a:normAutofit fontScale="92500"/>
          </a:bodyPr>
          <a:lstStyle/>
          <a:p>
            <a:pPr>
              <a:spcBef>
                <a:spcPts val="0"/>
              </a:spcBef>
            </a:pPr>
            <a:r>
              <a:rPr lang="en-US" sz="1100" b="0" dirty="0" smtClean="0">
                <a:latin typeface="+mn-lt"/>
              </a:rPr>
              <a:t>Duty of loyalty dilemmas arise when a board member has an actual or perceived conflict of interest.</a:t>
            </a:r>
            <a:r>
              <a:rPr lang="en-US" sz="1100" b="0" baseline="0" dirty="0" smtClean="0">
                <a:latin typeface="+mn-lt"/>
              </a:rPr>
              <a:t> </a:t>
            </a:r>
            <a:r>
              <a:rPr lang="en-US" sz="1100" b="0" dirty="0" smtClean="0">
                <a:latin typeface="+mn-lt"/>
              </a:rPr>
              <a:t>Conflicts of interest exist whenever an individual who has authority to make or influence decisions affecting the CAA, such as a board member, has a personal incentive (often financial) to influence the CAA to take or not take a particular action.</a:t>
            </a:r>
          </a:p>
          <a:p>
            <a:pPr>
              <a:spcBef>
                <a:spcPts val="0"/>
              </a:spcBef>
            </a:pPr>
            <a:endParaRPr lang="en-US" sz="1100" b="0" dirty="0" smtClean="0">
              <a:latin typeface="+mn-lt"/>
            </a:endParaRPr>
          </a:p>
          <a:p>
            <a:pPr>
              <a:spcBef>
                <a:spcPts val="0"/>
              </a:spcBef>
            </a:pPr>
            <a:r>
              <a:rPr lang="en-US" sz="1100" b="1" dirty="0" smtClean="0">
                <a:latin typeface="+mn-lt"/>
              </a:rPr>
              <a:t>Not all conflicts of interest are objectionable </a:t>
            </a:r>
            <a:r>
              <a:rPr lang="en-US" sz="1100" dirty="0" smtClean="0">
                <a:latin typeface="+mn-lt"/>
              </a:rPr>
              <a:t>– the goal is to develop a clear process to define conflicts, establish mechanisms to disclose potential conflicts and outline a process and criteria to determine whether a transaction involving a conflict is acceptable.</a:t>
            </a:r>
          </a:p>
          <a:p>
            <a:pPr>
              <a:spcBef>
                <a:spcPts val="0"/>
              </a:spcBef>
            </a:pPr>
            <a:endParaRPr lang="en-US" sz="1100" dirty="0" smtClean="0">
              <a:latin typeface="+mn-lt"/>
            </a:endParaRPr>
          </a:p>
          <a:p>
            <a:pPr marL="228600" indent="-228600">
              <a:spcBef>
                <a:spcPts val="0"/>
              </a:spcBef>
              <a:buAutoNum type="alphaUcPeriod"/>
            </a:pPr>
            <a:r>
              <a:rPr lang="en-US" sz="1100" b="1" dirty="0" smtClean="0">
                <a:latin typeface="+mn-lt"/>
              </a:rPr>
              <a:t>This</a:t>
            </a:r>
            <a:r>
              <a:rPr lang="en-US" sz="1100" b="1" baseline="0" dirty="0" smtClean="0">
                <a:latin typeface="+mn-lt"/>
              </a:rPr>
              <a:t> elected public official is arguably not meeting his duty of loyalty. </a:t>
            </a:r>
            <a:r>
              <a:rPr lang="en-US" sz="1100" baseline="0" dirty="0" smtClean="0">
                <a:latin typeface="+mn-lt"/>
              </a:rPr>
              <a:t> </a:t>
            </a:r>
            <a:r>
              <a:rPr lang="en-US" sz="1100" dirty="0" smtClean="0">
                <a:latin typeface="+mn-lt"/>
              </a:rPr>
              <a:t>An elected public official like all of us has multiple interests he/she is trying to further and promote. An elected public official’s divided interest are seemingly more obvious since he/she was specifically elected to serve constituents in his/her district. However, when an elected public official is in his/her role as a CAA board member, the duty of loyalty obligates him/her to put the needs and best interests of the CAA first.  This does not mean that the elected public cannot consider the interests of his/her constituents, especially those served by the CAA, but it does mean that decisions made by an elected public official as a CAA board member must encompass </a:t>
            </a:r>
            <a:r>
              <a:rPr lang="en-US" sz="1100" b="1" u="sng" dirty="0" smtClean="0">
                <a:latin typeface="+mn-lt"/>
              </a:rPr>
              <a:t>ALL</a:t>
            </a:r>
            <a:r>
              <a:rPr lang="en-US" sz="1100" dirty="0" smtClean="0">
                <a:latin typeface="+mn-lt"/>
              </a:rPr>
              <a:t> of the CAA’s clients’ needs, which may not always be in line with the elected public official’s constituents’ needs.  </a:t>
            </a:r>
          </a:p>
          <a:p>
            <a:pPr marL="228600" indent="-228600">
              <a:spcBef>
                <a:spcPts val="0"/>
              </a:spcBef>
              <a:buAutoNum type="alphaUcPeriod"/>
            </a:pPr>
            <a:endParaRPr lang="en-US" sz="1100" dirty="0" smtClean="0">
              <a:latin typeface="+mn-lt"/>
            </a:endParaRPr>
          </a:p>
          <a:p>
            <a:pPr marL="228600" indent="-228600">
              <a:spcBef>
                <a:spcPts val="0"/>
              </a:spcBef>
              <a:buAutoNum type="alphaUcPeriod"/>
            </a:pPr>
            <a:r>
              <a:rPr lang="en-US" sz="1100" b="1" dirty="0" smtClean="0">
                <a:latin typeface="+mn-lt"/>
              </a:rPr>
              <a:t>If</a:t>
            </a:r>
            <a:r>
              <a:rPr lang="en-US" sz="1100" b="1" baseline="0" dirty="0" smtClean="0">
                <a:latin typeface="+mn-lt"/>
              </a:rPr>
              <a:t> policies are followed, then a duty of loyalty dilemma, if any, should be addressed</a:t>
            </a:r>
            <a:r>
              <a:rPr lang="en-US" sz="1100" baseline="0" dirty="0" smtClean="0">
                <a:latin typeface="+mn-lt"/>
              </a:rPr>
              <a:t>. </a:t>
            </a:r>
            <a:r>
              <a:rPr lang="en-US" sz="1100" dirty="0" smtClean="0">
                <a:latin typeface="+mn-lt"/>
              </a:rPr>
              <a:t>In rural areas it is often difficult for board members to maintain complete independence from those that the CAA may do business with. This does not mean that the CAA may not enter</a:t>
            </a:r>
            <a:r>
              <a:rPr lang="en-US" sz="1100" baseline="0" dirty="0" smtClean="0">
                <a:latin typeface="+mn-lt"/>
              </a:rPr>
              <a:t> into a business arrangement with an individual who has a relationship with a board member. Rather processes and procedures must be put into place and followed to ensure that board members are fulfilling their duty of loyalty, i.e., acting in the best interest of the CAA, and not in his/her own best interest or in the interest of others with whom the board member has a close relationship.  In this instance, the CAA should follow its conflicts of interest and procurement policies to guard against the private sector board member receiving a personal benefit from the transaction and to establish that the arrangement meets the needs of the CAA. Likely the board member would need to disclose the relationship with his/her neighbor and may need to </a:t>
            </a:r>
            <a:r>
              <a:rPr lang="en-US" sz="1100" baseline="0" dirty="0" err="1" smtClean="0">
                <a:latin typeface="+mn-lt"/>
              </a:rPr>
              <a:t>recuse</a:t>
            </a:r>
            <a:r>
              <a:rPr lang="en-US" sz="1100" baseline="0" dirty="0" smtClean="0">
                <a:latin typeface="+mn-lt"/>
              </a:rPr>
              <a:t> him/herself from deliberations and votes related to the transaction.  </a:t>
            </a:r>
            <a:endParaRPr lang="en-US" sz="1100" dirty="0" smtClean="0">
              <a:latin typeface="+mn-lt"/>
            </a:endParaRPr>
          </a:p>
          <a:p>
            <a:pPr marL="228600" indent="-228600">
              <a:spcBef>
                <a:spcPts val="0"/>
              </a:spcBef>
              <a:buAutoNum type="alphaUcPeriod"/>
            </a:pPr>
            <a:endParaRPr lang="en-US" sz="1100" dirty="0" smtClean="0">
              <a:latin typeface="+mn-lt"/>
            </a:endParaRPr>
          </a:p>
          <a:p>
            <a:pPr marL="228600" indent="-228600">
              <a:spcBef>
                <a:spcPts val="0"/>
              </a:spcBef>
              <a:buAutoNum type="alphaUcPeriod"/>
            </a:pPr>
            <a:r>
              <a:rPr lang="en-US" sz="1100" b="1" dirty="0" smtClean="0">
                <a:latin typeface="+mn-lt"/>
              </a:rPr>
              <a:t>The</a:t>
            </a:r>
            <a:r>
              <a:rPr lang="en-US" sz="1100" b="1" baseline="0" dirty="0" smtClean="0">
                <a:latin typeface="+mn-lt"/>
              </a:rPr>
              <a:t> CAA may resolve a</a:t>
            </a:r>
            <a:r>
              <a:rPr lang="en-US" sz="1100" b="1" dirty="0" smtClean="0">
                <a:latin typeface="+mn-lt"/>
              </a:rPr>
              <a:t>ny </a:t>
            </a:r>
            <a:r>
              <a:rPr lang="en-US" sz="1100" b="1" baseline="0" dirty="0" smtClean="0">
                <a:latin typeface="+mn-lt"/>
              </a:rPr>
              <a:t>duty of loyalty dilemma that may exist by educating the board member on the duty of loyalty and the CAA’s policies. </a:t>
            </a:r>
            <a:r>
              <a:rPr lang="en-US" sz="1100" baseline="0" dirty="0" smtClean="0">
                <a:latin typeface="+mn-lt"/>
              </a:rPr>
              <a:t>Like the elected public official, the low-income representative has potentially competing interests that he/she is managing.  It is important for this (and all) board members to remember that when they are serving as the CAA board member they must wear their CAA board member hat and focus on the best interest of the CAA.  The board member should follow the CAA’s conflict of interest policy to disclose actual or potential conflicts of interest and </a:t>
            </a:r>
            <a:r>
              <a:rPr lang="en-US" sz="1100" baseline="0" dirty="0" err="1" smtClean="0">
                <a:latin typeface="+mn-lt"/>
              </a:rPr>
              <a:t>recuse</a:t>
            </a:r>
            <a:r>
              <a:rPr lang="en-US" sz="1100" baseline="0" dirty="0" smtClean="0">
                <a:latin typeface="+mn-lt"/>
              </a:rPr>
              <a:t> oneself when necessary.</a:t>
            </a:r>
            <a:endParaRPr lang="en-US" sz="1100" dirty="0" smtClean="0">
              <a:latin typeface="+mn-lt"/>
            </a:endParaRPr>
          </a:p>
          <a:p>
            <a:pPr marL="228600" indent="-228600">
              <a:spcBef>
                <a:spcPts val="0"/>
              </a:spcBef>
              <a:buAutoNum type="alphaUcPeriod"/>
            </a:pPr>
            <a:endParaRPr lang="en-US" sz="1100" dirty="0" smtClean="0">
              <a:latin typeface="+mn-lt"/>
            </a:endParaRPr>
          </a:p>
          <a:p>
            <a:pPr marL="228600" indent="-228600">
              <a:spcBef>
                <a:spcPts val="0"/>
              </a:spcBef>
              <a:buNone/>
            </a:pP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36</a:t>
            </a:fld>
            <a:endParaRPr lang="en-US"/>
          </a:p>
        </p:txBody>
      </p:sp>
    </p:spTree>
    <p:extLst>
      <p:ext uri="{BB962C8B-B14F-4D97-AF65-F5344CB8AC3E}">
        <p14:creationId xmlns:p14="http://schemas.microsoft.com/office/powerpoint/2010/main" xmlns="" val="1001209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09056" cy="4495800"/>
          </a:xfrm>
        </p:spPr>
        <p:txBody>
          <a:bodyPr>
            <a:noAutofit/>
          </a:bodyPr>
          <a:lstStyle/>
          <a:p>
            <a:pPr>
              <a:spcBef>
                <a:spcPts val="0"/>
              </a:spcBef>
            </a:pPr>
            <a:r>
              <a:rPr lang="en-US" sz="1100" b="0" dirty="0" smtClean="0">
                <a:latin typeface="+mj-lt"/>
              </a:rPr>
              <a:t>As discussed with</a:t>
            </a:r>
            <a:r>
              <a:rPr lang="en-US" sz="1100" b="0" baseline="0" dirty="0" smtClean="0">
                <a:latin typeface="+mj-lt"/>
              </a:rPr>
              <a:t> the duty of loyalty scenarios, c</a:t>
            </a:r>
            <a:r>
              <a:rPr lang="en-US" sz="1100" b="0" dirty="0" smtClean="0">
                <a:latin typeface="+mj-lt"/>
              </a:rPr>
              <a:t>onflicts of interest policies </a:t>
            </a:r>
            <a:r>
              <a:rPr lang="en-US" sz="1100" dirty="0" smtClean="0">
                <a:latin typeface="+mj-lt"/>
              </a:rPr>
              <a:t>protect CAAs from a number</a:t>
            </a:r>
            <a:r>
              <a:rPr lang="en-US" sz="1100" baseline="0" dirty="0" smtClean="0">
                <a:latin typeface="+mj-lt"/>
              </a:rPr>
              <a:t> of difficult, and some times troubling scenarios, such as: disallowances; negative public perceptions; diversion of assets for public, charitable purposes to an insider for a private benefit (i.e., a benefit that enriches</a:t>
            </a:r>
            <a:r>
              <a:rPr lang="en-US" sz="1100" dirty="0" smtClean="0">
                <a:latin typeface="+mj-lt"/>
              </a:rPr>
              <a:t> one individual or a small group); and potential loss</a:t>
            </a:r>
            <a:r>
              <a:rPr lang="en-US" sz="1100" baseline="0" dirty="0" smtClean="0">
                <a:latin typeface="+mj-lt"/>
              </a:rPr>
              <a:t> of tax-exempt status and government funding.</a:t>
            </a:r>
          </a:p>
          <a:p>
            <a:pPr marL="240350" lvl="1" indent="-120175">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Recognizing the importance of a board member fulfilling his/her duty of loyalty, many federal funding sources impose conflicts of interest requirements on grant recipients.  Fore example, the Community Services Block Grant (CSBG) Organizational Standards (Standard 5.6) requires board members of nonprofit CAAs to sign a conflict of interest policy within the past 2 years.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About 50% of CAAs receive Head Start funding which includes very specific provisions addressing when conflicts of interest arise and actions that the grantee must take when they do.  For example, an immediate family member of a board member may not be employed by a Head Start grantee and board members with a financial conflict of interest may not serve on the board. Head Start does not define what is a “prohibited financial conflict of interest”; however, CAPLAW’s sample conflict of interest policies offer guidance that grantees may find helpful when devising their own definition.</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The Uniform Guidance is a set of federal grant rules governing the use of federal funds and the systems that must be in place to safeguard them. The Uniform Guidance includes a code of conduct requirement for procurement (i.e., purchase of goods and services) that requires board members and key employees who participate in the selection, award, or administration of a contract paid out of federal funds to disclose if he or she has a real or apparent conflict of interest.</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Also, the Form 990 is the informational return that tax-exempt organizations must file with the Internal Revenue Service on a annual basis. The Form 990 requires CAAs to answer questions acknowledging whether board members and key employees sign annual disclosure forms and if the CAA regularly monitors and enforces its conflict of interest policy. </a:t>
            </a:r>
            <a:endParaRPr lang="en-US" sz="1100" kern="1200" baseline="0" dirty="0" smtClean="0">
              <a:solidFill>
                <a:schemeClr val="tx1"/>
              </a:solidFill>
              <a:latin typeface="Arial" charset="0"/>
              <a:ea typeface="+mn-ea"/>
              <a:cs typeface="+mn-cs"/>
            </a:endParaRPr>
          </a:p>
          <a:p>
            <a:pPr>
              <a:spcBef>
                <a:spcPts val="0"/>
              </a:spcBef>
            </a:pPr>
            <a:endParaRPr lang="en-US" sz="1100" dirty="0" smtClean="0">
              <a:latin typeface="+mj-lt"/>
            </a:endParaRPr>
          </a:p>
          <a:p>
            <a:pPr>
              <a:spcBef>
                <a:spcPts val="0"/>
              </a:spcBef>
            </a:pP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37</a:t>
            </a:fld>
            <a:endParaRPr lang="en-US"/>
          </a:p>
        </p:txBody>
      </p:sp>
    </p:spTree>
    <p:extLst>
      <p:ext uri="{BB962C8B-B14F-4D97-AF65-F5344CB8AC3E}">
        <p14:creationId xmlns:p14="http://schemas.microsoft.com/office/powerpoint/2010/main" xmlns="" val="1819035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8763" y="315913"/>
            <a:ext cx="4076700" cy="3057525"/>
          </a:xfrm>
        </p:spPr>
      </p:sp>
      <p:sp>
        <p:nvSpPr>
          <p:cNvPr id="3" name="Notes Placeholder 2"/>
          <p:cNvSpPr>
            <a:spLocks noGrp="1"/>
          </p:cNvSpPr>
          <p:nvPr>
            <p:ph type="body" idx="1"/>
          </p:nvPr>
        </p:nvSpPr>
        <p:spPr>
          <a:xfrm>
            <a:off x="362675" y="3366301"/>
            <a:ext cx="6324600" cy="5562600"/>
          </a:xfrm>
        </p:spPr>
        <p:txBody>
          <a:bodyPr>
            <a:noAutofit/>
          </a:bodyPr>
          <a:lstStyle/>
          <a:p>
            <a:pPr>
              <a:spcBef>
                <a:spcPts val="0"/>
              </a:spcBef>
            </a:pPr>
            <a:r>
              <a:rPr lang="en-US" sz="1000" dirty="0" smtClean="0">
                <a:latin typeface="+mn-lt"/>
              </a:rPr>
              <a:t>Confusion often arises with board members not fully understanding their</a:t>
            </a:r>
            <a:r>
              <a:rPr lang="en-US" sz="1000" baseline="0" dirty="0" smtClean="0">
                <a:latin typeface="+mn-lt"/>
              </a:rPr>
              <a:t> roles in the organization.  Maintaining a fine balance between the board ‘s role and the actions the board takes to fulfill that role versus the executive director’s role and the actions he/she takes, can be tricky.  This exercise encourages board members to recognize and discuss their understanding of a few of the different roles and actions each very important contributor to the organization plays.</a:t>
            </a:r>
          </a:p>
          <a:p>
            <a:pPr>
              <a:spcBef>
                <a:spcPts val="0"/>
              </a:spcBef>
            </a:pPr>
            <a:endParaRPr lang="en-US" sz="1000" baseline="0" dirty="0" smtClean="0">
              <a:latin typeface="+mn-lt"/>
            </a:endParaRPr>
          </a:p>
          <a:p>
            <a:pPr>
              <a:spcBef>
                <a:spcPts val="0"/>
              </a:spcBef>
            </a:pPr>
            <a:r>
              <a:rPr lang="en-US" sz="1000" baseline="0" dirty="0" smtClean="0">
                <a:latin typeface="+mn-lt"/>
              </a:rPr>
              <a:t>The default for the board is that the board is the “overseer and big picture thinker” whereas the executive director is the “doer.”  While in reality there is definitely overlap, keeping this default in mind will help boards and executive directors basically “stay in their lanes.” Generally the actions each party takes with regards to each role are:</a:t>
            </a:r>
          </a:p>
          <a:p>
            <a:pPr>
              <a:spcBef>
                <a:spcPts val="0"/>
              </a:spcBef>
            </a:pPr>
            <a:endParaRPr lang="en-US" sz="1000" baseline="0" dirty="0" smtClean="0">
              <a:latin typeface="+mn-lt"/>
            </a:endParaRPr>
          </a:p>
          <a:p>
            <a:pPr marL="115888" indent="-115888">
              <a:spcBef>
                <a:spcPts val="0"/>
              </a:spcBef>
              <a:buFont typeface="Arial" pitchFamily="34" charset="0"/>
              <a:buChar char="•"/>
            </a:pPr>
            <a:r>
              <a:rPr lang="en-US" sz="1000" b="1" baseline="0" dirty="0" smtClean="0">
                <a:latin typeface="+mn-lt"/>
              </a:rPr>
              <a:t>Policy</a:t>
            </a:r>
            <a:r>
              <a:rPr lang="en-US" sz="1000" baseline="0" dirty="0" smtClean="0">
                <a:latin typeface="+mn-lt"/>
              </a:rPr>
              <a:t>: The board establishes the organizational policies while the executive director executes them. This often means that the board will recognize the need for a policy and assign a board committee to oversee the development of the policy by staff. On rare occasions, a board committee may fully develop the policy itself.</a:t>
            </a:r>
          </a:p>
          <a:p>
            <a:pPr marL="115888" indent="-115888">
              <a:spcBef>
                <a:spcPts val="0"/>
              </a:spcBef>
              <a:buFont typeface="Arial" pitchFamily="34" charset="0"/>
              <a:buChar char="•"/>
            </a:pPr>
            <a:r>
              <a:rPr lang="en-US" sz="1000" b="1" dirty="0" smtClean="0">
                <a:latin typeface="+mn-lt"/>
              </a:rPr>
              <a:t>Mission</a:t>
            </a:r>
            <a:r>
              <a:rPr lang="en-US" sz="1000" dirty="0" smtClean="0">
                <a:latin typeface="+mn-lt"/>
              </a:rPr>
              <a:t>: The board is the leader with regards</a:t>
            </a:r>
            <a:r>
              <a:rPr lang="en-US" sz="1000" baseline="0" dirty="0" smtClean="0">
                <a:latin typeface="+mn-lt"/>
              </a:rPr>
              <a:t> to establishing, reviewing and updating the mission whereas the executive director and his/her staff focus on achieving/accomplishing that mission. Even though the board takes the lead on mission development, the executive director plays a crucial role in the process by informing the board about the needs driving the work and guiding the development of that mission.  </a:t>
            </a:r>
            <a:endParaRPr lang="en-US" sz="1000" dirty="0" smtClean="0">
              <a:latin typeface="+mn-lt"/>
            </a:endParaRPr>
          </a:p>
          <a:p>
            <a:pPr marL="115888" indent="-115888">
              <a:spcBef>
                <a:spcPts val="0"/>
              </a:spcBef>
              <a:buFont typeface="Arial" pitchFamily="34" charset="0"/>
              <a:buChar char="•"/>
            </a:pPr>
            <a:r>
              <a:rPr lang="en-US" sz="1000" b="1" baseline="0" dirty="0" smtClean="0">
                <a:latin typeface="+mn-lt"/>
              </a:rPr>
              <a:t>Performance</a:t>
            </a:r>
            <a:r>
              <a:rPr lang="en-US" sz="1000" baseline="0" dirty="0" smtClean="0">
                <a:latin typeface="+mn-lt"/>
              </a:rPr>
              <a:t>: Performance is tricky because it encompasses both programmatic and operational performance. However, the actions that the board and executive director take to fulfill the roles for each is similar. For both programmatic and operational performance, the board is regularly evaluating how the organization is doing. The board sets overarching performance and operational targets that are updated based on evaluations and</a:t>
            </a:r>
            <a:r>
              <a:rPr lang="en-US" sz="1000" dirty="0" smtClean="0">
                <a:latin typeface="+mn-lt"/>
              </a:rPr>
              <a:t> the board </a:t>
            </a:r>
            <a:r>
              <a:rPr lang="en-US" sz="1000" baseline="0" dirty="0" smtClean="0">
                <a:latin typeface="+mn-lt"/>
              </a:rPr>
              <a:t>is ultimately accountable for the organization’s successes and challenges. The executive director is guiding the organization’s work to meet the targets set by the board and is also accountable for the performance of the organization. As part of that accountability, the executive director will likely engage in a level of evaluating and revising the work being done to meet the overarching goals and targets set by the board.  </a:t>
            </a:r>
          </a:p>
          <a:p>
            <a:pPr marL="115888" indent="-115888">
              <a:spcBef>
                <a:spcPts val="0"/>
              </a:spcBef>
              <a:buFont typeface="Arial" pitchFamily="34" charset="0"/>
              <a:buChar char="•"/>
            </a:pPr>
            <a:r>
              <a:rPr lang="en-US" sz="1000" b="1" dirty="0" smtClean="0">
                <a:latin typeface="+mn-lt"/>
              </a:rPr>
              <a:t>Employees</a:t>
            </a:r>
            <a:r>
              <a:rPr lang="en-US" sz="1000" dirty="0" smtClean="0">
                <a:latin typeface="+mn-lt"/>
              </a:rPr>
              <a:t>:</a:t>
            </a:r>
            <a:r>
              <a:rPr lang="en-US" sz="1000" baseline="0" dirty="0" smtClean="0">
                <a:latin typeface="+mn-lt"/>
              </a:rPr>
              <a:t> The board supervises and evaluates one employee, the executive director.  The executive director is authorized by the board to manage and supervise the staff of the organization.  As discussed in greater detail in the section of the presentation  “A Few Brief Points about How the Board Operates,” there are a handful of instances when the board would work directly working with staff.</a:t>
            </a:r>
          </a:p>
          <a:p>
            <a:pPr>
              <a:spcBef>
                <a:spcPts val="0"/>
              </a:spcBef>
            </a:pPr>
            <a:endParaRPr lang="en-US" sz="1000" baseline="0" dirty="0" smtClean="0">
              <a:latin typeface="+mn-lt"/>
            </a:endParaRPr>
          </a:p>
          <a:p>
            <a:pPr>
              <a:spcBef>
                <a:spcPts val="0"/>
              </a:spcBef>
            </a:pPr>
            <a:r>
              <a:rPr lang="en-US" sz="1000" b="1" baseline="0" dirty="0" smtClean="0">
                <a:latin typeface="+mn-lt"/>
              </a:rPr>
              <a:t>Note to presenter</a:t>
            </a:r>
            <a:r>
              <a:rPr lang="en-US" sz="1000" baseline="0" dirty="0" smtClean="0">
                <a:latin typeface="+mn-lt"/>
              </a:rPr>
              <a:t>: As you will see, in the “Role” column, under each topic is a list of actions that may be taken to fulfill the role with respect to the topic. Note that for some roles actions may be applicable to both the board and the executive director. The workshop participants either individually or in groups should assign actions to the board and the executive director with regards to the topic listed. The table is animated, so once the workshop participants have completed the exercise and are ready to report out, the presenter can either ask for volunteers or assign individuals/groups to answer. Encourage workshop participants to explain their thoughts behind assigning actions to each party for a specific role.  </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38</a:t>
            </a:fld>
            <a:endParaRPr lang="en-US" dirty="0"/>
          </a:p>
        </p:txBody>
      </p:sp>
    </p:spTree>
    <p:extLst>
      <p:ext uri="{BB962C8B-B14F-4D97-AF65-F5344CB8AC3E}">
        <p14:creationId xmlns:p14="http://schemas.microsoft.com/office/powerpoint/2010/main" xmlns="" val="1486685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1825" y="209550"/>
            <a:ext cx="3203575" cy="2403475"/>
          </a:xfrm>
        </p:spPr>
      </p:sp>
      <p:sp>
        <p:nvSpPr>
          <p:cNvPr id="3" name="Notes Placeholder 2"/>
          <p:cNvSpPr>
            <a:spLocks noGrp="1"/>
          </p:cNvSpPr>
          <p:nvPr>
            <p:ph type="body" idx="1"/>
          </p:nvPr>
        </p:nvSpPr>
        <p:spPr>
          <a:xfrm>
            <a:off x="228600" y="2590800"/>
            <a:ext cx="6629399" cy="6553200"/>
          </a:xfrm>
        </p:spPr>
        <p:txBody>
          <a:bodyPr>
            <a:noAutofit/>
          </a:bodyPr>
          <a:lstStyle/>
          <a:p>
            <a:pPr>
              <a:spcBef>
                <a:spcPts val="0"/>
              </a:spcBef>
            </a:pPr>
            <a:r>
              <a:rPr lang="en-US" sz="1000" dirty="0" smtClean="0">
                <a:latin typeface="+mn-lt"/>
              </a:rPr>
              <a:t>The CAA board’s task is to find the middle ground—not get too involved in day-to-day management, but be willing to ask questions about specific issues and concerns, to gather facts and data to support decisions, and to interact with senior management as needed. Along the way, the board must keep its focus on the overall mission and what policies and programs will support it. The primary—although not exclusive—venue for effective board oversight is the board meeting.</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Micro-management. </a:t>
            </a:r>
            <a:r>
              <a:rPr lang="en-US" sz="1000" kern="1200" dirty="0" smtClean="0">
                <a:solidFill>
                  <a:schemeClr val="tx1"/>
                </a:solidFill>
                <a:latin typeface="+mn-lt"/>
                <a:ea typeface="+mn-ea"/>
                <a:cs typeface="+mn-cs"/>
              </a:rPr>
              <a:t>Thorough oversight should never be confused with board involvement in day-to-day management decisions. As a general rule, boards do not directly interact with frontline staff or operations. That is senior management’s</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role. The board member who decides to attend weatherization staff performance evaluations or the board member who offers classroom management suggestions to a Head Start teacher has crossed the line into micro-management.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Board</a:t>
            </a:r>
            <a:r>
              <a:rPr lang="en-US" sz="1000" b="1" kern="1200" baseline="0" dirty="0" smtClean="0">
                <a:solidFill>
                  <a:schemeClr val="tx1"/>
                </a:solidFill>
                <a:latin typeface="+mn-lt"/>
                <a:ea typeface="+mn-ea"/>
                <a:cs typeface="+mn-cs"/>
              </a:rPr>
              <a:t> members acting as individuals. </a:t>
            </a:r>
            <a:r>
              <a:rPr lang="en-US" sz="1000" kern="1200" dirty="0" smtClean="0">
                <a:solidFill>
                  <a:schemeClr val="tx1"/>
                </a:solidFill>
                <a:latin typeface="+mn-lt"/>
                <a:ea typeface="+mn-ea"/>
                <a:cs typeface="+mn-cs"/>
              </a:rPr>
              <a:t>It is important for individual board members to remember that they are part of a larger body and that to properly fulfill one’s fiduciary duty of loyalty (i.e., obligation to act in the best interest of the organization) a board member should act at the direction of the full board and not pursuant to individual motivations or concerns. If an individual board member is concerned about organizational matters, the board member should either contact the board chair or executive director with that concern. This should then result either in the full board or a committee of the board discussing the matter and making a determination that represents the full board and the best interests of the organization.</a:t>
            </a:r>
          </a:p>
          <a:p>
            <a:pPr>
              <a:spcBef>
                <a:spcPts val="0"/>
              </a:spcBef>
            </a:pPr>
            <a:endParaRPr lang="en-US" sz="1000" dirty="0" smtClean="0">
              <a:latin typeface="+mn-lt"/>
            </a:endParaRPr>
          </a:p>
          <a:p>
            <a:pPr>
              <a:spcBef>
                <a:spcPts val="0"/>
              </a:spcBef>
            </a:pPr>
            <a:r>
              <a:rPr lang="en-US" sz="1000" b="1" dirty="0" smtClean="0">
                <a:latin typeface="+mn-lt"/>
              </a:rPr>
              <a:t>Too Much Deference to the Executive Director</a:t>
            </a:r>
            <a:r>
              <a:rPr lang="en-US" sz="1000" dirty="0" smtClean="0">
                <a:latin typeface="+mn-lt"/>
              </a:rPr>
              <a:t>. Some boards view their role as cheerleaders, with the board deferring to the executive director in all matters. While this often happens when the executive director has significant input into the selection of board members, some boards simply don’t understand their oversight role. The board should be supportive of the executive director, sharing board’s insights and expertise, but there also needs to be some institutional tension between the board and the executive director. The board’s primary function is to evaluate the executive director’s performance and progress in accomplishing the mission. A board that becomes too deferential to the executive director inevitably will be deficient when it comes to discharging the specific functions assigned the board, namely assessing the adequacy and utilization of the CAA’s financial and other resources, setting broad policy, and ensuring an adequate system of checks and balances is in place. It is therefore incumbent upon the board and the executive director who is faced with this situation to act intentionally to devise and implement strategies and processes to empower the board. This may be done, for example, through changes in bylaws, board size, committee structures, or review and approval procedures for policies and financial matters. What may be most important, however, is setting the right tone and meeting structure to encourage questions and comments from board members.</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Not discussing critical issues.</a:t>
            </a:r>
            <a:r>
              <a:rPr lang="en-US" sz="1000" b="1" kern="1200" baseline="0" dirty="0" smtClean="0">
                <a:solidFill>
                  <a:schemeClr val="tx1"/>
                </a:solidFill>
                <a:latin typeface="+mn-lt"/>
                <a:ea typeface="+mn-ea"/>
                <a:cs typeface="+mn-cs"/>
              </a:rPr>
              <a:t> </a:t>
            </a:r>
            <a:r>
              <a:rPr lang="en-US" sz="1000" b="0" kern="1200" baseline="0" dirty="0" smtClean="0">
                <a:solidFill>
                  <a:schemeClr val="tx1"/>
                </a:solidFill>
                <a:latin typeface="+mn-lt"/>
                <a:ea typeface="+mn-ea"/>
                <a:cs typeface="+mn-cs"/>
              </a:rPr>
              <a:t>Sometimes it is easier to sweat the small stuff rather than grapple with the big questions of the day. Boards must strike a fine balance between regularly reviewing operations while engaging in the strategic decisions that will sustain the organization. Boards can shift meetings to focus on the more critical issues by using committees to either help manage the more routine oversight functions or research and report back on more critical matters. Boards can streamline and rework their meeting agendas to focus on strategic discussions and send materials in advance of meetings so board members can arrived to meetings prepared and ready to think through the more pressing organizational matters.</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1"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Note to presenter: </a:t>
            </a:r>
            <a:r>
              <a:rPr lang="en-US" sz="1000" b="0" kern="1200" baseline="0" dirty="0" smtClean="0">
                <a:solidFill>
                  <a:schemeClr val="tx1"/>
                </a:solidFill>
                <a:latin typeface="+mn-lt"/>
                <a:ea typeface="+mn-ea"/>
                <a:cs typeface="+mn-cs"/>
              </a:rPr>
              <a:t>As you will see this is an animated slide with each block falling down on the seesaw on at a time. After you work through each block, we encourage you to ask the workshop participants if they have any other examples of common board missteps and have the group discuss those.  Also, note that with each discussion of a misstep we include action steps a board may take to counter the misstep. </a:t>
            </a:r>
            <a:endParaRPr lang="en-US" sz="1000" b="0" baseline="0" dirty="0" smtClean="0">
              <a:latin typeface="+mn-lt"/>
            </a:endParaRPr>
          </a:p>
          <a:p>
            <a:pPr>
              <a:spcBef>
                <a:spcPts val="0"/>
              </a:spcBef>
            </a:pPr>
            <a:endParaRPr lang="en-US" sz="1000" b="1"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39</a:t>
            </a:fld>
            <a:endParaRPr lang="en-US"/>
          </a:p>
        </p:txBody>
      </p:sp>
    </p:spTree>
    <p:extLst>
      <p:ext uri="{BB962C8B-B14F-4D97-AF65-F5344CB8AC3E}">
        <p14:creationId xmlns:p14="http://schemas.microsoft.com/office/powerpoint/2010/main" xmlns="" val="15279163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40</a:t>
            </a:fld>
            <a:endParaRPr lang="en-US"/>
          </a:p>
        </p:txBody>
      </p:sp>
    </p:spTree>
    <p:extLst>
      <p:ext uri="{BB962C8B-B14F-4D97-AF65-F5344CB8AC3E}">
        <p14:creationId xmlns:p14="http://schemas.microsoft.com/office/powerpoint/2010/main" xmlns="" val="17743808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41</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an organization. </a:t>
            </a:r>
            <a:r>
              <a:rPr lang="en-US" sz="1100" kern="1200" dirty="0" smtClean="0">
                <a:solidFill>
                  <a:schemeClr val="tx1"/>
                </a:solidFill>
                <a:latin typeface="+mn-lt"/>
                <a:ea typeface="+mn-ea"/>
                <a:cs typeface="+mn-cs"/>
              </a:rPr>
              <a:t>The mission is the</a:t>
            </a:r>
            <a:r>
              <a:rPr lang="en-US" sz="1100" kern="1200" baseline="0" dirty="0" smtClean="0">
                <a:solidFill>
                  <a:schemeClr val="tx1"/>
                </a:solidFill>
                <a:latin typeface="+mn-lt"/>
                <a:ea typeface="+mn-ea"/>
                <a:cs typeface="+mn-cs"/>
              </a:rPr>
              <a:t> reason your organization exists and is therefore the most important statement your organization makes. A mission statement seems simple but is actually quite complex as it serves multiple purposes, which we will discuss in greater detail.  </a:t>
            </a: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42</a:t>
            </a:fld>
            <a:endParaRPr lang="en-US"/>
          </a:p>
        </p:txBody>
      </p:sp>
    </p:spTree>
    <p:extLst>
      <p:ext uri="{BB962C8B-B14F-4D97-AF65-F5344CB8AC3E}">
        <p14:creationId xmlns:p14="http://schemas.microsoft.com/office/powerpoint/2010/main" xmlns="" val="37718231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organization’s mission statement.  If you don’t know it verbatim, don’t worry, write down the gist of it.  After you have done that, either team up or work in a small group and describe three ways in which your board works with the organization’s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43</a:t>
            </a:fld>
            <a:endParaRPr lang="en-US"/>
          </a:p>
        </p:txBody>
      </p:sp>
    </p:spTree>
    <p:extLst>
      <p:ext uri="{BB962C8B-B14F-4D97-AF65-F5344CB8AC3E}">
        <p14:creationId xmlns:p14="http://schemas.microsoft.com/office/powerpoint/2010/main" xmlns="" val="28150480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behind your organization.  A CAA’s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Unlike for-profit corporations, whose purpose is generally to “maximize shareholder value,” nonprofit organizations lack inherent clarity of purpose. Further, nonprofits often have multiple stakeholders who have various and conflicting expectations.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a nonprofit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an organization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Mission creep can stretch an organization’s resources so thin and far that it can no longer effectively pursue its goals.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an organization.</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44</a:t>
            </a:fld>
            <a:endParaRPr lang="en-US"/>
          </a:p>
        </p:txBody>
      </p:sp>
    </p:spTree>
    <p:extLst>
      <p:ext uri="{BB962C8B-B14F-4D97-AF65-F5344CB8AC3E}">
        <p14:creationId xmlns:p14="http://schemas.microsoft.com/office/powerpoint/2010/main" xmlns="" val="1583807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The</a:t>
            </a:r>
            <a:r>
              <a:rPr lang="en-US" sz="1100" baseline="0" dirty="0" smtClean="0">
                <a:latin typeface="+mn-lt"/>
              </a:rPr>
              <a:t> board’s relationship with an organization's mission is multi-faceted and we will specifically talk about each of these facets. The board not only reviews and updates, when necessary, the mission, but it is also regularly using the mission to guide its actions and fulfill its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45</a:t>
            </a:fld>
            <a:endParaRPr lang="en-US"/>
          </a:p>
        </p:txBody>
      </p:sp>
    </p:spTree>
    <p:extLst>
      <p:ext uri="{BB962C8B-B14F-4D97-AF65-F5344CB8AC3E}">
        <p14:creationId xmlns:p14="http://schemas.microsoft.com/office/powerpoint/2010/main" xmlns="" val="38235865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organization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unmet needs that your</a:t>
            </a:r>
            <a:r>
              <a:rPr lang="en-US" sz="1100" baseline="0" dirty="0" smtClean="0">
                <a:latin typeface="+mn-lt"/>
              </a:rPr>
              <a:t> organization believes is worth tackling. This communicates why your organization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organization leverage its unique skills. It is important for the statement to reflect the uniqueness of your organization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46</a:t>
            </a:fld>
            <a:endParaRPr lang="en-US" smtClean="0">
              <a:latin typeface="Arial" pitchFamily="34" charset="0"/>
            </a:endParaRPr>
          </a:p>
        </p:txBody>
      </p:sp>
    </p:spTree>
    <p:extLst>
      <p:ext uri="{BB962C8B-B14F-4D97-AF65-F5344CB8AC3E}">
        <p14:creationId xmlns:p14="http://schemas.microsoft.com/office/powerpoint/2010/main" xmlns="" val="39905289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47800" y="295275"/>
            <a:ext cx="4076700" cy="3057525"/>
          </a:xfrm>
        </p:spPr>
      </p:sp>
      <p:sp>
        <p:nvSpPr>
          <p:cNvPr id="3" name="Notes Placeholder 2"/>
          <p:cNvSpPr>
            <a:spLocks noGrp="1"/>
          </p:cNvSpPr>
          <p:nvPr>
            <p:ph type="body" idx="1"/>
          </p:nvPr>
        </p:nvSpPr>
        <p:spPr>
          <a:xfrm>
            <a:off x="228600" y="3505200"/>
            <a:ext cx="6553200" cy="5410200"/>
          </a:xfrm>
        </p:spPr>
        <p:txBody>
          <a:bodyPr>
            <a:noAutofit/>
          </a:bodyPr>
          <a:lstStyle/>
          <a:p>
            <a:pPr defTabSz="881132">
              <a:spcBef>
                <a:spcPts val="0"/>
              </a:spcBef>
              <a:spcAft>
                <a:spcPts val="0"/>
              </a:spcAft>
              <a:defRPr/>
            </a:pP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an organization will revise its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Even though the exact process depends on a CAA’s specific needs, one common, often fruitful method, is to conduct a retreat with a representative group of stakeholders, such as board members,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CAA’s mission. If not a retreat, then a series of meetings may suffice and ease the time commitment on the stakeholders. Additionally, surveys could be used to obtain the input of stakeholders. </a:t>
            </a: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offering job training, housing assistance, and social services; (3) in Tremont County, then an effective mission statement could be: Tremont County Community Action Agency, Inc. is a nonprofit, 501(c)(3) organization that, by mobilizing public and private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47</a:t>
            </a:fld>
            <a:endParaRPr lang="en-US"/>
          </a:p>
        </p:txBody>
      </p:sp>
    </p:spTree>
    <p:extLst>
      <p:ext uri="{BB962C8B-B14F-4D97-AF65-F5344CB8AC3E}">
        <p14:creationId xmlns:p14="http://schemas.microsoft.com/office/powerpoint/2010/main" xmlns="" val="3812376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a:t>
            </a:r>
            <a:r>
              <a:rPr lang="en-US" sz="1100" dirty="0" err="1" smtClean="0">
                <a:latin typeface="+mn-lt"/>
              </a:rPr>
              <a:t>McNary</a:t>
            </a:r>
            <a:r>
              <a:rPr lang="en-US" sz="1100" dirty="0" smtClean="0">
                <a:latin typeface="+mn-lt"/>
              </a:rPr>
              <a:t>,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48</a:t>
            </a:fld>
            <a:endParaRPr lang="en-US"/>
          </a:p>
        </p:txBody>
      </p:sp>
    </p:spTree>
    <p:extLst>
      <p:ext uri="{BB962C8B-B14F-4D97-AF65-F5344CB8AC3E}">
        <p14:creationId xmlns:p14="http://schemas.microsoft.com/office/powerpoint/2010/main" xmlns="" val="18412436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board’s responsibility with regards to the organization’s mission.  The most important role the board plays is to use the mission to guide all of the organization’s actions and make sure the executive director is doing the same with staff.  For example, understanding and using the mission might lead the organization’s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 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49</a:t>
            </a:fld>
            <a:endParaRPr lang="en-US"/>
          </a:p>
        </p:txBody>
      </p:sp>
    </p:spTree>
    <p:extLst>
      <p:ext uri="{BB962C8B-B14F-4D97-AF65-F5344CB8AC3E}">
        <p14:creationId xmlns:p14="http://schemas.microsoft.com/office/powerpoint/2010/main" xmlns="" val="4729075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every 5 years to ensure that it address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board’s role with respect to the organization’s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50</a:t>
            </a:fld>
            <a:endParaRPr lang="en-US" dirty="0"/>
          </a:p>
        </p:txBody>
      </p:sp>
    </p:spTree>
    <p:extLst>
      <p:ext uri="{BB962C8B-B14F-4D97-AF65-F5344CB8AC3E}">
        <p14:creationId xmlns:p14="http://schemas.microsoft.com/office/powerpoint/2010/main" xmlns="" val="27930822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set the direction for the organization.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CAAs are required to engage in because of the CSBG funding they receive and a few tools and resources a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51</a:t>
            </a:fld>
            <a:endParaRPr lang="en-US"/>
          </a:p>
        </p:txBody>
      </p:sp>
    </p:spTree>
    <p:extLst>
      <p:ext uri="{BB962C8B-B14F-4D97-AF65-F5344CB8AC3E}">
        <p14:creationId xmlns:p14="http://schemas.microsoft.com/office/powerpoint/2010/main" xmlns="" val="15312764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A</a:t>
            </a:r>
            <a:r>
              <a:rPr lang="en-US" sz="1100" baseline="0" dirty="0" smtClean="0">
                <a:latin typeface="+mn-lt"/>
              </a:rPr>
              <a:t> board member’s responsibility to engage in planning is sometimes difficult to fully grasp because such efforts are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engage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increase number of loyal donors,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flow/external costs,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52</a:t>
            </a:fld>
            <a:endParaRPr lang="en-US"/>
          </a:p>
        </p:txBody>
      </p:sp>
    </p:spTree>
    <p:extLst>
      <p:ext uri="{BB962C8B-B14F-4D97-AF65-F5344CB8AC3E}">
        <p14:creationId xmlns:p14="http://schemas.microsoft.com/office/powerpoint/2010/main" xmlns="" val="36249272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federal CSBG Act and CSBG Organizational Standards require that the board oversee two types of planning efforts by the CAA. Preparing the community action plan, which is specific to CSBG-funded activities, is specifically required by the federal CSBG Act. The plan involves the CAA conducting a community needs assessment to identify the population to be served and the assistance needed. </a:t>
            </a:r>
            <a:r>
              <a:rPr lang="en-US" sz="1100" kern="1200" dirty="0" smtClean="0">
                <a:solidFill>
                  <a:schemeClr val="tx1"/>
                </a:solidFill>
                <a:latin typeface="Arial" charset="0"/>
                <a:ea typeface="+mn-ea"/>
                <a:cs typeface="+mn-cs"/>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some CAA tripartite boards contribute to the data gathering process by convening community forums to solicit information on needs and suggestions for addressing those needs from those living in the area.</a:t>
            </a:r>
          </a:p>
          <a:p>
            <a:pPr>
              <a:spcBef>
                <a:spcPts val="0"/>
              </a:spcBef>
            </a:pPr>
            <a:endParaRPr lang="en-US" sz="1100" dirty="0" smtClean="0">
              <a:latin typeface="+mn-lt"/>
            </a:endParaRPr>
          </a:p>
          <a:p>
            <a:pPr>
              <a:spcBef>
                <a:spcPts val="0"/>
              </a:spcBef>
            </a:pPr>
            <a:r>
              <a:rPr lang="en-US" sz="1100" dirty="0" smtClean="0">
                <a:latin typeface="+mn-lt"/>
              </a:rPr>
              <a:t>The community action plan informs a CAA’s strategic plan, which is an organization-wide document that establishes the direction and activities of the whole organization. </a:t>
            </a:r>
            <a:r>
              <a:rPr lang="en-US" sz="1100" kern="1200" dirty="0" smtClean="0">
                <a:solidFill>
                  <a:schemeClr val="tx1"/>
                </a:solidFill>
                <a:latin typeface="Arial" charset="0"/>
                <a:ea typeface="+mn-ea"/>
                <a:cs typeface="+mn-cs"/>
              </a:rPr>
              <a:t>Under the CSBG Organizational Standards, a CAA is required to engage in strategic planning every 5 years and the Board is required to approve the plan.  While the board will likely organize a planning committee to work with the executive director and staff to lead the planning efforts, the approach should focus on the “big picture” and include:</a:t>
            </a:r>
          </a:p>
          <a:p>
            <a:pPr defTabSz="913998">
              <a:spcBef>
                <a:spcPts val="0"/>
              </a:spcBef>
              <a:defRPr/>
            </a:pPr>
            <a:endParaRPr lang="en-US" sz="1100" kern="1200" dirty="0" smtClean="0">
              <a:solidFill>
                <a:schemeClr val="tx1"/>
              </a:solidFill>
              <a:latin typeface="Arial" charset="0"/>
              <a:ea typeface="+mn-ea"/>
              <a:cs typeface="+mn-cs"/>
            </a:endParaRP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Establishing and maintaining procedures for reporting on goals and results.</a:t>
            </a:r>
          </a:p>
          <a:p>
            <a:pPr marL="228500" indent="-228500" defTabSz="913998">
              <a:spcBef>
                <a:spcPts val="0"/>
              </a:spcBef>
              <a:defRPr/>
            </a:pPr>
            <a:endParaRPr lang="en-US" sz="1100" b="1" kern="1200" dirty="0" smtClean="0">
              <a:solidFill>
                <a:schemeClr val="tx1"/>
              </a:solidFill>
              <a:latin typeface="Arial" charset="0"/>
              <a:ea typeface="+mn-ea"/>
              <a:cs typeface="+mn-cs"/>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53</a:t>
            </a:fld>
            <a:endParaRPr lang="en-US"/>
          </a:p>
        </p:txBody>
      </p:sp>
    </p:spTree>
    <p:extLst>
      <p:ext uri="{BB962C8B-B14F-4D97-AF65-F5344CB8AC3E}">
        <p14:creationId xmlns:p14="http://schemas.microsoft.com/office/powerpoint/2010/main" xmlns="" val="24702846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54</a:t>
            </a:fld>
            <a:endParaRPr lang="en-US"/>
          </a:p>
        </p:txBody>
      </p:sp>
    </p:spTree>
    <p:extLst>
      <p:ext uri="{BB962C8B-B14F-4D97-AF65-F5344CB8AC3E}">
        <p14:creationId xmlns:p14="http://schemas.microsoft.com/office/powerpoint/2010/main" xmlns="" val="2029236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xfrm>
            <a:off x="457200" y="4267201"/>
            <a:ext cx="6172199" cy="433135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spcAft>
                <a:spcPts val="0"/>
              </a:spcAft>
            </a:pPr>
            <a:r>
              <a:rPr lang="en-US" altLang="en-US" sz="1100" dirty="0" smtClean="0">
                <a:latin typeface="+mn-lt"/>
              </a:rPr>
              <a:t>Another approach to strategic</a:t>
            </a:r>
            <a:r>
              <a:rPr lang="en-US" altLang="en-US" sz="1100" baseline="0" dirty="0" smtClean="0">
                <a:latin typeface="+mn-lt"/>
              </a:rPr>
              <a:t> planning is offered by the book </a:t>
            </a:r>
            <a:r>
              <a:rPr lang="en-US" altLang="en-US" sz="1100" i="1" baseline="0" dirty="0" smtClean="0">
                <a:latin typeface="+mn-lt"/>
              </a:rPr>
              <a:t>Nonprofit Sustainability: Making Strategic Decisions for Financial Viability</a:t>
            </a:r>
            <a:r>
              <a:rPr lang="en-US" altLang="en-US" sz="1100" baseline="0" dirty="0" smtClean="0">
                <a:latin typeface="+mn-lt"/>
              </a:rPr>
              <a:t>. The book offers one way for </a:t>
            </a:r>
            <a:r>
              <a:rPr lang="en-US" altLang="en-US" sz="1100" dirty="0" smtClean="0">
                <a:latin typeface="+mn-lt"/>
              </a:rPr>
              <a:t>a board to make </a:t>
            </a:r>
            <a:r>
              <a:rPr lang="en-US" altLang="en-US" sz="1100" dirty="0">
                <a:latin typeface="+mn-lt"/>
              </a:rPr>
              <a:t>decisions about programs and activities in its strategic planning </a:t>
            </a:r>
            <a:r>
              <a:rPr lang="en-US" altLang="en-US" sz="1100" dirty="0" smtClean="0">
                <a:latin typeface="+mn-lt"/>
              </a:rPr>
              <a:t>sessions.</a:t>
            </a:r>
            <a:r>
              <a:rPr lang="en-US" altLang="en-US" sz="1100" baseline="0" dirty="0" smtClean="0">
                <a:latin typeface="+mn-lt"/>
              </a:rPr>
              <a:t> The approach attempts to address concerns by b</a:t>
            </a:r>
            <a:r>
              <a:rPr lang="en-US" altLang="en-US" sz="1100" dirty="0" smtClean="0">
                <a:latin typeface="+mn-lt"/>
              </a:rPr>
              <a:t>oard </a:t>
            </a:r>
            <a:r>
              <a:rPr lang="en-US" altLang="en-US" sz="1100" dirty="0">
                <a:latin typeface="+mn-lt"/>
              </a:rPr>
              <a:t>members and staff </a:t>
            </a:r>
            <a:r>
              <a:rPr lang="en-US" altLang="en-US" sz="1100" dirty="0" smtClean="0">
                <a:latin typeface="+mn-lt"/>
              </a:rPr>
              <a:t>who may </a:t>
            </a:r>
            <a:r>
              <a:rPr lang="en-US" altLang="en-US" sz="1100" dirty="0">
                <a:latin typeface="+mn-lt"/>
              </a:rPr>
              <a:t>feel like they aren’t sufficiently familiar with all of the </a:t>
            </a:r>
            <a:r>
              <a:rPr lang="en-US" altLang="en-US" sz="1100" dirty="0" smtClean="0">
                <a:latin typeface="+mn-lt"/>
              </a:rPr>
              <a:t>organization’s programs </a:t>
            </a:r>
            <a:r>
              <a:rPr lang="en-US" altLang="en-US" sz="1100" dirty="0">
                <a:latin typeface="+mn-lt"/>
              </a:rPr>
              <a:t>and activities</a:t>
            </a:r>
            <a:r>
              <a:rPr lang="en-US" altLang="en-US" sz="1100" dirty="0" smtClean="0">
                <a:latin typeface="+mn-lt"/>
              </a:rPr>
              <a:t>. It</a:t>
            </a:r>
            <a:r>
              <a:rPr lang="en-US" altLang="en-US" sz="1100" baseline="0" dirty="0" smtClean="0">
                <a:latin typeface="+mn-lt"/>
              </a:rPr>
              <a:t> also offers a challenge to many organizations who claim </a:t>
            </a:r>
            <a:r>
              <a:rPr lang="en-US" altLang="en-US" sz="1100" dirty="0" smtClean="0">
                <a:latin typeface="+mn-lt"/>
              </a:rPr>
              <a:t>that </a:t>
            </a:r>
            <a:r>
              <a:rPr lang="en-US" altLang="en-US" sz="1100" dirty="0">
                <a:latin typeface="+mn-lt"/>
              </a:rPr>
              <a:t>“all of our programs are </a:t>
            </a:r>
            <a:r>
              <a:rPr lang="en-US" altLang="en-US" sz="1100" dirty="0" smtClean="0">
                <a:latin typeface="+mn-lt"/>
              </a:rPr>
              <a:t>great” by requiring them to engage in a real </a:t>
            </a:r>
            <a:r>
              <a:rPr lang="en-US" altLang="en-US" sz="1100" dirty="0">
                <a:latin typeface="+mn-lt"/>
              </a:rPr>
              <a:t>discussion about which programs in fact have the greatest or most important impact.</a:t>
            </a:r>
          </a:p>
          <a:p>
            <a:pPr>
              <a:spcBef>
                <a:spcPts val="0"/>
              </a:spcBef>
              <a:spcAft>
                <a:spcPts val="0"/>
              </a:spcAft>
            </a:pPr>
            <a:endParaRPr lang="en-US" altLang="en-US" sz="1100" b="0" dirty="0">
              <a:latin typeface="+mn-lt"/>
            </a:endParaRPr>
          </a:p>
          <a:p>
            <a:pPr>
              <a:spcBef>
                <a:spcPts val="0"/>
              </a:spcBef>
              <a:spcAft>
                <a:spcPts val="0"/>
              </a:spcAft>
            </a:pPr>
            <a:r>
              <a:rPr lang="en-US" altLang="en-US" sz="1100" b="0" dirty="0" smtClean="0">
                <a:latin typeface="+mn-lt"/>
              </a:rPr>
              <a:t>The</a:t>
            </a:r>
            <a:r>
              <a:rPr lang="en-US" altLang="en-US" sz="1100" b="0" baseline="0" dirty="0" smtClean="0">
                <a:latin typeface="+mn-lt"/>
              </a:rPr>
              <a:t> analysis is anchored in the development</a:t>
            </a:r>
            <a:r>
              <a:rPr lang="en-US" altLang="en-US" sz="1100" b="0" dirty="0" smtClean="0">
                <a:latin typeface="+mn-lt"/>
              </a:rPr>
              <a:t> of</a:t>
            </a:r>
            <a:r>
              <a:rPr lang="en-US" altLang="en-US" sz="1100" b="0" baseline="0" dirty="0" smtClean="0">
                <a:latin typeface="+mn-lt"/>
              </a:rPr>
              <a:t> a matrix for your</a:t>
            </a:r>
            <a:r>
              <a:rPr lang="en-US" altLang="en-US" sz="1100" b="0" dirty="0" smtClean="0">
                <a:latin typeface="+mn-lt"/>
              </a:rPr>
              <a:t> </a:t>
            </a:r>
            <a:r>
              <a:rPr lang="en-US" altLang="en-US" sz="1100" b="0" baseline="0" dirty="0" smtClean="0">
                <a:latin typeface="+mn-lt"/>
              </a:rPr>
              <a:t>organization </a:t>
            </a:r>
            <a:r>
              <a:rPr lang="en-US" altLang="en-US" sz="1100" dirty="0" smtClean="0">
                <a:latin typeface="+mn-lt"/>
              </a:rPr>
              <a:t>using the template </a:t>
            </a:r>
            <a:r>
              <a:rPr lang="en-US" altLang="en-US" sz="1100" b="0" baseline="0" dirty="0" smtClean="0">
                <a:latin typeface="+mn-lt"/>
              </a:rPr>
              <a:t>in the slide. </a:t>
            </a:r>
            <a:r>
              <a:rPr lang="en-US" sz="1100" dirty="0" smtClean="0">
                <a:latin typeface="+mn-lt"/>
              </a:rPr>
              <a:t>The matrix map serves as a visual tool that plots all of the organization's activities and the financial and mission impact of each activity into a single image to generate strategic discussions.</a:t>
            </a:r>
            <a:r>
              <a:rPr lang="en-US" altLang="en-US" sz="1100" baseline="0" dirty="0" smtClean="0">
                <a:latin typeface="+mn-lt"/>
              </a:rPr>
              <a:t> The focus is the d</a:t>
            </a:r>
            <a:r>
              <a:rPr lang="en-US" altLang="en-US" sz="1100" dirty="0" smtClean="0">
                <a:latin typeface="+mn-lt"/>
              </a:rPr>
              <a:t>ual </a:t>
            </a:r>
            <a:r>
              <a:rPr lang="en-US" altLang="en-US" sz="1100" dirty="0">
                <a:latin typeface="+mn-lt"/>
              </a:rPr>
              <a:t>bottom line: </a:t>
            </a:r>
            <a:r>
              <a:rPr lang="en-US" altLang="en-US" sz="1100" dirty="0" smtClean="0">
                <a:latin typeface="+mn-lt"/>
              </a:rPr>
              <a:t>maximizing </a:t>
            </a:r>
            <a:r>
              <a:rPr lang="en-US" altLang="en-US" sz="1100" dirty="0">
                <a:latin typeface="+mn-lt"/>
              </a:rPr>
              <a:t>both </a:t>
            </a:r>
            <a:r>
              <a:rPr lang="en-US" altLang="en-US" sz="1100" u="sng" dirty="0">
                <a:latin typeface="+mn-lt"/>
              </a:rPr>
              <a:t>programmatic impact</a:t>
            </a:r>
            <a:r>
              <a:rPr lang="en-US" altLang="en-US" sz="1100" dirty="0">
                <a:latin typeface="+mn-lt"/>
              </a:rPr>
              <a:t> and </a:t>
            </a:r>
            <a:r>
              <a:rPr lang="en-US" altLang="en-US" sz="1100" u="sng" dirty="0">
                <a:latin typeface="+mn-lt"/>
              </a:rPr>
              <a:t>financial sustainability</a:t>
            </a:r>
            <a:r>
              <a:rPr lang="en-US" altLang="en-US" sz="1100" b="0" dirty="0">
                <a:latin typeface="+mn-lt"/>
              </a:rPr>
              <a:t>.</a:t>
            </a:r>
            <a:r>
              <a:rPr lang="en-US" altLang="en-US" sz="1100" dirty="0">
                <a:latin typeface="+mn-lt"/>
              </a:rPr>
              <a:t> </a:t>
            </a:r>
            <a:r>
              <a:rPr lang="en-US" altLang="en-US" sz="1100" dirty="0" smtClean="0">
                <a:latin typeface="+mn-lt"/>
              </a:rPr>
              <a:t> </a:t>
            </a:r>
          </a:p>
          <a:p>
            <a:pPr>
              <a:spcBef>
                <a:spcPts val="0"/>
              </a:spcBef>
              <a:spcAft>
                <a:spcPts val="0"/>
              </a:spcAft>
            </a:pPr>
            <a:endParaRPr lang="en-US" altLang="en-US" sz="1100" dirty="0" smtClean="0">
              <a:latin typeface="+mn-lt"/>
            </a:endParaRPr>
          </a:p>
          <a:p>
            <a:pPr>
              <a:spcBef>
                <a:spcPts val="0"/>
              </a:spcBef>
              <a:spcAft>
                <a:spcPts val="0"/>
              </a:spcAft>
            </a:pPr>
            <a:r>
              <a:rPr lang="en-US" altLang="en-US" sz="1100" dirty="0" smtClean="0">
                <a:latin typeface="+mn-lt"/>
              </a:rPr>
              <a:t>The</a:t>
            </a:r>
            <a:r>
              <a:rPr lang="en-US" altLang="en-US" sz="1100" baseline="0" dirty="0" smtClean="0">
                <a:latin typeface="+mn-lt"/>
              </a:rPr>
              <a:t> matrix map requires an organization to identify all “lines of business” </a:t>
            </a:r>
            <a:r>
              <a:rPr lang="en-US" altLang="en-US" sz="1100" dirty="0" smtClean="0">
                <a:latin typeface="+mn-lt"/>
              </a:rPr>
              <a:t>(e.g., Head Start, food pantry, affordable housing, Meals on Wheels, etc.) </a:t>
            </a:r>
            <a:r>
              <a:rPr lang="en-US" altLang="en-US" sz="1100" baseline="0" dirty="0" smtClean="0">
                <a:latin typeface="+mn-lt"/>
              </a:rPr>
              <a:t>and place them in one of the four blue quadrants along the impact axis and profitability axis.  A program that has high mission impact but doesn’t generate any funds (or costs a significant amount of money to operate) for the organization would, for example, be placed in the upper left hand quadrant. To assess the relative mission impact of each activity, an organization could: s</a:t>
            </a:r>
            <a:r>
              <a:rPr lang="en-US" altLang="en-US" sz="1100" dirty="0" smtClean="0">
                <a:latin typeface="+mn-lt"/>
              </a:rPr>
              <a:t>urvey </a:t>
            </a:r>
            <a:r>
              <a:rPr lang="en-US" altLang="en-US" sz="1100" dirty="0">
                <a:latin typeface="+mn-lt"/>
              </a:rPr>
              <a:t>clients and staff members on how </a:t>
            </a:r>
            <a:r>
              <a:rPr lang="en-US" altLang="en-US" sz="1100" dirty="0" smtClean="0">
                <a:latin typeface="+mn-lt"/>
              </a:rPr>
              <a:t>they </a:t>
            </a:r>
            <a:r>
              <a:rPr lang="en-US" altLang="en-US" sz="1100" dirty="0">
                <a:latin typeface="+mn-lt"/>
              </a:rPr>
              <a:t>assess the impact of </a:t>
            </a:r>
            <a:r>
              <a:rPr lang="en-US" altLang="en-US" sz="1100" dirty="0" smtClean="0">
                <a:latin typeface="+mn-lt"/>
              </a:rPr>
              <a:t>the organization’s programs; conduct </a:t>
            </a:r>
            <a:r>
              <a:rPr lang="en-US" altLang="en-US" sz="1100" dirty="0">
                <a:latin typeface="+mn-lt"/>
              </a:rPr>
              <a:t>focus groups within the </a:t>
            </a:r>
            <a:r>
              <a:rPr lang="en-US" altLang="en-US" sz="1100" dirty="0" smtClean="0">
                <a:latin typeface="+mn-lt"/>
              </a:rPr>
              <a:t>community; and host </a:t>
            </a:r>
            <a:r>
              <a:rPr lang="en-US" altLang="en-US" sz="1100" dirty="0">
                <a:latin typeface="+mn-lt"/>
              </a:rPr>
              <a:t>town halls or forums to discuss </a:t>
            </a:r>
            <a:r>
              <a:rPr lang="en-US" altLang="en-US" sz="1100" dirty="0" smtClean="0">
                <a:latin typeface="+mn-lt"/>
              </a:rPr>
              <a:t>how effective the organization’s efforts are in meeting community needs. To asses the profitability of each activity an organization</a:t>
            </a:r>
            <a:r>
              <a:rPr lang="en-US" altLang="en-US" sz="1100" baseline="0" dirty="0" smtClean="0">
                <a:latin typeface="+mn-lt"/>
              </a:rPr>
              <a:t> could l</a:t>
            </a:r>
            <a:r>
              <a:rPr lang="en-US" sz="1100" dirty="0" smtClean="0">
                <a:latin typeface="+mn-lt"/>
              </a:rPr>
              <a:t>ook </a:t>
            </a:r>
            <a:r>
              <a:rPr lang="en-US" sz="1100" dirty="0">
                <a:latin typeface="+mn-lt"/>
              </a:rPr>
              <a:t>at how much an activity is contributing financially to </a:t>
            </a:r>
            <a:r>
              <a:rPr lang="en-US" sz="1100" dirty="0" smtClean="0">
                <a:latin typeface="+mn-lt"/>
              </a:rPr>
              <a:t>an organization </a:t>
            </a:r>
            <a:r>
              <a:rPr lang="en-US" sz="1100" dirty="0">
                <a:latin typeface="+mn-lt"/>
              </a:rPr>
              <a:t>or how </a:t>
            </a:r>
            <a:r>
              <a:rPr lang="en-US" sz="1100" dirty="0" smtClean="0">
                <a:latin typeface="+mn-lt"/>
              </a:rPr>
              <a:t>much the organization needs to subsidize the program with unrestricted funds.</a:t>
            </a:r>
            <a:r>
              <a:rPr lang="en-US" sz="1100" baseline="0" dirty="0" smtClean="0">
                <a:latin typeface="+mn-lt"/>
              </a:rPr>
              <a:t> </a:t>
            </a:r>
            <a:endParaRPr lang="en-US" sz="1100" dirty="0">
              <a:latin typeface="+mn-lt"/>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815" indent="-275313" eaLnBrk="0" hangingPunct="0">
              <a:defRPr>
                <a:solidFill>
                  <a:schemeClr val="tx1"/>
                </a:solidFill>
                <a:latin typeface="Arial" pitchFamily="34" charset="0"/>
              </a:defRPr>
            </a:lvl2pPr>
            <a:lvl3pPr marL="1101255" indent="-220252" eaLnBrk="0" hangingPunct="0">
              <a:defRPr>
                <a:solidFill>
                  <a:schemeClr val="tx1"/>
                </a:solidFill>
                <a:latin typeface="Arial" pitchFamily="34" charset="0"/>
              </a:defRPr>
            </a:lvl3pPr>
            <a:lvl4pPr marL="1541755" indent="-220252" eaLnBrk="0" hangingPunct="0">
              <a:defRPr>
                <a:solidFill>
                  <a:schemeClr val="tx1"/>
                </a:solidFill>
                <a:latin typeface="Arial" pitchFamily="34" charset="0"/>
              </a:defRPr>
            </a:lvl4pPr>
            <a:lvl5pPr marL="1982257" indent="-220252" eaLnBrk="0" hangingPunct="0">
              <a:defRPr>
                <a:solidFill>
                  <a:schemeClr val="tx1"/>
                </a:solidFill>
                <a:latin typeface="Arial" pitchFamily="34" charset="0"/>
              </a:defRPr>
            </a:lvl5pPr>
            <a:lvl6pPr marL="2422758" indent="-220252" eaLnBrk="0" fontAlgn="base" hangingPunct="0">
              <a:spcBef>
                <a:spcPct val="0"/>
              </a:spcBef>
              <a:spcAft>
                <a:spcPct val="0"/>
              </a:spcAft>
              <a:defRPr>
                <a:solidFill>
                  <a:schemeClr val="tx1"/>
                </a:solidFill>
                <a:latin typeface="Arial" pitchFamily="34" charset="0"/>
              </a:defRPr>
            </a:lvl6pPr>
            <a:lvl7pPr marL="2863259" indent="-220252" eaLnBrk="0" fontAlgn="base" hangingPunct="0">
              <a:spcBef>
                <a:spcPct val="0"/>
              </a:spcBef>
              <a:spcAft>
                <a:spcPct val="0"/>
              </a:spcAft>
              <a:defRPr>
                <a:solidFill>
                  <a:schemeClr val="tx1"/>
                </a:solidFill>
                <a:latin typeface="Arial" pitchFamily="34" charset="0"/>
              </a:defRPr>
            </a:lvl7pPr>
            <a:lvl8pPr marL="3303759" indent="-220252" eaLnBrk="0" fontAlgn="base" hangingPunct="0">
              <a:spcBef>
                <a:spcPct val="0"/>
              </a:spcBef>
              <a:spcAft>
                <a:spcPct val="0"/>
              </a:spcAft>
              <a:defRPr>
                <a:solidFill>
                  <a:schemeClr val="tx1"/>
                </a:solidFill>
                <a:latin typeface="Arial" pitchFamily="34" charset="0"/>
              </a:defRPr>
            </a:lvl8pPr>
            <a:lvl9pPr marL="3744261" indent="-220252" eaLnBrk="0" fontAlgn="base" hangingPunct="0">
              <a:spcBef>
                <a:spcPct val="0"/>
              </a:spcBef>
              <a:spcAft>
                <a:spcPct val="0"/>
              </a:spcAft>
              <a:defRPr>
                <a:solidFill>
                  <a:schemeClr val="tx1"/>
                </a:solidFill>
                <a:latin typeface="Arial" pitchFamily="34" charset="0"/>
              </a:defRPr>
            </a:lvl9pPr>
          </a:lstStyle>
          <a:p>
            <a:pPr eaLnBrk="1" hangingPunct="1"/>
            <a:fld id="{520F886E-00B0-48DE-9FE6-097E608F49D0}" type="slidenum">
              <a:rPr lang="en-US" altLang="en-US" smtClean="0"/>
              <a:pPr eaLnBrk="1" hangingPunct="1"/>
              <a:t>55</a:t>
            </a:fld>
            <a:endParaRPr lang="en-US" altLang="en-US" smtClean="0"/>
          </a:p>
        </p:txBody>
      </p:sp>
    </p:spTree>
    <p:extLst>
      <p:ext uri="{BB962C8B-B14F-4D97-AF65-F5344CB8AC3E}">
        <p14:creationId xmlns:p14="http://schemas.microsoft.com/office/powerpoint/2010/main" xmlns="" val="1310727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457200"/>
            <a:ext cx="4648200" cy="3486150"/>
          </a:xfrm>
          <a:ln/>
        </p:spPr>
      </p:sp>
      <p:sp>
        <p:nvSpPr>
          <p:cNvPr id="82947" name="Notes Placeholder 2"/>
          <p:cNvSpPr>
            <a:spLocks noGrp="1"/>
          </p:cNvSpPr>
          <p:nvPr>
            <p:ph type="body" idx="1"/>
          </p:nvPr>
        </p:nvSpPr>
        <p:spPr>
          <a:xfrm>
            <a:off x="524728" y="4114802"/>
            <a:ext cx="6248398" cy="4181475"/>
          </a:xfrm>
          <a:ln/>
        </p:spPr>
        <p:txBody>
          <a:bodyPr/>
          <a:lstStyle/>
          <a:p>
            <a:pPr>
              <a:spcBef>
                <a:spcPts val="0"/>
              </a:spcBef>
            </a:pPr>
            <a:r>
              <a:rPr lang="en-US" sz="1100" b="0" dirty="0" smtClean="0">
                <a:latin typeface="+mn-lt"/>
              </a:rPr>
              <a:t>Here is an example of a Matrix Map for a CAA: </a:t>
            </a:r>
          </a:p>
          <a:p>
            <a:pPr marL="115854" lvl="1" indent="-109506">
              <a:spcBef>
                <a:spcPts val="0"/>
              </a:spcBef>
              <a:buFont typeface="Arial" pitchFamily="34" charset="0"/>
              <a:buChar char="•"/>
            </a:pPr>
            <a:r>
              <a:rPr lang="en-US" sz="1100" b="0" dirty="0" smtClean="0">
                <a:latin typeface="+mn-lt"/>
              </a:rPr>
              <a:t>Each circle represents a program or project, i.e., a  “business line.”</a:t>
            </a:r>
          </a:p>
          <a:p>
            <a:pPr marL="115854" lvl="1" indent="-109506">
              <a:spcBef>
                <a:spcPts val="0"/>
              </a:spcBef>
              <a:buFont typeface="Arial" pitchFamily="34" charset="0"/>
              <a:buChar char="•"/>
            </a:pPr>
            <a:r>
              <a:rPr lang="en-US" sz="1100" b="0" dirty="0" smtClean="0">
                <a:latin typeface="+mn-lt"/>
              </a:rPr>
              <a:t>You can see that circles higher on the map have higher impact than those lower on the map. </a:t>
            </a:r>
          </a:p>
          <a:p>
            <a:pPr marL="115854" lvl="1" indent="-109506">
              <a:spcBef>
                <a:spcPts val="0"/>
              </a:spcBef>
              <a:buFont typeface="Arial" pitchFamily="34" charset="0"/>
              <a:buChar char="•"/>
            </a:pPr>
            <a:r>
              <a:rPr lang="en-US" sz="1100" b="0" dirty="0" smtClean="0">
                <a:latin typeface="+mn-lt"/>
              </a:rPr>
              <a:t>You can see the relative size of each activity, and which ones make money, which break even, and which require subsidy from the organization's unrestricted funds.</a:t>
            </a:r>
          </a:p>
          <a:p>
            <a:pPr marL="115854" lvl="1" indent="-109506">
              <a:spcBef>
                <a:spcPts val="0"/>
              </a:spcBef>
            </a:pPr>
            <a:r>
              <a:rPr lang="en-US" sz="1100" b="0" dirty="0" smtClean="0">
                <a:latin typeface="+mn-lt"/>
              </a:rPr>
              <a:t> </a:t>
            </a:r>
          </a:p>
          <a:p>
            <a:pPr>
              <a:spcBef>
                <a:spcPts val="0"/>
              </a:spcBef>
            </a:pPr>
            <a:r>
              <a:rPr lang="en-US" sz="1100" b="1" dirty="0" smtClean="0">
                <a:latin typeface="+mn-lt"/>
              </a:rPr>
              <a:t>Ask workshop participants how they would make strategic decisions about each of these programs based on the matrix map.  Here are some thoughts regarding each program:</a:t>
            </a:r>
          </a:p>
          <a:p>
            <a:pPr marL="115854" lvl="1" indent="-115854">
              <a:spcBef>
                <a:spcPts val="0"/>
              </a:spcBef>
              <a:buFont typeface="Arial" pitchFamily="34" charset="0"/>
              <a:buChar char="•"/>
            </a:pPr>
            <a:r>
              <a:rPr lang="en-US" sz="1100" dirty="0" smtClean="0">
                <a:latin typeface="+mn-lt"/>
              </a:rPr>
              <a:t> Head Start preschool – market and try to grow; maintain government relations</a:t>
            </a:r>
          </a:p>
          <a:p>
            <a:pPr marL="115854" lvl="1" indent="-115854">
              <a:spcBef>
                <a:spcPts val="0"/>
              </a:spcBef>
              <a:buFont typeface="Arial" pitchFamily="34" charset="0"/>
              <a:buChar char="•"/>
            </a:pPr>
            <a:r>
              <a:rPr lang="en-US" sz="1100" dirty="0" smtClean="0">
                <a:latin typeface="+mn-lt"/>
              </a:rPr>
              <a:t> ESL classes – limit attendance; try a partnership with the local community college</a:t>
            </a:r>
          </a:p>
          <a:p>
            <a:pPr marL="115854" lvl="1" indent="-115854">
              <a:spcBef>
                <a:spcPts val="0"/>
              </a:spcBef>
              <a:buFont typeface="Arial" pitchFamily="34" charset="0"/>
              <a:buChar char="•"/>
            </a:pPr>
            <a:r>
              <a:rPr lang="en-US" sz="1100" dirty="0" smtClean="0">
                <a:latin typeface="+mn-lt"/>
              </a:rPr>
              <a:t> U.S. citizenship classes – increase class size and reduce number of classes</a:t>
            </a:r>
          </a:p>
          <a:p>
            <a:pPr marL="115854" lvl="1" indent="-115854">
              <a:spcBef>
                <a:spcPts val="0"/>
              </a:spcBef>
              <a:buFont typeface="Arial" pitchFamily="34" charset="0"/>
              <a:buChar char="•"/>
            </a:pPr>
            <a:r>
              <a:rPr lang="en-US" sz="1100" dirty="0" smtClean="0">
                <a:latin typeface="+mn-lt"/>
              </a:rPr>
              <a:t> Annual street festival – raise corporate sponsorship fees; contain budget</a:t>
            </a:r>
          </a:p>
          <a:p>
            <a:pPr marL="115854" lvl="1" indent="-115854">
              <a:spcBef>
                <a:spcPts val="0"/>
              </a:spcBef>
              <a:buFont typeface="Arial" pitchFamily="34" charset="0"/>
              <a:buChar char="•"/>
            </a:pPr>
            <a:r>
              <a:rPr lang="en-US" sz="1100" dirty="0" smtClean="0">
                <a:latin typeface="+mn-lt"/>
              </a:rPr>
              <a:t> Annual campaign – make a conscious effort to build a larger mailing list; use a campaign to educate people on the demographics of the community</a:t>
            </a:r>
          </a:p>
          <a:p>
            <a:pPr marL="115854" lvl="1" indent="-115854">
              <a:spcBef>
                <a:spcPts val="0"/>
              </a:spcBef>
              <a:buFont typeface="Arial" pitchFamily="34" charset="0"/>
              <a:buChar char="•"/>
            </a:pPr>
            <a:r>
              <a:rPr lang="en-US" sz="1100" dirty="0" smtClean="0">
                <a:latin typeface="+mn-lt"/>
              </a:rPr>
              <a:t> Quit smoking classes – shut down, and refer people to other organizations providing classes</a:t>
            </a:r>
          </a:p>
          <a:p>
            <a:pPr>
              <a:spcBef>
                <a:spcPts val="0"/>
              </a:spcBef>
            </a:pPr>
            <a:endParaRPr lang="en-US" sz="1100" dirty="0" smtClean="0">
              <a:latin typeface="+mn-lt"/>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56</a:t>
            </a:fld>
            <a:endParaRPr lang="en-US" altLang="en-US" dirty="0" smtClean="0"/>
          </a:p>
        </p:txBody>
      </p:sp>
    </p:spTree>
    <p:extLst>
      <p:ext uri="{BB962C8B-B14F-4D97-AF65-F5344CB8AC3E}">
        <p14:creationId xmlns:p14="http://schemas.microsoft.com/office/powerpoint/2010/main" xmlns="" val="42425257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Even though a hallmark of a strong nonprofit is its ability to plan strategically, CAAs have an added incentive to engage in strategic planning activities. The CSBG Organizational Standards require them to do so and also direct a CAA to 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57</a:t>
            </a:fld>
            <a:endParaRPr lang="en-US" dirty="0"/>
          </a:p>
        </p:txBody>
      </p:sp>
    </p:spTree>
    <p:extLst>
      <p:ext uri="{BB962C8B-B14F-4D97-AF65-F5344CB8AC3E}">
        <p14:creationId xmlns:p14="http://schemas.microsoft.com/office/powerpoint/2010/main" xmlns="" val="1661016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Shifting </a:t>
            </a:r>
            <a:r>
              <a:rPr lang="en-US" sz="1100" baseline="0" dirty="0" smtClean="0">
                <a:latin typeface="+mn-lt"/>
              </a:rPr>
              <a:t>the board’s </a:t>
            </a:r>
            <a:r>
              <a:rPr lang="en-US" sz="1100" dirty="0" smtClean="0">
                <a:latin typeface="+mn-lt"/>
              </a:rPr>
              <a:t>focus to strategy, as opposed to solely the operational</a:t>
            </a:r>
            <a:r>
              <a:rPr lang="en-US" sz="1100" baseline="0" dirty="0" smtClean="0">
                <a:latin typeface="+mn-lt"/>
              </a:rPr>
              <a:t> needs of an organization, can be challenging. 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Other ways to engage the board in strategic planning is for the board chair and executive director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58</a:t>
            </a:fld>
            <a:endParaRPr lang="en-US"/>
          </a:p>
        </p:txBody>
      </p:sp>
    </p:spTree>
    <p:extLst>
      <p:ext uri="{BB962C8B-B14F-4D97-AF65-F5344CB8AC3E}">
        <p14:creationId xmlns:p14="http://schemas.microsoft.com/office/powerpoint/2010/main" xmlns="" val="38390485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organization’s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59</a:t>
            </a:fld>
            <a:endParaRPr lang="en-US" dirty="0"/>
          </a:p>
        </p:txBody>
      </p:sp>
    </p:spTree>
    <p:extLst>
      <p:ext uri="{BB962C8B-B14F-4D97-AF65-F5344CB8AC3E}">
        <p14:creationId xmlns:p14="http://schemas.microsoft.com/office/powerpoint/2010/main" xmlns="" val="6910580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the routine, procedural, informational and self-explanatory non-controversial items typically found in an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and allow the board to focus on substantive issues.</a:t>
            </a:r>
          </a:p>
          <a:p>
            <a:pPr>
              <a:spcBef>
                <a:spcPts val="0"/>
              </a:spcBef>
            </a:pPr>
            <a:endParaRPr lang="en-US" sz="1100" dirty="0" smtClean="0">
              <a:latin typeface="+mn-lt"/>
            </a:endParaRPr>
          </a:p>
          <a:p>
            <a:pPr>
              <a:spcBef>
                <a:spcPts val="0"/>
              </a:spcBef>
            </a:pPr>
            <a:r>
              <a:rPr lang="en-US" sz="1100" dirty="0" smtClean="0">
                <a:latin typeface="+mn-lt"/>
              </a:rPr>
              <a:t>If an organization adopts a consent agenda, it must provide information</a:t>
            </a:r>
            <a:r>
              <a:rPr lang="en-US" sz="1100" baseline="0" dirty="0" smtClean="0">
                <a:latin typeface="+mn-lt"/>
              </a:rPr>
              <a:t> for the consent items prior to the board meeting so that board members have sufficient time to review the materials and fulfill their duty of care.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must not</a:t>
            </a:r>
            <a:r>
              <a:rPr lang="en-US" sz="1100" baseline="0" dirty="0" smtClean="0">
                <a:latin typeface="+mn-lt"/>
              </a:rPr>
              <a:t> be used to force through decisions and board members must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60</a:t>
            </a:fld>
            <a:endParaRPr lang="en-US"/>
          </a:p>
        </p:txBody>
      </p:sp>
    </p:spTree>
    <p:extLst>
      <p:ext uri="{BB962C8B-B14F-4D97-AF65-F5344CB8AC3E}">
        <p14:creationId xmlns:p14="http://schemas.microsoft.com/office/powerpoint/2010/main" xmlns="" val="10224387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Organizations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to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the organization as highlighted by the strategic agenda format.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61</a:t>
            </a:fld>
            <a:endParaRPr lang="en-US"/>
          </a:p>
        </p:txBody>
      </p:sp>
    </p:spTree>
    <p:extLst>
      <p:ext uri="{BB962C8B-B14F-4D97-AF65-F5344CB8AC3E}">
        <p14:creationId xmlns:p14="http://schemas.microsoft.com/office/powerpoint/2010/main" xmlns="" val="41270326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organization</a:t>
            </a:r>
            <a:r>
              <a:rPr lang="en-US" altLang="en-US" sz="1100" baseline="0" dirty="0" smtClean="0">
                <a:latin typeface="+mn-lt"/>
              </a:rPr>
              <a:t> </a:t>
            </a:r>
            <a:r>
              <a:rPr lang="en-US" altLang="en-US" sz="1100" dirty="0" smtClean="0">
                <a:latin typeface="+mn-lt"/>
              </a:rPr>
              <a:t>at a fixed point in time – like a car dashboard that gives an instant update on many important factors (speed, gas left in the tank, engine temperature, whether the AC is on, etc.). </a:t>
            </a:r>
            <a:r>
              <a:rPr lang="en-US" sz="1100" dirty="0" smtClean="0">
                <a:latin typeface="+mn-lt"/>
              </a:rPr>
              <a:t>A nonprofit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one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Those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62</a:t>
            </a:fld>
            <a:endParaRPr lang="en-US" altLang="en-US" smtClean="0"/>
          </a:p>
        </p:txBody>
      </p:sp>
    </p:spTree>
    <p:extLst>
      <p:ext uri="{BB962C8B-B14F-4D97-AF65-F5344CB8AC3E}">
        <p14:creationId xmlns:p14="http://schemas.microsoft.com/office/powerpoint/2010/main" xmlns="" val="3581239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approve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63</a:t>
            </a:fld>
            <a:endParaRPr lang="en-US"/>
          </a:p>
        </p:txBody>
      </p:sp>
    </p:spTree>
    <p:extLst>
      <p:ext uri="{BB962C8B-B14F-4D97-AF65-F5344CB8AC3E}">
        <p14:creationId xmlns:p14="http://schemas.microsoft.com/office/powerpoint/2010/main" xmlns="" val="40576309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in the organization means that board members not only meet their fiduciary duty of care to make well-informed, reasonable decisions but also help the organization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64</a:t>
            </a:fld>
            <a:endParaRPr lang="en-US"/>
          </a:p>
        </p:txBody>
      </p:sp>
    </p:spTree>
    <p:extLst>
      <p:ext uri="{BB962C8B-B14F-4D97-AF65-F5344CB8AC3E}">
        <p14:creationId xmlns:p14="http://schemas.microsoft.com/office/powerpoint/2010/main" xmlns="" val="4718192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65</a:t>
            </a:fld>
            <a:endParaRPr lang="en-US"/>
          </a:p>
        </p:txBody>
      </p:sp>
    </p:spTree>
    <p:extLst>
      <p:ext uri="{BB962C8B-B14F-4D97-AF65-F5344CB8AC3E}">
        <p14:creationId xmlns:p14="http://schemas.microsoft.com/office/powerpoint/2010/main" xmlns="" val="3044590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other social service providers, government entities,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Arguably Jack is not an engaged board member for two reasons. He is only concerned with one aspect of the CAA’s work, its Head Start program. Even though Jack brings a lot of experience to the board as to issues the CAA may face with its Head Start program, he is admittedly absent with regards to the CAA’s other activities and overall operations. Secondly,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Ultimately, it is up to the board to decide if the benefits Jack brings to the table outweigh his deficits. Jack, though, should understand that under his</a:t>
            </a:r>
            <a:r>
              <a:rPr lang="en-US" sz="1100" kern="1200" baseline="0" dirty="0" smtClean="0">
                <a:solidFill>
                  <a:schemeClr val="tx1"/>
                </a:solidFill>
                <a:latin typeface="Arial" charset="0"/>
                <a:ea typeface="+mn-ea"/>
                <a:cs typeface="+mn-cs"/>
              </a:rPr>
              <a:t> state’s </a:t>
            </a:r>
            <a:r>
              <a:rPr lang="en-US" sz="1100" kern="1200" dirty="0" smtClean="0">
                <a:solidFill>
                  <a:schemeClr val="tx1"/>
                </a:solidFill>
                <a:latin typeface="Arial" charset="0"/>
                <a:ea typeface="+mn-ea"/>
                <a:cs typeface="+mn-cs"/>
              </a:rPr>
              <a:t>nonprofit corporation law, he has fiduciary duties that require him to make reasonably informed decisions and act in the best interest of the organization.</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fit for</a:t>
            </a:r>
            <a:r>
              <a:rPr lang="en-US" sz="1100" kern="1200" baseline="0" dirty="0" smtClean="0">
                <a:solidFill>
                  <a:schemeClr val="tx1"/>
                </a:solidFill>
                <a:latin typeface="Arial" charset="0"/>
                <a:ea typeface="+mn-ea"/>
                <a:cs typeface="+mn-cs"/>
              </a:rPr>
              <a:t> the organization </a:t>
            </a:r>
            <a:r>
              <a:rPr lang="en-US" sz="1100" kern="1200" dirty="0" smtClean="0">
                <a:solidFill>
                  <a:schemeClr val="tx1"/>
                </a:solidFill>
                <a:latin typeface="Arial" charset="0"/>
                <a:ea typeface="+mn-ea"/>
                <a:cs typeface="+mn-cs"/>
              </a:rPr>
              <a:t>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66</a:t>
            </a:fld>
            <a:endParaRPr lang="en-US"/>
          </a:p>
        </p:txBody>
      </p:sp>
    </p:spTree>
    <p:extLst>
      <p:ext uri="{BB962C8B-B14F-4D97-AF65-F5344CB8AC3E}">
        <p14:creationId xmlns:p14="http://schemas.microsoft.com/office/powerpoint/2010/main" xmlns="" val="14687156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at a high level some of those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 </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67</a:t>
            </a:fld>
            <a:endParaRPr lang="en-US"/>
          </a:p>
        </p:txBody>
      </p:sp>
    </p:spTree>
    <p:extLst>
      <p:ext uri="{BB962C8B-B14F-4D97-AF65-F5344CB8AC3E}">
        <p14:creationId xmlns:p14="http://schemas.microsoft.com/office/powerpoint/2010/main" xmlns="" val="6819657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68</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fundraising capabilities,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 or representatives that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xmlns="" val="12400441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board can take a step back and more fully understand who is currently serving on its board and what attributes the board should be seeking in its recruitment efforts. Board matrices can be customized to reflect a specific organization’s needs and help the board form a more strategic, targeted approach. However, it is important to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69</a:t>
            </a:fld>
            <a:endParaRPr lang="en-US" dirty="0"/>
          </a:p>
        </p:txBody>
      </p:sp>
    </p:spTree>
    <p:extLst>
      <p:ext uri="{BB962C8B-B14F-4D97-AF65-F5344CB8AC3E}">
        <p14:creationId xmlns:p14="http://schemas.microsoft.com/office/powerpoint/2010/main" xmlns="" val="35658037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that they play a role in helping all board members receive the information they need to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70</a:t>
            </a:fld>
            <a:endParaRPr lang="en-US" dirty="0"/>
          </a:p>
        </p:txBody>
      </p:sp>
    </p:spTree>
    <p:extLst>
      <p:ext uri="{BB962C8B-B14F-4D97-AF65-F5344CB8AC3E}">
        <p14:creationId xmlns:p14="http://schemas.microsoft.com/office/powerpoint/2010/main" xmlns="" val="39906952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71</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Boards</a:t>
            </a:r>
            <a:r>
              <a:rPr lang="en-US" altLang="en-US" sz="1100" baseline="0" dirty="0" smtClean="0">
                <a:latin typeface="+mn-lt"/>
              </a:rPr>
              <a:t> should consider establishing a governance committee to work with the executive director and staff (as designated by the executive director)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a board member’s fiduciary duties,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xmlns="" val="4285356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72</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Another reason</a:t>
            </a:r>
            <a:r>
              <a:rPr lang="en-US" sz="1100" baseline="0" dirty="0" smtClean="0">
                <a:latin typeface="+mn-lt"/>
              </a:rPr>
              <a:t> for board members to adopt a comprehensive approach to board orientation and trainings is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xmlns="" val="13336340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73</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 and board chair to develop a strong working relationship. The board chair is elected by the board to represent them and act as a conduit between the full board and the executive director. The board chair presides over meetings, works with the executive director to plan agendas, acts as the spokesperson for the board, and serves as a sounding board for the executive director.  Often times, the board gets the information it needs from the organization through the board chair, who communicates these needs to the executive directors.  Thus, it is important that the executive director and board chair are clear as to what they expect to receive and provide to each other.  Executive directors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 leading the organization in a well-informed and effective way.   </a:t>
            </a:r>
          </a:p>
        </p:txBody>
      </p:sp>
    </p:spTree>
    <p:extLst>
      <p:ext uri="{BB962C8B-B14F-4D97-AF65-F5344CB8AC3E}">
        <p14:creationId xmlns:p14="http://schemas.microsoft.com/office/powerpoint/2010/main" xmlns="" val="27200040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 is necessary for a board successfully function, there are also actions that the full board in connection with the executive director can take to further deepen board member engagement.  The executive director,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organization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74</a:t>
            </a:fld>
            <a:endParaRPr lang="en-US" dirty="0"/>
          </a:p>
        </p:txBody>
      </p:sp>
    </p:spTree>
    <p:extLst>
      <p:ext uri="{BB962C8B-B14F-4D97-AF65-F5344CB8AC3E}">
        <p14:creationId xmlns:p14="http://schemas.microsoft.com/office/powerpoint/2010/main" xmlns="" val="10924795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75</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 do list” but is a chance for the board to fine-tune the way that it operates in a targeted and hopefully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xmlns="" val="29537915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76</a:t>
            </a:fld>
            <a:endParaRPr lang="en-US" dirty="0" smtClean="0"/>
          </a:p>
        </p:txBody>
      </p:sp>
    </p:spTree>
    <p:extLst>
      <p:ext uri="{BB962C8B-B14F-4D97-AF65-F5344CB8AC3E}">
        <p14:creationId xmlns:p14="http://schemas.microsoft.com/office/powerpoint/2010/main" xmlns="" val="22217613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77</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xmlns="" val="28474796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CAA board is the face of the organization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organization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78</a:t>
            </a:fld>
            <a:endParaRPr lang="en-US" dirty="0"/>
          </a:p>
        </p:txBody>
      </p:sp>
    </p:spTree>
    <p:extLst>
      <p:ext uri="{BB962C8B-B14F-4D97-AF65-F5344CB8AC3E}">
        <p14:creationId xmlns:p14="http://schemas.microsoft.com/office/powerpoint/2010/main" xmlns="" val="21842128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board is not directly involved in complying with the CSBG Organizational Standards that require a CAA to engage the low-income community, collaborate with fellow providers and communicate results, the board is ultimately responsible for the success of the CAA. </a:t>
            </a:r>
            <a:r>
              <a:rPr lang="en-US" sz="1100" dirty="0" smtClean="0">
                <a:latin typeface="+mn-lt"/>
              </a:rPr>
              <a:t>There are actually a number of </a:t>
            </a:r>
            <a:r>
              <a:rPr lang="en-US" sz="1100" baseline="0" dirty="0" smtClean="0">
                <a:latin typeface="+mn-lt"/>
              </a:rPr>
              <a:t>ways, as we just discussed, that a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79</a:t>
            </a:fld>
            <a:endParaRPr lang="en-US" dirty="0"/>
          </a:p>
        </p:txBody>
      </p:sp>
    </p:spTree>
    <p:extLst>
      <p:ext uri="{BB962C8B-B14F-4D97-AF65-F5344CB8AC3E}">
        <p14:creationId xmlns:p14="http://schemas.microsoft.com/office/powerpoint/2010/main" xmlns="" val="31890231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the fiscal soundness of a nonprofit CAA is not only a key board responsibility, it is a critical one. The tripartite board is ultimately responsible for a CAA’s survival and that survival is tied to having sufficient funds to operate and do so in compliance with the rules that govern the federal and state funds it receives.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generating the funds an organization needs to be sustainable.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80</a:t>
            </a:fld>
            <a:endParaRPr lang="en-US"/>
          </a:p>
        </p:txBody>
      </p:sp>
    </p:spTree>
    <p:extLst>
      <p:ext uri="{BB962C8B-B14F-4D97-AF65-F5344CB8AC3E}">
        <p14:creationId xmlns:p14="http://schemas.microsoft.com/office/powerpoint/2010/main" xmlns="" val="3928435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CAAs</a:t>
            </a:r>
            <a:r>
              <a:rPr lang="en-US" sz="1100" baseline="0" dirty="0" smtClean="0">
                <a:latin typeface="+mn-lt"/>
              </a:rPr>
              <a:t> and many nonprofits generate funds in two main ways. The most common way is through writing grants and preparing bid proposals. 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with regards to how the costs are treated (i.e., as indirect) and when they are charged to the grant (i.e., during the accounting period in which they were incurred).  Most CAAs rely heavily on their federal and state grants and the executive director with staff often lead the effort to identify and apply for this type of funding.</a:t>
            </a:r>
            <a:r>
              <a:rPr lang="en-US" sz="1100" dirty="0" smtClean="0">
                <a:latin typeface="+mn-lt"/>
              </a:rPr>
              <a:t>   </a:t>
            </a:r>
          </a:p>
          <a:p>
            <a:pPr>
              <a:spcBef>
                <a:spcPts val="0"/>
              </a:spcBef>
            </a:pPr>
            <a:endParaRPr lang="en-US" sz="1100" dirty="0" smtClean="0">
              <a:latin typeface="+mn-lt"/>
            </a:endParaRPr>
          </a:p>
          <a:p>
            <a:pPr>
              <a:spcBef>
                <a:spcPts val="0"/>
              </a:spcBef>
            </a:pPr>
            <a:r>
              <a:rPr lang="en-US" sz="1100" dirty="0" smtClean="0">
                <a:latin typeface="+mn-lt"/>
              </a:rPr>
              <a:t>Organized fundraising</a:t>
            </a:r>
            <a:r>
              <a:rPr lang="en-US" sz="1100" baseline="0" dirty="0" smtClean="0">
                <a:latin typeface="+mn-lt"/>
              </a:rPr>
              <a:t> which </a:t>
            </a:r>
            <a:r>
              <a:rPr lang="en-US" sz="1100" dirty="0" smtClean="0">
                <a:latin typeface="+mn-lt"/>
              </a:rPr>
              <a:t>includes capital campaigns, special events, and solicitation of gifts and bequests is another, less common way, that CAAs</a:t>
            </a:r>
            <a:r>
              <a:rPr lang="en-US" sz="1100" baseline="0" dirty="0" smtClean="0">
                <a:latin typeface="+mn-lt"/>
              </a:rPr>
              <a:t> generally generate funds. However, fundraising is a common activity amongst must nonprofits who had the history with government fund that CAAs have had the fortune to have.  Fundraising costs may not be paid for with federal funds unless the federal award agency gives prior written approval to use the funds for this activity.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81</a:t>
            </a:fld>
            <a:endParaRPr lang="en-US"/>
          </a:p>
        </p:txBody>
      </p:sp>
    </p:spTree>
    <p:extLst>
      <p:ext uri="{BB962C8B-B14F-4D97-AF65-F5344CB8AC3E}">
        <p14:creationId xmlns:p14="http://schemas.microsoft.com/office/powerpoint/2010/main" xmlns="" val="26078778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81000"/>
            <a:ext cx="3771900" cy="2828925"/>
          </a:xfrm>
        </p:spPr>
      </p:sp>
      <p:sp>
        <p:nvSpPr>
          <p:cNvPr id="3" name="Notes Placeholder 2"/>
          <p:cNvSpPr>
            <a:spLocks noGrp="1"/>
          </p:cNvSpPr>
          <p:nvPr>
            <p:ph type="body" idx="1"/>
          </p:nvPr>
        </p:nvSpPr>
        <p:spPr>
          <a:xfrm>
            <a:off x="533400" y="3505200"/>
            <a:ext cx="5943600" cy="4182457"/>
          </a:xfrm>
        </p:spPr>
        <p:txBody>
          <a:bodyPr>
            <a:noAutofit/>
          </a:bodyPr>
          <a:lstStyle/>
          <a:p>
            <a:pPr>
              <a:spcBef>
                <a:spcPts val="0"/>
              </a:spcBef>
              <a:buNone/>
            </a:pPr>
            <a:r>
              <a:rPr lang="en-US" sz="1100" b="1" dirty="0" smtClean="0">
                <a:latin typeface="+mn-lt"/>
              </a:rPr>
              <a:t>True</a:t>
            </a:r>
            <a:r>
              <a:rPr lang="en-US" sz="1100" dirty="0" smtClean="0">
                <a:latin typeface="+mn-lt"/>
              </a:rPr>
              <a:t>. Federal grant laws and funding source requirements impose restrictions on how funds may</a:t>
            </a:r>
            <a:r>
              <a:rPr lang="en-US" sz="1100" baseline="0" dirty="0" smtClean="0">
                <a:latin typeface="+mn-lt"/>
              </a:rPr>
              <a:t> be used and often limit the funding to </a:t>
            </a:r>
            <a:r>
              <a:rPr lang="en-US" sz="1100" dirty="0" smtClean="0">
                <a:latin typeface="+mn-lt"/>
              </a:rPr>
              <a:t>specific purposes. Diversification of funding is thus essential for a CAA to remain fiscally nimble and sustainable. D</a:t>
            </a:r>
            <a:r>
              <a:rPr lang="en-US" sz="1100" baseline="0" dirty="0" smtClean="0">
                <a:latin typeface="+mn-lt"/>
              </a:rPr>
              <a:t>iversifying funding also helps protect a CAA from running afoul of federal requirements. For example, many CAAs are paid on a reimbursement basis and if they are slow to receive payment from one federal funding source they may not use funds from another federal funding source to carry those costs. Thus, u</a:t>
            </a:r>
            <a:r>
              <a:rPr lang="en-US" sz="1100" kern="1200" dirty="0" smtClean="0">
                <a:solidFill>
                  <a:schemeClr val="tx1"/>
                </a:solidFill>
                <a:latin typeface="+mn-lt"/>
                <a:ea typeface="+mn-ea"/>
                <a:cs typeface="+mn-cs"/>
              </a:rPr>
              <a:t>nrestricted funds not</a:t>
            </a:r>
            <a:r>
              <a:rPr lang="en-US" sz="1100" kern="1200" baseline="0" dirty="0" smtClean="0">
                <a:solidFill>
                  <a:schemeClr val="tx1"/>
                </a:solidFill>
                <a:latin typeface="+mn-lt"/>
                <a:ea typeface="+mn-ea"/>
                <a:cs typeface="+mn-cs"/>
              </a:rPr>
              <a:t> only help CAAs correctly manage unanticipated shortfalls in the budget, they can also pay for </a:t>
            </a:r>
            <a:r>
              <a:rPr lang="en-US" sz="1100" kern="1200" dirty="0" smtClean="0">
                <a:solidFill>
                  <a:schemeClr val="tx1"/>
                </a:solidFill>
                <a:latin typeface="+mn-lt"/>
                <a:ea typeface="+mn-ea"/>
                <a:cs typeface="+mn-cs"/>
              </a:rPr>
              <a:t>activities that further the CAA’s mission but do not fall within federal grant purposes.  </a:t>
            </a:r>
            <a:endParaRPr lang="en-US" sz="1100" dirty="0" smtClean="0">
              <a:latin typeface="+mn-lt"/>
            </a:endParaRPr>
          </a:p>
          <a:p>
            <a:pPr>
              <a:spcBef>
                <a:spcPts val="0"/>
              </a:spcBef>
              <a:buNone/>
            </a:pPr>
            <a:endParaRPr lang="en-US" sz="1100" dirty="0" smtClean="0">
              <a:latin typeface="+mn-lt"/>
            </a:endParaRPr>
          </a:p>
          <a:p>
            <a:pPr marL="228600" indent="-228600">
              <a:spcBef>
                <a:spcPts val="0"/>
              </a:spcBef>
              <a:buNone/>
            </a:pPr>
            <a:endParaRPr lang="en-US" sz="1100" dirty="0" smtClean="0">
              <a:latin typeface="+mn-lt"/>
            </a:endParaRPr>
          </a:p>
          <a:p>
            <a:pPr marL="228600" indent="-228600">
              <a:spcBef>
                <a:spcPts val="0"/>
              </a:spcBef>
              <a:buAutoNum type="arabicPeriod"/>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82</a:t>
            </a:fld>
            <a:endParaRPr lang="en-US"/>
          </a:p>
        </p:txBody>
      </p:sp>
    </p:spTree>
    <p:extLst>
      <p:ext uri="{BB962C8B-B14F-4D97-AF65-F5344CB8AC3E}">
        <p14:creationId xmlns:p14="http://schemas.microsoft.com/office/powerpoint/2010/main" xmlns="" val="22568306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buNone/>
            </a:pPr>
            <a:r>
              <a:rPr lang="en-US" sz="1100" b="1" dirty="0" smtClean="0">
                <a:latin typeface="+mn-lt"/>
              </a:rPr>
              <a:t>False. </a:t>
            </a:r>
            <a:r>
              <a:rPr lang="en-US" sz="1100" dirty="0" smtClean="0">
                <a:latin typeface="+mn-lt"/>
              </a:rPr>
              <a:t>Typically, fundraising by nonprofits is a joint effort between the board of directors (often a fundraising committee) and the executive director. For example, board members are instrumental in:</a:t>
            </a:r>
          </a:p>
          <a:p>
            <a:pPr>
              <a:spcBef>
                <a:spcPts val="0"/>
              </a:spcBef>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helping to identify and meet with potential donors, </a:t>
            </a:r>
          </a:p>
          <a:p>
            <a:pPr marL="115888" indent="-115888">
              <a:spcBef>
                <a:spcPts val="0"/>
              </a:spcBef>
              <a:buFont typeface="Arial" pitchFamily="34" charset="0"/>
              <a:buChar char="•"/>
            </a:pPr>
            <a:r>
              <a:rPr lang="en-US" sz="1100" dirty="0" smtClean="0">
                <a:latin typeface="+mn-lt"/>
              </a:rPr>
              <a:t>speaking on behalf of the organization, </a:t>
            </a:r>
          </a:p>
          <a:p>
            <a:pPr marL="115888" indent="-115888">
              <a:spcBef>
                <a:spcPts val="0"/>
              </a:spcBef>
              <a:buFont typeface="Arial" pitchFamily="34" charset="0"/>
              <a:buChar char="•"/>
            </a:pPr>
            <a:r>
              <a:rPr lang="en-US" sz="1100" dirty="0" smtClean="0">
                <a:latin typeface="+mn-lt"/>
              </a:rPr>
              <a:t>generating interest in the organization’s efforts in the community, </a:t>
            </a:r>
          </a:p>
          <a:p>
            <a:pPr marL="115888" indent="-115888">
              <a:spcBef>
                <a:spcPts val="0"/>
              </a:spcBef>
              <a:buFont typeface="Arial" pitchFamily="34" charset="0"/>
              <a:buChar char="•"/>
            </a:pPr>
            <a:r>
              <a:rPr lang="en-US" sz="1100" dirty="0" smtClean="0">
                <a:latin typeface="+mn-lt"/>
              </a:rPr>
              <a:t>volunteering for events and, </a:t>
            </a:r>
          </a:p>
          <a:p>
            <a:pPr marL="115888" indent="-115888">
              <a:spcBef>
                <a:spcPts val="0"/>
              </a:spcBef>
              <a:buFont typeface="Arial" pitchFamily="34" charset="0"/>
              <a:buChar char="•"/>
            </a:pPr>
            <a:r>
              <a:rPr lang="en-US" sz="1100" dirty="0" smtClean="0">
                <a:latin typeface="+mn-lt"/>
              </a:rPr>
              <a:t>if possible, giving funds themselves to the organization.  </a:t>
            </a:r>
          </a:p>
          <a:p>
            <a:pPr>
              <a:spcBef>
                <a:spcPts val="0"/>
              </a:spcBef>
              <a:buNone/>
            </a:pPr>
            <a:endParaRPr lang="en-US" sz="1100" dirty="0" smtClean="0">
              <a:latin typeface="+mn-lt"/>
            </a:endParaRPr>
          </a:p>
          <a:p>
            <a:pPr>
              <a:spcBef>
                <a:spcPts val="0"/>
              </a:spcBef>
              <a:buNone/>
            </a:pPr>
            <a:r>
              <a:rPr lang="en-US" sz="1100" dirty="0" smtClean="0">
                <a:latin typeface="+mn-lt"/>
              </a:rPr>
              <a:t>The executive director or other designated staff will work with the board to develop a fundraising plan/approach and provide the support needed to execute the plan. The issue for community action agencies (CAAs) that often affects the roles that the board and the executive director play in fundraising is how to pay for staff time spent on fundraising efforts. As previously discussed, it is common for CAAs to receive mostly federal or state funds, which cannot</a:t>
            </a:r>
            <a:r>
              <a:rPr lang="en-US" sz="1100" baseline="0" dirty="0" smtClean="0">
                <a:latin typeface="+mn-lt"/>
              </a:rPr>
              <a:t> be used to pay for fundraising costs (including staff time spent on fundraising)</a:t>
            </a:r>
            <a:r>
              <a:rPr lang="en-US" sz="1100" dirty="0" smtClean="0">
                <a:latin typeface="+mn-lt"/>
              </a:rPr>
              <a:t>. If a CAA does not have unrestricted funds to pay for an executive director’s or staff</a:t>
            </a:r>
            <a:r>
              <a:rPr lang="en-US" sz="1100" baseline="0" dirty="0" smtClean="0">
                <a:latin typeface="+mn-lt"/>
              </a:rPr>
              <a:t> member’s</a:t>
            </a:r>
            <a:r>
              <a:rPr lang="en-US" sz="1100" dirty="0" smtClean="0">
                <a:latin typeface="+mn-lt"/>
              </a:rPr>
              <a:t> time and/or contribute to organizational resources that may be used in fundraising efforts, then the board must take the lead to spearhead the efforts.</a:t>
            </a:r>
          </a:p>
          <a:p>
            <a:pPr marL="228600" indent="-228600">
              <a:spcBef>
                <a:spcPts val="0"/>
              </a:spcBef>
              <a:buAutoNum type="arabicPeriod"/>
            </a:pPr>
            <a:endParaRPr lang="en-US" sz="1100" dirty="0" smtClean="0">
              <a:latin typeface="+mn-lt"/>
            </a:endParaRPr>
          </a:p>
          <a:p>
            <a:pPr marL="228600" indent="-228600">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83</a:t>
            </a:fld>
            <a:endParaRPr lang="en-US"/>
          </a:p>
        </p:txBody>
      </p:sp>
    </p:spTree>
    <p:extLst>
      <p:ext uri="{BB962C8B-B14F-4D97-AF65-F5344CB8AC3E}">
        <p14:creationId xmlns:p14="http://schemas.microsoft.com/office/powerpoint/2010/main" xmlns="" val="4453114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16099"/>
            <a:ext cx="5638800" cy="4182457"/>
          </a:xfrm>
        </p:spPr>
        <p:txBody>
          <a:bodyPr>
            <a:normAutofit/>
          </a:bodyPr>
          <a:lstStyle/>
          <a:p>
            <a:pPr>
              <a:spcBef>
                <a:spcPts val="0"/>
              </a:spcBef>
              <a:buNone/>
            </a:pPr>
            <a:r>
              <a:rPr lang="en-US" sz="1100" b="1" dirty="0" smtClean="0">
                <a:latin typeface="+mn-lt"/>
              </a:rPr>
              <a:t>False</a:t>
            </a:r>
            <a:r>
              <a:rPr lang="en-US" sz="1100" dirty="0" smtClean="0">
                <a:latin typeface="+mn-lt"/>
              </a:rPr>
              <a:t>. There is no legal prohibition</a:t>
            </a:r>
            <a:r>
              <a:rPr lang="en-US" sz="1100" baseline="0" dirty="0" smtClean="0">
                <a:latin typeface="+mn-lt"/>
              </a:rPr>
              <a:t> against soliciting funds from all board members. Even though a low-income representative on the tripartite board may have difficulty giving at the same levels of other board members because they are low-income, the board should think creatively about ways in which the board member may give financially to the organization. Foundations often want to see 100% board giving before they will allow organizations to apply for funding. The dollar amount of that giving is often not the issue, especially if funders are made aware of the governance composition requirements that apply to CAA boards and individual board members’ financial capacity to give to the organization. Thus, it may be that a low-income representative gives what he or she can, or that the representative individually fundraises for his/her contribution.  Moreover, it is important that all board members feel equal with regards to their investment in the organization and requiring all board members to give, with the qualification that varying amounts may be given or generated in different ways, often fosters higher levels of engagement and commitment.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84</a:t>
            </a:fld>
            <a:endParaRPr lang="en-US"/>
          </a:p>
        </p:txBody>
      </p:sp>
    </p:spTree>
    <p:extLst>
      <p:ext uri="{BB962C8B-B14F-4D97-AF65-F5344CB8AC3E}">
        <p14:creationId xmlns:p14="http://schemas.microsoft.com/office/powerpoint/2010/main" xmlns="" val="39107332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Developing</a:t>
            </a:r>
            <a:r>
              <a:rPr lang="en-US" sz="1100" baseline="0" dirty="0" smtClean="0">
                <a:latin typeface="+mn-lt"/>
              </a:rPr>
              <a:t> a board that is comfortable with fundraising will be a process for many CAAs and will require deliberate and strategic efforts.  A tripartite board could begin the process in a number of ways.  One is to specifically recruit board members who have experience with fundraising. This is easiest when CAAs are recruiting to fill private sector seats or if they are choosing representatives to serve in place of elected or appointed public officials. Board fundraising, however, is more than just identifying one or two board members with the expertise and skill to jump start a program; it also involves developing a culture of philanthropy within the organization. The board should set an expectation that one of its key responsibilities is to generate</a:t>
            </a:r>
            <a:r>
              <a:rPr lang="en-US" sz="1100" dirty="0" smtClean="0">
                <a:latin typeface="+mn-lt"/>
              </a:rPr>
              <a:t> funds for the organization and ensure its fiscal soundness</a:t>
            </a:r>
            <a:r>
              <a:rPr lang="en-US" sz="1100" baseline="0" dirty="0" smtClean="0">
                <a:latin typeface="+mn-lt"/>
              </a:rPr>
              <a:t>. The board can do this by including </a:t>
            </a:r>
            <a:r>
              <a:rPr lang="en-US" sz="1100" dirty="0" smtClean="0">
                <a:latin typeface="+mn-lt"/>
              </a:rPr>
              <a:t>fundraising as a responsibility in its </a:t>
            </a:r>
            <a:r>
              <a:rPr lang="en-US" sz="1100" baseline="0" dirty="0" smtClean="0">
                <a:latin typeface="+mn-lt"/>
              </a:rPr>
              <a:t>board job descriptions, training board members on how they can contribute to these efforts, and establishing a fundraising committee made of board members from all sectors of the board. A</a:t>
            </a:r>
            <a:r>
              <a:rPr lang="en-US" sz="1100" dirty="0" smtClean="0">
                <a:latin typeface="+mn-lt"/>
              </a:rPr>
              <a:t> board </a:t>
            </a:r>
            <a:r>
              <a:rPr lang="en-US" sz="1100" baseline="0" dirty="0" smtClean="0">
                <a:latin typeface="+mn-lt"/>
              </a:rPr>
              <a:t>fundraising committee can keep tabs on the board’s efforts and work with the executive director and staff on the CAA’s approach. If recruiting board members with fundraising expertise and a willingness to give is difficult, boards may also consider forming an advisory committee made up of non-board members who can lead the fundraising charge as well as contribute financially to the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85</a:t>
            </a:fld>
            <a:endParaRPr lang="en-US"/>
          </a:p>
        </p:txBody>
      </p:sp>
    </p:spTree>
    <p:extLst>
      <p:ext uri="{BB962C8B-B14F-4D97-AF65-F5344CB8AC3E}">
        <p14:creationId xmlns:p14="http://schemas.microsoft.com/office/powerpoint/2010/main" xmlns="" val="21149099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Giving actual dollars is one major way that individual board members contribute to a CAA’s fundraising efforts. There are also a variety of other actions individual board members may take to support these efforts.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a plan to generate funds (</a:t>
            </a:r>
            <a:r>
              <a:rPr lang="en-US" sz="1100" kern="1200" baseline="0" dirty="0" smtClean="0">
                <a:solidFill>
                  <a:schemeClr val="tx1"/>
                </a:solidFill>
                <a:latin typeface="Arial" charset="0"/>
                <a:ea typeface="+mn-ea"/>
                <a:cs typeface="Arial" pitchFamily="34" charset="0"/>
              </a:rPr>
              <a:t>with input from the executive director)</a:t>
            </a:r>
            <a:r>
              <a:rPr lang="en-US" sz="1100" baseline="0" dirty="0" smtClean="0">
                <a:latin typeface="+mn-lt"/>
                <a:cs typeface="Arial" pitchFamily="34" charset="0"/>
              </a:rPr>
              <a:t>.</a:t>
            </a: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to develop a fundraising plan. Staff would likely work with members of the fundraising committee.</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donors. Board members could begin by asking peers or relatives to donate and expand their asks to other relationships. Board members could also offer to facilitate introductions between potential donors and staff.</a:t>
            </a:r>
          </a:p>
          <a:p>
            <a:pPr marL="115888" indent="-115888">
              <a:spcBef>
                <a:spcPts val="0"/>
              </a:spcBef>
              <a:buFont typeface="Arial" pitchFamily="34" charset="0"/>
              <a:buChar char="•"/>
              <a:defRPr/>
            </a:pPr>
            <a:r>
              <a:rPr lang="en-US" sz="1100" baseline="0" dirty="0" smtClean="0">
                <a:latin typeface="+mn-lt"/>
                <a:cs typeface="Arial" pitchFamily="34" charset="0"/>
              </a:rPr>
              <a:t>Helping to organize and participating in fundraising events.</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86</a:t>
            </a:fld>
            <a:endParaRPr lang="en-US" altLang="en-US" smtClean="0"/>
          </a:p>
        </p:txBody>
      </p:sp>
    </p:spTree>
    <p:extLst>
      <p:ext uri="{BB962C8B-B14F-4D97-AF65-F5344CB8AC3E}">
        <p14:creationId xmlns:p14="http://schemas.microsoft.com/office/powerpoint/2010/main" xmlns="" val="35898238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a:t>
            </a:r>
            <a:r>
              <a:rPr lang="en-US" sz="1100" baseline="0" dirty="0" smtClean="0">
                <a:latin typeface="+mn-lt"/>
              </a:rPr>
              <a:t>board members are struggling with embracing the role they play in your CAA’s fundraising efforts, we recommend directing them to these resources. All of the organizations listed above focus on providing resources to board members to help them better understand the vital part they play in a nonprofit’s financial survival.</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87</a:t>
            </a:fld>
            <a:endParaRPr lang="en-US"/>
          </a:p>
        </p:txBody>
      </p:sp>
    </p:spTree>
    <p:extLst>
      <p:ext uri="{BB962C8B-B14F-4D97-AF65-F5344CB8AC3E}">
        <p14:creationId xmlns:p14="http://schemas.microsoft.com/office/powerpoint/2010/main" xmlns="" val="24383157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5928056" cy="4182457"/>
          </a:xfrm>
        </p:spPr>
        <p:txBody>
          <a:bodyPr>
            <a:noAutofit/>
          </a:bodyPr>
          <a:lstStyle/>
          <a:p>
            <a:pPr>
              <a:spcBef>
                <a:spcPts val="0"/>
              </a:spcBef>
            </a:pPr>
            <a:r>
              <a:rPr lang="en-US" sz="1100" kern="1200" dirty="0" smtClean="0">
                <a:solidFill>
                  <a:schemeClr val="tx1"/>
                </a:solidFill>
                <a:latin typeface="Arial" charset="0"/>
                <a:ea typeface="+mn-ea"/>
                <a:cs typeface="+mn-cs"/>
              </a:rPr>
              <a:t>While</a:t>
            </a:r>
            <a:r>
              <a:rPr lang="en-US" sz="1100" kern="1200" baseline="0" dirty="0" smtClean="0">
                <a:solidFill>
                  <a:schemeClr val="tx1"/>
                </a:solidFill>
                <a:latin typeface="Arial" charset="0"/>
                <a:ea typeface="+mn-ea"/>
                <a:cs typeface="+mn-cs"/>
              </a:rPr>
              <a:t> there are legal rules that apply to a nonprofit tax-exempt organization’s fundraising activities, these rules are in no way intended to discourage organizations from engaging in fundraising.  The legal takeaway</a:t>
            </a:r>
            <a:r>
              <a:rPr lang="en-US" sz="1100" kern="1200" dirty="0" smtClean="0">
                <a:solidFill>
                  <a:schemeClr val="tx1"/>
                </a:solidFill>
                <a:latin typeface="Arial" charset="0"/>
                <a:ea typeface="+mn-ea"/>
                <a:cs typeface="+mn-cs"/>
              </a:rPr>
              <a:t> for boards i</a:t>
            </a:r>
            <a:r>
              <a:rPr lang="en-US" sz="1100" kern="1200" baseline="0" dirty="0" smtClean="0">
                <a:solidFill>
                  <a:schemeClr val="tx1"/>
                </a:solidFill>
                <a:latin typeface="Arial" charset="0"/>
                <a:ea typeface="+mn-ea"/>
                <a:cs typeface="+mn-cs"/>
              </a:rPr>
              <a:t>s that organizations </a:t>
            </a:r>
            <a:r>
              <a:rPr lang="en-US" sz="1100" kern="1200" dirty="0" smtClean="0">
                <a:solidFill>
                  <a:schemeClr val="tx1"/>
                </a:solidFill>
                <a:latin typeface="Arial" charset="0"/>
                <a:ea typeface="+mn-ea"/>
                <a:cs typeface="+mn-cs"/>
              </a:rPr>
              <a:t>must </a:t>
            </a:r>
            <a:r>
              <a:rPr lang="en-US" sz="1100" kern="1200" baseline="0" dirty="0" smtClean="0">
                <a:solidFill>
                  <a:schemeClr val="tx1"/>
                </a:solidFill>
                <a:latin typeface="Arial" charset="0"/>
                <a:ea typeface="+mn-ea"/>
                <a:cs typeface="+mn-cs"/>
              </a:rPr>
              <a:t>approach fundraising like any other new program or project they begin – get acquainted with the legal framework and parameters and work with legal counsel to develop policies and procedures that will assist with compliance. </a:t>
            </a:r>
          </a:p>
          <a:p>
            <a:pPr>
              <a:spcBef>
                <a:spcPts val="0"/>
              </a:spcBef>
            </a:pPr>
            <a:endParaRPr lang="en-US" sz="1100" kern="1200" baseline="0" dirty="0" smtClean="0">
              <a:solidFill>
                <a:schemeClr val="tx1"/>
              </a:solidFill>
              <a:latin typeface="Arial" charset="0"/>
              <a:ea typeface="+mn-ea"/>
              <a:cs typeface="+mn-cs"/>
            </a:endParaRPr>
          </a:p>
          <a:p>
            <a:pPr>
              <a:spcBef>
                <a:spcPts val="0"/>
              </a:spcBef>
            </a:pPr>
            <a:r>
              <a:rPr lang="en-US" sz="1100" kern="1200" baseline="0" dirty="0" smtClean="0">
                <a:solidFill>
                  <a:schemeClr val="tx1"/>
                </a:solidFill>
                <a:latin typeface="Arial" charset="0"/>
                <a:ea typeface="+mn-ea"/>
                <a:cs typeface="+mn-cs"/>
              </a:rPr>
              <a:t>One of the more notable legal requirements that applies to fundraising activities by CAAs includes one</a:t>
            </a:r>
            <a:r>
              <a:rPr lang="en-US" sz="1100" kern="1200" dirty="0" smtClean="0">
                <a:solidFill>
                  <a:schemeClr val="tx1"/>
                </a:solidFill>
                <a:latin typeface="Arial" charset="0"/>
                <a:ea typeface="+mn-ea"/>
                <a:cs typeface="+mn-cs"/>
              </a:rPr>
              <a:t> that</a:t>
            </a:r>
            <a:r>
              <a:rPr lang="en-US" sz="1100" kern="1200" baseline="0" dirty="0" smtClean="0">
                <a:solidFill>
                  <a:schemeClr val="tx1"/>
                </a:solidFill>
                <a:latin typeface="Arial" charset="0"/>
                <a:ea typeface="+mn-ea"/>
                <a:cs typeface="+mn-cs"/>
              </a:rPr>
              <a:t> we have already discussed. This is the federal grant law restrictions which generally require a federal grantee to obtain</a:t>
            </a:r>
            <a:r>
              <a:rPr lang="en-US" sz="1100" kern="1200" dirty="0" smtClean="0">
                <a:solidFill>
                  <a:schemeClr val="tx1"/>
                </a:solidFill>
                <a:latin typeface="Arial" charset="0"/>
                <a:ea typeface="+mn-ea"/>
                <a:cs typeface="+mn-cs"/>
              </a:rPr>
              <a:t> prior written approval from its federal agency before using federal funds to fundraise.</a:t>
            </a:r>
            <a:r>
              <a:rPr lang="en-US" sz="1100" kern="1200" baseline="0" dirty="0" smtClean="0">
                <a:solidFill>
                  <a:schemeClr val="tx1"/>
                </a:solidFill>
                <a:latin typeface="Arial" charset="0"/>
                <a:ea typeface="+mn-ea"/>
                <a:cs typeface="+mn-cs"/>
              </a:rPr>
              <a:t> Another set of requirements apply to nonprofit CAAs as tax-exempt organizations – these are </a:t>
            </a:r>
            <a:r>
              <a:rPr lang="en-US" sz="1100" kern="1200" dirty="0" smtClean="0">
                <a:solidFill>
                  <a:schemeClr val="tx1"/>
                </a:solidFill>
                <a:latin typeface="Arial" charset="0"/>
                <a:ea typeface="+mn-ea"/>
                <a:cs typeface="+mn-cs"/>
              </a:rPr>
              <a:t>Internal Revenue Service (IRS) rules that generally require donor acknowledgements and disclosures. The rules also may impose a tax on</a:t>
            </a:r>
            <a:r>
              <a:rPr lang="en-US" sz="1100" kern="1200" baseline="0" dirty="0" smtClean="0">
                <a:solidFill>
                  <a:schemeClr val="tx1"/>
                </a:solidFill>
                <a:latin typeface="Arial" charset="0"/>
                <a:ea typeface="+mn-ea"/>
                <a:cs typeface="+mn-cs"/>
              </a:rPr>
              <a:t> the organization </a:t>
            </a:r>
            <a:r>
              <a:rPr lang="en-US" sz="1100" kern="1200" dirty="0" smtClean="0">
                <a:solidFill>
                  <a:schemeClr val="tx1"/>
                </a:solidFill>
                <a:latin typeface="Arial" charset="0"/>
                <a:ea typeface="+mn-ea"/>
                <a:cs typeface="+mn-cs"/>
              </a:rPr>
              <a:t>depending on the type of fundraising</a:t>
            </a:r>
            <a:r>
              <a:rPr lang="en-US" sz="1100" kern="1200" baseline="0" dirty="0" smtClean="0">
                <a:solidFill>
                  <a:schemeClr val="tx1"/>
                </a:solidFill>
                <a:latin typeface="Arial" charset="0"/>
                <a:ea typeface="+mn-ea"/>
                <a:cs typeface="+mn-cs"/>
              </a:rPr>
              <a:t> </a:t>
            </a:r>
            <a:r>
              <a:rPr lang="en-US" sz="1100" kern="1200" dirty="0" smtClean="0">
                <a:solidFill>
                  <a:schemeClr val="tx1"/>
                </a:solidFill>
                <a:latin typeface="Arial" charset="0"/>
                <a:ea typeface="+mn-ea"/>
                <a:cs typeface="+mn-cs"/>
              </a:rPr>
              <a:t>activity the organization engages in.  The</a:t>
            </a:r>
            <a:r>
              <a:rPr lang="en-US" sz="1100" kern="1200" baseline="0" dirty="0" smtClean="0">
                <a:solidFill>
                  <a:schemeClr val="tx1"/>
                </a:solidFill>
                <a:latin typeface="Arial" charset="0"/>
                <a:ea typeface="+mn-ea"/>
                <a:cs typeface="+mn-cs"/>
              </a:rPr>
              <a:t> federal </a:t>
            </a:r>
            <a:r>
              <a:rPr lang="en-US" sz="1100" kern="1200" dirty="0" smtClean="0">
                <a:solidFill>
                  <a:schemeClr val="tx1"/>
                </a:solidFill>
                <a:latin typeface="Arial" charset="0"/>
                <a:ea typeface="+mn-ea"/>
                <a:cs typeface="+mn-cs"/>
              </a:rPr>
              <a:t>Fair Labor Standards Act (wage and</a:t>
            </a:r>
            <a:r>
              <a:rPr lang="en-US" sz="1100" kern="1200" baseline="0" dirty="0" smtClean="0">
                <a:solidFill>
                  <a:schemeClr val="tx1"/>
                </a:solidFill>
                <a:latin typeface="Arial" charset="0"/>
                <a:ea typeface="+mn-ea"/>
                <a:cs typeface="+mn-cs"/>
              </a:rPr>
              <a:t> hour laws</a:t>
            </a:r>
            <a:r>
              <a:rPr lang="en-US" sz="1100" kern="1200" dirty="0" smtClean="0">
                <a:solidFill>
                  <a:schemeClr val="tx1"/>
                </a:solidFill>
                <a:latin typeface="Arial" charset="0"/>
                <a:ea typeface="+mn-ea"/>
                <a:cs typeface="+mn-cs"/>
              </a:rPr>
              <a:t>)</a:t>
            </a:r>
            <a:r>
              <a:rPr lang="en-US" sz="1100" kern="1200" baseline="0" dirty="0" smtClean="0">
                <a:solidFill>
                  <a:schemeClr val="tx1"/>
                </a:solidFill>
                <a:latin typeface="Arial" charset="0"/>
                <a:ea typeface="+mn-ea"/>
                <a:cs typeface="+mn-cs"/>
              </a:rPr>
              <a:t> mostly apply when employers seek to have n</a:t>
            </a:r>
            <a:r>
              <a:rPr lang="en-US" sz="1100" kern="1200" dirty="0" smtClean="0">
                <a:solidFill>
                  <a:schemeClr val="tx1"/>
                </a:solidFill>
                <a:latin typeface="Arial" charset="0"/>
                <a:ea typeface="+mn-ea"/>
                <a:cs typeface="+mn-cs"/>
              </a:rPr>
              <a:t>on-exempt employees “volunteer” for fundraising</a:t>
            </a:r>
            <a:r>
              <a:rPr lang="en-US" sz="1100" kern="1200" baseline="0" dirty="0" smtClean="0">
                <a:solidFill>
                  <a:schemeClr val="tx1"/>
                </a:solidFill>
                <a:latin typeface="Arial" charset="0"/>
                <a:ea typeface="+mn-ea"/>
                <a:cs typeface="+mn-cs"/>
              </a:rPr>
              <a:t> activities. Non-exempt employees must be paid for all hours worked and overtime if they work over 40 hours a week.</a:t>
            </a:r>
            <a:r>
              <a:rPr lang="en-US" sz="1100" kern="1200" dirty="0" smtClean="0">
                <a:solidFill>
                  <a:schemeClr val="tx1"/>
                </a:solidFill>
                <a:latin typeface="Arial" charset="0"/>
                <a:ea typeface="+mn-ea"/>
                <a:cs typeface="+mn-cs"/>
              </a:rPr>
              <a:t> An employer must show the existence of </a:t>
            </a:r>
            <a:r>
              <a:rPr lang="en-US" sz="1100" kern="1200" baseline="0" dirty="0" smtClean="0">
                <a:solidFill>
                  <a:schemeClr val="tx1"/>
                </a:solidFill>
                <a:latin typeface="Arial" charset="0"/>
                <a:ea typeface="+mn-ea"/>
                <a:cs typeface="+mn-cs"/>
              </a:rPr>
              <a:t>certain factors for a non-exempt employee to be viewed under the law as a “volunteer.” Lastly, every state imposes its own requirements around charitable solicitations and gaming activities</a:t>
            </a:r>
            <a:r>
              <a:rPr lang="en-US" sz="1100" kern="1200" dirty="0" smtClean="0">
                <a:solidFill>
                  <a:schemeClr val="tx1"/>
                </a:solidFill>
                <a:latin typeface="Arial" charset="0"/>
                <a:ea typeface="+mn-ea"/>
                <a:cs typeface="+mn-cs"/>
              </a:rPr>
              <a:t>. </a:t>
            </a:r>
            <a:r>
              <a:rPr lang="en-US" sz="1100" kern="1200" smtClean="0">
                <a:solidFill>
                  <a:schemeClr val="tx1"/>
                </a:solidFill>
                <a:latin typeface="Arial" charset="0"/>
                <a:ea typeface="+mn-ea"/>
                <a:cs typeface="+mn-cs"/>
              </a:rPr>
              <a:t>T</a:t>
            </a:r>
            <a:r>
              <a:rPr lang="en-US" sz="1100" kern="1200" baseline="0" smtClean="0">
                <a:solidFill>
                  <a:schemeClr val="tx1"/>
                </a:solidFill>
                <a:latin typeface="Arial" charset="0"/>
                <a:ea typeface="+mn-ea"/>
                <a:cs typeface="+mn-cs"/>
              </a:rPr>
              <a:t>hese requirements usually involve organizations submitting filings, paying fees and/or obtaining licenses to operate such activities, even if they are for charitable purposes.  </a:t>
            </a:r>
            <a:endParaRPr lang="en-US" sz="11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88</a:t>
            </a:fld>
            <a:endParaRPr lang="en-US"/>
          </a:p>
        </p:txBody>
      </p:sp>
    </p:spTree>
    <p:extLst>
      <p:ext uri="{BB962C8B-B14F-4D97-AF65-F5344CB8AC3E}">
        <p14:creationId xmlns:p14="http://schemas.microsoft.com/office/powerpoint/2010/main" xmlns="" val="2301819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89</a:t>
            </a:fld>
            <a:endParaRPr lang="en-US"/>
          </a:p>
        </p:txBody>
      </p:sp>
    </p:spTree>
    <p:extLst>
      <p:ext uri="{BB962C8B-B14F-4D97-AF65-F5344CB8AC3E}">
        <p14:creationId xmlns:p14="http://schemas.microsoft.com/office/powerpoint/2010/main" xmlns="" val="34334221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90</a:t>
            </a:fld>
            <a:endParaRPr lang="en-US"/>
          </a:p>
        </p:txBody>
      </p:sp>
    </p:spTree>
    <p:extLst>
      <p:ext uri="{BB962C8B-B14F-4D97-AF65-F5344CB8AC3E}">
        <p14:creationId xmlns:p14="http://schemas.microsoft.com/office/powerpoint/2010/main" xmlns="" val="25659172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board oversees</a:t>
            </a:r>
            <a:r>
              <a:rPr lang="en-US" sz="1100" b="0" baseline="0" dirty="0" smtClean="0">
                <a:latin typeface="+mn-lt"/>
              </a:rPr>
              <a:t> program performance by reviewing the goals it has set in comparison to the progress made in meeting those goals by the executive director and his or her staff.  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directors prior to the meeting.</a:t>
            </a:r>
            <a:r>
              <a:rPr lang="en-US" sz="1100" baseline="0" dirty="0" smtClean="0">
                <a:latin typeface="+mn-lt"/>
              </a:rPr>
              <a:t> </a:t>
            </a:r>
            <a:r>
              <a:rPr lang="en-US" sz="1100" dirty="0" smtClean="0">
                <a:latin typeface="+mn-lt"/>
              </a:rPr>
              <a:t>At the meeting, the executive director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a:t>
            </a:r>
            <a:r>
              <a:rPr lang="en-US" sz="1100" baseline="0" dirty="0" smtClean="0">
                <a:latin typeface="+mn-lt"/>
              </a:rPr>
              <a:t>  annual review will also</a:t>
            </a:r>
            <a:r>
              <a:rPr lang="en-US" sz="1100" dirty="0" smtClean="0">
                <a:latin typeface="+mn-lt"/>
              </a:rPr>
              <a:t> i</a:t>
            </a:r>
            <a:r>
              <a:rPr lang="en-US" sz="1100" baseline="0" dirty="0" smtClean="0">
                <a:latin typeface="+mn-lt"/>
              </a:rPr>
              <a:t>nvolve assessments of certain</a:t>
            </a:r>
            <a:r>
              <a:rPr lang="en-US" sz="1100" dirty="0" smtClean="0">
                <a:latin typeface="+mn-lt"/>
              </a:rPr>
              <a:t> </a:t>
            </a:r>
            <a:r>
              <a:rPr lang="en-US" sz="1100" baseline="0" dirty="0" smtClean="0">
                <a:latin typeface="+mn-lt"/>
              </a:rPr>
              <a:t>programs</a:t>
            </a:r>
            <a:r>
              <a:rPr lang="en-US" sz="1100" dirty="0" smtClean="0">
                <a:latin typeface="+mn-lt"/>
              </a:rPr>
              <a:t>, and in particular, those programs for which </a:t>
            </a:r>
            <a:r>
              <a:rPr lang="en-US" sz="1100" baseline="0" dirty="0" smtClean="0">
                <a:latin typeface="+mn-lt"/>
              </a:rPr>
              <a:t>decisions regarding the operations supporting the programs need to be made. </a:t>
            </a:r>
            <a:r>
              <a:rPr lang="en-US" sz="1100" dirty="0" smtClean="0">
                <a:latin typeface="+mn-lt"/>
              </a:rPr>
              <a:t>Nevertheless, 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91</a:t>
            </a:fld>
            <a:endParaRPr lang="en-US" dirty="0"/>
          </a:p>
        </p:txBody>
      </p:sp>
    </p:spTree>
    <p:extLst>
      <p:ext uri="{BB962C8B-B14F-4D97-AF65-F5344CB8AC3E}">
        <p14:creationId xmlns:p14="http://schemas.microsoft.com/office/powerpoint/2010/main" xmlns="" val="34334394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92</a:t>
            </a:fld>
            <a:endParaRPr lang="en-US" dirty="0"/>
          </a:p>
        </p:txBody>
      </p:sp>
    </p:spTree>
    <p:extLst>
      <p:ext uri="{BB962C8B-B14F-4D97-AF65-F5344CB8AC3E}">
        <p14:creationId xmlns:p14="http://schemas.microsoft.com/office/powerpoint/2010/main" xmlns="" val="3639604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 and 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93</a:t>
            </a:fld>
            <a:endParaRPr lang="en-US"/>
          </a:p>
        </p:txBody>
      </p:sp>
    </p:spTree>
    <p:extLst>
      <p:ext uri="{BB962C8B-B14F-4D97-AF65-F5344CB8AC3E}">
        <p14:creationId xmlns:p14="http://schemas.microsoft.com/office/powerpoint/2010/main" xmlns="" val="19814718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 and response loop requires inputting measures that assess the relevancy of the data received and the metrics used. </a:t>
            </a:r>
            <a:r>
              <a:rPr lang="en-US" altLang="en-US" sz="1100" b="0" dirty="0" smtClean="0">
                <a:latin typeface="+mn-lt"/>
                <a:cs typeface="Arial" pitchFamily="34" charset="0"/>
              </a:rPr>
              <a:t>The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94</a:t>
            </a:fld>
            <a:endParaRPr lang="en-US"/>
          </a:p>
        </p:txBody>
      </p:sp>
    </p:spTree>
    <p:extLst>
      <p:ext uri="{BB962C8B-B14F-4D97-AF65-F5344CB8AC3E}">
        <p14:creationId xmlns:p14="http://schemas.microsoft.com/office/powerpoint/2010/main" xmlns="" val="9384012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95</a:t>
            </a:fld>
            <a:endParaRPr lang="en-US"/>
          </a:p>
        </p:txBody>
      </p:sp>
    </p:spTree>
    <p:extLst>
      <p:ext uri="{BB962C8B-B14F-4D97-AF65-F5344CB8AC3E}">
        <p14:creationId xmlns:p14="http://schemas.microsoft.com/office/powerpoint/2010/main" xmlns="" val="23509173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When we talk about accountability, we will be looking at actions</a:t>
            </a:r>
            <a:r>
              <a:rPr lang="en-US" sz="1100" baseline="0" dirty="0" smtClean="0">
                <a:latin typeface="+mn-lt"/>
              </a:rPr>
              <a:t> boards can take in three overlapping areas – legal, financial and operational – to support a CAA’s efforts to either maintain or grow into a high-performing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96</a:t>
            </a:fld>
            <a:endParaRPr lang="en-US"/>
          </a:p>
        </p:txBody>
      </p:sp>
    </p:spTree>
    <p:extLst>
      <p:ext uri="{BB962C8B-B14F-4D97-AF65-F5344CB8AC3E}">
        <p14:creationId xmlns:p14="http://schemas.microsoft.com/office/powerpoint/2010/main" xmlns="" val="32627742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As previously discussed, th</a:t>
            </a:r>
            <a:r>
              <a:rPr lang="en-US" sz="1100" baseline="0" dirty="0" smtClean="0">
                <a:latin typeface="+mn-lt"/>
              </a:rPr>
              <a:t>e executive director is the sole employee of the board and is authorized by the board to hire, fire and manage staff.  Board members generally communicate with other staff about organizational business through its one employee, the executive director.  A key board responsibility that is essential to maintaining an accountable organization is to effectively oversee, evaluate and compensate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97</a:t>
            </a:fld>
            <a:endParaRPr lang="en-US"/>
          </a:p>
        </p:txBody>
      </p:sp>
    </p:spTree>
    <p:extLst>
      <p:ext uri="{BB962C8B-B14F-4D97-AF65-F5344CB8AC3E}">
        <p14:creationId xmlns:p14="http://schemas.microsoft.com/office/powerpoint/2010/main" xmlns="" val="258986672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8800" y="228600"/>
            <a:ext cx="3243263" cy="2432050"/>
          </a:xfrm>
        </p:spPr>
      </p:sp>
      <p:sp>
        <p:nvSpPr>
          <p:cNvPr id="3" name="Notes Placeholder 2"/>
          <p:cNvSpPr>
            <a:spLocks noGrp="1"/>
          </p:cNvSpPr>
          <p:nvPr>
            <p:ph type="body" idx="1"/>
          </p:nvPr>
        </p:nvSpPr>
        <p:spPr>
          <a:xfrm>
            <a:off x="228600" y="2710400"/>
            <a:ext cx="6629400" cy="6357400"/>
          </a:xfrm>
        </p:spPr>
        <p:txBody>
          <a:bodyPr>
            <a:noAutofit/>
          </a:bodyPr>
          <a:lstStyle/>
          <a:p>
            <a:pPr>
              <a:lnSpc>
                <a:spcPct val="90000"/>
              </a:lnSpc>
              <a:spcBef>
                <a:spcPts val="0"/>
              </a:spcBef>
            </a:pPr>
            <a:r>
              <a:rPr lang="en-US" sz="1000" b="1" u="none" dirty="0" smtClean="0">
                <a:latin typeface="+mn-lt"/>
              </a:rPr>
              <a:t>Oversee</a:t>
            </a:r>
          </a:p>
          <a:p>
            <a:pPr>
              <a:lnSpc>
                <a:spcPct val="90000"/>
              </a:lnSpc>
              <a:spcBef>
                <a:spcPts val="0"/>
              </a:spcBef>
            </a:pPr>
            <a:r>
              <a:rPr lang="en-US" sz="1000" dirty="0" smtClean="0">
                <a:latin typeface="+mn-lt"/>
              </a:rPr>
              <a:t>In a smoothly running organization, the board</a:t>
            </a:r>
            <a:r>
              <a:rPr lang="en-US" sz="1000" baseline="0" dirty="0" smtClean="0">
                <a:latin typeface="+mn-lt"/>
              </a:rPr>
              <a:t> regularly communicates with the executive director via the board chair who </a:t>
            </a:r>
            <a:r>
              <a:rPr lang="en-US" sz="1000" dirty="0" smtClean="0">
                <a:latin typeface="+mn-lt"/>
              </a:rPr>
              <a:t>will often meet or schedule regular calls with the executive director to discuss new or ongoing concerns. Meeting regularly establishes an opportunity for the board chair to let the executive director know what the board believes</a:t>
            </a:r>
            <a:r>
              <a:rPr lang="en-US" sz="1000" baseline="0" dirty="0" smtClean="0">
                <a:latin typeface="+mn-lt"/>
              </a:rPr>
              <a:t> the </a:t>
            </a:r>
            <a:r>
              <a:rPr lang="en-US" sz="1000" dirty="0" smtClean="0">
                <a:latin typeface="+mn-lt"/>
              </a:rPr>
              <a:t>executive director is doing well and provide appreciation for his or her daily efforts on behalf of the organization. At the same time, it is a way to spot problems between evaluations, before they become critical. </a:t>
            </a:r>
            <a:endParaRPr lang="en-US" sz="1000" baseline="0" dirty="0" smtClean="0">
              <a:latin typeface="+mn-lt"/>
            </a:endParaRP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Being an executive director is a tremendously complex job with many pressures and expectations. If the executive director has been struggling with specific problems such as time management, lack of expertise, or feeling overwhelmed, the board should work to help him/her obtain the needed assistance. For most boards, the board chair will likely be the one to discuss such issues with the executive director and then work with either the full board or a board committee to identify possible solutions such as training in specific subjects, finding an external mentor or considering executive coaching.</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Evaluate</a:t>
            </a:r>
          </a:p>
          <a:p>
            <a:pPr>
              <a:lnSpc>
                <a:spcPct val="90000"/>
              </a:lnSpc>
              <a:spcBef>
                <a:spcPts val="0"/>
              </a:spcBef>
            </a:pPr>
            <a:r>
              <a:rPr lang="en-US" sz="1000" dirty="0" smtClean="0">
                <a:latin typeface="+mn-lt"/>
              </a:rPr>
              <a:t>The executive director is typically central to the success (or failure) of an organization. One of the board’s most critical roles is to perform an annual, written evaluation of the executive director. This evaluation will document both achievements and shortcomings so that the executive director’s performance can be improved to benefit the entire organization as well as his/her own personal growth. </a:t>
            </a: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The evaluation of the executive director actually begins when the board and the executive director agree upon goals and objectives for the coming year. Tying these goals to the strategic plan of the organization is a good way to structure a meaningful performance review for the executive director. The evaluation process often helps align and clarify the goals and expectations of the executive director and provides firm support for executive compensation decisions. While the size and complexity of the board and the organization will dictate what procedures and tools are appropriate for the evaluation, there are some</a:t>
            </a:r>
            <a:r>
              <a:rPr lang="en-US" sz="1000" baseline="0" dirty="0" smtClean="0">
                <a:latin typeface="+mn-lt"/>
              </a:rPr>
              <a:t> general guidelines boards may find useful, which include</a:t>
            </a:r>
            <a:r>
              <a:rPr lang="en-US" sz="1000" dirty="0" smtClean="0">
                <a:latin typeface="+mn-lt"/>
              </a:rPr>
              <a:t>: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Use a board committee </a:t>
            </a:r>
            <a:r>
              <a:rPr lang="en-US" sz="1000" dirty="0" smtClean="0">
                <a:latin typeface="+mn-lt"/>
              </a:rPr>
              <a:t>that could be either a subgroup of the executive, governance or compensation committee (if applicable) or perhaps an ad hoc committee that will handle the logistics, research and written documentation.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Decide on an evaluation tool and the criteria for the review</a:t>
            </a:r>
            <a:r>
              <a:rPr lang="en-US" sz="1000" dirty="0" smtClean="0">
                <a:latin typeface="+mn-lt"/>
              </a:rPr>
              <a:t>.  Many types of evaluation tools are available,</a:t>
            </a:r>
            <a:r>
              <a:rPr lang="en-US" sz="1000" baseline="0" dirty="0" smtClean="0">
                <a:latin typeface="+mn-lt"/>
              </a:rPr>
              <a:t> </a:t>
            </a:r>
            <a:r>
              <a:rPr lang="en-US" sz="1000" dirty="0" smtClean="0">
                <a:latin typeface="+mn-lt"/>
              </a:rPr>
              <a:t>ranging from a checklist of skills and abilities that enable others to “rate” the executive director, to more open-ended tools that allow for individual comments. The executive director and the committee should meet to review the process and the tool.</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Gather input from a variety of sources. </a:t>
            </a:r>
            <a:r>
              <a:rPr lang="en-US" sz="1000" dirty="0" smtClean="0">
                <a:latin typeface="+mn-lt"/>
              </a:rPr>
              <a:t>Include board and staff members, and key partners of the CAA (consider clients, volunteers, donors, community members, etc.) as part of the evaluation. Obtaining input from non-board members may be difficult without anonymity so a board may consider using online surveys that protect confidentiality.</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Set up a face-to-face evaluation meeting</a:t>
            </a:r>
            <a:r>
              <a:rPr lang="en-US" sz="1000" dirty="0" smtClean="0">
                <a:latin typeface="+mn-lt"/>
              </a:rPr>
              <a:t>. Consider having either the board chair, or the chair and one other committee member, meet with the executive director to discuss the evaluation. Such a meeting would typically cover the executive director’s achievements, the areas where he/she might need improvement, and goals for the executive director to focus on in the coming year. It is also a good opportunity to discuss professional development goals for the executive director. If compensation is discussed, the committee should keep a record of that discussion.</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Create a written review and summary</a:t>
            </a:r>
            <a:r>
              <a:rPr lang="en-US" sz="1000" dirty="0" smtClean="0">
                <a:latin typeface="+mn-lt"/>
              </a:rPr>
              <a:t>. Documentation is important because it serves as a point of reference for the board and executive director with respect to those areas where the executive director has been successful, as well as those where he/she can improve performance.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98</a:t>
            </a:fld>
            <a:endParaRPr lang="en-US"/>
          </a:p>
        </p:txBody>
      </p:sp>
    </p:spTree>
    <p:extLst>
      <p:ext uri="{BB962C8B-B14F-4D97-AF65-F5344CB8AC3E}">
        <p14:creationId xmlns:p14="http://schemas.microsoft.com/office/powerpoint/2010/main" xmlns="" val="6024123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kern="1200" dirty="0" smtClean="0">
                <a:solidFill>
                  <a:schemeClr val="tx1"/>
                </a:solidFill>
                <a:latin typeface="+mn-lt"/>
                <a:ea typeface="+mn-ea"/>
                <a:cs typeface="+mn-cs"/>
              </a:rPr>
              <a:t>While</a:t>
            </a:r>
            <a:r>
              <a:rPr lang="en-US" sz="1100" kern="1200" baseline="0" dirty="0" smtClean="0">
                <a:solidFill>
                  <a:schemeClr val="tx1"/>
                </a:solidFill>
                <a:latin typeface="+mn-lt"/>
                <a:ea typeface="+mn-ea"/>
                <a:cs typeface="+mn-cs"/>
              </a:rPr>
              <a:t> performing an annual review of the executive director is a standard practice for nonprofit organizations, CAAs are required to do so under the CSBG Organizational Standards. While t</a:t>
            </a:r>
            <a:r>
              <a:rPr lang="en-US" sz="1100" kern="1200" dirty="0" smtClean="0">
                <a:solidFill>
                  <a:schemeClr val="tx1"/>
                </a:solidFill>
                <a:latin typeface="+mn-lt"/>
                <a:ea typeface="+mn-ea"/>
                <a:cs typeface="+mn-cs"/>
              </a:rPr>
              <a:t>he Standards require that the board conduct a performance appraisal of the executive director within each calendar year,</a:t>
            </a:r>
            <a:r>
              <a:rPr lang="en-US" sz="1100" kern="1200" baseline="0" dirty="0" smtClean="0">
                <a:solidFill>
                  <a:schemeClr val="tx1"/>
                </a:solidFill>
                <a:latin typeface="+mn-lt"/>
                <a:ea typeface="+mn-ea"/>
                <a:cs typeface="+mn-cs"/>
              </a:rPr>
              <a:t> they leave the specific process and procedures for doing so up to the board.</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baseline="0" dirty="0" smtClean="0">
                <a:solidFill>
                  <a:schemeClr val="tx1"/>
                </a:solidFill>
                <a:latin typeface="+mn-lt"/>
                <a:ea typeface="+mn-ea"/>
                <a:cs typeface="+mn-cs"/>
              </a:rPr>
              <a:t>The CAPLAW publication, </a:t>
            </a:r>
            <a:r>
              <a:rPr lang="en-US" sz="1100" i="1" kern="1200" baseline="0" dirty="0" smtClean="0">
                <a:solidFill>
                  <a:schemeClr val="tx1"/>
                </a:solidFill>
                <a:latin typeface="+mn-lt"/>
                <a:ea typeface="+mn-ea"/>
                <a:cs typeface="+mn-cs"/>
              </a:rPr>
              <a:t>Dynamic Duo: A Guide to Enhancing the Board &amp; Executive Director Partnership</a:t>
            </a:r>
            <a:r>
              <a:rPr lang="en-US" sz="1100" kern="1200" baseline="0" dirty="0" smtClean="0">
                <a:solidFill>
                  <a:schemeClr val="tx1"/>
                </a:solidFill>
                <a:latin typeface="+mn-lt"/>
                <a:ea typeface="+mn-ea"/>
                <a:cs typeface="+mn-cs"/>
              </a:rPr>
              <a:t>, offers further information and links to other resources that can help boards with conducting a performance appraisal of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99</a:t>
            </a:fld>
            <a:endParaRPr lang="en-US"/>
          </a:p>
        </p:txBody>
      </p:sp>
    </p:spTree>
    <p:extLst>
      <p:ext uri="{BB962C8B-B14F-4D97-AF65-F5344CB8AC3E}">
        <p14:creationId xmlns:p14="http://schemas.microsoft.com/office/powerpoint/2010/main" xmlns="" val="16650502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Succession planning is key to the sustainability of organizational leadership. The CSBG Organizational Standards specifically require nonprofit CAAs to have in place a written succession plan, approved by the board, for the executive director position. The plan must contain procedures for covering an emergency/unplanned departure and a short-term absence of three months or less, as well as the process for filling a permanent vacancy.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1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national Community Action Partnership has developed a number</a:t>
            </a:r>
            <a:r>
              <a:rPr lang="en-US" sz="1100" kern="1200" baseline="0" dirty="0" smtClean="0">
                <a:solidFill>
                  <a:schemeClr val="tx1"/>
                </a:solidFill>
                <a:latin typeface="+mn-lt"/>
                <a:ea typeface="+mn-ea"/>
                <a:cs typeface="+mn-cs"/>
              </a:rPr>
              <a:t> of </a:t>
            </a:r>
            <a:r>
              <a:rPr lang="en-US" sz="1100" kern="1200" dirty="0" smtClean="0">
                <a:solidFill>
                  <a:schemeClr val="tx1"/>
                </a:solidFill>
                <a:latin typeface="+mn-lt"/>
                <a:ea typeface="+mn-ea"/>
                <a:cs typeface="+mn-cs"/>
              </a:rPr>
              <a:t>executive transition resources that are available on its website.</a:t>
            </a:r>
            <a:r>
              <a:rPr lang="en-US" sz="1100" kern="1200" baseline="0" dirty="0" smtClean="0">
                <a:solidFill>
                  <a:schemeClr val="tx1"/>
                </a:solidFill>
                <a:latin typeface="+mn-lt"/>
                <a:ea typeface="+mn-ea"/>
                <a:cs typeface="+mn-cs"/>
              </a:rPr>
              <a:t> The one referenced on this slide, </a:t>
            </a:r>
            <a:r>
              <a:rPr lang="en-US" sz="1100" i="1" kern="1200" baseline="0" dirty="0" smtClean="0">
                <a:solidFill>
                  <a:schemeClr val="tx1"/>
                </a:solidFill>
                <a:latin typeface="+mn-lt"/>
                <a:ea typeface="+mn-ea"/>
                <a:cs typeface="+mn-cs"/>
              </a:rPr>
              <a:t>Part 2: Executive Succession Planning Guide</a:t>
            </a:r>
            <a:r>
              <a:rPr lang="en-US" sz="1100" kern="1200" baseline="0" dirty="0" smtClean="0">
                <a:solidFill>
                  <a:schemeClr val="tx1"/>
                </a:solidFill>
                <a:latin typeface="+mn-lt"/>
                <a:ea typeface="+mn-ea"/>
                <a:cs typeface="+mn-cs"/>
              </a:rPr>
              <a:t>, specifically discusses ways a tripartite board may develop a plan that is right for its organization.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100</a:t>
            </a:fld>
            <a:endParaRPr lang="en-US" dirty="0"/>
          </a:p>
        </p:txBody>
      </p:sp>
    </p:spTree>
    <p:extLst>
      <p:ext uri="{BB962C8B-B14F-4D97-AF65-F5344CB8AC3E}">
        <p14:creationId xmlns:p14="http://schemas.microsoft.com/office/powerpoint/2010/main" xmlns="" val="27187980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575501"/>
          </a:xfrm>
        </p:spPr>
        <p:txBody>
          <a:bodyPr>
            <a:noAutofit/>
          </a:bodyPr>
          <a:lstStyle/>
          <a:p>
            <a:pPr>
              <a:spcBef>
                <a:spcPts val="0"/>
              </a:spcBef>
            </a:pPr>
            <a:r>
              <a:rPr lang="en-US" sz="1100" dirty="0" smtClean="0">
                <a:latin typeface="+mn-lt"/>
              </a:rPr>
              <a:t>Boards</a:t>
            </a:r>
            <a:r>
              <a:rPr lang="en-US" sz="1100" baseline="0" dirty="0" smtClean="0">
                <a:latin typeface="+mn-lt"/>
              </a:rPr>
              <a:t> oversee the implementation of policies by the CAA and there are a number implicated by this scenario that would have helped to protect this CAA.  These polices include:</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Personnel policies which would establish the </a:t>
            </a:r>
            <a:r>
              <a:rPr lang="en-US" sz="1100" baseline="0" dirty="0" smtClean="0">
                <a:latin typeface="+mn-lt"/>
              </a:rPr>
              <a:t>process to follow</a:t>
            </a:r>
            <a:r>
              <a:rPr lang="en-US" sz="1100" dirty="0" smtClean="0">
                <a:latin typeface="+mn-lt"/>
              </a:rPr>
              <a:t> </a:t>
            </a:r>
            <a:r>
              <a:rPr lang="en-US" sz="1100" baseline="0" dirty="0" smtClean="0">
                <a:latin typeface="+mn-lt"/>
              </a:rPr>
              <a:t>before an employee is terminated.  The policies would detail information about performance reviews, disciplinary measures and employee actions that may result in immediate terminations. The policies would also outline how staff handle employee complaints, especially ones of a serious nature like sexual harassment. The policies would establish the investigation and response required to effectively manage such claims.  </a:t>
            </a:r>
          </a:p>
          <a:p>
            <a:pPr marL="115888" indent="-115888">
              <a:spcBef>
                <a:spcPts val="0"/>
              </a:spcBef>
              <a:buFont typeface="Arial" pitchFamily="34" charset="0"/>
              <a:buNone/>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A whistleblower policy would have instructed Ann on how to report her sexual harassment claims if they were not being properly addressed.  Also, the policy would have provided Ann with one way to report her concerns about the Program</a:t>
            </a:r>
            <a:r>
              <a:rPr lang="en-US" sz="1100" baseline="0" dirty="0" smtClean="0">
                <a:latin typeface="+mn-lt"/>
              </a:rPr>
              <a:t> Director paying</a:t>
            </a:r>
            <a:r>
              <a:rPr lang="en-US" sz="1100" dirty="0" smtClean="0">
                <a:latin typeface="+mn-lt"/>
              </a:rPr>
              <a:t> CAA vendors for personal services using program funds. </a:t>
            </a:r>
          </a:p>
          <a:p>
            <a:pPr marL="115888" indent="-115888">
              <a:spcBef>
                <a:spcPts val="0"/>
              </a:spcBef>
              <a:buFont typeface="Arial" pitchFamily="34" charset="0"/>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A conflicts of interest policy</a:t>
            </a:r>
            <a:r>
              <a:rPr lang="en-US" sz="1100" baseline="0" dirty="0" smtClean="0">
                <a:latin typeface="+mn-lt"/>
              </a:rPr>
              <a:t> is necessary to educate board members,</a:t>
            </a:r>
            <a:r>
              <a:rPr lang="en-US" sz="1100" dirty="0" smtClean="0">
                <a:latin typeface="+mn-lt"/>
              </a:rPr>
              <a:t> like Jackie,</a:t>
            </a:r>
            <a:r>
              <a:rPr lang="en-US" sz="1100" baseline="0" dirty="0" smtClean="0">
                <a:latin typeface="+mn-lt"/>
              </a:rPr>
              <a:t> about situations that may rise to the level of an apparent or real conflict of interest with the organization and how to manage that conflict.  Funding sources impose conflict of interest governance requirements on grantees and, if this CAA has a Head Start program, then either Jackie would not be able to serve as a board member, or Ann would have to resign. The Head Start Act specifically prohibits the immediate family of board members from working for a Head Start grantee, even if the relative is not working for the Head Start program. Prior Head Start guidance indicates that “sister-in-law” is considered an immediate family member for purposes of compliance with the Head Start conflict of interest requirements.</a:t>
            </a:r>
            <a:endParaRPr lang="en-US" sz="1100" dirty="0" smtClean="0">
              <a:latin typeface="+mn-lt"/>
            </a:endParaRPr>
          </a:p>
          <a:p>
            <a:pPr marL="115888" indent="-115888">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Boards should remember that policies are most </a:t>
            </a:r>
            <a:r>
              <a:rPr lang="en-US" sz="1100" baseline="0" dirty="0" smtClean="0">
                <a:latin typeface="+mn-lt"/>
              </a:rPr>
              <a:t>successful when those who are subject to them are trained on how to comply with them and understand what will result from noncompliance.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101</a:t>
            </a:fld>
            <a:endParaRPr lang="en-US"/>
          </a:p>
        </p:txBody>
      </p:sp>
    </p:spTree>
    <p:extLst>
      <p:ext uri="{BB962C8B-B14F-4D97-AF65-F5344CB8AC3E}">
        <p14:creationId xmlns:p14="http://schemas.microsoft.com/office/powerpoint/2010/main" xmlns="" val="9196059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5851856" cy="4182457"/>
          </a:xfrm>
        </p:spPr>
        <p:txBody>
          <a:bodyPr>
            <a:normAutofit/>
          </a:bodyPr>
          <a:lstStyle/>
          <a:p>
            <a:pPr>
              <a:spcBef>
                <a:spcPts val="0"/>
              </a:spcBef>
            </a:pPr>
            <a:r>
              <a:rPr lang="en-US" sz="1100" dirty="0" smtClean="0">
                <a:latin typeface="+mn-lt"/>
              </a:rPr>
              <a:t>Generally, a conflict of interest exists whenever an individual who has authority to make or influen</a:t>
            </a:r>
            <a:r>
              <a:rPr lang="en-US" sz="1100" baseline="0" dirty="0" smtClean="0">
                <a:latin typeface="+mn-lt"/>
              </a:rPr>
              <a:t>ce decisions affecting the CAA, such as a board member or the person who makes procurement decisions, has a personal incentive (often financial) to influence the CAA to take or not take a particular action.</a:t>
            </a:r>
            <a:endParaRPr lang="en-US" sz="1100" dirty="0" smtClean="0">
              <a:latin typeface="+mn-lt"/>
            </a:endParaRPr>
          </a:p>
          <a:p>
            <a:pPr>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The prior scenario highlighted</a:t>
            </a:r>
            <a:r>
              <a:rPr lang="en-US" sz="1100" baseline="0" dirty="0" smtClean="0">
                <a:latin typeface="+mn-lt"/>
              </a:rPr>
              <a:t> one </a:t>
            </a:r>
            <a:r>
              <a:rPr lang="en-US" sz="1100" dirty="0" smtClean="0">
                <a:latin typeface="+mn-lt"/>
              </a:rPr>
              <a:t>reason board members are tasked with managing conflicts of interest  --  funding sources require them to do so.  In addition to the various Head Start conflict of interest requirements that apply to CAAs receiving Head Start funds, the CSBG Organizational Standards specifically require board members to sign a conflict</a:t>
            </a:r>
            <a:r>
              <a:rPr lang="en-US" sz="1100" baseline="0" dirty="0" smtClean="0">
                <a:latin typeface="+mn-lt"/>
              </a:rPr>
              <a:t> of interest policy within the past two years. A robust conflict of interest policy can help protect the organization from losing its tax-exempt status (e.g., because assets or funding is used for the personal benefit of those who exercise influence over the organization) and from negative public perceptions that damage the CAA’s reputation in the community.</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It is important to remember that not all conflicts of interest are objectionable. The goal is to develop a clear process to define conflicts, establish mechanisms to disclose potential conflicts and outline a process and criteria to determine whether a transaction involving a conflict is acceptable and permissible.</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CAPLAW offers sample conflicts of interest policies for CAAs with and without Head Start programs, webinars discussing different conflicts of interest scenarios CAAs may face, and its resource, </a:t>
            </a:r>
            <a:r>
              <a:rPr lang="en-US" sz="1100" i="1" baseline="0" dirty="0" smtClean="0">
                <a:latin typeface="+mn-lt"/>
              </a:rPr>
              <a:t>Tools for Top-Notch CAAs,</a:t>
            </a:r>
            <a:r>
              <a:rPr lang="en-US" sz="1100" baseline="0" dirty="0" smtClean="0">
                <a:latin typeface="+mn-lt"/>
              </a:rPr>
              <a:t> which includes a section that specifically discusses how board members can deal with conflicts of interest.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102</a:t>
            </a:fld>
            <a:endParaRPr lang="en-US" dirty="0"/>
          </a:p>
        </p:txBody>
      </p:sp>
    </p:spTree>
    <p:extLst>
      <p:ext uri="{BB962C8B-B14F-4D97-AF65-F5344CB8AC3E}">
        <p14:creationId xmlns:p14="http://schemas.microsoft.com/office/powerpoint/2010/main" xmlns="" val="27885447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kern="1200" dirty="0" smtClean="0">
                <a:solidFill>
                  <a:schemeClr val="tx1"/>
                </a:solidFill>
                <a:latin typeface="+mn-lt"/>
                <a:ea typeface="+mn-ea"/>
                <a:cs typeface="+mn-cs"/>
              </a:rPr>
              <a:t>A whistleblower policy is one that encourages an organization’s employees, volunteers and other stakeholders to notify designated individuals within the CAA when they have concerns and suspicions regarding fraud, illegal activity and other wrongdoing, and in turn, protects the whistleblower from retaliation.  The earlier scenario</a:t>
            </a:r>
            <a:r>
              <a:rPr lang="en-US" sz="1100" kern="1200" baseline="0" dirty="0" smtClean="0">
                <a:solidFill>
                  <a:schemeClr val="tx1"/>
                </a:solidFill>
                <a:latin typeface="+mn-lt"/>
                <a:ea typeface="+mn-ea"/>
                <a:cs typeface="+mn-cs"/>
              </a:rPr>
              <a:t> highlighted a situation where a whistleblower policy would have helped to protect the CAA. The CSBG Organizational Standards also makes clear that </a:t>
            </a:r>
            <a:r>
              <a:rPr lang="en-US" sz="1100" kern="1200" dirty="0" smtClean="0">
                <a:solidFill>
                  <a:schemeClr val="tx1"/>
                </a:solidFill>
                <a:latin typeface="+mn-lt"/>
                <a:ea typeface="+mn-ea"/>
                <a:cs typeface="+mn-cs"/>
              </a:rPr>
              <a:t>CAAs must have such a policy in place that has been approved by the board. </a:t>
            </a:r>
          </a:p>
          <a:p>
            <a:pPr>
              <a:spcBef>
                <a:spcPts val="0"/>
              </a:spcBef>
            </a:pPr>
            <a:endParaRPr lang="en-US" sz="1100" dirty="0" smtClean="0">
              <a:latin typeface="+mn-lt"/>
            </a:endParaRPr>
          </a:p>
          <a:p>
            <a:pPr lvl="0">
              <a:spcBef>
                <a:spcPts val="0"/>
              </a:spcBef>
              <a:buFont typeface="Arial" pitchFamily="34" charset="0"/>
              <a:buNone/>
            </a:pPr>
            <a:r>
              <a:rPr lang="en-US" sz="1100" kern="1200" baseline="0" dirty="0" smtClean="0">
                <a:solidFill>
                  <a:schemeClr val="tx1"/>
                </a:solidFill>
                <a:latin typeface="+mn-lt"/>
                <a:ea typeface="+mn-ea"/>
                <a:cs typeface="+mn-cs"/>
              </a:rPr>
              <a:t>CAPLAW offers on its website a sample whistleblower policy for CAAs, webinars discussing different whistleblower scenarios CAAs may face, and its resource, </a:t>
            </a:r>
            <a:r>
              <a:rPr lang="en-US" sz="1100" i="1" kern="1200" baseline="0" dirty="0" smtClean="0">
                <a:solidFill>
                  <a:schemeClr val="tx1"/>
                </a:solidFill>
                <a:latin typeface="+mn-lt"/>
                <a:ea typeface="+mn-ea"/>
                <a:cs typeface="+mn-cs"/>
              </a:rPr>
              <a:t>Tools for Top-Notch CAAs,</a:t>
            </a:r>
            <a:r>
              <a:rPr lang="en-US" sz="1100" kern="1200" baseline="0" dirty="0" smtClean="0">
                <a:solidFill>
                  <a:schemeClr val="tx1"/>
                </a:solidFill>
                <a:latin typeface="+mn-lt"/>
                <a:ea typeface="+mn-ea"/>
                <a:cs typeface="+mn-cs"/>
              </a:rPr>
              <a:t> which includes a section that specifically discusses adopting a whistleblower policy. </a:t>
            </a:r>
            <a:endParaRPr lang="en-US" sz="1100" kern="1200" dirty="0" smtClean="0">
              <a:solidFill>
                <a:schemeClr val="tx1"/>
              </a:solidFill>
              <a:latin typeface="+mn-lt"/>
              <a:ea typeface="+mn-ea"/>
              <a:cs typeface="+mn-cs"/>
            </a:endParaRPr>
          </a:p>
          <a:p>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103</a:t>
            </a:fld>
            <a:endParaRPr lang="en-US" dirty="0"/>
          </a:p>
        </p:txBody>
      </p:sp>
    </p:spTree>
    <p:extLst>
      <p:ext uri="{BB962C8B-B14F-4D97-AF65-F5344CB8AC3E}">
        <p14:creationId xmlns:p14="http://schemas.microsoft.com/office/powerpoint/2010/main" xmlns="" val="26312596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The CSBG</a:t>
            </a:r>
            <a:r>
              <a:rPr lang="en-US" sz="1100" b="0" baseline="0" dirty="0" smtClean="0">
                <a:latin typeface="+mn-lt"/>
              </a:rPr>
              <a:t> Organizational Standards also require the board to approve a number of other policies that support an organization’s operations. These policies include:</a:t>
            </a:r>
          </a:p>
          <a:p>
            <a:pPr>
              <a:spcBef>
                <a:spcPts val="0"/>
              </a:spcBef>
            </a:pPr>
            <a:endParaRPr lang="en-US" sz="1100" b="0" baseline="0" dirty="0" smtClean="0">
              <a:latin typeface="+mn-lt"/>
            </a:endParaRPr>
          </a:p>
          <a:p>
            <a:pPr marL="115888" indent="-115888">
              <a:spcBef>
                <a:spcPts val="0"/>
              </a:spcBef>
              <a:buFont typeface="Arial" pitchFamily="34" charset="0"/>
              <a:buChar char="•"/>
            </a:pPr>
            <a:r>
              <a:rPr lang="en-US" sz="1100" b="0" baseline="0" dirty="0" smtClean="0">
                <a:latin typeface="+mn-lt"/>
              </a:rPr>
              <a:t>Fiscal polices that must be updated within the past two years with changes approved by the board; </a:t>
            </a:r>
          </a:p>
          <a:p>
            <a:pPr marL="115888" indent="-115888">
              <a:spcBef>
                <a:spcPts val="0"/>
              </a:spcBef>
              <a:buFont typeface="Arial" pitchFamily="34" charset="0"/>
              <a:buChar char="•"/>
            </a:pPr>
            <a:r>
              <a:rPr lang="en-US" sz="1100" b="0" baseline="0" dirty="0" smtClean="0">
                <a:latin typeface="+mn-lt"/>
              </a:rPr>
              <a:t>Written p</a:t>
            </a:r>
            <a:r>
              <a:rPr lang="en-US" sz="1100" b="0" dirty="0" smtClean="0">
                <a:latin typeface="+mn-lt"/>
              </a:rPr>
              <a:t>ersonnel</a:t>
            </a:r>
            <a:r>
              <a:rPr lang="en-US" sz="1100" b="0" baseline="0" dirty="0" smtClean="0">
                <a:latin typeface="+mn-lt"/>
              </a:rPr>
              <a:t> policies, which must be reviewed by an attorney and approved by the board within the past 5 years. Human resources is an area where CAAs face a fair amount of liability and where CAPLAW receives many questions.  </a:t>
            </a:r>
            <a:r>
              <a:rPr lang="en-US" sz="1100" dirty="0" smtClean="0">
                <a:latin typeface="+mn-lt"/>
              </a:rPr>
              <a:t>Also, the law in this area is constantly evolving, making</a:t>
            </a:r>
            <a:r>
              <a:rPr lang="en-US" sz="1100" baseline="0" dirty="0" smtClean="0">
                <a:latin typeface="+mn-lt"/>
              </a:rPr>
              <a:t> it even more critical</a:t>
            </a:r>
            <a:r>
              <a:rPr lang="en-US" sz="1100" b="0" baseline="0" dirty="0" smtClean="0">
                <a:latin typeface="+mn-lt"/>
              </a:rPr>
              <a:t> that the policies be up-to-date; and</a:t>
            </a:r>
          </a:p>
          <a:p>
            <a:pPr marL="115888" indent="-115888">
              <a:spcBef>
                <a:spcPts val="0"/>
              </a:spcBef>
              <a:buFont typeface="Arial" pitchFamily="34" charset="0"/>
              <a:buChar char="•"/>
            </a:pPr>
            <a:r>
              <a:rPr lang="en-US" sz="1100" b="0" baseline="0" dirty="0" smtClean="0">
                <a:latin typeface="+mn-lt"/>
              </a:rPr>
              <a:t>A written procurement policy, which must be reviewed by the board within the past 5 years. </a:t>
            </a:r>
          </a:p>
          <a:p>
            <a:pPr marL="115888" indent="-115888">
              <a:spcBef>
                <a:spcPts val="0"/>
              </a:spcBef>
            </a:pPr>
            <a:endParaRPr lang="en-US" sz="1100" b="0" baseline="0" dirty="0" smtClean="0">
              <a:latin typeface="+mn-lt"/>
            </a:endParaRPr>
          </a:p>
          <a:p>
            <a:pPr>
              <a:spcBef>
                <a:spcPts val="0"/>
              </a:spcBef>
            </a:pPr>
            <a:r>
              <a:rPr lang="en-US" sz="1100" b="0" baseline="0" dirty="0" smtClean="0">
                <a:latin typeface="+mn-lt"/>
              </a:rPr>
              <a:t>While the Standards only require the board to review and approve the policies, such policies are ineffective if staff are not be trained on them and are not following them.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104</a:t>
            </a:fld>
            <a:endParaRPr lang="en-US" dirty="0"/>
          </a:p>
        </p:txBody>
      </p:sp>
    </p:spTree>
    <p:extLst>
      <p:ext uri="{BB962C8B-B14F-4D97-AF65-F5344CB8AC3E}">
        <p14:creationId xmlns:p14="http://schemas.microsoft.com/office/powerpoint/2010/main" xmlns="" val="15285217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a:t>
            </a:r>
            <a:r>
              <a:rPr lang="en-US" sz="1100" baseline="0" dirty="0" smtClean="0">
                <a:latin typeface="+mn-lt"/>
              </a:rPr>
              <a:t>s should also be aware of other filings that the CAA is required to submit under the Uniform Guidance.</a:t>
            </a:r>
            <a:r>
              <a:rPr lang="en-US" sz="1100" dirty="0" smtClean="0">
                <a:latin typeface="+mn-lt"/>
              </a:rPr>
              <a:t>  Board members could face personal liability if payroll taxes are not paid,</a:t>
            </a:r>
            <a:r>
              <a:rPr lang="en-US" sz="1100" baseline="0" dirty="0" smtClean="0">
                <a:latin typeface="+mn-lt"/>
              </a:rPr>
              <a:t> and thus boards should ensure these are being paid on a timely basis</a:t>
            </a:r>
            <a:r>
              <a:rPr lang="en-US" sz="1100" dirty="0" smtClean="0">
                <a:latin typeface="+mn-lt"/>
              </a:rPr>
              <a:t>.  Further, a CAA, as a tax-exempt organization, is required to report on its Form 990 that the board received a copy of the informational filing—this requirement is reflected in the CSBG Organizational Standards, which require that the CAA’s Form 990 be made available to the board for its review.</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105</a:t>
            </a:fld>
            <a:endParaRPr lang="en-US" dirty="0"/>
          </a:p>
        </p:txBody>
      </p:sp>
    </p:spTree>
    <p:extLst>
      <p:ext uri="{BB962C8B-B14F-4D97-AF65-F5344CB8AC3E}">
        <p14:creationId xmlns:p14="http://schemas.microsoft.com/office/powerpoint/2010/main" xmlns="" val="106173778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One of the board’s primary functions is to oversee</a:t>
            </a:r>
            <a:r>
              <a:rPr lang="en-US" sz="1100" baseline="0" dirty="0" smtClean="0">
                <a:latin typeface="+mn-lt"/>
              </a:rPr>
              <a:t> a CAA’s finances, to determine how to allocate its resources and to protect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Regularly reviewing financial statements </a:t>
            </a:r>
          </a:p>
          <a:p>
            <a:pPr>
              <a:spcBef>
                <a:spcPts val="0"/>
              </a:spcBef>
              <a:buFont typeface="Arial" pitchFamily="34" charset="0"/>
              <a:buChar char="•"/>
            </a:pPr>
            <a:r>
              <a:rPr lang="en-US" sz="1100" dirty="0" smtClean="0">
                <a:latin typeface="+mn-lt"/>
              </a:rPr>
              <a:t>Approving and monitoring the annual budget. </a:t>
            </a:r>
          </a:p>
          <a:p>
            <a:pPr>
              <a:spcBef>
                <a:spcPts val="0"/>
              </a:spcBef>
              <a:buFont typeface="Arial" pitchFamily="34" charset="0"/>
              <a:buChar char="•"/>
            </a:pPr>
            <a:r>
              <a:rPr lang="en-US" sz="1100" dirty="0" smtClean="0">
                <a:latin typeface="+mn-lt"/>
              </a:rPr>
              <a:t>Setting and revisiting the executive director’s/CEO’s compensation and</a:t>
            </a:r>
          </a:p>
          <a:p>
            <a:pPr>
              <a:spcBef>
                <a:spcPts val="0"/>
              </a:spcBef>
              <a:buFont typeface="Arial" pitchFamily="34" charset="0"/>
              <a:buChar char="•"/>
            </a:pPr>
            <a:r>
              <a:rPr lang="en-US" sz="1100" dirty="0" smtClean="0">
                <a:latin typeface="+mn-lt"/>
              </a:rPr>
              <a:t>Selecting and monitoring the auditor.  </a:t>
            </a:r>
          </a:p>
          <a:p>
            <a:pPr>
              <a:spcBef>
                <a:spcPts val="0"/>
              </a:spcBef>
            </a:pPr>
            <a:endParaRPr lang="en-US" sz="1100" dirty="0" smtClean="0">
              <a:latin typeface="+mn-lt"/>
            </a:endParaRPr>
          </a:p>
          <a:p>
            <a:pPr>
              <a:spcBef>
                <a:spcPts val="0"/>
              </a:spcBef>
            </a:pPr>
            <a:r>
              <a:rPr lang="en-US" sz="1100" dirty="0" smtClean="0">
                <a:latin typeface="+mn-lt"/>
              </a:rPr>
              <a:t>We will discuss in greater detail the board’s role with regards to each of these tasks in the following slides. </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106</a:t>
            </a:fld>
            <a:endParaRPr lang="en-US" dirty="0"/>
          </a:p>
        </p:txBody>
      </p:sp>
    </p:spTree>
    <p:extLst>
      <p:ext uri="{BB962C8B-B14F-4D97-AF65-F5344CB8AC3E}">
        <p14:creationId xmlns:p14="http://schemas.microsoft.com/office/powerpoint/2010/main" xmlns="" val="22616494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04801" y="4038600"/>
            <a:ext cx="6477000" cy="5029200"/>
          </a:xfrm>
        </p:spPr>
        <p:txBody>
          <a:bodyPr>
            <a:noAutofit/>
          </a:bodyPr>
          <a:lstStyle/>
          <a:p>
            <a:pPr>
              <a:spcBef>
                <a:spcPts val="0"/>
              </a:spcBef>
            </a:pPr>
            <a:r>
              <a:rPr lang="en-US" sz="1100" dirty="0" smtClean="0">
                <a:latin typeface="+mn-lt"/>
              </a:rPr>
              <a:t>While </a:t>
            </a:r>
            <a:r>
              <a:rPr lang="en-US" sz="1100" dirty="0" err="1" smtClean="0">
                <a:latin typeface="+mn-lt"/>
              </a:rPr>
              <a:t>Moneypenny</a:t>
            </a:r>
            <a:r>
              <a:rPr lang="en-US" sz="1100" dirty="0" smtClean="0">
                <a:latin typeface="+mn-lt"/>
              </a:rPr>
              <a:t> is providing the board with useful information, she is ignoring the value of entity-level financial statements. External stakeholders</a:t>
            </a:r>
            <a:r>
              <a:rPr lang="en-US" sz="1100" baseline="0" dirty="0" smtClean="0">
                <a:latin typeface="+mn-lt"/>
              </a:rPr>
              <a:t> often require financial information that reflects the entity as a whole. For example, i</a:t>
            </a:r>
            <a:r>
              <a:rPr lang="en-US" sz="1100" dirty="0" smtClean="0">
                <a:latin typeface="+mn-lt"/>
              </a:rPr>
              <a:t>f a CAA had a revolving line of credit to finance, the bank, in administering</a:t>
            </a:r>
            <a:r>
              <a:rPr lang="en-US" sz="1100" baseline="0" dirty="0" smtClean="0">
                <a:latin typeface="+mn-lt"/>
              </a:rPr>
              <a:t> the loan, would</a:t>
            </a:r>
            <a:r>
              <a:rPr lang="en-US" sz="1100" dirty="0" smtClean="0">
                <a:latin typeface="+mn-lt"/>
              </a:rPr>
              <a:t> look to the CAA as a whole. This means the board needs to also look at the entity as a whole to make sure that there is sufficient liquidity to satisfy the bank. In other words, the board should be looking at the CAA through the eyes of an</a:t>
            </a:r>
            <a:r>
              <a:rPr lang="en-US" sz="1100" baseline="0" dirty="0" smtClean="0">
                <a:latin typeface="+mn-lt"/>
              </a:rPr>
              <a:t> external stakeholder</a:t>
            </a:r>
            <a:r>
              <a:rPr lang="en-US" sz="1100" dirty="0" smtClean="0">
                <a:latin typeface="+mn-lt"/>
              </a:rPr>
              <a:t>. Moreover, not all assets are restricted to a particular program. CAAs</a:t>
            </a:r>
            <a:r>
              <a:rPr lang="en-US" sz="1100" baseline="0" dirty="0" smtClean="0">
                <a:latin typeface="+mn-lt"/>
              </a:rPr>
              <a:t> may </a:t>
            </a:r>
            <a:r>
              <a:rPr lang="en-US" sz="1100" dirty="0" smtClean="0">
                <a:latin typeface="+mn-lt"/>
              </a:rPr>
              <a:t>have unrestricted cash, receivables, and fixed assets (equipment and buildings). The board should be monitoring these on an ongoing basis. Finally, if the board wants to expand into new areas, it needs to understand the resources available for expansion. </a:t>
            </a:r>
          </a:p>
          <a:p>
            <a:pPr>
              <a:spcBef>
                <a:spcPts val="0"/>
              </a:spcBef>
            </a:pPr>
            <a:endParaRPr lang="en-US" sz="1100" dirty="0" smtClean="0">
              <a:latin typeface="+mn-lt"/>
            </a:endParaRPr>
          </a:p>
          <a:p>
            <a:pPr>
              <a:spcBef>
                <a:spcPts val="0"/>
              </a:spcBef>
            </a:pPr>
            <a:r>
              <a:rPr lang="en-US" sz="1100" dirty="0" smtClean="0">
                <a:latin typeface="+mn-lt"/>
              </a:rPr>
              <a:t>Although </a:t>
            </a:r>
            <a:r>
              <a:rPr lang="en-US" sz="1100" dirty="0" err="1" smtClean="0">
                <a:latin typeface="+mn-lt"/>
              </a:rPr>
              <a:t>Moneypenny</a:t>
            </a:r>
            <a:r>
              <a:rPr lang="en-US" sz="1100" dirty="0" smtClean="0">
                <a:latin typeface="+mn-lt"/>
              </a:rPr>
              <a:t> may have legitimate reasons for disagreeing with the whole-entity approach, she should keep one fact squarely in mind: providing the board with a complete set of financial statements does not preclude her from supplementing the financial statements with schedules that show operations on a program-by-program basis. In fact, providing these supplemental</a:t>
            </a:r>
            <a:r>
              <a:rPr lang="en-US" sz="1100" baseline="0" dirty="0" smtClean="0">
                <a:latin typeface="+mn-lt"/>
              </a:rPr>
              <a:t> schedules </a:t>
            </a:r>
            <a:r>
              <a:rPr lang="en-US" sz="1100" dirty="0" smtClean="0">
                <a:latin typeface="+mn-lt"/>
              </a:rPr>
              <a:t>is an encouraged</a:t>
            </a:r>
            <a:r>
              <a:rPr lang="en-US" sz="1100" baseline="0" dirty="0" smtClean="0">
                <a:latin typeface="+mn-lt"/>
              </a:rPr>
              <a:t> practice and enable the board to assess the financial health of individual programs.</a:t>
            </a:r>
            <a:endParaRPr lang="en-US" sz="1100" dirty="0" smtClean="0">
              <a:latin typeface="+mn-lt"/>
            </a:endParaRPr>
          </a:p>
          <a:p>
            <a:pPr>
              <a:spcBef>
                <a:spcPts val="0"/>
              </a:spcBef>
            </a:pPr>
            <a:endParaRPr lang="en-US" sz="1100" dirty="0" smtClean="0">
              <a:latin typeface="+mn-lt"/>
            </a:endParaRPr>
          </a:p>
          <a:p>
            <a:pPr>
              <a:spcBef>
                <a:spcPts val="0"/>
              </a:spcBef>
            </a:pPr>
            <a:r>
              <a:rPr lang="en-US" sz="1100" b="1" dirty="0" smtClean="0">
                <a:latin typeface="+mn-lt"/>
              </a:rPr>
              <a:t>Lesson</a:t>
            </a:r>
            <a:r>
              <a:rPr lang="en-US" sz="1100" dirty="0" smtClean="0">
                <a:latin typeface="+mn-lt"/>
              </a:rPr>
              <a:t>: A board member who does not receive a complete set of financial statements, including the balance sheet, should demand them. Those who think board members won’t understand them or will be hopelessly confused are doing everyone a disservice, including themselves.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107</a:t>
            </a:fld>
            <a:endParaRPr lang="en-US"/>
          </a:p>
        </p:txBody>
      </p:sp>
    </p:spTree>
    <p:extLst>
      <p:ext uri="{BB962C8B-B14F-4D97-AF65-F5344CB8AC3E}">
        <p14:creationId xmlns:p14="http://schemas.microsoft.com/office/powerpoint/2010/main" xmlns="" val="27813127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Every regular board meeting should include a review of the CAA’s financial statements, be they the year-end audited statements or interim statements. Typically the interim statements are less formal than the audited ones, but if the CAA’s accounting system is a good one, these statements should be relatively accurate. CAPLAW recommends a five-step approach to the periodic review:</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The CAA should have a finance committee. One of the committee’s tasks should be to review the financial statements in advance of the board meeting and report on the statements at the meeting. If the CAA does not have a finance committee, someone should be designated to review the statements in advance of the meeting and lead the discussion. This person could be a board member or the CAA’s CFO or treasurer, depending on the CAA’s resources and circumstances. Even if a non-board member leads the discussion, CAPLAW recommends that the staff member review the statements ahead of time with a board member, such as the treasurer, so that at least one board member will have a more detailed understanding of the statements.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a complete set of financial statements, and if possible, an analysis of the statements from the board’s finance committee or the CAA’s CFO or treasurer. Each board member—no matter how financially illiterate—should review the financial statements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statements. The discussion should 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board should discuss the following matters in detail: auditor’s annual report and management letter; CAA’s annual organization-wide budget; CAA’s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 &amp; A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108</a:t>
            </a:fld>
            <a:endParaRPr lang="en-US"/>
          </a:p>
        </p:txBody>
      </p:sp>
    </p:spTree>
    <p:extLst>
      <p:ext uri="{BB962C8B-B14F-4D97-AF65-F5344CB8AC3E}">
        <p14:creationId xmlns:p14="http://schemas.microsoft.com/office/powerpoint/2010/main" xmlns="" val="100156637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board members are struggling to read</a:t>
            </a:r>
            <a:r>
              <a:rPr lang="en-US" sz="1100" baseline="0" dirty="0" smtClean="0">
                <a:latin typeface="+mn-lt"/>
              </a:rPr>
              <a:t> and understand the CAA’s financial statements, encourage them to review the section from CAPLAW’s </a:t>
            </a:r>
            <a:r>
              <a:rPr lang="en-US" sz="1100" i="1" baseline="0" dirty="0" smtClean="0">
                <a:latin typeface="+mn-lt"/>
              </a:rPr>
              <a:t>Tools for Top-Notch CAAs</a:t>
            </a:r>
            <a:r>
              <a:rPr lang="en-US" sz="1100" baseline="0" dirty="0" smtClean="0">
                <a:latin typeface="+mn-lt"/>
              </a:rPr>
              <a:t>, which walks through each of the financial statements and offers tips on what boards should be focusing on with regards to each of the statements.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109</a:t>
            </a:fld>
            <a:endParaRPr lang="en-US" dirty="0"/>
          </a:p>
        </p:txBody>
      </p:sp>
    </p:spTree>
    <p:extLst>
      <p:ext uri="{BB962C8B-B14F-4D97-AF65-F5344CB8AC3E}">
        <p14:creationId xmlns:p14="http://schemas.microsoft.com/office/powerpoint/2010/main" xmlns="" val="6050094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statements at every meeting.</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110</a:t>
            </a:fld>
            <a:endParaRPr lang="en-US" dirty="0"/>
          </a:p>
        </p:txBody>
      </p:sp>
    </p:spTree>
    <p:extLst>
      <p:ext uri="{BB962C8B-B14F-4D97-AF65-F5344CB8AC3E}">
        <p14:creationId xmlns:p14="http://schemas.microsoft.com/office/powerpoint/2010/main" xmlns="" val="35141888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The</a:t>
            </a:r>
            <a:r>
              <a:rPr lang="en-US" sz="1100" b="0" baseline="0" dirty="0" smtClean="0">
                <a:latin typeface="+mn-lt"/>
              </a:rPr>
              <a:t> annual budget is one of the most useful tools the board will use to monitor the CAA’s performance throughout the year. To ensure that the budget is effectively used, the board should assist its members with developing a high-level understanding of the following:</a:t>
            </a:r>
          </a:p>
          <a:p>
            <a:pPr>
              <a:spcBef>
                <a:spcPts val="0"/>
              </a:spcBef>
            </a:pPr>
            <a:endParaRPr lang="en-US" sz="1100" b="1" dirty="0" smtClean="0">
              <a:latin typeface="+mn-lt"/>
            </a:endParaRPr>
          </a:p>
          <a:p>
            <a:pPr>
              <a:spcBef>
                <a:spcPts val="0"/>
              </a:spcBef>
            </a:pPr>
            <a:r>
              <a:rPr lang="en-US" sz="1100" b="1" dirty="0" smtClean="0">
                <a:latin typeface="+mn-lt"/>
              </a:rPr>
              <a:t>Budget</a:t>
            </a:r>
            <a:r>
              <a:rPr lang="en-US" sz="1100" b="1" baseline="0" dirty="0" smtClean="0">
                <a:latin typeface="+mn-lt"/>
              </a:rPr>
              <a:t> Goals: </a:t>
            </a:r>
            <a:r>
              <a:rPr lang="en-US" sz="1100" dirty="0" smtClean="0">
                <a:latin typeface="+mn-lt"/>
              </a:rPr>
              <a:t>Each board must determine its overall financial goals for the year covered by the annual operating budget. CAAs are encouraged to work toward long-term sustainability, which requires building both cash reserves and net assets (the nonprofit term for equity or net worth). To achieve these sustainability goals, the CAA must budget to have overall income exceed overall expenses in the annual budget. Unfortunately, many governmental funding agreements are structured on a “use it or lose it” cost reimbursement basis. Budgeting to generate income that is greater than expenses requires the CAA to develop additional strategies to overcome the limitations of cost reimbursement contracts.</a:t>
            </a:r>
          </a:p>
          <a:p>
            <a:pPr>
              <a:spcBef>
                <a:spcPts val="0"/>
              </a:spcBef>
            </a:pPr>
            <a:endParaRPr lang="en-US" sz="1100"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should develop budgets for each program. It should also develop cost centers for general administration and fundraising.</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the need for strong financial systems and processes and are able to effectively</a:t>
            </a:r>
            <a:r>
              <a:rPr lang="en-US" sz="1100" dirty="0" smtClean="0">
                <a:latin typeface="+mn-lt"/>
              </a:rPr>
              <a:t> oversee the CAA’s financial compliance</a:t>
            </a:r>
            <a:r>
              <a:rPr lang="en-US" sz="1100" baseline="0" dirty="0" smtClean="0">
                <a:latin typeface="+mn-lt"/>
              </a:rPr>
              <a:t>.</a:t>
            </a:r>
          </a:p>
          <a:p>
            <a:pPr>
              <a:spcBef>
                <a:spcPts val="0"/>
              </a:spcBef>
            </a:pP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111</a:t>
            </a:fld>
            <a:endParaRPr lang="en-US"/>
          </a:p>
        </p:txBody>
      </p:sp>
    </p:spTree>
    <p:extLst>
      <p:ext uri="{BB962C8B-B14F-4D97-AF65-F5344CB8AC3E}">
        <p14:creationId xmlns:p14="http://schemas.microsoft.com/office/powerpoint/2010/main" xmlns="" val="259571201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This section from CAPLAW’s </a:t>
            </a:r>
            <a:r>
              <a:rPr lang="en-US" sz="1100" i="1" dirty="0" smtClean="0">
                <a:latin typeface="+mn-lt"/>
              </a:rPr>
              <a:t>Tools for Top-Notch CAA’s </a:t>
            </a:r>
            <a:r>
              <a:rPr lang="en-US" sz="1100" dirty="0" smtClean="0">
                <a:latin typeface="+mn-lt"/>
              </a:rPr>
              <a:t>will help tripartite boards understand how annual budgets are developed, the purpose they serve and the federal requirements that apply to the budgeting process.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112</a:t>
            </a:fld>
            <a:endParaRPr lang="en-US"/>
          </a:p>
        </p:txBody>
      </p:sp>
    </p:spTree>
    <p:extLst>
      <p:ext uri="{BB962C8B-B14F-4D97-AF65-F5344CB8AC3E}">
        <p14:creationId xmlns:p14="http://schemas.microsoft.com/office/powerpoint/2010/main" xmlns="" val="5528044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The CSBG Organizational Standards require boards to approve an organization-wide budget on an annual basis.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113</a:t>
            </a:fld>
            <a:endParaRPr lang="en-US"/>
          </a:p>
        </p:txBody>
      </p:sp>
    </p:spTree>
    <p:extLst>
      <p:ext uri="{BB962C8B-B14F-4D97-AF65-F5344CB8AC3E}">
        <p14:creationId xmlns:p14="http://schemas.microsoft.com/office/powerpoint/2010/main" xmlns="" val="342538961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a:t>
            </a:r>
            <a:r>
              <a:rPr lang="en-US" sz="1100" baseline="0" dirty="0" smtClean="0">
                <a:latin typeface="+mn-lt"/>
              </a:rPr>
              <a:t> </a:t>
            </a:r>
            <a:r>
              <a:rPr lang="en-US" sz="1100" dirty="0" smtClean="0">
                <a:latin typeface="+mn-lt"/>
              </a:rPr>
              <a:t>answer in notes on next slide.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114</a:t>
            </a:fld>
            <a:endParaRPr lang="en-US"/>
          </a:p>
        </p:txBody>
      </p:sp>
    </p:spTree>
    <p:extLst>
      <p:ext uri="{BB962C8B-B14F-4D97-AF65-F5344CB8AC3E}">
        <p14:creationId xmlns:p14="http://schemas.microsoft.com/office/powerpoint/2010/main" xmlns="" val="26279984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152400"/>
            <a:ext cx="2895600" cy="2171700"/>
          </a:xfrm>
        </p:spPr>
      </p:sp>
      <p:sp>
        <p:nvSpPr>
          <p:cNvPr id="3" name="Notes Placeholder 2"/>
          <p:cNvSpPr>
            <a:spLocks noGrp="1"/>
          </p:cNvSpPr>
          <p:nvPr>
            <p:ph type="body" idx="1"/>
          </p:nvPr>
        </p:nvSpPr>
        <p:spPr>
          <a:xfrm>
            <a:off x="357850" y="2375700"/>
            <a:ext cx="6400800" cy="6615900"/>
          </a:xfrm>
        </p:spPr>
        <p:txBody>
          <a:bodyPr>
            <a:noAutofit/>
          </a:bodyPr>
          <a:lstStyle/>
          <a:p>
            <a:pPr marL="0" marR="0" indent="0" algn="l" defTabSz="914400" rtl="0" eaLnBrk="1" fontAlgn="base" latinLnBrk="0" hangingPunct="1">
              <a:spcBef>
                <a:spcPts val="0"/>
              </a:spcBef>
              <a:spcAft>
                <a:spcPct val="0"/>
              </a:spcAft>
              <a:buClrTx/>
              <a:buSzTx/>
              <a:buFontTx/>
              <a:buNone/>
              <a:tabLst/>
              <a:defRPr/>
            </a:pPr>
            <a:r>
              <a:rPr lang="en-US" sz="1000" dirty="0" smtClean="0">
                <a:latin typeface="+mn-lt"/>
              </a:rPr>
              <a:t>Another important responsibility of a board is to set the compensation it pays to the executive director. Nonprofit CAAs, as tax-exempt organizations, must comply with Internal Revenue Services (IRS) rules when setting an</a:t>
            </a:r>
            <a:r>
              <a:rPr lang="en-US" sz="1000" baseline="0" dirty="0" smtClean="0">
                <a:latin typeface="+mn-lt"/>
              </a:rPr>
              <a:t> executive director’s compensation. The rules require the board to ensure that the </a:t>
            </a:r>
            <a:r>
              <a:rPr lang="en-US" sz="1000" dirty="0" smtClean="0">
                <a:latin typeface="+mn-lt"/>
              </a:rPr>
              <a:t>compensation is reasonable and not excessive.</a:t>
            </a:r>
            <a:r>
              <a:rPr lang="en-US" sz="1000" baseline="0" dirty="0" smtClean="0">
                <a:latin typeface="+mn-lt"/>
              </a:rPr>
              <a:t> The IRS has also established a process for setting executive compensation that, when followed, create a presumption that the compensation is reasonable. If the CAA had followed the IRS’s process, it would have shifted the burden to the IRS to prove that that the compensation paid was excessive and not reasonable.  </a:t>
            </a:r>
          </a:p>
          <a:p>
            <a:pPr marL="0" marR="0" indent="0" algn="l" defTabSz="914400" rtl="0" eaLnBrk="1" fontAlgn="base" latinLnBrk="0" hangingPunct="1">
              <a:spcBef>
                <a:spcPts val="0"/>
              </a:spcBef>
              <a:spcAft>
                <a:spcPct val="0"/>
              </a:spcAft>
              <a:buClrTx/>
              <a:buSzTx/>
              <a:buFontTx/>
              <a:buNone/>
              <a:tabLst/>
              <a:defRPr/>
            </a:pPr>
            <a:endParaRPr lang="en-US" sz="1000" dirty="0" smtClean="0">
              <a:latin typeface="+mn-lt"/>
            </a:endParaRPr>
          </a:p>
          <a:p>
            <a:pPr>
              <a:spcBef>
                <a:spcPts val="0"/>
              </a:spcBef>
            </a:pPr>
            <a:r>
              <a:rPr lang="en-US" sz="1000" dirty="0" smtClean="0">
                <a:latin typeface="+mn-lt"/>
              </a:rPr>
              <a:t>The IRS requirements around executive director compensation are in place to prevent a tax-exempt organization, like a nonprofit CAA, from giving an executive director what may be viewed as excessive compensation. The IRS rules impose taxes on transactions where an individual with substantial influence over an organization receives an excessive economic benefit from the organization. If the compensation is not reasonable, the IRS will invoke “intermediate sanctions”, requiring the individual who received excessive compensation to return the unreasonable portion to the organization and to pay a penalty tax to the IRS. In addition, board members who approved the compensation knowing that it was excessive may also owe penalty taxes. </a:t>
            </a:r>
          </a:p>
          <a:p>
            <a:pPr>
              <a:spcBef>
                <a:spcPts val="0"/>
              </a:spcBef>
            </a:pPr>
            <a:endParaRPr lang="en-US" sz="1000" dirty="0" smtClean="0">
              <a:latin typeface="+mn-lt"/>
            </a:endParaRPr>
          </a:p>
          <a:p>
            <a:pPr>
              <a:spcBef>
                <a:spcPts val="0"/>
              </a:spcBef>
            </a:pPr>
            <a:r>
              <a:rPr lang="en-US" sz="1000" dirty="0" smtClean="0">
                <a:latin typeface="+mn-lt"/>
              </a:rPr>
              <a:t>In</a:t>
            </a:r>
            <a:r>
              <a:rPr lang="en-US" sz="1000" baseline="0" dirty="0" smtClean="0">
                <a:latin typeface="+mn-lt"/>
              </a:rPr>
              <a:t> an effort to establish the reasonableness of an executive director’s compensation, a boards should consider adopting the following approach:</a:t>
            </a:r>
          </a:p>
          <a:p>
            <a:pPr>
              <a:spcBef>
                <a:spcPts val="0"/>
              </a:spcBef>
            </a:pPr>
            <a:endParaRPr lang="en-US" sz="1000" dirty="0" smtClean="0">
              <a:latin typeface="+mn-lt"/>
            </a:endParaRPr>
          </a:p>
          <a:p>
            <a:pPr>
              <a:spcBef>
                <a:spcPts val="0"/>
              </a:spcBef>
            </a:pPr>
            <a:r>
              <a:rPr lang="en-US" sz="1000" b="1" dirty="0" smtClean="0">
                <a:latin typeface="+mn-lt"/>
              </a:rPr>
              <a:t>Use a Board Committee</a:t>
            </a:r>
            <a:r>
              <a:rPr lang="en-US" sz="1000" dirty="0" smtClean="0">
                <a:latin typeface="+mn-lt"/>
              </a:rPr>
              <a:t>: A committee of the board (such as the executive committee or the personnel committee) usually undertakes the responsibility to ensure that the proper compensation analysis is conducted, such as researching comparables, to show that salary ranges and compensations are reasonable.</a:t>
            </a:r>
          </a:p>
          <a:p>
            <a:pPr>
              <a:spcBef>
                <a:spcPts val="0"/>
              </a:spcBef>
            </a:pPr>
            <a:endParaRPr lang="en-US" sz="1000" dirty="0" smtClean="0">
              <a:latin typeface="+mn-lt"/>
            </a:endParaRPr>
          </a:p>
          <a:p>
            <a:pPr>
              <a:spcBef>
                <a:spcPts val="0"/>
              </a:spcBef>
            </a:pPr>
            <a:r>
              <a:rPr lang="en-US" sz="1000" b="1" dirty="0" smtClean="0">
                <a:latin typeface="+mn-lt"/>
              </a:rPr>
              <a:t>Assure Board Independence</a:t>
            </a:r>
            <a:r>
              <a:rPr lang="en-US" sz="1000" dirty="0" smtClean="0">
                <a:latin typeface="+mn-lt"/>
              </a:rPr>
              <a:t>: Any board members who have a conflict of interest with respect to the transaction should </a:t>
            </a:r>
            <a:r>
              <a:rPr lang="en-US" sz="1000" dirty="0" err="1" smtClean="0">
                <a:latin typeface="+mn-lt"/>
              </a:rPr>
              <a:t>recuse</a:t>
            </a:r>
            <a:r>
              <a:rPr lang="en-US" sz="1000" dirty="0" smtClean="0">
                <a:latin typeface="+mn-lt"/>
              </a:rPr>
              <a:t> themselves from discussions and voting on the matter.</a:t>
            </a:r>
          </a:p>
          <a:p>
            <a:pPr>
              <a:spcBef>
                <a:spcPts val="0"/>
              </a:spcBef>
            </a:pPr>
            <a:endParaRPr lang="en-US" sz="1000" dirty="0" smtClean="0">
              <a:latin typeface="+mn-lt"/>
            </a:endParaRPr>
          </a:p>
          <a:p>
            <a:pPr>
              <a:spcBef>
                <a:spcPts val="0"/>
              </a:spcBef>
            </a:pPr>
            <a:r>
              <a:rPr lang="en-US" sz="1000" b="1" dirty="0" smtClean="0">
                <a:latin typeface="+mn-lt"/>
              </a:rPr>
              <a:t>Link Pay to Performance: </a:t>
            </a:r>
            <a:r>
              <a:rPr lang="en-US" sz="1000" dirty="0" smtClean="0">
                <a:latin typeface="+mn-lt"/>
              </a:rPr>
              <a:t>Compensation levels and any bonuses should be linked to performance. Establishing compensation goes hand in hand with evaluating performance and setting goals. While cost-of-living increases and incentive compensation under a written plan may</a:t>
            </a:r>
            <a:r>
              <a:rPr lang="en-US" sz="1000" baseline="0" dirty="0" smtClean="0">
                <a:latin typeface="+mn-lt"/>
              </a:rPr>
              <a:t> be</a:t>
            </a:r>
            <a:r>
              <a:rPr lang="en-US" sz="1000" dirty="0" smtClean="0">
                <a:latin typeface="+mn-lt"/>
              </a:rPr>
              <a:t> permissible, boards should avoid increasing compensation levels based on non-performance related factors such as seniority. CAPLAW recommends caution when considering awarding bonuses and incentive compensation because IRS rules that apply to written plans for executive compensation are complex, and many organizations have had costs associated with such compensation disallowed under federal grant rules for either not having a plan or failing to follow their plan.</a:t>
            </a:r>
          </a:p>
          <a:p>
            <a:pPr>
              <a:spcBef>
                <a:spcPts val="0"/>
              </a:spcBef>
            </a:pPr>
            <a:endParaRPr lang="en-US" sz="1000" dirty="0" smtClean="0">
              <a:latin typeface="+mn-lt"/>
            </a:endParaRPr>
          </a:p>
          <a:p>
            <a:pPr>
              <a:spcBef>
                <a:spcPts val="0"/>
              </a:spcBef>
            </a:pPr>
            <a:r>
              <a:rPr lang="en-US" sz="1000" b="1" u="none" dirty="0" smtClean="0">
                <a:latin typeface="+mn-lt"/>
              </a:rPr>
              <a:t>Rely on Meaningful Comparables</a:t>
            </a:r>
            <a:r>
              <a:rPr lang="en-US" sz="1000" dirty="0" smtClean="0">
                <a:latin typeface="+mn-lt"/>
              </a:rPr>
              <a:t>: Use organizations for comparison that are similar to your CAA. To be considered comparable, an organization should conduct similar programs, be relatively equal in size, and have a similar workforce. </a:t>
            </a:r>
          </a:p>
          <a:p>
            <a:pPr>
              <a:spcBef>
                <a:spcPts val="0"/>
              </a:spcBef>
            </a:pPr>
            <a:endParaRPr lang="en-US" sz="1000" dirty="0" smtClean="0">
              <a:latin typeface="+mn-lt"/>
            </a:endParaRPr>
          </a:p>
          <a:p>
            <a:pPr>
              <a:spcBef>
                <a:spcPts val="0"/>
              </a:spcBef>
            </a:pPr>
            <a:r>
              <a:rPr lang="en-US" sz="1000" b="1" dirty="0" smtClean="0">
                <a:latin typeface="+mn-lt"/>
              </a:rPr>
              <a:t>Document the Process</a:t>
            </a:r>
            <a:r>
              <a:rPr lang="en-US" sz="1000" dirty="0" smtClean="0">
                <a:latin typeface="+mn-lt"/>
              </a:rPr>
              <a:t>. In setting the executive director’s compensation, the board should rely on a clearly-defined deliberative process that is documented. The board must adequately document the basis for its determination concurrently with making that determination. </a:t>
            </a:r>
          </a:p>
          <a:p>
            <a:pPr>
              <a:spcBef>
                <a:spcPts val="0"/>
              </a:spcBef>
            </a:pPr>
            <a:endParaRPr lang="en-US" sz="1000" dirty="0" smtClean="0">
              <a:latin typeface="+mn-lt"/>
            </a:endParaRPr>
          </a:p>
          <a:p>
            <a:pPr>
              <a:spcBef>
                <a:spcPts val="0"/>
              </a:spcBef>
            </a:pPr>
            <a:r>
              <a:rPr lang="en-US" sz="1000" dirty="0" smtClean="0">
                <a:latin typeface="+mn-lt"/>
              </a:rPr>
              <a:t>When setting the executive director’s compensation, the board should be aware of funding source requirements that apply to the federal funds that may be used to pay the compensation. For example, typically the federal appropriations</a:t>
            </a:r>
            <a:r>
              <a:rPr lang="en-US" sz="1000" baseline="0" dirty="0" smtClean="0">
                <a:latin typeface="+mn-lt"/>
              </a:rPr>
              <a:t> act which funds all of a CAA’s federal grants impose </a:t>
            </a:r>
            <a:r>
              <a:rPr lang="en-US" sz="1000" dirty="0" smtClean="0">
                <a:latin typeface="+mn-lt"/>
              </a:rPr>
              <a:t>salary caps for an applicable year.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115</a:t>
            </a:fld>
            <a:endParaRPr lang="en-US"/>
          </a:p>
        </p:txBody>
      </p:sp>
    </p:spTree>
    <p:extLst>
      <p:ext uri="{BB962C8B-B14F-4D97-AF65-F5344CB8AC3E}">
        <p14:creationId xmlns:p14="http://schemas.microsoft.com/office/powerpoint/2010/main" xmlns="" val="212316392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a:t>
            </a:r>
            <a:r>
              <a:rPr lang="en-US" sz="1100" kern="1200" baseline="0" dirty="0" smtClean="0">
                <a:solidFill>
                  <a:schemeClr val="tx1"/>
                </a:solidFill>
                <a:latin typeface="+mn-lt"/>
                <a:ea typeface="+mn-ea"/>
                <a:cs typeface="+mn-cs"/>
              </a:rPr>
              <a:t>CSBG Organizational Standards require the board to review and approve the CEO/executive director’s salary on an annual basis. </a:t>
            </a:r>
            <a:r>
              <a:rPr lang="en-US" sz="1100" kern="1200" dirty="0" smtClean="0">
                <a:solidFill>
                  <a:schemeClr val="tx1"/>
                </a:solidFill>
                <a:latin typeface="+mn-lt"/>
                <a:ea typeface="+mn-ea"/>
                <a:cs typeface="+mn-cs"/>
              </a:rPr>
              <a:t>For more information about the board’s role in setting the compensation</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for the executive director and the applicable legal requirements, see CAPLAW’s </a:t>
            </a:r>
            <a:r>
              <a:rPr lang="en-US" sz="1100" i="1" kern="1200" dirty="0" smtClean="0">
                <a:solidFill>
                  <a:schemeClr val="tx1"/>
                </a:solidFill>
                <a:latin typeface="+mn-lt"/>
                <a:ea typeface="+mn-ea"/>
                <a:cs typeface="+mn-cs"/>
              </a:rPr>
              <a:t>Dynamic Duo: A Guide to Enhancing the Board &amp; Executive Director Partnership</a:t>
            </a:r>
            <a:r>
              <a:rPr lang="en-US" sz="1100" kern="1200" dirty="0" smtClean="0">
                <a:solidFill>
                  <a:schemeClr val="tx1"/>
                </a:solidFill>
                <a:latin typeface="+mn-lt"/>
                <a:ea typeface="+mn-ea"/>
                <a:cs typeface="+mn-cs"/>
              </a:rPr>
              <a: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116</a:t>
            </a:fld>
            <a:endParaRPr lang="en-US"/>
          </a:p>
        </p:txBody>
      </p:sp>
    </p:spTree>
    <p:extLst>
      <p:ext uri="{BB962C8B-B14F-4D97-AF65-F5344CB8AC3E}">
        <p14:creationId xmlns:p14="http://schemas.microsoft.com/office/powerpoint/2010/main" xmlns="" val="28056869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81001" y="3657601"/>
            <a:ext cx="6324600" cy="5334000"/>
          </a:xfrm>
        </p:spPr>
        <p:txBody>
          <a:bodyPr>
            <a:normAutofit fontScale="85000" lnSpcReduction="20000"/>
          </a:bodyPr>
          <a:lstStyle/>
          <a:p>
            <a:pPr>
              <a:lnSpc>
                <a:spcPct val="120000"/>
              </a:lnSpc>
              <a:spcBef>
                <a:spcPts val="0"/>
              </a:spcBef>
            </a:pPr>
            <a:r>
              <a:rPr lang="en-US" b="1" dirty="0" smtClean="0">
                <a:latin typeface="+mn-lt"/>
              </a:rPr>
              <a:t>False</a:t>
            </a:r>
            <a:r>
              <a:rPr lang="en-US" dirty="0" smtClean="0">
                <a:latin typeface="+mn-lt"/>
              </a:rPr>
              <a:t>.</a:t>
            </a:r>
            <a:r>
              <a:rPr lang="en-US" baseline="0" dirty="0" smtClean="0">
                <a:latin typeface="+mn-lt"/>
              </a:rPr>
              <a:t> </a:t>
            </a:r>
            <a:r>
              <a:rPr lang="en-US" dirty="0" smtClean="0">
                <a:latin typeface="+mn-lt"/>
              </a:rPr>
              <a:t>The financial statements are management’s responsibility. The auditors are prohibited by professional standards from preparing the financial statements. During the course of an audit, the auditors may demand that the financial statements be adjusted because an accounting principle was incorrectly applied or because errors have been uncovered, but by and large, this is (and should be) the extent of the auditor’s involvement in the preparation of the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True. </a:t>
            </a:r>
            <a:r>
              <a:rPr lang="en-US" dirty="0" smtClean="0">
                <a:latin typeface="+mn-lt"/>
              </a:rPr>
              <a:t>Many think that an audit’s primary purpose is detecting fraud. However,</a:t>
            </a:r>
            <a:r>
              <a:rPr lang="en-US" baseline="0" dirty="0" smtClean="0">
                <a:latin typeface="+mn-lt"/>
              </a:rPr>
              <a:t> t</a:t>
            </a:r>
            <a:r>
              <a:rPr lang="en-US" dirty="0" smtClean="0">
                <a:latin typeface="+mn-lt"/>
              </a:rPr>
              <a:t>he primary purpose of a financial statement audit is to certify the fairness of the financial statements. The professional standards applicable to financial statement audits require an auditor to consider the possibility of fraud to the extent it bears on the fairness of the financial statements, but detection of fraud is not the audit’s primary objective. Management is responsible for detecting and preventing fraud. Management discharges this responsibility by putting in place and continuously improving the CAA’s system of internal controls. Moreover, the audit</a:t>
            </a:r>
            <a:r>
              <a:rPr lang="en-US" baseline="0" dirty="0" smtClean="0">
                <a:latin typeface="+mn-lt"/>
              </a:rPr>
              <a:t> cycle makes the detection of fraud less likely.  D</a:t>
            </a:r>
            <a:r>
              <a:rPr lang="en-US" dirty="0" smtClean="0">
                <a:latin typeface="+mn-lt"/>
              </a:rPr>
              <a:t>epending on the CAA’s size, the auditors conduct an audit over a several week or month period following the close of the CAA’s fiscal year. Even if the auditor shared responsibility for detecting fraud, the fraudster has ten or eleven months following the close of an audit to embezzle, steal, or otherwise defraud a CAA. That is more than enough time to do inflict significant harm.</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Of course, management does benefit from an audit. The mere act of preparing for an audit requires the accounting staff to tie up loose ends and engage in a self-assessment. However, the board is the intended and primary beneficiary of an audit. The audit is an integral part of good internal control and oversight system. The board relies on the financial statements to allocate financial resources, evaluate management, and shape mission. The board looks to the auditor for assurance that it is prudent to rely on management’s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There are two fallacies embedded in this statement. Mission and administration are inextricably linked. Any effort to distinguish between money spent on mission and money spent on administration is artificial. No entity can deliver goods or services without an administrative infrastructure. Without solid administration, money that is spent on mission will go to waste. The challenge is to strike the right balance between direct and indirect expenditures on mission.</a:t>
            </a:r>
          </a:p>
          <a:p>
            <a:pPr>
              <a:lnSpc>
                <a:spcPct val="120000"/>
              </a:lnSpc>
              <a:spcBef>
                <a:spcPts val="0"/>
              </a:spcBef>
            </a:pPr>
            <a:endParaRPr lang="en-US" dirty="0" smtClean="0">
              <a:latin typeface="+mn-lt"/>
            </a:endParaRPr>
          </a:p>
          <a:p>
            <a:pPr>
              <a:lnSpc>
                <a:spcPct val="120000"/>
              </a:lnSpc>
              <a:spcBef>
                <a:spcPts val="0"/>
              </a:spcBef>
            </a:pPr>
            <a:r>
              <a:rPr lang="en-US" dirty="0" smtClean="0">
                <a:latin typeface="+mn-lt"/>
              </a:rPr>
              <a:t>An audit provides concrete benefits. The culminating step in the audit is the issuance of an audit opinion, also referred to as an audit report. Although that piece of paper may provide little or no insight into the audit or the CAA’s</a:t>
            </a:r>
            <a:r>
              <a:rPr lang="en-US" baseline="0" dirty="0" smtClean="0">
                <a:latin typeface="+mn-lt"/>
              </a:rPr>
              <a:t> </a:t>
            </a:r>
            <a:r>
              <a:rPr lang="en-US" dirty="0" smtClean="0">
                <a:latin typeface="+mn-lt"/>
              </a:rPr>
              <a:t>finances, a well-done audit nevertheless has great value to the CAA. As we will see, management and the board must be willing to work and communicate with the auditor to extract that value.</a:t>
            </a:r>
          </a:p>
          <a:p>
            <a:pPr>
              <a:lnSpc>
                <a:spcPct val="120000"/>
              </a:lnSpc>
              <a:spcBef>
                <a:spcPts val="0"/>
              </a:spcBef>
            </a:pPr>
            <a:endParaRPr lang="en-US"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117</a:t>
            </a:fld>
            <a:endParaRPr lang="en-US"/>
          </a:p>
        </p:txBody>
      </p:sp>
    </p:spTree>
    <p:extLst>
      <p:ext uri="{BB962C8B-B14F-4D97-AF65-F5344CB8AC3E}">
        <p14:creationId xmlns:p14="http://schemas.microsoft.com/office/powerpoint/2010/main" xmlns="" val="78696085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00200" y="304800"/>
            <a:ext cx="3751263" cy="2813050"/>
          </a:xfrm>
        </p:spPr>
      </p:sp>
      <p:sp>
        <p:nvSpPr>
          <p:cNvPr id="3" name="Notes Placeholder 2"/>
          <p:cNvSpPr>
            <a:spLocks noGrp="1"/>
          </p:cNvSpPr>
          <p:nvPr>
            <p:ph type="body" idx="1"/>
          </p:nvPr>
        </p:nvSpPr>
        <p:spPr>
          <a:xfrm>
            <a:off x="304801" y="3352801"/>
            <a:ext cx="6400800" cy="5638800"/>
          </a:xfrm>
        </p:spPr>
        <p:txBody>
          <a:bodyPr>
            <a:normAutofit/>
          </a:bodyPr>
          <a:lstStyle/>
          <a:p>
            <a:pPr>
              <a:spcBef>
                <a:spcPts val="0"/>
              </a:spcBef>
            </a:pPr>
            <a:r>
              <a:rPr lang="en-US" sz="1100" dirty="0" smtClean="0">
                <a:latin typeface="+mn-lt"/>
              </a:rPr>
              <a:t>An audit is a multi-step process whose goal is to assess whether the financial statements prepared by management present an accurate and fair portrayal of the agency’s financial condition, cash flows and operating results. Since the primary purpose of the audit is to provide the board with comfort that management has produced financial statements that present the CAA’s financial results and position accurately in all material respects, the board, not management, should retain the auditor. </a:t>
            </a:r>
          </a:p>
          <a:p>
            <a:pPr>
              <a:spcBef>
                <a:spcPts val="0"/>
              </a:spcBef>
            </a:pPr>
            <a:endParaRPr lang="en-US" sz="1100" dirty="0" smtClean="0">
              <a:latin typeface="+mn-lt"/>
            </a:endParaRPr>
          </a:p>
          <a:p>
            <a:pPr>
              <a:spcBef>
                <a:spcPts val="0"/>
              </a:spcBef>
            </a:pPr>
            <a:r>
              <a:rPr lang="en-US" sz="1100" dirty="0" smtClean="0">
                <a:latin typeface="+mn-lt"/>
              </a:rPr>
              <a:t>The audit committee should assess the auditor’s independence and communicate with the auditor. The auditor is required to communicate to the board: (</a:t>
            </a:r>
            <a:r>
              <a:rPr lang="en-US" sz="1100" dirty="0" err="1" smtClean="0">
                <a:latin typeface="+mn-lt"/>
              </a:rPr>
              <a:t>i</a:t>
            </a:r>
            <a:r>
              <a:rPr lang="en-US" sz="1100" dirty="0" smtClean="0">
                <a:latin typeface="+mn-lt"/>
              </a:rPr>
              <a:t>) the auditor’s responsibilities under Generally Accepted Accounting Standards (GAAS); (ii) an overview of the planned scope and timing of the audit; and (iii) significant findings from the audit. The auditing standards contemplate a formal communication process, specifying which communications are written or oral. Auditing standards require the auditor to communicate to the board significant control deficiencies and material weaknesses in the system of internal controls. The audit committee should have members capable of facilitating the committee’s role in the discussions. These members must understand the implications of the communications and be in a position to demand that management respond appropriately.</a:t>
            </a:r>
          </a:p>
          <a:p>
            <a:pPr>
              <a:spcBef>
                <a:spcPts val="0"/>
              </a:spcBef>
            </a:pPr>
            <a:endParaRPr lang="en-US" sz="1100" dirty="0" smtClean="0">
              <a:latin typeface="+mn-lt"/>
            </a:endParaRPr>
          </a:p>
          <a:p>
            <a:pPr>
              <a:spcBef>
                <a:spcPts val="0"/>
              </a:spcBef>
            </a:pPr>
            <a:r>
              <a:rPr lang="en-US" sz="1100" dirty="0" smtClean="0">
                <a:latin typeface="+mn-lt"/>
              </a:rPr>
              <a:t>The audit committee receives the results of the audit from the auditor and must address any issues raised by the audit. To address these issues, the committee should review the auditor’s written communication regarding control deficiencies, engage in a discussion with management about the deficiencies and the need to make changes in systems, and require periodic progress reports from management. Auditors are required to start their auditing procedures the next year by examining whether previous deficiencies were resolved and how the board handled the audit findings</a:t>
            </a:r>
          </a:p>
          <a:p>
            <a:pPr>
              <a:spcBef>
                <a:spcPts val="0"/>
              </a:spcBef>
            </a:pPr>
            <a:endParaRPr lang="en-US" sz="1100" dirty="0" smtClean="0">
              <a:latin typeface="+mn-lt"/>
            </a:endParaRPr>
          </a:p>
          <a:p>
            <a:pPr>
              <a:spcBef>
                <a:spcPts val="0"/>
              </a:spcBef>
            </a:pPr>
            <a:r>
              <a:rPr lang="en-US" sz="1100" dirty="0" smtClean="0">
                <a:latin typeface="+mn-lt"/>
              </a:rPr>
              <a:t>The audit committee will also work with the auditor to conduct the Single Audit review which is the review required by the federal government for</a:t>
            </a:r>
            <a:r>
              <a:rPr lang="en-US" sz="1100" baseline="0" dirty="0" smtClean="0">
                <a:latin typeface="+mn-lt"/>
              </a:rPr>
              <a:t> organizations that expend a certain amount of federal dollars. The audit focuses on financial and program compliance.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118</a:t>
            </a:fld>
            <a:endParaRPr lang="en-US"/>
          </a:p>
        </p:txBody>
      </p:sp>
    </p:spTree>
    <p:extLst>
      <p:ext uri="{BB962C8B-B14F-4D97-AF65-F5344CB8AC3E}">
        <p14:creationId xmlns:p14="http://schemas.microsoft.com/office/powerpoint/2010/main" xmlns="" val="5801109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943600" cy="4182457"/>
          </a:xfrm>
        </p:spPr>
        <p:txBody>
          <a:bodyPr>
            <a:noAutofit/>
          </a:bodyPr>
          <a:lstStyle/>
          <a:p>
            <a:pPr>
              <a:lnSpc>
                <a:spcPct val="100000"/>
              </a:lnSpc>
              <a:spcBef>
                <a:spcPts val="0"/>
              </a:spcBef>
              <a:buFont typeface="Arial" pitchFamily="34" charset="0"/>
              <a:buNone/>
            </a:pPr>
            <a:r>
              <a:rPr lang="en-US" sz="1100" dirty="0" smtClean="0">
                <a:latin typeface="+mn-lt"/>
              </a:rPr>
              <a:t>The CSBG Organizational Standards require</a:t>
            </a:r>
            <a:r>
              <a:rPr lang="en-US" sz="1100" baseline="0" dirty="0" smtClean="0">
                <a:latin typeface="+mn-lt"/>
              </a:rPr>
              <a:t> the board to be involved in the CAA’s audit by soliciting bids for its audit every five years, formally receiving and accepting the audit bid,</a:t>
            </a:r>
            <a:r>
              <a:rPr lang="en-US" sz="1100" dirty="0" smtClean="0">
                <a:latin typeface="+mn-lt"/>
              </a:rPr>
              <a:t> receiving the audit</a:t>
            </a:r>
            <a:r>
              <a:rPr lang="en-US" sz="1100" baseline="0" dirty="0" smtClean="0">
                <a:latin typeface="+mn-lt"/>
              </a:rPr>
              <a:t> from the auditor, and addressing all findings from the prior years audit when deemed appropriate.</a:t>
            </a:r>
            <a:endParaRPr lang="en-US" sz="1100" dirty="0" smtClean="0">
              <a:latin typeface="+mn-lt"/>
            </a:endParaRPr>
          </a:p>
          <a:p>
            <a:pPr>
              <a:lnSpc>
                <a:spcPct val="100000"/>
              </a:lnSpc>
              <a:spcBef>
                <a:spcPts val="0"/>
              </a:spcBef>
              <a:buFont typeface="Arial" pitchFamily="34" charset="0"/>
              <a:buChar char="•"/>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119</a:t>
            </a:fld>
            <a:endParaRPr lang="en-US" dirty="0"/>
          </a:p>
        </p:txBody>
      </p:sp>
    </p:spTree>
    <p:extLst>
      <p:ext uri="{BB962C8B-B14F-4D97-AF65-F5344CB8AC3E}">
        <p14:creationId xmlns:p14="http://schemas.microsoft.com/office/powerpoint/2010/main" xmlns="" val="7401958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altLang="en-US" sz="1100" dirty="0" smtClean="0">
                <a:latin typeface="+mn-lt"/>
              </a:rPr>
              <a:t>For board members who are not familiar with audits,</a:t>
            </a:r>
            <a:r>
              <a:rPr lang="en-US" altLang="en-US" sz="1100" baseline="0" dirty="0" smtClean="0">
                <a:latin typeface="+mn-lt"/>
              </a:rPr>
              <a:t> </a:t>
            </a:r>
            <a:r>
              <a:rPr lang="en-US" altLang="en-US" sz="1100" dirty="0" smtClean="0">
                <a:latin typeface="+mn-lt"/>
              </a:rPr>
              <a:t>CAPLAW’s </a:t>
            </a:r>
            <a:r>
              <a:rPr lang="en-US" altLang="en-US" sz="1100" i="1" dirty="0" smtClean="0">
                <a:latin typeface="+mn-lt"/>
              </a:rPr>
              <a:t>Tools</a:t>
            </a:r>
            <a:r>
              <a:rPr lang="en-US" altLang="en-US" sz="1100" i="1" baseline="0" dirty="0" smtClean="0">
                <a:latin typeface="+mn-lt"/>
              </a:rPr>
              <a:t> for Top-Notch CAAs</a:t>
            </a:r>
            <a:r>
              <a:rPr lang="en-US" altLang="en-US" sz="1100" dirty="0" smtClean="0">
                <a:latin typeface="+mn-lt"/>
              </a:rPr>
              <a:t> explains the role of the board versus management in the audit process as well as the duties of an audit committee and the purpose of management letters received at</a:t>
            </a:r>
            <a:r>
              <a:rPr lang="en-US" altLang="en-US" sz="1100" baseline="0" dirty="0" smtClean="0">
                <a:latin typeface="+mn-lt"/>
              </a:rPr>
              <a:t> the conclusion </a:t>
            </a:r>
            <a:r>
              <a:rPr lang="en-US" altLang="en-US" sz="1100" dirty="0" smtClean="0">
                <a:latin typeface="+mn-lt"/>
              </a:rPr>
              <a:t>of an audit.</a:t>
            </a:r>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6130" indent="-275434" eaLnBrk="0" hangingPunct="0">
              <a:defRPr>
                <a:solidFill>
                  <a:schemeClr val="tx1"/>
                </a:solidFill>
                <a:latin typeface="Arial" pitchFamily="34" charset="0"/>
              </a:defRPr>
            </a:lvl2pPr>
            <a:lvl3pPr marL="1101738" indent="-220348" eaLnBrk="0" hangingPunct="0">
              <a:defRPr>
                <a:solidFill>
                  <a:schemeClr val="tx1"/>
                </a:solidFill>
                <a:latin typeface="Arial" pitchFamily="34" charset="0"/>
              </a:defRPr>
            </a:lvl3pPr>
            <a:lvl4pPr marL="1542433" indent="-220348" eaLnBrk="0" hangingPunct="0">
              <a:defRPr>
                <a:solidFill>
                  <a:schemeClr val="tx1"/>
                </a:solidFill>
                <a:latin typeface="Arial" pitchFamily="34" charset="0"/>
              </a:defRPr>
            </a:lvl4pPr>
            <a:lvl5pPr marL="1983128" indent="-220348" eaLnBrk="0" hangingPunct="0">
              <a:defRPr>
                <a:solidFill>
                  <a:schemeClr val="tx1"/>
                </a:solidFill>
                <a:latin typeface="Arial" pitchFamily="34" charset="0"/>
              </a:defRPr>
            </a:lvl5pPr>
            <a:lvl6pPr marL="2423823" indent="-220348" eaLnBrk="0" fontAlgn="base" hangingPunct="0">
              <a:spcBef>
                <a:spcPct val="0"/>
              </a:spcBef>
              <a:spcAft>
                <a:spcPct val="0"/>
              </a:spcAft>
              <a:defRPr>
                <a:solidFill>
                  <a:schemeClr val="tx1"/>
                </a:solidFill>
                <a:latin typeface="Arial" pitchFamily="34" charset="0"/>
              </a:defRPr>
            </a:lvl6pPr>
            <a:lvl7pPr marL="2864518" indent="-220348" eaLnBrk="0" fontAlgn="base" hangingPunct="0">
              <a:spcBef>
                <a:spcPct val="0"/>
              </a:spcBef>
              <a:spcAft>
                <a:spcPct val="0"/>
              </a:spcAft>
              <a:defRPr>
                <a:solidFill>
                  <a:schemeClr val="tx1"/>
                </a:solidFill>
                <a:latin typeface="Arial" pitchFamily="34" charset="0"/>
              </a:defRPr>
            </a:lvl7pPr>
            <a:lvl8pPr marL="3305213" indent="-220348" eaLnBrk="0" fontAlgn="base" hangingPunct="0">
              <a:spcBef>
                <a:spcPct val="0"/>
              </a:spcBef>
              <a:spcAft>
                <a:spcPct val="0"/>
              </a:spcAft>
              <a:defRPr>
                <a:solidFill>
                  <a:schemeClr val="tx1"/>
                </a:solidFill>
                <a:latin typeface="Arial" pitchFamily="34" charset="0"/>
              </a:defRPr>
            </a:lvl8pPr>
            <a:lvl9pPr marL="3745908" indent="-220348" eaLnBrk="0" fontAlgn="base" hangingPunct="0">
              <a:spcBef>
                <a:spcPct val="0"/>
              </a:spcBef>
              <a:spcAft>
                <a:spcPct val="0"/>
              </a:spcAft>
              <a:defRPr>
                <a:solidFill>
                  <a:schemeClr val="tx1"/>
                </a:solidFill>
                <a:latin typeface="Arial" pitchFamily="34" charset="0"/>
              </a:defRPr>
            </a:lvl9pPr>
          </a:lstStyle>
          <a:p>
            <a:pPr eaLnBrk="1" hangingPunct="1"/>
            <a:fld id="{F0EE458A-FBDB-48B2-A1C5-D658C2D3CE3C}" type="slidenum">
              <a:rPr lang="en-US" altLang="en-US" smtClean="0"/>
              <a:pPr eaLnBrk="1" hangingPunct="1"/>
              <a:t>120</a:t>
            </a:fld>
            <a:endParaRPr lang="en-US" altLang="en-US" smtClean="0"/>
          </a:p>
        </p:txBody>
      </p:sp>
    </p:spTree>
    <p:extLst>
      <p:ext uri="{BB962C8B-B14F-4D97-AF65-F5344CB8AC3E}">
        <p14:creationId xmlns:p14="http://schemas.microsoft.com/office/powerpoint/2010/main" xmlns="" val="39739362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10000"/>
              </a:lnSpc>
              <a:spcBef>
                <a:spcPts val="0"/>
              </a:spcBef>
            </a:pPr>
            <a:r>
              <a:rPr lang="en-US" sz="1100" dirty="0" smtClean="0">
                <a:latin typeface="+mn-lt"/>
              </a:rPr>
              <a:t>The tone at the top is the message about ethics and integrity that organization leaders send through their words and behaviors. Visible commitment by the organization’s board and senior management is essential to cultivating a culture of compliance and high ethical standards.</a:t>
            </a:r>
            <a:r>
              <a:rPr lang="en-US" sz="1100" baseline="0" dirty="0" smtClean="0">
                <a:latin typeface="+mn-lt"/>
              </a:rPr>
              <a:t> </a:t>
            </a:r>
            <a:r>
              <a:rPr lang="en-US" sz="1100" dirty="0" smtClean="0">
                <a:latin typeface="+mn-lt"/>
              </a:rPr>
              <a:t>The tone at the top needs to be one that emphasizes accountability, knowledge of procedures, compliance, and honesty.</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Failure to reinforce these principles will be an open invitation to staff to cut corners for the sake of expediency, to avoid or never learn program requirements, and to be sloppy in their attention to details like reconciling accounts and documentation.  </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In this scenario, the finance manager may approach the</a:t>
            </a:r>
            <a:r>
              <a:rPr lang="en-US" sz="1100" baseline="0" dirty="0" smtClean="0">
                <a:latin typeface="+mn-lt"/>
              </a:rPr>
              <a:t> deputy director’s supervisor, executive director, and express his/her concern with the deputy director’s reimbursement request. The CAA could also ensure that its expense reimbursement policy is clear and educate employ on compliance with it.  The executive director may, pursuant to its personnel policies, decide to discipline the Deputy Director for failure to follow organizational policies, if such is found to be the case.</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121</a:t>
            </a:fld>
            <a:endParaRPr lang="en-US"/>
          </a:p>
        </p:txBody>
      </p:sp>
    </p:spTree>
    <p:extLst>
      <p:ext uri="{BB962C8B-B14F-4D97-AF65-F5344CB8AC3E}">
        <p14:creationId xmlns:p14="http://schemas.microsoft.com/office/powerpoint/2010/main" xmlns="" val="29209590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a:spcBef>
                <a:spcPts val="0"/>
              </a:spcBef>
            </a:pPr>
            <a:r>
              <a:rPr lang="en-US" sz="1100" dirty="0" smtClean="0">
                <a:latin typeface="+mn-lt"/>
              </a:rPr>
              <a:t>CAPLAW offers a resource,</a:t>
            </a:r>
            <a:r>
              <a:rPr lang="en-US" sz="1100" baseline="0" dirty="0" smtClean="0">
                <a:latin typeface="+mn-lt"/>
              </a:rPr>
              <a:t> </a:t>
            </a:r>
            <a:r>
              <a:rPr lang="en-US" sz="1100" i="1" dirty="0" smtClean="0">
                <a:latin typeface="+mn-lt"/>
              </a:rPr>
              <a:t>Exemplary Legal Practices and Policies Guidebook, Part I: Do the Right Thing: How to Cultivate a Culture of Compliance and High Ethical Standards </a:t>
            </a:r>
            <a:r>
              <a:rPr lang="en-US" sz="1100" dirty="0" smtClean="0">
                <a:latin typeface="+mn-lt"/>
              </a:rPr>
              <a:t>that walks CAA leaders through ten steps to help them develop an approach to ensuring</a:t>
            </a:r>
            <a:r>
              <a:rPr lang="en-US" sz="1100" baseline="0" dirty="0" smtClean="0">
                <a:latin typeface="+mn-lt"/>
              </a:rPr>
              <a:t> compliance and ethical behavior at the organization. The Guide includes specific examples of actions CAAs have taken to meet each of the steps listed above. The steps represent a continuous process that should be integrated into the CAA’s existing operations.</a:t>
            </a:r>
            <a:endParaRPr lang="en-US" sz="1100" dirty="0">
              <a:latin typeface="+mn-lt"/>
            </a:endParaRPr>
          </a:p>
        </p:txBody>
      </p:sp>
      <p:sp>
        <p:nvSpPr>
          <p:cNvPr id="37892" name="Slide Number Placeholder 3"/>
          <p:cNvSpPr>
            <a:spLocks noGrp="1"/>
          </p:cNvSpPr>
          <p:nvPr>
            <p:ph type="sldNum" sz="quarter" idx="5"/>
          </p:nvPr>
        </p:nvSpPr>
        <p:spPr>
          <a:noFill/>
        </p:spPr>
        <p:txBody>
          <a:bodyPr/>
          <a:lstStyle/>
          <a:p>
            <a:pPr defTabSz="923381"/>
            <a:fld id="{3B06DABD-D89F-4B54-AFC3-B1FCCD73A6BA}" type="slidenum">
              <a:rPr lang="en-US" smtClean="0"/>
              <a:pPr defTabSz="923381"/>
              <a:t>122</a:t>
            </a:fld>
            <a:endParaRPr lang="en-US" dirty="0" smtClean="0"/>
          </a:p>
        </p:txBody>
      </p:sp>
    </p:spTree>
    <p:extLst>
      <p:ext uri="{BB962C8B-B14F-4D97-AF65-F5344CB8AC3E}">
        <p14:creationId xmlns:p14="http://schemas.microsoft.com/office/powerpoint/2010/main" xmlns="" val="10400721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a:t>
            </a:r>
            <a:r>
              <a:rPr lang="en-US" sz="1100" baseline="0" dirty="0" smtClean="0">
                <a:latin typeface="+mn-lt"/>
              </a:rPr>
              <a:t>he CSBG Organizational Standards requires that CAAs conduct a comprehensive risk assessment every 2 years. This risk assessment assists boards in developing a culture of compliance by requiring a comprehensive review of the organization’s systems and processes. The results of the assessment must be reported to the board.  While receiving the report is all that is technically required by the Standards, boards may be involved in helping the CAA identify a tool for the assessment.  </a:t>
            </a:r>
          </a:p>
          <a:p>
            <a:pPr>
              <a:spcBef>
                <a:spcPts val="0"/>
              </a:spcBef>
            </a:pPr>
            <a:endParaRPr lang="en-US" sz="1100" baseline="0" dirty="0" smtClean="0">
              <a:latin typeface="+mn-lt"/>
            </a:endParaRPr>
          </a:p>
          <a:p>
            <a:pPr>
              <a:spcBef>
                <a:spcPts val="0"/>
              </a:spcBef>
            </a:pPr>
            <a:r>
              <a:rPr lang="en-US" sz="1100" baseline="0" dirty="0" smtClean="0">
                <a:latin typeface="+mn-lt"/>
              </a:rPr>
              <a:t>The National Community Action Partnership, in collaboration with the Nonprofit Risk Management Center, developed a risk management tool specifically for CAAs, the link to which is featured on the slide.  </a:t>
            </a:r>
          </a:p>
          <a:p>
            <a:pPr>
              <a:spcBef>
                <a:spcPts val="0"/>
              </a:spcBef>
            </a:pPr>
            <a:endParaRPr lang="en-US" sz="1100" baseline="0" dirty="0" smtClean="0">
              <a:latin typeface="+mn-lt"/>
            </a:endParaRPr>
          </a:p>
          <a:p>
            <a:pPr>
              <a:spcBef>
                <a:spcPts val="0"/>
              </a:spcBef>
            </a:pPr>
            <a:r>
              <a:rPr lang="en-US" sz="1100" baseline="0" dirty="0" smtClean="0">
                <a:latin typeface="+mn-lt"/>
              </a:rPr>
              <a:t>The assessment results </a:t>
            </a:r>
            <a:r>
              <a:rPr lang="en-US" sz="1100" dirty="0" smtClean="0">
                <a:latin typeface="+mn-lt"/>
              </a:rPr>
              <a:t>should provide the board with feedback </a:t>
            </a:r>
            <a:r>
              <a:rPr lang="en-US" sz="1100" baseline="0" dirty="0" smtClean="0">
                <a:latin typeface="+mn-lt"/>
              </a:rPr>
              <a:t>as to the effectiveness of the organization’s procedures and policies and where work needs to be done to improve the CAA’s accountability. A board should follow up on any findings from the risk assessment to ensure that the executive director and his/her staff are addressing identified weaknesses in the CAA’s operations.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123</a:t>
            </a:fld>
            <a:endParaRPr lang="en-US" dirty="0"/>
          </a:p>
        </p:txBody>
      </p:sp>
    </p:spTree>
    <p:extLst>
      <p:ext uri="{BB962C8B-B14F-4D97-AF65-F5344CB8AC3E}">
        <p14:creationId xmlns:p14="http://schemas.microsoft.com/office/powerpoint/2010/main" xmlns="" val="1368063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www.caplaw.org/" TargetMode="External"/><Relationship Id="rId9"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ommunityactionpartnership.com/" TargetMode="External"/><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caplaw.or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caplaw.org/resources/articlesbytopic/Governance/CAPLAW_EffectiveMissionStatement_Fall2010.pdf"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3" Type="http://schemas.openxmlformats.org/officeDocument/2006/relationships/hyperlink" Target="https://communityactionpartnership.com/publication_toolkit/a-comprehensive-guide-to-community-action-strategic-planning-final-5/"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caplaw.org/resources/SelfAssessmentDocuments/CAPLAW_BoardComposition%20Matrix_April2012.xls" TargetMode="External"/><Relationship Id="rId5" Type="http://schemas.openxmlformats.org/officeDocument/2006/relationships/image" Target="../media/image16.png"/><Relationship Id="rId4" Type="http://schemas.openxmlformats.org/officeDocument/2006/relationships/hyperlink" Target="https://boardsource.org/board-recruitment-matrix/"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nhnonprofits.org/view/member-benefits/256"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s://nonprofitoregon.org/helpline_resources/Board-Assessment-Tool" TargetMode="External"/><Relationship Id="rId5" Type="http://schemas.openxmlformats.org/officeDocument/2006/relationships/hyperlink" Target="http://www.virtualcap.com/downloads/MPI/IN-CAA-Board-Self-Assessment.pdf" TargetMode="External"/><Relationship Id="rId4" Type="http://schemas.openxmlformats.org/officeDocument/2006/relationships/hyperlink" Target="http://www.councilofnonprofits.org/resources/resources-topic/boards-governance/board-member-self-assessment"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7.xml.rels><?xml version="1.0" encoding="UTF-8" standalone="yes"?>
<Relationships xmlns="http://schemas.openxmlformats.org/package/2006/relationships"><Relationship Id="rId3" Type="http://schemas.openxmlformats.org/officeDocument/2006/relationships/hyperlink" Target="https://grantspace.org/resources/knowledge-base/boards-and-fundraising/"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hyperlink" Target="https://boardsource.org/fundamental-topics-of-nonprofit-board-service/fundraising/" TargetMode="External"/><Relationship Id="rId4" Type="http://schemas.openxmlformats.org/officeDocument/2006/relationships/hyperlink" Target="http://www.grassrootsfundraising.org/"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9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10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 Id="rId9" Type="http://schemas.openxmlformats.org/officeDocument/2006/relationships/hyperlink" Target="http://www.caplaw.org/" TargetMode="External"/></Relationships>
</file>

<file path=ppt/slides/_rels/slide103.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hyperlink" Target="http://www.caplaw.org/" TargetMode="External"/><Relationship Id="rId7" Type="http://schemas.openxmlformats.org/officeDocument/2006/relationships/diagramColors" Target="../diagrams/colors24.xml"/><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 Id="rId9" Type="http://schemas.openxmlformats.org/officeDocument/2006/relationships/image" Target="../media/image21.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3.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hyperlink" Target="http://caplaw.org/resources/PublicationDocuments/DotheRightThing.html" TargetMode="External"/></Relationships>
</file>

<file path=ppt/slides/_rels/slide123.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hyperlink" Target="https://communityactionpartnership.com/online_tools/risk-management-portal/" TargetMode="External"/><Relationship Id="rId7" Type="http://schemas.openxmlformats.org/officeDocument/2006/relationships/diagramColors" Target="../diagrams/colors29.xml"/><Relationship Id="rId2" Type="http://schemas.openxmlformats.org/officeDocument/2006/relationships/notesSlide" Target="../notesSlides/notesSlide123.xml"/><Relationship Id="rId1" Type="http://schemas.openxmlformats.org/officeDocument/2006/relationships/slideLayout" Target="../slideLayouts/slideLayout2.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solidFill>
                  <a:srgbClr val="C00000"/>
                </a:solidFill>
              </a:rPr>
              <a:t>Agenda</a:t>
            </a:r>
          </a:p>
        </p:txBody>
      </p:sp>
      <p:sp>
        <p:nvSpPr>
          <p:cNvPr id="16387" name="Rectangle 3"/>
          <p:cNvSpPr>
            <a:spLocks noGrp="1" noChangeArrowheads="1"/>
          </p:cNvSpPr>
          <p:nvPr>
            <p:ph idx="1"/>
          </p:nvPr>
        </p:nvSpPr>
        <p:spPr>
          <a:xfrm>
            <a:off x="761994" y="1600200"/>
            <a:ext cx="7924800" cy="4482421"/>
          </a:xfrm>
        </p:spPr>
        <p:txBody>
          <a:bodyPr>
            <a:normAutofit/>
          </a:bodyPr>
          <a:lstStyle/>
          <a:p>
            <a:pPr>
              <a:spcBef>
                <a:spcPts val="800"/>
              </a:spcBef>
              <a:spcAft>
                <a:spcPts val="800"/>
              </a:spcAft>
            </a:pPr>
            <a:r>
              <a:rPr lang="en-US" sz="3000" b="0" dirty="0" smtClean="0"/>
              <a:t>Brief Introductions</a:t>
            </a:r>
          </a:p>
          <a:p>
            <a:pPr>
              <a:spcBef>
                <a:spcPts val="800"/>
              </a:spcBef>
              <a:spcAft>
                <a:spcPts val="800"/>
              </a:spcAft>
            </a:pPr>
            <a:r>
              <a:rPr lang="en-US" sz="3000" b="0" dirty="0" smtClean="0"/>
              <a:t>Legal Requirements Governing Tripartite Boards</a:t>
            </a:r>
          </a:p>
          <a:p>
            <a:pPr>
              <a:spcBef>
                <a:spcPts val="800"/>
              </a:spcBef>
              <a:spcAft>
                <a:spcPts val="800"/>
              </a:spcAft>
            </a:pPr>
            <a:r>
              <a:rPr lang="en-US" sz="3000" b="0" dirty="0" smtClean="0"/>
              <a:t>A Few Brief Points About How a Board  of Directors Operates</a:t>
            </a:r>
            <a:endParaRPr lang="en-US" sz="3000" b="0" dirty="0"/>
          </a:p>
          <a:p>
            <a:pPr>
              <a:spcBef>
                <a:spcPts val="800"/>
              </a:spcBef>
              <a:spcAft>
                <a:spcPts val="800"/>
              </a:spcAft>
            </a:pPr>
            <a:r>
              <a:rPr lang="en-US" sz="3000" b="0" dirty="0" smtClean="0"/>
              <a:t>Role of the Tripartite Board</a:t>
            </a:r>
            <a:endParaRPr lang="en-US" sz="3000" b="0" dirty="0"/>
          </a:p>
          <a:p>
            <a:pPr>
              <a:spcBef>
                <a:spcPts val="800"/>
              </a:spcBef>
              <a:spcAft>
                <a:spcPts val="800"/>
              </a:spcAft>
            </a:pPr>
            <a:r>
              <a:rPr lang="en-US" sz="3000" b="0" dirty="0" smtClean="0"/>
              <a:t>Key Responsibilities of the Tripartite Board</a:t>
            </a:r>
          </a:p>
          <a:p>
            <a:pPr>
              <a:spcBef>
                <a:spcPts val="800"/>
              </a:spcBef>
              <a:spcAft>
                <a:spcPts val="800"/>
              </a:spcAft>
              <a:buNone/>
            </a:pPr>
            <a:endParaRPr lang="en-US" sz="3000" b="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Brief Introductions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499534"/>
            <a:ext cx="8229600" cy="1143000"/>
          </a:xfrm>
        </p:spPr>
        <p:txBody>
          <a:bodyPr>
            <a:noAutofit/>
          </a:bodyPr>
          <a:lstStyle/>
          <a:p>
            <a:r>
              <a:rPr lang="en-US" dirty="0" smtClean="0">
                <a:solidFill>
                  <a:srgbClr val="C00000"/>
                </a:solidFill>
              </a:rPr>
              <a:t>Who do we have in the room with us today?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6" name="Rectangle 5"/>
          <p:cNvSpPr/>
          <p:nvPr/>
        </p:nvSpPr>
        <p:spPr>
          <a:xfrm>
            <a:off x="457200" y="1871131"/>
            <a:ext cx="2590800" cy="1066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Member</a:t>
            </a:r>
            <a:endParaRPr lang="en-US" sz="2400" b="1" dirty="0"/>
          </a:p>
        </p:txBody>
      </p:sp>
      <p:sp>
        <p:nvSpPr>
          <p:cNvPr id="7" name="Rectangle 6"/>
          <p:cNvSpPr/>
          <p:nvPr/>
        </p:nvSpPr>
        <p:spPr>
          <a:xfrm>
            <a:off x="3276600" y="1871131"/>
            <a:ext cx="2590800" cy="1066800"/>
          </a:xfrm>
          <a:prstGeom prst="rect">
            <a:avLst/>
          </a:prstGeom>
          <a:solidFill>
            <a:srgbClr val="7F57A7"/>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Chair</a:t>
            </a:r>
            <a:endParaRPr lang="en-US" sz="2400" b="1" dirty="0"/>
          </a:p>
        </p:txBody>
      </p:sp>
      <p:sp>
        <p:nvSpPr>
          <p:cNvPr id="8" name="Rectangle 7"/>
          <p:cNvSpPr/>
          <p:nvPr/>
        </p:nvSpPr>
        <p:spPr>
          <a:xfrm>
            <a:off x="6019800" y="1879599"/>
            <a:ext cx="2590800" cy="1066800"/>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Executive Director</a:t>
            </a:r>
            <a:endParaRPr lang="en-US" sz="2400" b="1" dirty="0"/>
          </a:p>
        </p:txBody>
      </p:sp>
      <p:sp>
        <p:nvSpPr>
          <p:cNvPr id="9" name="Rectangle 8"/>
          <p:cNvSpPr/>
          <p:nvPr/>
        </p:nvSpPr>
        <p:spPr>
          <a:xfrm>
            <a:off x="457200" y="3166531"/>
            <a:ext cx="2590800" cy="1066800"/>
          </a:xfrm>
          <a:prstGeom prst="rect">
            <a:avLst/>
          </a:prstGeom>
          <a:solidFill>
            <a:srgbClr val="00B050"/>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Staff Board Liaison</a:t>
            </a:r>
            <a:endParaRPr lang="en-US" sz="2400" b="1" dirty="0"/>
          </a:p>
        </p:txBody>
      </p:sp>
      <p:sp>
        <p:nvSpPr>
          <p:cNvPr id="10" name="Rectangle 9"/>
          <p:cNvSpPr/>
          <p:nvPr/>
        </p:nvSpPr>
        <p:spPr>
          <a:xfrm>
            <a:off x="3251199" y="3200400"/>
            <a:ext cx="2590800" cy="1066800"/>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Association Staff</a:t>
            </a:r>
            <a:endParaRPr lang="en-US" sz="2400" b="1" dirty="0"/>
          </a:p>
        </p:txBody>
      </p:sp>
      <p:sp>
        <p:nvSpPr>
          <p:cNvPr id="11" name="Rectangle 10"/>
          <p:cNvSpPr/>
          <p:nvPr/>
        </p:nvSpPr>
        <p:spPr>
          <a:xfrm>
            <a:off x="6019800" y="3166534"/>
            <a:ext cx="2590800" cy="1066800"/>
          </a:xfrm>
          <a:prstGeom prst="rect">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CSBG Office Staff</a:t>
            </a:r>
            <a:endParaRPr lang="en-US" sz="2400" b="1" dirty="0"/>
          </a:p>
        </p:txBody>
      </p:sp>
      <p:sp>
        <p:nvSpPr>
          <p:cNvPr id="14" name="Cloud Callout 13"/>
          <p:cNvSpPr/>
          <p:nvPr/>
        </p:nvSpPr>
        <p:spPr>
          <a:xfrm>
            <a:off x="2819400" y="4572000"/>
            <a:ext cx="3962400" cy="1828800"/>
          </a:xfrm>
          <a:prstGeom prst="cloudCallout">
            <a:avLst>
              <a:gd name="adj1" fmla="val -68625"/>
              <a:gd name="adj2" fmla="val 541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Who Else???</a:t>
            </a:r>
            <a:endParaRPr lang="en-US" sz="3200" b="1"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C00000"/>
                </a:solidFill>
              </a:rPr>
              <a:t>Time Flies When You’re Having Fun! Right?!?</a:t>
            </a:r>
            <a:endParaRPr lang="en-US" dirty="0">
              <a:solidFill>
                <a:srgbClr val="C00000"/>
              </a:solidFill>
            </a:endParaRPr>
          </a:p>
        </p:txBody>
      </p:sp>
      <p:sp>
        <p:nvSpPr>
          <p:cNvPr id="3" name="Content Placeholder 2"/>
          <p:cNvSpPr>
            <a:spLocks noGrp="1"/>
          </p:cNvSpPr>
          <p:nvPr>
            <p:ph idx="1"/>
          </p:nvPr>
        </p:nvSpPr>
        <p:spPr>
          <a:xfrm>
            <a:off x="440267" y="1701799"/>
            <a:ext cx="3886200" cy="1422401"/>
          </a:xfrm>
        </p:spPr>
        <p:txBody>
          <a:bodyPr/>
          <a:lstStyle/>
          <a:p>
            <a:r>
              <a:rPr lang="en-US" dirty="0" smtClean="0">
                <a:solidFill>
                  <a:schemeClr val="accent1"/>
                </a:solidFill>
              </a:rPr>
              <a:t>Board Members: </a:t>
            </a:r>
            <a:r>
              <a:rPr lang="en-US" dirty="0" smtClean="0"/>
              <a:t>How many years have you served on the board?</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Content Placeholder 2"/>
          <p:cNvSpPr txBox="1">
            <a:spLocks/>
          </p:cNvSpPr>
          <p:nvPr/>
        </p:nvSpPr>
        <p:spPr>
          <a:xfrm>
            <a:off x="4893730" y="1752600"/>
            <a:ext cx="402167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chemeClr val="accent1"/>
                </a:solidFill>
                <a:effectLst/>
                <a:uLnTx/>
                <a:uFillTx/>
                <a:latin typeface="+mn-lt"/>
                <a:ea typeface="+mn-ea"/>
                <a:cs typeface="+mn-cs"/>
              </a:rPr>
              <a:t>Staff: </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How many years have you worked in Community Action?</a:t>
            </a:r>
          </a:p>
        </p:txBody>
      </p:sp>
      <p:cxnSp>
        <p:nvCxnSpPr>
          <p:cNvPr id="8" name="Curved Connector 7"/>
          <p:cNvCxnSpPr/>
          <p:nvPr/>
        </p:nvCxnSpPr>
        <p:spPr>
          <a:xfrm rot="5400000">
            <a:off x="2650064" y="3776134"/>
            <a:ext cx="3962400" cy="12700"/>
          </a:xfrm>
          <a:prstGeom prst="curvedConnector3">
            <a:avLst>
              <a:gd name="adj1" fmla="val 50427"/>
            </a:avLst>
          </a:prstGeom>
          <a:ln w="28575">
            <a:prstDash val="lgDashDotDot"/>
          </a:ln>
        </p:spPr>
        <p:style>
          <a:lnRef idx="1">
            <a:schemeClr val="accent1"/>
          </a:lnRef>
          <a:fillRef idx="0">
            <a:schemeClr val="accent1"/>
          </a:fillRef>
          <a:effectRef idx="0">
            <a:schemeClr val="accent1"/>
          </a:effectRef>
          <a:fontRef idx="minor">
            <a:schemeClr val="tx1"/>
          </a:fontRef>
        </p:style>
      </p:cxnSp>
      <p:sp>
        <p:nvSpPr>
          <p:cNvPr id="10" name="Smiley Face 9"/>
          <p:cNvSpPr/>
          <p:nvPr/>
        </p:nvSpPr>
        <p:spPr>
          <a:xfrm>
            <a:off x="5562600" y="838200"/>
            <a:ext cx="457200" cy="533400"/>
          </a:xfrm>
          <a:prstGeom prst="smileyFac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709748" y="30480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735874" y="35313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3 to 5 years</a:t>
            </a:r>
          </a:p>
        </p:txBody>
      </p:sp>
      <p:sp>
        <p:nvSpPr>
          <p:cNvPr id="13" name="Content Placeholder 2"/>
          <p:cNvSpPr txBox="1">
            <a:spLocks/>
          </p:cNvSpPr>
          <p:nvPr/>
        </p:nvSpPr>
        <p:spPr>
          <a:xfrm>
            <a:off x="762000" y="40669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5 to 10 years</a:t>
            </a:r>
          </a:p>
        </p:txBody>
      </p:sp>
      <p:sp>
        <p:nvSpPr>
          <p:cNvPr id="14" name="Content Placeholder 2"/>
          <p:cNvSpPr txBox="1">
            <a:spLocks/>
          </p:cNvSpPr>
          <p:nvPr/>
        </p:nvSpPr>
        <p:spPr>
          <a:xfrm>
            <a:off x="735874" y="45763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10 to 15 years</a:t>
            </a:r>
          </a:p>
        </p:txBody>
      </p:sp>
      <p:sp>
        <p:nvSpPr>
          <p:cNvPr id="15" name="Content Placeholder 2"/>
          <p:cNvSpPr txBox="1">
            <a:spLocks/>
          </p:cNvSpPr>
          <p:nvPr/>
        </p:nvSpPr>
        <p:spPr>
          <a:xfrm>
            <a:off x="733696" y="51141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15 to eternity . . .</a:t>
            </a:r>
          </a:p>
        </p:txBody>
      </p:sp>
      <p:sp>
        <p:nvSpPr>
          <p:cNvPr id="16" name="Content Placeholder 2"/>
          <p:cNvSpPr txBox="1">
            <a:spLocks/>
          </p:cNvSpPr>
          <p:nvPr/>
        </p:nvSpPr>
        <p:spPr>
          <a:xfrm>
            <a:off x="5027022" y="31242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5053148" y="36075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3 to 5 years</a:t>
            </a:r>
          </a:p>
        </p:txBody>
      </p:sp>
      <p:sp>
        <p:nvSpPr>
          <p:cNvPr id="18" name="Content Placeholder 2"/>
          <p:cNvSpPr txBox="1">
            <a:spLocks/>
          </p:cNvSpPr>
          <p:nvPr/>
        </p:nvSpPr>
        <p:spPr>
          <a:xfrm>
            <a:off x="5079274" y="41431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5 to 10 years</a:t>
            </a:r>
          </a:p>
        </p:txBody>
      </p:sp>
      <p:sp>
        <p:nvSpPr>
          <p:cNvPr id="19" name="Content Placeholder 2"/>
          <p:cNvSpPr txBox="1">
            <a:spLocks/>
          </p:cNvSpPr>
          <p:nvPr/>
        </p:nvSpPr>
        <p:spPr>
          <a:xfrm>
            <a:off x="5053148" y="46525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10 to 15 years</a:t>
            </a:r>
          </a:p>
        </p:txBody>
      </p:sp>
      <p:sp>
        <p:nvSpPr>
          <p:cNvPr id="20" name="Content Placeholder 2"/>
          <p:cNvSpPr txBox="1">
            <a:spLocks/>
          </p:cNvSpPr>
          <p:nvPr/>
        </p:nvSpPr>
        <p:spPr>
          <a:xfrm>
            <a:off x="5050970" y="51903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15 to eternity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Tells Us Why You are Here!</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Rounded Rectangular Callout 4"/>
          <p:cNvSpPr/>
          <p:nvPr/>
        </p:nvSpPr>
        <p:spPr>
          <a:xfrm>
            <a:off x="685800" y="1600200"/>
            <a:ext cx="5562600" cy="1600200"/>
          </a:xfrm>
          <a:prstGeom prst="wedgeRoundRectCallout">
            <a:avLst>
              <a:gd name="adj1" fmla="val -53353"/>
              <a:gd name="adj2" fmla="val 1180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Board Members</a:t>
            </a:r>
            <a:r>
              <a:rPr lang="en-US" sz="2800" b="1" dirty="0" smtClean="0">
                <a:solidFill>
                  <a:schemeClr val="accent4">
                    <a:lumMod val="50000"/>
                  </a:schemeClr>
                </a:solidFill>
              </a:rPr>
              <a:t>:</a:t>
            </a:r>
          </a:p>
          <a:p>
            <a:pPr algn="ctr"/>
            <a:r>
              <a:rPr lang="en-US" sz="2800" b="1" dirty="0" smtClean="0"/>
              <a:t>What motivated you to join a Community Action board?</a:t>
            </a:r>
            <a:endParaRPr lang="en-US" sz="2800" b="1" dirty="0"/>
          </a:p>
        </p:txBody>
      </p:sp>
      <p:sp>
        <p:nvSpPr>
          <p:cNvPr id="7" name="Rounded Rectangular Callout 6"/>
          <p:cNvSpPr/>
          <p:nvPr/>
        </p:nvSpPr>
        <p:spPr>
          <a:xfrm>
            <a:off x="3048000" y="3657600"/>
            <a:ext cx="5562600" cy="1752600"/>
          </a:xfrm>
          <a:prstGeom prst="wedgeRoundRectCallout">
            <a:avLst>
              <a:gd name="adj1" fmla="val 53063"/>
              <a:gd name="adj2" fmla="val 118056"/>
              <a:gd name="adj3" fmla="val 1666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Staff:</a:t>
            </a:r>
          </a:p>
          <a:p>
            <a:pPr algn="ctr"/>
            <a:r>
              <a:rPr lang="en-US" sz="2800" b="1" dirty="0" smtClean="0"/>
              <a:t>What motivated you to work for a Community Action Agency?</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Takeaways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Rounded Rectangular Callout 4"/>
          <p:cNvSpPr/>
          <p:nvPr/>
        </p:nvSpPr>
        <p:spPr>
          <a:xfrm>
            <a:off x="685800" y="1447800"/>
            <a:ext cx="5562600" cy="1600200"/>
          </a:xfrm>
          <a:prstGeom prst="wedgeRoundRectCallout">
            <a:avLst>
              <a:gd name="adj1" fmla="val -53353"/>
              <a:gd name="adj2" fmla="val 118056"/>
              <a:gd name="adj3" fmla="val 16667"/>
            </a:avLst>
          </a:prstGeom>
          <a:solidFill>
            <a:srgbClr val="893BC3"/>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What do you hope to learn?</a:t>
            </a:r>
            <a:endParaRPr lang="en-US" sz="2800" b="1" dirty="0"/>
          </a:p>
        </p:txBody>
      </p:sp>
      <p:sp>
        <p:nvSpPr>
          <p:cNvPr id="7" name="Rounded Rectangular Callout 6"/>
          <p:cNvSpPr/>
          <p:nvPr/>
        </p:nvSpPr>
        <p:spPr>
          <a:xfrm>
            <a:off x="3048000" y="3581400"/>
            <a:ext cx="5715000" cy="1981200"/>
          </a:xfrm>
          <a:prstGeom prst="wedgeRoundRectCallout">
            <a:avLst>
              <a:gd name="adj1" fmla="val 52454"/>
              <a:gd name="adj2" fmla="val 94056"/>
              <a:gd name="adj3" fmla="val 16667"/>
            </a:avLst>
          </a:prstGeom>
          <a:solidFill>
            <a:srgbClr val="00B050"/>
          </a:solidFill>
          <a:ln>
            <a:solidFill>
              <a:srgbClr val="32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At the end of the presentation, write down 3 action items to take back to your organization.</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Legal Requirements Governing Tripartite Boards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2" y="119658"/>
            <a:ext cx="8229600" cy="1143000"/>
          </a:xfrm>
        </p:spPr>
        <p:txBody>
          <a:bodyPr/>
          <a:lstStyle/>
          <a:p>
            <a:r>
              <a:rPr lang="en-US" dirty="0" smtClean="0">
                <a:solidFill>
                  <a:srgbClr val="C00000"/>
                </a:solidFill>
              </a:rPr>
              <a:t>Legal Requirements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a:t>
            </a:fld>
            <a:endParaRPr lang="en-US" dirty="0"/>
          </a:p>
        </p:txBody>
      </p:sp>
      <p:sp>
        <p:nvSpPr>
          <p:cNvPr id="5" name="Freeform 4"/>
          <p:cNvSpPr/>
          <p:nvPr/>
        </p:nvSpPr>
        <p:spPr>
          <a:xfrm>
            <a:off x="2873369" y="2555389"/>
            <a:ext cx="3066761" cy="2695730"/>
          </a:xfrm>
          <a:custGeom>
            <a:avLst/>
            <a:gdLst>
              <a:gd name="connsiteX0" fmla="*/ 0 w 3066761"/>
              <a:gd name="connsiteY0" fmla="*/ 1347865 h 2695730"/>
              <a:gd name="connsiteX1" fmla="*/ 521028 w 3066761"/>
              <a:gd name="connsiteY1" fmla="*/ 335511 h 2695730"/>
              <a:gd name="connsiteX2" fmla="*/ 1533384 w 3066761"/>
              <a:gd name="connsiteY2" fmla="*/ 2 h 2695730"/>
              <a:gd name="connsiteX3" fmla="*/ 2545739 w 3066761"/>
              <a:gd name="connsiteY3" fmla="*/ 335513 h 2695730"/>
              <a:gd name="connsiteX4" fmla="*/ 3066764 w 3066761"/>
              <a:gd name="connsiteY4" fmla="*/ 1347869 h 2695730"/>
              <a:gd name="connsiteX5" fmla="*/ 2545737 w 3066761"/>
              <a:gd name="connsiteY5" fmla="*/ 2360224 h 2695730"/>
              <a:gd name="connsiteX6" fmla="*/ 1533382 w 3066761"/>
              <a:gd name="connsiteY6" fmla="*/ 2695734 h 2695730"/>
              <a:gd name="connsiteX7" fmla="*/ 521027 w 3066761"/>
              <a:gd name="connsiteY7" fmla="*/ 2360223 h 2695730"/>
              <a:gd name="connsiteX8" fmla="*/ 2 w 3066761"/>
              <a:gd name="connsiteY8" fmla="*/ 1347867 h 2695730"/>
              <a:gd name="connsiteX9" fmla="*/ 0 w 3066761"/>
              <a:gd name="connsiteY9" fmla="*/ 1347865 h 269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6761" h="2695730">
                <a:moveTo>
                  <a:pt x="0" y="1347865"/>
                </a:moveTo>
                <a:cubicBezTo>
                  <a:pt x="1" y="960258"/>
                  <a:pt x="189834" y="591412"/>
                  <a:pt x="521028" y="335511"/>
                </a:cubicBezTo>
                <a:cubicBezTo>
                  <a:pt x="800895" y="119267"/>
                  <a:pt x="1160765" y="2"/>
                  <a:pt x="1533384" y="2"/>
                </a:cubicBezTo>
                <a:cubicBezTo>
                  <a:pt x="1906003" y="2"/>
                  <a:pt x="2265872" y="119269"/>
                  <a:pt x="2545739" y="335513"/>
                </a:cubicBezTo>
                <a:cubicBezTo>
                  <a:pt x="2876932" y="591416"/>
                  <a:pt x="3066764" y="960262"/>
                  <a:pt x="3066764" y="1347869"/>
                </a:cubicBezTo>
                <a:cubicBezTo>
                  <a:pt x="3066764" y="1735476"/>
                  <a:pt x="2876931" y="2104322"/>
                  <a:pt x="2545737" y="2360224"/>
                </a:cubicBezTo>
                <a:cubicBezTo>
                  <a:pt x="2265870" y="2576468"/>
                  <a:pt x="1906001" y="2695734"/>
                  <a:pt x="1533382" y="2695734"/>
                </a:cubicBezTo>
                <a:cubicBezTo>
                  <a:pt x="1160763" y="2695734"/>
                  <a:pt x="800894" y="2576467"/>
                  <a:pt x="521027" y="2360223"/>
                </a:cubicBezTo>
                <a:cubicBezTo>
                  <a:pt x="189834" y="2104321"/>
                  <a:pt x="1" y="1735474"/>
                  <a:pt x="2" y="1347867"/>
                </a:cubicBezTo>
                <a:lnTo>
                  <a:pt x="0" y="1347865"/>
                </a:lnTo>
                <a:close/>
              </a:path>
            </a:pathLst>
          </a:custGeom>
        </p:spPr>
        <p:style>
          <a:lnRef idx="3">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4677" tIns="430340" rIns="484677" bIns="430340" numCol="1" spcCol="1270" anchor="ctr" anchorCtr="0">
            <a:noAutofit/>
          </a:bodyPr>
          <a:lstStyle/>
          <a:p>
            <a:pPr lvl="0" algn="ctr" defTabSz="1244600" rtl="0">
              <a:lnSpc>
                <a:spcPct val="90000"/>
              </a:lnSpc>
              <a:spcBef>
                <a:spcPct val="0"/>
              </a:spcBef>
              <a:spcAft>
                <a:spcPct val="35000"/>
              </a:spcAft>
            </a:pPr>
            <a:r>
              <a:rPr lang="en-US" sz="2800" b="1" dirty="0" smtClean="0"/>
              <a:t>CAA </a:t>
            </a:r>
            <a:r>
              <a:rPr lang="en-US" sz="2800" b="1" kern="1200" dirty="0" smtClean="0"/>
              <a:t>Boards</a:t>
            </a:r>
            <a:endParaRPr lang="en-US" sz="2800" b="1" kern="1200" dirty="0"/>
          </a:p>
        </p:txBody>
      </p:sp>
      <p:sp>
        <p:nvSpPr>
          <p:cNvPr id="6" name="Freeform 5"/>
          <p:cNvSpPr/>
          <p:nvPr/>
        </p:nvSpPr>
        <p:spPr>
          <a:xfrm>
            <a:off x="4526574" y="4494636"/>
            <a:ext cx="1935174" cy="1774648"/>
          </a:xfrm>
          <a:custGeom>
            <a:avLst/>
            <a:gdLst>
              <a:gd name="connsiteX0" fmla="*/ 0 w 1782774"/>
              <a:gd name="connsiteY0" fmla="*/ 887324 h 1774648"/>
              <a:gd name="connsiteX1" fmla="*/ 262524 w 1782774"/>
              <a:gd name="connsiteY1" fmla="*/ 258460 h 1774648"/>
              <a:gd name="connsiteX2" fmla="*/ 891389 w 1782774"/>
              <a:gd name="connsiteY2" fmla="*/ 1 h 1774648"/>
              <a:gd name="connsiteX3" fmla="*/ 1520253 w 1782774"/>
              <a:gd name="connsiteY3" fmla="*/ 258462 h 1774648"/>
              <a:gd name="connsiteX4" fmla="*/ 1782775 w 1782774"/>
              <a:gd name="connsiteY4" fmla="*/ 887327 h 1774648"/>
              <a:gd name="connsiteX5" fmla="*/ 1520252 w 1782774"/>
              <a:gd name="connsiteY5" fmla="*/ 1516192 h 1774648"/>
              <a:gd name="connsiteX6" fmla="*/ 891387 w 1782774"/>
              <a:gd name="connsiteY6" fmla="*/ 1774651 h 1774648"/>
              <a:gd name="connsiteX7" fmla="*/ 262523 w 1782774"/>
              <a:gd name="connsiteY7" fmla="*/ 1516191 h 1774648"/>
              <a:gd name="connsiteX8" fmla="*/ 1 w 1782774"/>
              <a:gd name="connsiteY8" fmla="*/ 887326 h 1774648"/>
              <a:gd name="connsiteX9" fmla="*/ 0 w 1782774"/>
              <a:gd name="connsiteY9" fmla="*/ 887324 h 177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2774" h="1774648">
                <a:moveTo>
                  <a:pt x="0" y="887324"/>
                </a:moveTo>
                <a:cubicBezTo>
                  <a:pt x="0" y="651289"/>
                  <a:pt x="94474" y="424980"/>
                  <a:pt x="262524" y="258460"/>
                </a:cubicBezTo>
                <a:cubicBezTo>
                  <a:pt x="429573" y="92931"/>
                  <a:pt x="655684" y="1"/>
                  <a:pt x="891389" y="1"/>
                </a:cubicBezTo>
                <a:cubicBezTo>
                  <a:pt x="1127094" y="1"/>
                  <a:pt x="1353205" y="92932"/>
                  <a:pt x="1520253" y="258462"/>
                </a:cubicBezTo>
                <a:cubicBezTo>
                  <a:pt x="1688302" y="424983"/>
                  <a:pt x="1782775" y="651292"/>
                  <a:pt x="1782775" y="887327"/>
                </a:cubicBezTo>
                <a:cubicBezTo>
                  <a:pt x="1782775" y="1123362"/>
                  <a:pt x="1688301" y="1349671"/>
                  <a:pt x="1520252" y="1516192"/>
                </a:cubicBezTo>
                <a:cubicBezTo>
                  <a:pt x="1353203" y="1681722"/>
                  <a:pt x="1127092" y="1774652"/>
                  <a:pt x="891387" y="1774651"/>
                </a:cubicBezTo>
                <a:cubicBezTo>
                  <a:pt x="655682" y="1774651"/>
                  <a:pt x="429571" y="1681721"/>
                  <a:pt x="262523" y="1516191"/>
                </a:cubicBezTo>
                <a:cubicBezTo>
                  <a:pt x="94474" y="1349670"/>
                  <a:pt x="1" y="1123362"/>
                  <a:pt x="1" y="887326"/>
                </a:cubicBezTo>
                <a:cubicBezTo>
                  <a:pt x="1" y="887325"/>
                  <a:pt x="0" y="887325"/>
                  <a:pt x="0" y="887324"/>
                </a:cubicBezTo>
                <a:close/>
              </a:path>
            </a:pathLst>
          </a:custGeom>
        </p:spPr>
        <p:style>
          <a:lnRef idx="3">
            <a:schemeClr val="lt1">
              <a:hueOff val="0"/>
              <a:satOff val="0"/>
              <a:lumOff val="0"/>
              <a:alphaOff val="0"/>
            </a:schemeClr>
          </a:lnRef>
          <a:fillRef idx="1">
            <a:schemeClr val="accent2">
              <a:alpha val="50000"/>
              <a:hueOff val="780253"/>
              <a:satOff val="-973"/>
              <a:lumOff val="229"/>
              <a:alphaOff val="0"/>
            </a:schemeClr>
          </a:fillRef>
          <a:effectRef idx="0">
            <a:schemeClr val="accent2">
              <a:alpha val="50000"/>
              <a:hueOff val="780253"/>
              <a:satOff val="-973"/>
              <a:lumOff val="229"/>
              <a:alphaOff val="0"/>
            </a:schemeClr>
          </a:effectRef>
          <a:fontRef idx="minor">
            <a:schemeClr val="tx1"/>
          </a:fontRef>
        </p:style>
        <p:txBody>
          <a:bodyPr spcFirstLastPara="0" vert="horz" wrap="square" lIns="283941" tIns="282751" rIns="283941" bIns="282751" numCol="1" spcCol="1270" anchor="ctr" anchorCtr="0">
            <a:noAutofit/>
          </a:bodyPr>
          <a:lstStyle/>
          <a:p>
            <a:pPr lvl="0" algn="ctr" defTabSz="800100" rtl="0">
              <a:lnSpc>
                <a:spcPct val="90000"/>
              </a:lnSpc>
              <a:spcBef>
                <a:spcPct val="0"/>
              </a:spcBef>
              <a:spcAft>
                <a:spcPts val="0"/>
              </a:spcAft>
            </a:pPr>
            <a:endParaRPr lang="en-US" sz="1800" b="1" kern="1200" dirty="0" smtClean="0"/>
          </a:p>
          <a:p>
            <a:pPr lvl="0" algn="ctr" defTabSz="800100" rtl="0">
              <a:lnSpc>
                <a:spcPct val="90000"/>
              </a:lnSpc>
              <a:spcBef>
                <a:spcPct val="0"/>
              </a:spcBef>
              <a:spcAft>
                <a:spcPts val="0"/>
              </a:spcAft>
            </a:pPr>
            <a:r>
              <a:rPr lang="en-US" sz="1800" b="1" kern="1200" dirty="0" smtClean="0"/>
              <a:t>Federal CSBG Act,</a:t>
            </a:r>
            <a:r>
              <a:rPr lang="en-US" b="1" dirty="0" smtClean="0"/>
              <a:t> block grant regulation, guidance</a:t>
            </a:r>
            <a:endParaRPr lang="en-US" sz="1800" b="1" kern="1200" dirty="0" smtClean="0"/>
          </a:p>
          <a:p>
            <a:pPr lvl="0" algn="ctr" defTabSz="800100" rtl="0">
              <a:lnSpc>
                <a:spcPct val="90000"/>
              </a:lnSpc>
              <a:spcBef>
                <a:spcPct val="0"/>
              </a:spcBef>
              <a:spcAft>
                <a:spcPts val="0"/>
              </a:spcAft>
            </a:pPr>
            <a:endParaRPr lang="en-US" sz="1600" kern="1200" dirty="0" smtClean="0"/>
          </a:p>
        </p:txBody>
      </p:sp>
      <p:sp>
        <p:nvSpPr>
          <p:cNvPr id="7" name="Freeform 6"/>
          <p:cNvSpPr/>
          <p:nvPr/>
        </p:nvSpPr>
        <p:spPr>
          <a:xfrm>
            <a:off x="2667000" y="4800600"/>
            <a:ext cx="1853424" cy="1570247"/>
          </a:xfrm>
          <a:custGeom>
            <a:avLst/>
            <a:gdLst>
              <a:gd name="connsiteX0" fmla="*/ 0 w 2003880"/>
              <a:gd name="connsiteY0" fmla="*/ 909388 h 1818775"/>
              <a:gd name="connsiteX1" fmla="*/ 328558 w 2003880"/>
              <a:gd name="connsiteY1" fmla="*/ 236005 h 1818775"/>
              <a:gd name="connsiteX2" fmla="*/ 1001942 w 2003880"/>
              <a:gd name="connsiteY2" fmla="*/ 1 h 1818775"/>
              <a:gd name="connsiteX3" fmla="*/ 1675325 w 2003880"/>
              <a:gd name="connsiteY3" fmla="*/ 236007 h 1818775"/>
              <a:gd name="connsiteX4" fmla="*/ 2003881 w 2003880"/>
              <a:gd name="connsiteY4" fmla="*/ 909391 h 1818775"/>
              <a:gd name="connsiteX5" fmla="*/ 1675324 w 2003880"/>
              <a:gd name="connsiteY5" fmla="*/ 1582774 h 1818775"/>
              <a:gd name="connsiteX6" fmla="*/ 1001941 w 2003880"/>
              <a:gd name="connsiteY6" fmla="*/ 1818779 h 1818775"/>
              <a:gd name="connsiteX7" fmla="*/ 328558 w 2003880"/>
              <a:gd name="connsiteY7" fmla="*/ 1582773 h 1818775"/>
              <a:gd name="connsiteX8" fmla="*/ 2 w 2003880"/>
              <a:gd name="connsiteY8" fmla="*/ 909389 h 1818775"/>
              <a:gd name="connsiteX9" fmla="*/ 0 w 2003880"/>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3880" h="1818775">
                <a:moveTo>
                  <a:pt x="0" y="909388"/>
                </a:moveTo>
                <a:cubicBezTo>
                  <a:pt x="0" y="652918"/>
                  <a:pt x="119320" y="408373"/>
                  <a:pt x="328558" y="236005"/>
                </a:cubicBezTo>
                <a:cubicBezTo>
                  <a:pt x="512917" y="84133"/>
                  <a:pt x="752970" y="1"/>
                  <a:pt x="1001942" y="1"/>
                </a:cubicBezTo>
                <a:cubicBezTo>
                  <a:pt x="1250914" y="1"/>
                  <a:pt x="1490967" y="84135"/>
                  <a:pt x="1675325" y="236007"/>
                </a:cubicBezTo>
                <a:cubicBezTo>
                  <a:pt x="1884563" y="408375"/>
                  <a:pt x="2003881" y="652921"/>
                  <a:pt x="2003881" y="909391"/>
                </a:cubicBezTo>
                <a:cubicBezTo>
                  <a:pt x="2003881" y="1165861"/>
                  <a:pt x="1884562" y="1410406"/>
                  <a:pt x="1675324" y="1582774"/>
                </a:cubicBezTo>
                <a:cubicBezTo>
                  <a:pt x="1490966" y="1734646"/>
                  <a:pt x="1250912" y="1818779"/>
                  <a:pt x="1001941" y="1818779"/>
                </a:cubicBezTo>
                <a:cubicBezTo>
                  <a:pt x="752969" y="1818779"/>
                  <a:pt x="512916" y="1734646"/>
                  <a:pt x="328558" y="1582773"/>
                </a:cubicBezTo>
                <a:cubicBezTo>
                  <a:pt x="119320" y="1410405"/>
                  <a:pt x="1" y="1165859"/>
                  <a:pt x="2" y="909389"/>
                </a:cubicBezTo>
                <a:cubicBezTo>
                  <a:pt x="1" y="909389"/>
                  <a:pt x="1" y="909388"/>
                  <a:pt x="0" y="909388"/>
                </a:cubicBezTo>
                <a:close/>
              </a:path>
            </a:pathLst>
          </a:custGeom>
        </p:spPr>
        <p:style>
          <a:lnRef idx="3">
            <a:schemeClr val="lt1">
              <a:hueOff val="0"/>
              <a:satOff val="0"/>
              <a:lumOff val="0"/>
              <a:alphaOff val="0"/>
            </a:schemeClr>
          </a:lnRef>
          <a:fillRef idx="1">
            <a:schemeClr val="accent2">
              <a:alpha val="50000"/>
              <a:hueOff val="1560506"/>
              <a:satOff val="-1946"/>
              <a:lumOff val="458"/>
              <a:alphaOff val="0"/>
            </a:schemeClr>
          </a:fillRef>
          <a:effectRef idx="0">
            <a:schemeClr val="accent2">
              <a:alpha val="50000"/>
              <a:hueOff val="1560506"/>
              <a:satOff val="-1946"/>
              <a:lumOff val="458"/>
              <a:alphaOff val="0"/>
            </a:schemeClr>
          </a:effectRef>
          <a:fontRef idx="minor">
            <a:schemeClr val="tx1"/>
          </a:fontRef>
        </p:style>
        <p:txBody>
          <a:bodyPr spcFirstLastPara="0" vert="horz" wrap="square" lIns="316322" tIns="289213" rIns="316322" bIns="289213" numCol="1" spcCol="1270" anchor="ctr" anchorCtr="0">
            <a:noAutofit/>
          </a:bodyPr>
          <a:lstStyle/>
          <a:p>
            <a:pPr lvl="0" algn="ctr" defTabSz="800100">
              <a:lnSpc>
                <a:spcPct val="90000"/>
              </a:lnSpc>
              <a:spcAft>
                <a:spcPts val="0"/>
              </a:spcAft>
            </a:pPr>
            <a:r>
              <a:rPr lang="en-US" sz="1800" b="1" kern="1200" dirty="0" smtClean="0"/>
              <a:t>State CSBG statute, regulations, policies</a:t>
            </a:r>
            <a:endParaRPr lang="en-US" dirty="0"/>
          </a:p>
        </p:txBody>
      </p:sp>
      <p:sp>
        <p:nvSpPr>
          <p:cNvPr id="8" name="Freeform 7"/>
          <p:cNvSpPr/>
          <p:nvPr/>
        </p:nvSpPr>
        <p:spPr>
          <a:xfrm>
            <a:off x="1664680" y="1975340"/>
            <a:ext cx="1981200" cy="1600200"/>
          </a:xfrm>
          <a:custGeom>
            <a:avLst/>
            <a:gdLst>
              <a:gd name="connsiteX0" fmla="*/ 0 w 1927038"/>
              <a:gd name="connsiteY0" fmla="*/ 986237 h 1972474"/>
              <a:gd name="connsiteX1" fmla="*/ 274318 w 1927038"/>
              <a:gd name="connsiteY1" fmla="*/ 297035 h 1972474"/>
              <a:gd name="connsiteX2" fmla="*/ 963521 w 1927038"/>
              <a:gd name="connsiteY2" fmla="*/ 2 h 1972474"/>
              <a:gd name="connsiteX3" fmla="*/ 1652723 w 1927038"/>
              <a:gd name="connsiteY3" fmla="*/ 297038 h 1972474"/>
              <a:gd name="connsiteX4" fmla="*/ 1927039 w 1927038"/>
              <a:gd name="connsiteY4" fmla="*/ 986241 h 1972474"/>
              <a:gd name="connsiteX5" fmla="*/ 1652722 w 1927038"/>
              <a:gd name="connsiteY5" fmla="*/ 1675444 h 1972474"/>
              <a:gd name="connsiteX6" fmla="*/ 963519 w 1927038"/>
              <a:gd name="connsiteY6" fmla="*/ 1972478 h 1972474"/>
              <a:gd name="connsiteX7" fmla="*/ 274317 w 1927038"/>
              <a:gd name="connsiteY7" fmla="*/ 1675443 h 1972474"/>
              <a:gd name="connsiteX8" fmla="*/ 1 w 1927038"/>
              <a:gd name="connsiteY8" fmla="*/ 986240 h 1972474"/>
              <a:gd name="connsiteX9" fmla="*/ 0 w 1927038"/>
              <a:gd name="connsiteY9" fmla="*/ 986237 h 197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038" h="1972474">
                <a:moveTo>
                  <a:pt x="0" y="986237"/>
                </a:moveTo>
                <a:cubicBezTo>
                  <a:pt x="0" y="728650"/>
                  <a:pt x="98457" y="481286"/>
                  <a:pt x="274318" y="297035"/>
                </a:cubicBezTo>
                <a:cubicBezTo>
                  <a:pt x="455616" y="107088"/>
                  <a:pt x="704088" y="1"/>
                  <a:pt x="963521" y="2"/>
                </a:cubicBezTo>
                <a:cubicBezTo>
                  <a:pt x="1222955" y="2"/>
                  <a:pt x="1471426" y="107090"/>
                  <a:pt x="1652723" y="297038"/>
                </a:cubicBezTo>
                <a:cubicBezTo>
                  <a:pt x="1828583" y="481289"/>
                  <a:pt x="1927039" y="728654"/>
                  <a:pt x="1927039" y="986241"/>
                </a:cubicBezTo>
                <a:cubicBezTo>
                  <a:pt x="1927039" y="1243828"/>
                  <a:pt x="1828583" y="1491193"/>
                  <a:pt x="1652722" y="1675444"/>
                </a:cubicBezTo>
                <a:cubicBezTo>
                  <a:pt x="1471424" y="1865392"/>
                  <a:pt x="1222953" y="1972478"/>
                  <a:pt x="963519" y="1972478"/>
                </a:cubicBezTo>
                <a:cubicBezTo>
                  <a:pt x="704085" y="1972478"/>
                  <a:pt x="455614" y="1865391"/>
                  <a:pt x="274317" y="1675443"/>
                </a:cubicBezTo>
                <a:cubicBezTo>
                  <a:pt x="98457" y="1491192"/>
                  <a:pt x="1" y="1243827"/>
                  <a:pt x="1" y="986240"/>
                </a:cubicBezTo>
                <a:cubicBezTo>
                  <a:pt x="1" y="986239"/>
                  <a:pt x="0" y="986238"/>
                  <a:pt x="0" y="986237"/>
                </a:cubicBezTo>
                <a:close/>
              </a:path>
            </a:pathLst>
          </a:custGeom>
        </p:spPr>
        <p:style>
          <a:lnRef idx="3">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302528" tIns="309182" rIns="302528" bIns="309182" numCol="1" spcCol="1270" anchor="ctr" anchorCtr="0">
            <a:noAutofit/>
          </a:bodyPr>
          <a:lstStyle/>
          <a:p>
            <a:pPr lvl="0" algn="ctr" defTabSz="711200" rtl="0">
              <a:lnSpc>
                <a:spcPct val="90000"/>
              </a:lnSpc>
              <a:spcBef>
                <a:spcPct val="0"/>
              </a:spcBef>
              <a:spcAft>
                <a:spcPts val="0"/>
              </a:spcAft>
            </a:pPr>
            <a:r>
              <a:rPr lang="en-US" sz="1800" b="1" kern="1200" dirty="0" smtClean="0"/>
              <a:t>Other federal/state funding  requirements</a:t>
            </a:r>
          </a:p>
        </p:txBody>
      </p:sp>
      <p:sp>
        <p:nvSpPr>
          <p:cNvPr id="9" name="Freeform 8"/>
          <p:cNvSpPr/>
          <p:nvPr/>
        </p:nvSpPr>
        <p:spPr>
          <a:xfrm>
            <a:off x="3322316" y="1143000"/>
            <a:ext cx="1842868" cy="1752600"/>
          </a:xfrm>
          <a:custGeom>
            <a:avLst/>
            <a:gdLst>
              <a:gd name="connsiteX0" fmla="*/ 0 w 1962446"/>
              <a:gd name="connsiteY0" fmla="*/ 896698 h 1793395"/>
              <a:gd name="connsiteX1" fmla="*/ 319294 w 1962446"/>
              <a:gd name="connsiteY1" fmla="*/ 234768 h 1793395"/>
              <a:gd name="connsiteX2" fmla="*/ 981225 w 1962446"/>
              <a:gd name="connsiteY2" fmla="*/ 1 h 1793395"/>
              <a:gd name="connsiteX3" fmla="*/ 1643155 w 1962446"/>
              <a:gd name="connsiteY3" fmla="*/ 234770 h 1793395"/>
              <a:gd name="connsiteX4" fmla="*/ 1962447 w 1962446"/>
              <a:gd name="connsiteY4" fmla="*/ 896701 h 1793395"/>
              <a:gd name="connsiteX5" fmla="*/ 1643154 w 1962446"/>
              <a:gd name="connsiteY5" fmla="*/ 1558631 h 1793395"/>
              <a:gd name="connsiteX6" fmla="*/ 981224 w 1962446"/>
              <a:gd name="connsiteY6" fmla="*/ 1793399 h 1793395"/>
              <a:gd name="connsiteX7" fmla="*/ 319294 w 1962446"/>
              <a:gd name="connsiteY7" fmla="*/ 1558631 h 1793395"/>
              <a:gd name="connsiteX8" fmla="*/ 2 w 1962446"/>
              <a:gd name="connsiteY8" fmla="*/ 896700 h 1793395"/>
              <a:gd name="connsiteX9" fmla="*/ 0 w 1962446"/>
              <a:gd name="connsiteY9" fmla="*/ 896698 h 179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2446" h="1793395">
                <a:moveTo>
                  <a:pt x="0" y="896698"/>
                </a:moveTo>
                <a:cubicBezTo>
                  <a:pt x="0" y="644871"/>
                  <a:pt x="115875" y="404650"/>
                  <a:pt x="319294" y="234768"/>
                </a:cubicBezTo>
                <a:cubicBezTo>
                  <a:pt x="500132" y="83744"/>
                  <a:pt x="736248" y="1"/>
                  <a:pt x="981225" y="1"/>
                </a:cubicBezTo>
                <a:cubicBezTo>
                  <a:pt x="1226201" y="1"/>
                  <a:pt x="1462317" y="83745"/>
                  <a:pt x="1643155" y="234770"/>
                </a:cubicBezTo>
                <a:cubicBezTo>
                  <a:pt x="1846573" y="404652"/>
                  <a:pt x="1962447" y="644873"/>
                  <a:pt x="1962447" y="896701"/>
                </a:cubicBezTo>
                <a:cubicBezTo>
                  <a:pt x="1962447" y="1148528"/>
                  <a:pt x="1846572" y="1388749"/>
                  <a:pt x="1643154" y="1558631"/>
                </a:cubicBezTo>
                <a:cubicBezTo>
                  <a:pt x="1462316" y="1709655"/>
                  <a:pt x="1226200" y="1793399"/>
                  <a:pt x="981224" y="1793399"/>
                </a:cubicBezTo>
                <a:cubicBezTo>
                  <a:pt x="736248" y="1793399"/>
                  <a:pt x="500132" y="1709655"/>
                  <a:pt x="319294" y="1558631"/>
                </a:cubicBezTo>
                <a:cubicBezTo>
                  <a:pt x="115876" y="1388749"/>
                  <a:pt x="1" y="1148528"/>
                  <a:pt x="2" y="896700"/>
                </a:cubicBezTo>
                <a:lnTo>
                  <a:pt x="0" y="896698"/>
                </a:lnTo>
                <a:close/>
              </a:path>
            </a:pathLst>
          </a:custGeom>
        </p:spPr>
        <p:style>
          <a:lnRef idx="3">
            <a:schemeClr val="lt1">
              <a:hueOff val="0"/>
              <a:satOff val="0"/>
              <a:lumOff val="0"/>
              <a:alphaOff val="0"/>
            </a:schemeClr>
          </a:lnRef>
          <a:fillRef idx="1">
            <a:schemeClr val="accent2">
              <a:alpha val="50000"/>
              <a:hueOff val="3121013"/>
              <a:satOff val="-3893"/>
              <a:lumOff val="915"/>
              <a:alphaOff val="0"/>
            </a:schemeClr>
          </a:fillRef>
          <a:effectRef idx="0">
            <a:schemeClr val="accent2">
              <a:alpha val="50000"/>
              <a:hueOff val="3121013"/>
              <a:satOff val="-3893"/>
              <a:lumOff val="915"/>
              <a:alphaOff val="0"/>
            </a:schemeClr>
          </a:effectRef>
          <a:fontRef idx="minor">
            <a:schemeClr val="tx1"/>
          </a:fontRef>
        </p:style>
        <p:txBody>
          <a:bodyPr spcFirstLastPara="0" vert="horz" wrap="square" lIns="310254" tIns="285496" rIns="310254" bIns="285496" numCol="1" spcCol="1270" anchor="ctr" anchorCtr="0">
            <a:noAutofit/>
          </a:bodyPr>
          <a:lstStyle/>
          <a:p>
            <a:pPr lvl="0" algn="ctr" defTabSz="800100" rtl="0">
              <a:lnSpc>
                <a:spcPct val="90000"/>
              </a:lnSpc>
              <a:spcBef>
                <a:spcPct val="0"/>
              </a:spcBef>
              <a:spcAft>
                <a:spcPts val="0"/>
              </a:spcAft>
            </a:pPr>
            <a:r>
              <a:rPr lang="en-US" sz="1800" b="1" kern="1200" dirty="0" smtClean="0"/>
              <a:t>State Nonprofit Corporation Act </a:t>
            </a:r>
          </a:p>
        </p:txBody>
      </p:sp>
      <p:sp>
        <p:nvSpPr>
          <p:cNvPr id="10" name="Freeform 9"/>
          <p:cNvSpPr/>
          <p:nvPr/>
        </p:nvSpPr>
        <p:spPr>
          <a:xfrm>
            <a:off x="4906100" y="1824105"/>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sz="1800" b="1" kern="1200" dirty="0" smtClean="0"/>
              <a:t>Articles of incorporation </a:t>
            </a:r>
            <a:r>
              <a:rPr lang="en-US" sz="1800" b="0" kern="1200" dirty="0" smtClean="0"/>
              <a:t>&amp; </a:t>
            </a:r>
            <a:r>
              <a:rPr lang="en-US" b="1" dirty="0" smtClean="0"/>
              <a:t>b</a:t>
            </a:r>
            <a:r>
              <a:rPr lang="en-US" sz="1800" b="1" kern="1200" dirty="0" smtClean="0"/>
              <a:t>ylaws</a:t>
            </a:r>
            <a:endParaRPr lang="en-US" sz="1800" kern="1200" dirty="0"/>
          </a:p>
        </p:txBody>
      </p:sp>
      <p:sp>
        <p:nvSpPr>
          <p:cNvPr id="11" name="Freeform 10"/>
          <p:cNvSpPr/>
          <p:nvPr/>
        </p:nvSpPr>
        <p:spPr>
          <a:xfrm>
            <a:off x="1371600" y="3542709"/>
            <a:ext cx="1981200" cy="1638891"/>
          </a:xfrm>
          <a:custGeom>
            <a:avLst/>
            <a:gdLst>
              <a:gd name="connsiteX0" fmla="*/ 0 w 1875638"/>
              <a:gd name="connsiteY0" fmla="*/ 909388 h 1818775"/>
              <a:gd name="connsiteX1" fmla="*/ 284966 w 1875638"/>
              <a:gd name="connsiteY1" fmla="*/ 256534 h 1818775"/>
              <a:gd name="connsiteX2" fmla="*/ 937821 w 1875638"/>
              <a:gd name="connsiteY2" fmla="*/ 1 h 1818775"/>
              <a:gd name="connsiteX3" fmla="*/ 1590675 w 1875638"/>
              <a:gd name="connsiteY3" fmla="*/ 256536 h 1818775"/>
              <a:gd name="connsiteX4" fmla="*/ 1875639 w 1875638"/>
              <a:gd name="connsiteY4" fmla="*/ 909391 h 1818775"/>
              <a:gd name="connsiteX5" fmla="*/ 1590674 w 1875638"/>
              <a:gd name="connsiteY5" fmla="*/ 1562245 h 1818775"/>
              <a:gd name="connsiteX6" fmla="*/ 937819 w 1875638"/>
              <a:gd name="connsiteY6" fmla="*/ 1818779 h 1818775"/>
              <a:gd name="connsiteX7" fmla="*/ 284965 w 1875638"/>
              <a:gd name="connsiteY7" fmla="*/ 1562245 h 1818775"/>
              <a:gd name="connsiteX8" fmla="*/ 1 w 1875638"/>
              <a:gd name="connsiteY8" fmla="*/ 909390 h 1818775"/>
              <a:gd name="connsiteX9" fmla="*/ 0 w 1875638"/>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638" h="1818775">
                <a:moveTo>
                  <a:pt x="0" y="909388"/>
                </a:moveTo>
                <a:cubicBezTo>
                  <a:pt x="0" y="663350"/>
                  <a:pt x="102811" y="427811"/>
                  <a:pt x="284966" y="256534"/>
                </a:cubicBezTo>
                <a:cubicBezTo>
                  <a:pt x="459939" y="92009"/>
                  <a:pt x="694093" y="1"/>
                  <a:pt x="937821" y="1"/>
                </a:cubicBezTo>
                <a:cubicBezTo>
                  <a:pt x="1181549" y="1"/>
                  <a:pt x="1415702" y="92010"/>
                  <a:pt x="1590675" y="256536"/>
                </a:cubicBezTo>
                <a:cubicBezTo>
                  <a:pt x="1772829" y="427814"/>
                  <a:pt x="1875639" y="663353"/>
                  <a:pt x="1875639" y="909391"/>
                </a:cubicBezTo>
                <a:cubicBezTo>
                  <a:pt x="1875639" y="1155429"/>
                  <a:pt x="1772828" y="1390968"/>
                  <a:pt x="1590674" y="1562245"/>
                </a:cubicBezTo>
                <a:cubicBezTo>
                  <a:pt x="1415701" y="1726770"/>
                  <a:pt x="1181547" y="1818779"/>
                  <a:pt x="937819" y="1818779"/>
                </a:cubicBezTo>
                <a:cubicBezTo>
                  <a:pt x="694091" y="1818779"/>
                  <a:pt x="459938" y="1726770"/>
                  <a:pt x="284965" y="1562245"/>
                </a:cubicBezTo>
                <a:cubicBezTo>
                  <a:pt x="102811" y="1390967"/>
                  <a:pt x="1" y="1155429"/>
                  <a:pt x="1" y="909390"/>
                </a:cubicBezTo>
                <a:cubicBezTo>
                  <a:pt x="1" y="909389"/>
                  <a:pt x="0" y="909389"/>
                  <a:pt x="0" y="909388"/>
                </a:cubicBezTo>
                <a:close/>
              </a:path>
            </a:pathLst>
          </a:custGeom>
        </p:spPr>
        <p:style>
          <a:lnRef idx="3">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297541" tIns="289213" rIns="297541" bIns="289213" numCol="1" spcCol="1270" anchor="ctr" anchorCtr="0">
            <a:noAutofit/>
          </a:bodyPr>
          <a:lstStyle/>
          <a:p>
            <a:pPr lvl="0" algn="ctr" defTabSz="800100">
              <a:lnSpc>
                <a:spcPct val="90000"/>
              </a:lnSpc>
              <a:spcBef>
                <a:spcPct val="0"/>
              </a:spcBef>
              <a:spcAft>
                <a:spcPct val="35000"/>
              </a:spcAft>
            </a:pPr>
            <a:r>
              <a:rPr lang="en-US" sz="1800" b="1" kern="1200" dirty="0" smtClean="0"/>
              <a:t>CSBG grant agreement/ contract with state </a:t>
            </a:r>
            <a:endParaRPr lang="en-US" sz="1800" kern="1200" dirty="0"/>
          </a:p>
        </p:txBody>
      </p:sp>
      <p:sp>
        <p:nvSpPr>
          <p:cNvPr id="12" name="Freeform 11"/>
          <p:cNvSpPr/>
          <p:nvPr/>
        </p:nvSpPr>
        <p:spPr>
          <a:xfrm>
            <a:off x="5591900" y="3260184"/>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a:solidFill>
            <a:srgbClr val="FF9999">
              <a:alpha val="49804"/>
            </a:srgbClr>
          </a:solidFill>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b="1" dirty="0" smtClean="0"/>
              <a:t>IRS tax-exempt org. requirements</a:t>
            </a:r>
            <a:endParaRPr lang="en-US" sz="1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State Nonprofit Corporation Act</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11</a:t>
            </a:fld>
            <a:endParaRPr lang="en-US" dirty="0"/>
          </a:p>
        </p:txBody>
      </p:sp>
      <p:sp>
        <p:nvSpPr>
          <p:cNvPr id="7" name="Content Placeholder 6"/>
          <p:cNvSpPr>
            <a:spLocks noGrp="1"/>
          </p:cNvSpPr>
          <p:nvPr>
            <p:ph idx="1"/>
          </p:nvPr>
        </p:nvSpPr>
        <p:spPr>
          <a:xfrm>
            <a:off x="457200" y="1524001"/>
            <a:ext cx="8229600" cy="1066800"/>
          </a:xfrm>
        </p:spPr>
        <p:txBody>
          <a:bodyPr>
            <a:normAutofit/>
          </a:bodyPr>
          <a:lstStyle/>
          <a:p>
            <a:pPr>
              <a:spcBef>
                <a:spcPts val="800"/>
              </a:spcBef>
              <a:spcAft>
                <a:spcPts val="800"/>
              </a:spcAft>
            </a:pPr>
            <a:r>
              <a:rPr lang="en-US" dirty="0" smtClean="0"/>
              <a:t>Generally, sets minimum standards of compliance and “default rules.”    </a:t>
            </a:r>
            <a:r>
              <a:rPr lang="en-US" dirty="0" smtClean="0">
                <a:solidFill>
                  <a:schemeClr val="tx1"/>
                </a:solidFill>
              </a:rPr>
              <a:t>True </a:t>
            </a:r>
            <a:r>
              <a:rPr lang="en-US" dirty="0" smtClean="0"/>
              <a:t>or</a:t>
            </a:r>
            <a:r>
              <a:rPr lang="en-US" dirty="0" smtClean="0">
                <a:solidFill>
                  <a:schemeClr val="tx1"/>
                </a:solidFill>
              </a:rPr>
              <a:t> False</a:t>
            </a:r>
          </a:p>
          <a:p>
            <a:pPr lvl="1">
              <a:spcBef>
                <a:spcPts val="800"/>
              </a:spcBef>
              <a:spcAft>
                <a:spcPts val="800"/>
              </a:spcAft>
              <a:buNone/>
            </a:pPr>
            <a:endParaRPr lang="en-US" dirty="0" smtClean="0"/>
          </a:p>
          <a:p>
            <a:pPr>
              <a:spcBef>
                <a:spcPts val="800"/>
              </a:spcBef>
              <a:spcAft>
                <a:spcPts val="800"/>
              </a:spcAft>
              <a:buNone/>
            </a:pPr>
            <a:endParaRPr lang="en-US" dirty="0"/>
          </a:p>
        </p:txBody>
      </p:sp>
      <p:sp>
        <p:nvSpPr>
          <p:cNvPr id="8" name="Oval 7"/>
          <p:cNvSpPr/>
          <p:nvPr/>
        </p:nvSpPr>
        <p:spPr>
          <a:xfrm>
            <a:off x="4038600" y="1934706"/>
            <a:ext cx="84078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6"/>
          <p:cNvSpPr txBox="1">
            <a:spLocks/>
          </p:cNvSpPr>
          <p:nvPr/>
        </p:nvSpPr>
        <p:spPr>
          <a:xfrm>
            <a:off x="386580" y="2575945"/>
            <a:ext cx="8229600" cy="1310255"/>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For example, may establish vote requirements for certain actions; removal provisions; committee composition requirements, etc.</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10" name="Content Placeholder 6"/>
          <p:cNvSpPr txBox="1">
            <a:spLocks/>
          </p:cNvSpPr>
          <p:nvPr/>
        </p:nvSpPr>
        <p:spPr>
          <a:xfrm>
            <a:off x="479502" y="3889915"/>
            <a:ext cx="8229600" cy="2286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Articles filed and bylaws created pursuant to the Act</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If provisions of articles or bylaws are not consistent with the Act, then they will</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have no legal effect</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Articles and Bylaws</a:t>
            </a:r>
            <a:endParaRPr lang="en-US" dirty="0">
              <a:solidFill>
                <a:srgbClr val="C00000"/>
              </a:solidFill>
            </a:endParaRPr>
          </a:p>
        </p:txBody>
      </p:sp>
      <p:sp>
        <p:nvSpPr>
          <p:cNvPr id="3" name="Content Placeholder 2"/>
          <p:cNvSpPr>
            <a:spLocks noGrp="1"/>
          </p:cNvSpPr>
          <p:nvPr>
            <p:ph idx="1"/>
          </p:nvPr>
        </p:nvSpPr>
        <p:spPr>
          <a:xfrm>
            <a:off x="457200" y="1237788"/>
            <a:ext cx="8686800" cy="1048212"/>
          </a:xfrm>
        </p:spPr>
        <p:txBody>
          <a:bodyPr>
            <a:normAutofit/>
          </a:bodyPr>
          <a:lstStyle/>
          <a:p>
            <a:pPr>
              <a:spcBef>
                <a:spcPts val="800"/>
              </a:spcBef>
              <a:spcAft>
                <a:spcPts val="800"/>
              </a:spcAft>
            </a:pPr>
            <a:r>
              <a:rPr lang="en-US" dirty="0" smtClean="0"/>
              <a:t>Articles should contain as much, if not more, operational information as the bylaws.  </a:t>
            </a:r>
            <a:r>
              <a:rPr lang="en-US" dirty="0" smtClean="0">
                <a:solidFill>
                  <a:schemeClr val="tx1"/>
                </a:solidFill>
              </a:rPr>
              <a:t>True</a:t>
            </a:r>
            <a:r>
              <a:rPr lang="en-US" dirty="0" smtClean="0"/>
              <a:t> or </a:t>
            </a:r>
            <a:r>
              <a:rPr lang="en-US" dirty="0" smtClean="0">
                <a:solidFill>
                  <a:schemeClr val="tx1"/>
                </a:solidFill>
              </a:rPr>
              <a:t>False</a:t>
            </a:r>
            <a:endParaRPr lang="en-US" dirty="0" smtClean="0"/>
          </a:p>
          <a:p>
            <a:pPr>
              <a:spcBef>
                <a:spcPts val="800"/>
              </a:spcBef>
              <a:spcAft>
                <a:spcPts val="800"/>
              </a:spcAft>
              <a:buNone/>
            </a:pPr>
            <a:endParaRPr lang="en-US" dirty="0" smtClean="0"/>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12</a:t>
            </a:fld>
            <a:endParaRPr lang="en-US" dirty="0"/>
          </a:p>
        </p:txBody>
      </p:sp>
      <p:sp>
        <p:nvSpPr>
          <p:cNvPr id="5" name="Oval 4"/>
          <p:cNvSpPr/>
          <p:nvPr/>
        </p:nvSpPr>
        <p:spPr>
          <a:xfrm>
            <a:off x="7924800" y="1676400"/>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03302" y="3293533"/>
            <a:ext cx="8229600" cy="100609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Bylaws establish the ways in which the CAA will operate</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347424" y="4312534"/>
            <a:ext cx="8567976" cy="218140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Bylaws typically </a:t>
            </a:r>
            <a:r>
              <a:rPr lang="en-US" sz="2800" b="1" dirty="0" smtClean="0">
                <a:solidFill>
                  <a:srgbClr val="1F4A7F"/>
                </a:solidFill>
                <a:latin typeface="+mn-lt"/>
              </a:rPr>
              <a:t>r</a:t>
            </a:r>
            <a:r>
              <a:rPr kumimoji="0" lang="en-US" sz="2800" b="1" i="0" u="none" strike="noStrike" kern="1200" cap="none" spc="0" normalizeH="0" baseline="0" noProof="0" dirty="0" err="1" smtClean="0">
                <a:ln>
                  <a:noFill/>
                </a:ln>
                <a:solidFill>
                  <a:srgbClr val="1F4A7F"/>
                </a:solidFill>
                <a:effectLst/>
                <a:uLnTx/>
                <a:uFillTx/>
                <a:latin typeface="+mn-lt"/>
                <a:ea typeface="+mn-ea"/>
                <a:cs typeface="+mn-cs"/>
              </a:rPr>
              <a:t>eflect</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 funding source</a:t>
            </a:r>
            <a:r>
              <a:rPr kumimoji="0" lang="en-US" sz="2800" b="1" i="0" u="none" strike="noStrike" kern="1200" cap="none" spc="0" normalizeH="0" noProof="0" dirty="0" smtClean="0">
                <a:ln>
                  <a:noFill/>
                </a:ln>
                <a:solidFill>
                  <a:srgbClr val="1F4A7F"/>
                </a:solidFill>
                <a:effectLst/>
                <a:uLnTx/>
                <a:uFillTx/>
                <a:latin typeface="+mn-lt"/>
                <a:ea typeface="+mn-ea"/>
                <a:cs typeface="+mn-cs"/>
              </a:rPr>
              <a:t> r</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equirements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Ex., CSBG tripartite board composition and responsibilities; Head Start board composition, responsibilities and conflicts of interest requirements</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7"/>
          <p:cNvSpPr/>
          <p:nvPr/>
        </p:nvSpPr>
        <p:spPr>
          <a:xfrm>
            <a:off x="381000" y="2260599"/>
            <a:ext cx="8047452" cy="830997"/>
          </a:xfrm>
          <a:prstGeom prst="rect">
            <a:avLst/>
          </a:prstGeom>
        </p:spPr>
        <p:txBody>
          <a:bodyPr wrap="square">
            <a:spAutoFit/>
          </a:bodyPr>
          <a:lstStyle/>
          <a:p>
            <a:pPr marL="742950" lvl="1" indent="-285750" fontAlgn="auto">
              <a:spcBef>
                <a:spcPts val="0"/>
              </a:spcBef>
              <a:spcAft>
                <a:spcPts val="0"/>
              </a:spcAft>
              <a:buFont typeface="Arial" panose="020B0604020202020204" pitchFamily="34" charset="0"/>
              <a:buChar char="–"/>
              <a:defRPr/>
            </a:pPr>
            <a:r>
              <a:rPr lang="en-US" sz="2400" dirty="0" smtClean="0">
                <a:latin typeface="+mn-lt"/>
              </a:rPr>
              <a:t>If provisions in the bylaws and articles conflict, the articles will control so review together if amending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IRS Tax-Exempt Rules</a:t>
            </a:r>
            <a:endParaRPr lang="en-US" dirty="0">
              <a:solidFill>
                <a:srgbClr val="C00000"/>
              </a:solidFill>
            </a:endParaRPr>
          </a:p>
        </p:txBody>
      </p:sp>
      <p:sp>
        <p:nvSpPr>
          <p:cNvPr id="3" name="Content Placeholder 2"/>
          <p:cNvSpPr>
            <a:spLocks noGrp="1"/>
          </p:cNvSpPr>
          <p:nvPr>
            <p:ph idx="1"/>
          </p:nvPr>
        </p:nvSpPr>
        <p:spPr>
          <a:xfrm>
            <a:off x="347140" y="1625601"/>
            <a:ext cx="8458200" cy="1523999"/>
          </a:xfrm>
        </p:spPr>
        <p:txBody>
          <a:bodyPr>
            <a:normAutofit/>
          </a:bodyPr>
          <a:lstStyle/>
          <a:p>
            <a:r>
              <a:rPr lang="en-US" dirty="0" smtClean="0"/>
              <a:t>To receive and maintain tax-exempt status, a nonprofit CAA must comply with a number of federal tax requirements. </a:t>
            </a:r>
            <a:r>
              <a:rPr lang="en-US" dirty="0" smtClean="0">
                <a:solidFill>
                  <a:schemeClr val="tx1"/>
                </a:solidFill>
              </a:rPr>
              <a:t>True</a:t>
            </a:r>
            <a:r>
              <a:rPr lang="en-US" dirty="0" smtClean="0"/>
              <a:t> or </a:t>
            </a:r>
            <a:r>
              <a:rPr lang="en-US" dirty="0" smtClean="0">
                <a:solidFill>
                  <a:schemeClr val="tx1"/>
                </a:solidFill>
              </a:rPr>
              <a:t>False</a:t>
            </a:r>
          </a:p>
          <a:p>
            <a:pPr lvl="1"/>
            <a:endParaRPr lang="en-US"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13</a:t>
            </a:fld>
            <a:endParaRPr lang="en-US" dirty="0"/>
          </a:p>
        </p:txBody>
      </p:sp>
      <p:sp>
        <p:nvSpPr>
          <p:cNvPr id="5" name="Oval 4"/>
          <p:cNvSpPr/>
          <p:nvPr/>
        </p:nvSpPr>
        <p:spPr>
          <a:xfrm>
            <a:off x="4648200" y="2438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380999" y="3183467"/>
            <a:ext cx="8331201" cy="314113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Tax-exempt</a:t>
            </a:r>
            <a:r>
              <a:rPr kumimoji="0" lang="en-US" sz="2800" b="1" i="0" u="none" strike="noStrike" kern="1200" cap="none" spc="0" normalizeH="0" noProof="0" dirty="0" smtClean="0">
                <a:ln>
                  <a:noFill/>
                </a:ln>
                <a:solidFill>
                  <a:srgbClr val="1F4A7F"/>
                </a:solidFill>
                <a:effectLst/>
                <a:uLnTx/>
                <a:uFillTx/>
                <a:latin typeface="+mn-lt"/>
                <a:ea typeface="+mn-ea"/>
                <a:cs typeface="+mn-cs"/>
              </a:rPr>
              <a:t> rules requires that the tripartite board of a nonprofit CAA:</a:t>
            </a: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lang="en-US" sz="2400" noProof="0" dirty="0" smtClean="0">
                <a:latin typeface="+mn-lt"/>
              </a:rPr>
              <a:t>Maintain a mission that furthers the CAA’s  charitable purposes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dirty="0" smtClean="0">
                <a:ln>
                  <a:noFill/>
                </a:ln>
                <a:solidFill>
                  <a:schemeClr val="tx1"/>
                </a:solidFill>
                <a:effectLst/>
                <a:uLnTx/>
                <a:uFillTx/>
                <a:latin typeface="+mn-lt"/>
                <a:ea typeface="+mn-ea"/>
                <a:cs typeface="+mn-cs"/>
              </a:rPr>
              <a:t>Abide</a:t>
            </a:r>
            <a:r>
              <a:rPr kumimoji="0" lang="en-US" sz="2400" b="0" i="0" u="none" strike="noStrike" kern="1200" cap="none" spc="0" normalizeH="0" dirty="0" smtClean="0">
                <a:ln>
                  <a:noFill/>
                </a:ln>
                <a:solidFill>
                  <a:schemeClr val="tx1"/>
                </a:solidFill>
                <a:effectLst/>
                <a:uLnTx/>
                <a:uFillTx/>
                <a:latin typeface="+mn-lt"/>
                <a:ea typeface="+mn-ea"/>
                <a:cs typeface="+mn-cs"/>
              </a:rPr>
              <a:t> by restrictions on activities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lang="en-US" sz="2400" baseline="0" noProof="0" dirty="0" smtClean="0">
                <a:latin typeface="+mn-lt"/>
              </a:rPr>
              <a:t>Protect the use</a:t>
            </a:r>
            <a:r>
              <a:rPr lang="en-US" sz="2400" noProof="0" dirty="0" smtClean="0">
                <a:latin typeface="+mn-lt"/>
              </a:rPr>
              <a:t> and disposition of the organization’s assets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35154"/>
          </a:xfrm>
        </p:spPr>
        <p:txBody>
          <a:bodyPr>
            <a:normAutofit/>
          </a:bodyPr>
          <a:lstStyle/>
          <a:p>
            <a:pPr>
              <a:lnSpc>
                <a:spcPct val="90000"/>
              </a:lnSpc>
            </a:pPr>
            <a:r>
              <a:rPr lang="en-US" dirty="0" smtClean="0">
                <a:solidFill>
                  <a:srgbClr val="C00000"/>
                </a:solidFill>
              </a:rPr>
              <a:t>Federal CSBG Act</a:t>
            </a:r>
            <a:endParaRPr lang="en-US" dirty="0">
              <a:solidFill>
                <a:srgbClr val="C00000"/>
              </a:solidFill>
            </a:endParaRPr>
          </a:p>
        </p:txBody>
      </p:sp>
      <p:sp>
        <p:nvSpPr>
          <p:cNvPr id="3" name="Content Placeholder 2"/>
          <p:cNvSpPr>
            <a:spLocks noGrp="1"/>
          </p:cNvSpPr>
          <p:nvPr>
            <p:ph idx="1"/>
          </p:nvPr>
        </p:nvSpPr>
        <p:spPr>
          <a:xfrm>
            <a:off x="457200" y="1157208"/>
            <a:ext cx="8229600" cy="1295400"/>
          </a:xfrm>
        </p:spPr>
        <p:txBody>
          <a:bodyPr>
            <a:normAutofit lnSpcReduction="10000"/>
          </a:bodyPr>
          <a:lstStyle/>
          <a:p>
            <a:r>
              <a:rPr lang="en-US" dirty="0" smtClean="0"/>
              <a:t>The tripartite board composition is a suggested practice and not required by the federal CSBG Act.  </a:t>
            </a:r>
            <a:r>
              <a:rPr lang="en-US" dirty="0" smtClean="0">
                <a:solidFill>
                  <a:schemeClr val="tx1"/>
                </a:solidFill>
              </a:rPr>
              <a:t>True </a:t>
            </a:r>
            <a:r>
              <a:rPr lang="en-US" dirty="0" smtClean="0"/>
              <a:t>or </a:t>
            </a:r>
            <a:r>
              <a:rPr lang="en-US" dirty="0" smtClean="0">
                <a:solidFill>
                  <a:schemeClr val="tx1"/>
                </a:solidFill>
              </a:rPr>
              <a:t>False</a:t>
            </a:r>
          </a:p>
          <a:p>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14</a:t>
            </a:fld>
            <a:endParaRPr lang="en-US" dirty="0"/>
          </a:p>
        </p:txBody>
      </p:sp>
      <p:graphicFrame>
        <p:nvGraphicFramePr>
          <p:cNvPr id="5" name="Diagram 4"/>
          <p:cNvGraphicFramePr/>
          <p:nvPr/>
        </p:nvGraphicFramePr>
        <p:xfrm>
          <a:off x="170478" y="2590800"/>
          <a:ext cx="87630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1965702" y="1919208"/>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502404" y="4906506"/>
            <a:ext cx="8229600" cy="12954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Requires tripartite board to be fully engaged</a:t>
            </a:r>
            <a:r>
              <a:rPr kumimoji="0" lang="en-US" sz="2800" b="1" i="0" u="none" strike="noStrike" kern="1200" cap="none" spc="0" normalizeH="0" noProof="0" dirty="0" smtClean="0">
                <a:ln>
                  <a:noFill/>
                </a:ln>
                <a:solidFill>
                  <a:srgbClr val="1F4A7F"/>
                </a:solidFill>
                <a:effectLst/>
                <a:uLnTx/>
                <a:uFillTx/>
                <a:latin typeface="+mn-lt"/>
                <a:ea typeface="+mn-ea"/>
                <a:cs typeface="+mn-cs"/>
              </a:rPr>
              <a:t> in the </a:t>
            </a:r>
            <a:r>
              <a:rPr kumimoji="0" lang="en-US" sz="2800" b="1" i="0" u="none" strike="noStrike" kern="1200" cap="none" spc="0" normalizeH="0" noProof="0" dirty="0" smtClean="0">
                <a:ln>
                  <a:noFill/>
                </a:ln>
                <a:solidFill>
                  <a:schemeClr val="accent3"/>
                </a:solidFill>
                <a:effectLst/>
                <a:uLnTx/>
                <a:uFillTx/>
                <a:latin typeface="+mn-lt"/>
                <a:ea typeface="+mn-ea"/>
                <a:cs typeface="+mn-cs"/>
              </a:rPr>
              <a:t>development</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r>
              <a:rPr kumimoji="0" lang="en-US" sz="2800" b="1" i="0" u="none" strike="noStrike" kern="1200" cap="none" spc="0" normalizeH="0" noProof="0" dirty="0" smtClean="0">
                <a:ln>
                  <a:noFill/>
                </a:ln>
                <a:solidFill>
                  <a:schemeClr val="accent3"/>
                </a:solidFill>
                <a:effectLst/>
                <a:uLnTx/>
                <a:uFillTx/>
                <a:latin typeface="+mn-lt"/>
                <a:ea typeface="+mn-ea"/>
                <a:cs typeface="+mn-cs"/>
              </a:rPr>
              <a:t>planning</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r>
              <a:rPr kumimoji="0" lang="en-US" sz="2800" b="1" i="0" u="none" strike="noStrike" kern="1200" cap="none" spc="0" normalizeH="0" noProof="0" dirty="0" smtClean="0">
                <a:ln>
                  <a:noFill/>
                </a:ln>
                <a:solidFill>
                  <a:schemeClr val="accent3"/>
                </a:solidFill>
                <a:effectLst/>
                <a:uLnTx/>
                <a:uFillTx/>
                <a:latin typeface="+mn-lt"/>
                <a:ea typeface="+mn-ea"/>
                <a:cs typeface="+mn-cs"/>
              </a:rPr>
              <a:t>implementation</a:t>
            </a:r>
            <a:r>
              <a:rPr kumimoji="0" lang="en-US" sz="2800" b="1" i="0" u="none" strike="noStrike" kern="1200" cap="none" spc="0" normalizeH="0" noProof="0" dirty="0" smtClean="0">
                <a:ln>
                  <a:noFill/>
                </a:ln>
                <a:solidFill>
                  <a:srgbClr val="1F4A7F"/>
                </a:solidFill>
                <a:effectLst/>
                <a:uLnTx/>
                <a:uFillTx/>
                <a:latin typeface="+mn-lt"/>
                <a:ea typeface="+mn-ea"/>
                <a:cs typeface="+mn-cs"/>
              </a:rPr>
              <a:t> and </a:t>
            </a:r>
            <a:r>
              <a:rPr kumimoji="0" lang="en-US" sz="2800" b="1" i="0" u="none" strike="noStrike" kern="1200" cap="none" spc="0" normalizeH="0" noProof="0" dirty="0" smtClean="0">
                <a:ln>
                  <a:noFill/>
                </a:ln>
                <a:solidFill>
                  <a:schemeClr val="accent3"/>
                </a:solidFill>
                <a:effectLst/>
                <a:uLnTx/>
                <a:uFillTx/>
                <a:latin typeface="+mn-lt"/>
                <a:ea typeface="+mn-ea"/>
                <a:cs typeface="+mn-cs"/>
              </a:rPr>
              <a:t>evaluation.</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9" name="Rectangle 8"/>
          <p:cNvSpPr/>
          <p:nvPr/>
        </p:nvSpPr>
        <p:spPr>
          <a:xfrm>
            <a:off x="6479580" y="5820906"/>
            <a:ext cx="2126801" cy="430887"/>
          </a:xfrm>
          <a:prstGeom prst="rect">
            <a:avLst/>
          </a:prstGeom>
        </p:spPr>
        <p:txBody>
          <a:bodyPr wrap="none">
            <a:spAutoFit/>
          </a:bodyPr>
          <a:lstStyle/>
          <a:p>
            <a:r>
              <a:rPr lang="en-US" sz="2200" b="1" dirty="0" smtClean="0">
                <a:solidFill>
                  <a:srgbClr val="1F4A7F"/>
                </a:solidFill>
                <a:latin typeface="+mn-lt"/>
              </a:rPr>
              <a:t>42 U.S.C. § 9910</a:t>
            </a:r>
            <a:endParaRPr lang="en-US" sz="2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allison.maluf\Desktop\Capture_trainingtool.JPG"/>
          <p:cNvPicPr>
            <a:picLocks noChangeAspect="1" noChangeArrowheads="1"/>
          </p:cNvPicPr>
          <p:nvPr/>
        </p:nvPicPr>
        <p:blipFill>
          <a:blip r:embed="rId3" cstate="print"/>
          <a:srcRect l="3400" r="2683" b="1568"/>
          <a:stretch>
            <a:fillRect/>
          </a:stretch>
        </p:blipFill>
        <p:spPr bwMode="auto">
          <a:xfrm>
            <a:off x="3140988" y="1828800"/>
            <a:ext cx="2819400" cy="3810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Tripartite Composition Resources</a:t>
            </a:r>
            <a:endParaRPr lang="en-US" dirty="0">
              <a:solidFill>
                <a:srgbClr val="C00000"/>
              </a:solidFill>
            </a:endParaRPr>
          </a:p>
        </p:txBody>
      </p:sp>
      <p:sp>
        <p:nvSpPr>
          <p:cNvPr id="3" name="Content Placeholder 2"/>
          <p:cNvSpPr>
            <a:spLocks noGrp="1"/>
          </p:cNvSpPr>
          <p:nvPr>
            <p:ph idx="1"/>
          </p:nvPr>
        </p:nvSpPr>
        <p:spPr>
          <a:xfrm>
            <a:off x="457200" y="1066800"/>
            <a:ext cx="8229600" cy="609600"/>
          </a:xfrm>
        </p:spPr>
        <p:txBody>
          <a:bodyPr/>
          <a:lstStyle/>
          <a:p>
            <a:pPr algn="ctr">
              <a:buNone/>
            </a:pPr>
            <a:r>
              <a:rPr lang="en-US" dirty="0" smtClean="0">
                <a:hlinkClick r:id="rId4"/>
              </a:rPr>
              <a:t>www.caplaw.org</a:t>
            </a:r>
            <a:r>
              <a:rPr lang="en-US" dirty="0" smtClean="0"/>
              <a:t> </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15</a:t>
            </a:fld>
            <a:endParaRPr lang="en-US" dirty="0"/>
          </a:p>
        </p:txBody>
      </p:sp>
      <p:pic>
        <p:nvPicPr>
          <p:cNvPr id="2052" name="Picture 4" descr="C:\Users\allison.maluf\Desktop\Capture_lowincomestudy.JPG"/>
          <p:cNvPicPr>
            <a:picLocks noChangeAspect="1" noChangeArrowheads="1"/>
          </p:cNvPicPr>
          <p:nvPr/>
        </p:nvPicPr>
        <p:blipFill>
          <a:blip r:embed="rId5" cstate="print"/>
          <a:srcRect/>
          <a:stretch>
            <a:fillRect/>
          </a:stretch>
        </p:blipFill>
        <p:spPr bwMode="auto">
          <a:xfrm>
            <a:off x="6068874" y="1828800"/>
            <a:ext cx="2971800" cy="3860145"/>
          </a:xfrm>
          <a:prstGeom prst="rect">
            <a:avLst/>
          </a:prstGeom>
          <a:ln>
            <a:noFill/>
          </a:ln>
          <a:effectLst>
            <a:outerShdw blurRad="292100" dist="139700" dir="2700000" algn="tl" rotWithShape="0">
              <a:srgbClr val="333333">
                <a:alpha val="65000"/>
              </a:srgbClr>
            </a:outerShdw>
          </a:effectLst>
        </p:spPr>
      </p:pic>
      <p:pic>
        <p:nvPicPr>
          <p:cNvPr id="6" name="Picture 5" descr="Capture_trainingtoolpp.JPG"/>
          <p:cNvPicPr>
            <a:picLocks noChangeAspect="1"/>
          </p:cNvPicPr>
          <p:nvPr/>
        </p:nvPicPr>
        <p:blipFill>
          <a:blip r:embed="rId6" cstate="print"/>
          <a:stretch>
            <a:fillRect/>
          </a:stretch>
        </p:blipFill>
        <p:spPr>
          <a:xfrm>
            <a:off x="2992458" y="4114800"/>
            <a:ext cx="3185729" cy="2386299"/>
          </a:xfrm>
          <a:prstGeom prst="rect">
            <a:avLst/>
          </a:prstGeom>
          <a:ln>
            <a:noFill/>
          </a:ln>
          <a:effectLst>
            <a:outerShdw blurRad="292100" dist="139700" dir="2700000" algn="tl" rotWithShape="0">
              <a:srgbClr val="333333">
                <a:alpha val="65000"/>
              </a:srgbClr>
            </a:outerShdw>
          </a:effectLst>
        </p:spPr>
      </p:pic>
      <p:pic>
        <p:nvPicPr>
          <p:cNvPr id="2054" name="Picture 6" descr="C:\Users\allison.maluf\Desktop\Capture_legalguide.JPG"/>
          <p:cNvPicPr>
            <a:picLocks noChangeAspect="1" noChangeArrowheads="1"/>
          </p:cNvPicPr>
          <p:nvPr/>
        </p:nvPicPr>
        <p:blipFill>
          <a:blip r:embed="rId7" cstate="print"/>
          <a:srcRect l="312" t="2283" r="4951" b="1348"/>
          <a:stretch>
            <a:fillRect/>
          </a:stretch>
        </p:blipFill>
        <p:spPr bwMode="auto">
          <a:xfrm>
            <a:off x="139482" y="1855926"/>
            <a:ext cx="2743200" cy="3652333"/>
          </a:xfrm>
          <a:prstGeom prst="rect">
            <a:avLst/>
          </a:prstGeom>
          <a:ln>
            <a:noFill/>
          </a:ln>
          <a:effectLst>
            <a:outerShdw blurRad="292100" dist="139700" dir="2700000" algn="tl" rotWithShape="0">
              <a:srgbClr val="333333">
                <a:alpha val="65000"/>
              </a:srgbClr>
            </a:outerShdw>
          </a:effectLst>
        </p:spPr>
      </p:pic>
      <p:pic>
        <p:nvPicPr>
          <p:cNvPr id="2055" name="Picture 7" descr="C:\Users\allison.maluf\Desktop\Capture_ch2.JPG"/>
          <p:cNvPicPr>
            <a:picLocks noChangeAspect="1" noChangeArrowheads="1"/>
          </p:cNvPicPr>
          <p:nvPr/>
        </p:nvPicPr>
        <p:blipFill>
          <a:blip r:embed="rId8" cstate="print"/>
          <a:srcRect l="7684" t="2341" r="4004"/>
          <a:stretch>
            <a:fillRect/>
          </a:stretch>
        </p:blipFill>
        <p:spPr bwMode="auto">
          <a:xfrm>
            <a:off x="304800" y="2895600"/>
            <a:ext cx="2514600" cy="3599330"/>
          </a:xfrm>
          <a:prstGeom prst="rect">
            <a:avLst/>
          </a:prstGeom>
          <a:noFill/>
        </p:spPr>
      </p:pic>
      <p:pic>
        <p:nvPicPr>
          <p:cNvPr id="2056" name="Picture 8" descr="C:\Users\allison.maluf\Desktop\Capture_TOC.JPG"/>
          <p:cNvPicPr>
            <a:picLocks noChangeAspect="1" noChangeArrowheads="1"/>
          </p:cNvPicPr>
          <p:nvPr/>
        </p:nvPicPr>
        <p:blipFill>
          <a:blip r:embed="rId9" cstate="print"/>
          <a:srcRect l="5150" t="2658" r="5579"/>
          <a:stretch>
            <a:fillRect/>
          </a:stretch>
        </p:blipFill>
        <p:spPr bwMode="auto">
          <a:xfrm>
            <a:off x="6400800" y="3048000"/>
            <a:ext cx="2447762" cy="3448050"/>
          </a:xfrm>
          <a:prstGeom prst="rect">
            <a:avLst/>
          </a:prstGeom>
          <a:noFill/>
        </p:spPr>
      </p:pic>
      <p:sp>
        <p:nvSpPr>
          <p:cNvPr id="13" name="Oval 12"/>
          <p:cNvSpPr/>
          <p:nvPr/>
        </p:nvSpPr>
        <p:spPr>
          <a:xfrm>
            <a:off x="304800" y="5083098"/>
            <a:ext cx="2362200" cy="124150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HHS Block Grant Regulations</a:t>
            </a:r>
            <a:endParaRPr lang="en-US" dirty="0">
              <a:solidFill>
                <a:srgbClr val="C00000"/>
              </a:solidFill>
            </a:endParaRPr>
          </a:p>
        </p:txBody>
      </p:sp>
      <p:sp>
        <p:nvSpPr>
          <p:cNvPr id="3" name="Content Placeholder 2"/>
          <p:cNvSpPr>
            <a:spLocks noGrp="1"/>
          </p:cNvSpPr>
          <p:nvPr>
            <p:ph idx="1"/>
          </p:nvPr>
        </p:nvSpPr>
        <p:spPr>
          <a:xfrm>
            <a:off x="462360" y="1524000"/>
            <a:ext cx="7800816" cy="1859795"/>
          </a:xfrm>
        </p:spPr>
        <p:txBody>
          <a:bodyPr>
            <a:normAutofit lnSpcReduction="10000"/>
          </a:bodyPr>
          <a:lstStyle/>
          <a:p>
            <a:pPr>
              <a:spcBef>
                <a:spcPts val="800"/>
              </a:spcBef>
              <a:spcAft>
                <a:spcPts val="800"/>
              </a:spcAft>
            </a:pPr>
            <a:r>
              <a:rPr lang="en-US" dirty="0" smtClean="0"/>
              <a:t>HHS block grant regulations establish that the federal government will generally defer to a state’s interpretation of the federal CSBG Act. </a:t>
            </a:r>
            <a:r>
              <a:rPr lang="en-US" dirty="0" smtClean="0">
                <a:solidFill>
                  <a:schemeClr val="tx1"/>
                </a:solidFill>
              </a:rPr>
              <a:t> True </a:t>
            </a:r>
            <a:r>
              <a:rPr lang="en-US" dirty="0" smtClean="0"/>
              <a:t>or </a:t>
            </a:r>
            <a:r>
              <a:rPr lang="en-US" dirty="0" smtClean="0">
                <a:solidFill>
                  <a:schemeClr val="tx1"/>
                </a:solidFill>
              </a:rPr>
              <a:t>False</a:t>
            </a:r>
          </a:p>
          <a:p>
            <a:pPr lvl="1">
              <a:spcBef>
                <a:spcPts val="800"/>
              </a:spcBef>
              <a:spcAft>
                <a:spcPts val="800"/>
              </a:spcAft>
            </a:pPr>
            <a:endParaRPr lang="en-US" dirty="0" smtClean="0">
              <a:solidFill>
                <a:schemeClr val="tx1"/>
              </a:solidFill>
            </a:endParaRPr>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16</a:t>
            </a:fld>
            <a:endParaRPr lang="en-US" dirty="0"/>
          </a:p>
        </p:txBody>
      </p:sp>
      <p:sp>
        <p:nvSpPr>
          <p:cNvPr id="5" name="Oval 4"/>
          <p:cNvSpPr/>
          <p:nvPr/>
        </p:nvSpPr>
        <p:spPr>
          <a:xfrm>
            <a:off x="825282" y="2637294"/>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57200" y="3233976"/>
            <a:ext cx="8339376" cy="304716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Apply to all block grants issued by the U.S. Department of Health and Human Services (HHS)</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45 C.F.R. Part 96 </a:t>
            </a:r>
          </a:p>
          <a:p>
            <a:pPr marL="800100" lvl="1" indent="-342900" fontAlgn="auto">
              <a:spcBef>
                <a:spcPts val="800"/>
              </a:spcBef>
              <a:spcAft>
                <a:spcPts val="800"/>
              </a:spcAft>
              <a:buClr>
                <a:srgbClr val="1F4A7F"/>
              </a:buClr>
              <a:buFont typeface="Corbel" pitchFamily="34" charset="0"/>
              <a:buChar char="–"/>
            </a:pPr>
            <a:r>
              <a:rPr lang="en-US" sz="2400" dirty="0" smtClean="0">
                <a:latin typeface="+mn-lt"/>
              </a:rPr>
              <a:t>Subpart I </a:t>
            </a:r>
            <a:r>
              <a:rPr kumimoji="0" lang="en-US" sz="2400" i="0" u="none" strike="noStrike" kern="1200" cap="none" spc="0" normalizeH="0" baseline="0" noProof="0" dirty="0" smtClean="0">
                <a:ln>
                  <a:noFill/>
                </a:ln>
                <a:effectLst/>
                <a:uLnTx/>
                <a:uFillTx/>
                <a:latin typeface="+mn-lt"/>
                <a:ea typeface="+mn-ea"/>
                <a:cs typeface="+mn-cs"/>
              </a:rPr>
              <a:t>specifically applies</a:t>
            </a:r>
            <a:r>
              <a:rPr kumimoji="0" lang="en-US" sz="2400" i="0" u="none" strike="noStrike" kern="1200" cap="none" spc="0" normalizeH="0" noProof="0" dirty="0" smtClean="0">
                <a:ln>
                  <a:noFill/>
                </a:ln>
                <a:effectLst/>
                <a:uLnTx/>
                <a:uFillTx/>
                <a:latin typeface="+mn-lt"/>
                <a:ea typeface="+mn-ea"/>
                <a:cs typeface="+mn-cs"/>
              </a:rPr>
              <a:t> to </a:t>
            </a:r>
            <a:r>
              <a:rPr kumimoji="0" lang="en-US" sz="2400" i="0" u="none" strike="noStrike" kern="1200" cap="none" spc="0" normalizeH="0" baseline="0" noProof="0" dirty="0" smtClean="0">
                <a:ln>
                  <a:noFill/>
                </a:ln>
                <a:effectLst/>
                <a:uLnTx/>
                <a:uFillTx/>
                <a:latin typeface="+mn-lt"/>
                <a:ea typeface="+mn-ea"/>
                <a:cs typeface="+mn-cs"/>
              </a:rPr>
              <a:t>CSBG funding</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OCS Guidance</a:t>
            </a:r>
            <a:endParaRPr lang="en-US" dirty="0">
              <a:solidFill>
                <a:srgbClr val="C00000"/>
              </a:solidFill>
            </a:endParaRPr>
          </a:p>
        </p:txBody>
      </p:sp>
      <p:sp>
        <p:nvSpPr>
          <p:cNvPr id="3" name="Content Placeholder 2"/>
          <p:cNvSpPr>
            <a:spLocks noGrp="1"/>
          </p:cNvSpPr>
          <p:nvPr>
            <p:ph idx="1"/>
          </p:nvPr>
        </p:nvSpPr>
        <p:spPr>
          <a:xfrm>
            <a:off x="457200" y="1447800"/>
            <a:ext cx="8382000" cy="2057400"/>
          </a:xfrm>
        </p:spPr>
        <p:txBody>
          <a:bodyPr>
            <a:normAutofit fontScale="92500"/>
          </a:bodyPr>
          <a:lstStyle/>
          <a:p>
            <a:pPr>
              <a:spcBef>
                <a:spcPts val="800"/>
              </a:spcBef>
              <a:spcAft>
                <a:spcPts val="800"/>
              </a:spcAft>
            </a:pPr>
            <a:r>
              <a:rPr lang="en-US" dirty="0" smtClean="0"/>
              <a:t>Guidance issued by the federal Office of Community Services (OCS) in the form of Information Memoranda (IMs) may create new legal requirements that are automatically binding on CAAs.  </a:t>
            </a:r>
            <a:r>
              <a:rPr lang="en-US" dirty="0" smtClean="0">
                <a:solidFill>
                  <a:schemeClr val="tx1"/>
                </a:solidFill>
              </a:rPr>
              <a:t>True </a:t>
            </a:r>
            <a:r>
              <a:rPr lang="en-US" dirty="0" smtClean="0"/>
              <a:t>or </a:t>
            </a:r>
            <a:r>
              <a:rPr lang="en-US" dirty="0" smtClean="0">
                <a:solidFill>
                  <a:schemeClr val="tx1"/>
                </a:solidFill>
              </a:rPr>
              <a:t>False</a:t>
            </a:r>
          </a:p>
          <a:p>
            <a:pPr>
              <a:spcBef>
                <a:spcPts val="800"/>
              </a:spcBef>
              <a:spcAft>
                <a:spcPts val="800"/>
              </a:spcAft>
            </a:pPr>
            <a:endParaRPr lang="en-US" dirty="0" smtClean="0">
              <a:solidFill>
                <a:schemeClr val="tx1"/>
              </a:solidFill>
            </a:endParaRP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17</a:t>
            </a:fld>
            <a:endParaRPr lang="en-US" dirty="0"/>
          </a:p>
        </p:txBody>
      </p:sp>
      <p:sp>
        <p:nvSpPr>
          <p:cNvPr id="5" name="Oval 4"/>
          <p:cNvSpPr/>
          <p:nvPr/>
        </p:nvSpPr>
        <p:spPr>
          <a:xfrm>
            <a:off x="6477000" y="2558716"/>
            <a:ext cx="9144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03694" y="3657600"/>
            <a:ext cx="7878306" cy="2590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OCS IM 82 provides guidance to tripartite boards regarding:</a:t>
            </a:r>
          </a:p>
          <a:p>
            <a:pPr marL="800100" lvl="1" indent="-342900" fontAlgn="auto">
              <a:spcBef>
                <a:spcPts val="800"/>
              </a:spcBef>
              <a:spcAft>
                <a:spcPts val="800"/>
              </a:spcAft>
              <a:buClr>
                <a:srgbClr val="1F4A7F"/>
              </a:buClr>
              <a:buFont typeface="Corbel" pitchFamily="34" charset="0"/>
              <a:buChar char="–"/>
            </a:pPr>
            <a:r>
              <a:rPr lang="en-US" sz="2800" dirty="0" smtClean="0">
                <a:latin typeface="+mn-lt"/>
              </a:rPr>
              <a:t>Composition requirements</a:t>
            </a:r>
          </a:p>
          <a:p>
            <a:pPr marL="800100" lvl="1" indent="-342900" fontAlgn="auto">
              <a:spcBef>
                <a:spcPts val="800"/>
              </a:spcBef>
              <a:spcAft>
                <a:spcPts val="800"/>
              </a:spcAft>
              <a:buClr>
                <a:srgbClr val="1F4A7F"/>
              </a:buClr>
              <a:buFont typeface="Corbel" pitchFamily="34" charset="0"/>
              <a:buChar char="–"/>
            </a:pPr>
            <a:r>
              <a:rPr lang="en-US" sz="2800" dirty="0" smtClean="0">
                <a:latin typeface="+mn-lt"/>
              </a:rPr>
              <a:t>Role and responsibilities</a:t>
            </a:r>
            <a:endParaRPr kumimoji="0" lang="en-US" sz="280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662"/>
            <a:ext cx="8229600" cy="1143000"/>
          </a:xfrm>
        </p:spPr>
        <p:txBody>
          <a:bodyPr/>
          <a:lstStyle/>
          <a:p>
            <a:r>
              <a:rPr lang="en-US" dirty="0" smtClean="0">
                <a:solidFill>
                  <a:srgbClr val="C00000"/>
                </a:solidFill>
              </a:rPr>
              <a:t>State CSBG Act and Regulations</a:t>
            </a:r>
            <a:endParaRPr lang="en-US" dirty="0">
              <a:solidFill>
                <a:srgbClr val="C00000"/>
              </a:solidFill>
            </a:endParaRPr>
          </a:p>
        </p:txBody>
      </p:sp>
      <p:sp>
        <p:nvSpPr>
          <p:cNvPr id="3" name="Content Placeholder 2"/>
          <p:cNvSpPr>
            <a:spLocks noGrp="1"/>
          </p:cNvSpPr>
          <p:nvPr>
            <p:ph idx="1"/>
          </p:nvPr>
        </p:nvSpPr>
        <p:spPr>
          <a:xfrm>
            <a:off x="292768" y="1287378"/>
            <a:ext cx="8546432" cy="1532022"/>
          </a:xfrm>
        </p:spPr>
        <p:txBody>
          <a:bodyPr>
            <a:normAutofit/>
          </a:bodyPr>
          <a:lstStyle/>
          <a:p>
            <a:pPr>
              <a:spcBef>
                <a:spcPts val="600"/>
              </a:spcBef>
              <a:spcAft>
                <a:spcPts val="600"/>
              </a:spcAft>
            </a:pPr>
            <a:r>
              <a:rPr lang="en-US" dirty="0" smtClean="0"/>
              <a:t>CAAs must maintain compliance with state CSBG statutes and regulations, if they exist.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18</a:t>
            </a:fld>
            <a:endParaRPr lang="en-US" dirty="0"/>
          </a:p>
        </p:txBody>
      </p:sp>
      <p:sp>
        <p:nvSpPr>
          <p:cNvPr id="5" name="Oval 4"/>
          <p:cNvSpPr/>
          <p:nvPr/>
        </p:nvSpPr>
        <p:spPr>
          <a:xfrm>
            <a:off x="6553200" y="1676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381000" y="2560504"/>
            <a:ext cx="8458200" cy="120716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May contain board requirements</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Example, terms and/or term limits,</a:t>
            </a:r>
            <a:r>
              <a:rPr kumimoji="0" lang="en-US" sz="2400" b="0" i="0" u="none" strike="noStrike" kern="1200" cap="none" spc="0" normalizeH="0" noProof="0" dirty="0" smtClean="0">
                <a:ln>
                  <a:noFill/>
                </a:ln>
                <a:solidFill>
                  <a:schemeClr val="tx1"/>
                </a:solidFill>
                <a:effectLst/>
                <a:uLnTx/>
                <a:uFillTx/>
                <a:latin typeface="+mn-lt"/>
                <a:ea typeface="+mn-ea"/>
                <a:cs typeface="+mn-cs"/>
              </a:rPr>
              <a:t> residency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413084" y="3996269"/>
            <a:ext cx="8458200" cy="2286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CSBG Organizational Standards</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Standards from OCS IM #138</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Some standards specifically address board composition and responsibilities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C00000"/>
                </a:solidFill>
              </a:rPr>
              <a:t>CSBG Organizational Standards Resources</a:t>
            </a:r>
            <a:endParaRPr lang="en-US" dirty="0">
              <a:solidFill>
                <a:srgbClr val="C00000"/>
              </a:solidFill>
            </a:endParaRPr>
          </a:p>
        </p:txBody>
      </p:sp>
      <p:sp>
        <p:nvSpPr>
          <p:cNvPr id="3" name="Content Placeholder 2"/>
          <p:cNvSpPr>
            <a:spLocks noGrp="1"/>
          </p:cNvSpPr>
          <p:nvPr>
            <p:ph idx="1"/>
          </p:nvPr>
        </p:nvSpPr>
        <p:spPr>
          <a:xfrm>
            <a:off x="196314" y="1371600"/>
            <a:ext cx="8610600" cy="487363"/>
          </a:xfrm>
        </p:spPr>
        <p:txBody>
          <a:bodyPr>
            <a:normAutofit/>
          </a:bodyPr>
          <a:lstStyle/>
          <a:p>
            <a:pPr algn="ctr">
              <a:buNone/>
            </a:pPr>
            <a:r>
              <a:rPr lang="en-US" sz="2400" dirty="0" smtClean="0">
                <a:hlinkClick r:id="rId3"/>
              </a:rPr>
              <a:t>www.communityactionpartnership.com</a:t>
            </a:r>
            <a:r>
              <a:rPr lang="en-US" sz="2400" dirty="0" smtClean="0"/>
              <a:t> </a:t>
            </a:r>
            <a:r>
              <a:rPr lang="en-US" sz="2400" dirty="0" smtClean="0">
                <a:solidFill>
                  <a:schemeClr val="tx1"/>
                </a:solidFill>
              </a:rPr>
              <a:t>and</a:t>
            </a:r>
            <a:r>
              <a:rPr lang="en-US" sz="2400" dirty="0" smtClean="0"/>
              <a:t> </a:t>
            </a:r>
            <a:r>
              <a:rPr lang="en-US" sz="2400" dirty="0" smtClean="0">
                <a:hlinkClick r:id="rId4"/>
              </a:rPr>
              <a:t>www.caplaw.org</a:t>
            </a:r>
            <a:r>
              <a:rPr lang="en-US" sz="2400" dirty="0" smtClean="0"/>
              <a:t> </a:t>
            </a:r>
            <a:endParaRPr lang="en-US" sz="24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19</a:t>
            </a:fld>
            <a:endParaRPr lang="en-US" dirty="0"/>
          </a:p>
        </p:txBody>
      </p:sp>
      <p:pic>
        <p:nvPicPr>
          <p:cNvPr id="5"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8600" y="2057399"/>
            <a:ext cx="2667000" cy="35751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descr="CAP Org Standards Videos.png"/>
          <p:cNvPicPr>
            <a:picLocks noChangeAspect="1"/>
          </p:cNvPicPr>
          <p:nvPr/>
        </p:nvPicPr>
        <p:blipFill>
          <a:blip r:embed="rId6" cstate="print"/>
          <a:stretch>
            <a:fillRect/>
          </a:stretch>
        </p:blipFill>
        <p:spPr>
          <a:xfrm>
            <a:off x="2514600" y="3886200"/>
            <a:ext cx="3429000" cy="2723483"/>
          </a:xfrm>
          <a:prstGeom prst="rect">
            <a:avLst/>
          </a:prstGeom>
        </p:spPr>
      </p:pic>
      <p:pic>
        <p:nvPicPr>
          <p:cNvPr id="8" name="Picture 2"/>
          <p:cNvPicPr>
            <a:picLocks noChangeAspect="1" noChangeArrowheads="1"/>
          </p:cNvPicPr>
          <p:nvPr/>
        </p:nvPicPr>
        <p:blipFill>
          <a:blip r:embed="rId7" cstate="print"/>
          <a:srcRect b="2581"/>
          <a:stretch>
            <a:fillRect/>
          </a:stretch>
        </p:blipFill>
        <p:spPr bwMode="auto">
          <a:xfrm>
            <a:off x="5508609" y="1981200"/>
            <a:ext cx="3395032" cy="3276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CSBG Grant Agreement/Contract</a:t>
            </a:r>
            <a:endParaRPr lang="en-US" dirty="0">
              <a:solidFill>
                <a:srgbClr val="C00000"/>
              </a:solidFill>
            </a:endParaRPr>
          </a:p>
        </p:txBody>
      </p:sp>
      <p:sp>
        <p:nvSpPr>
          <p:cNvPr id="3" name="Content Placeholder 2"/>
          <p:cNvSpPr>
            <a:spLocks noGrp="1"/>
          </p:cNvSpPr>
          <p:nvPr>
            <p:ph idx="1"/>
          </p:nvPr>
        </p:nvSpPr>
        <p:spPr>
          <a:xfrm>
            <a:off x="457200" y="1600201"/>
            <a:ext cx="8229600" cy="1524000"/>
          </a:xfrm>
        </p:spPr>
        <p:txBody>
          <a:bodyPr/>
          <a:lstStyle/>
          <a:p>
            <a:r>
              <a:rPr lang="en-US" dirty="0" smtClean="0"/>
              <a:t>CSBG grant agreements/contracts are usually non-negotiable.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20</a:t>
            </a:fld>
            <a:endParaRPr lang="en-US" dirty="0"/>
          </a:p>
        </p:txBody>
      </p:sp>
      <p:sp>
        <p:nvSpPr>
          <p:cNvPr id="5" name="Oval 4"/>
          <p:cNvSpPr/>
          <p:nvPr/>
        </p:nvSpPr>
        <p:spPr>
          <a:xfrm>
            <a:off x="4572000" y="2041902"/>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41702" y="2912388"/>
            <a:ext cx="8229600" cy="3183612"/>
          </a:xfrm>
          <a:prstGeom prst="rect">
            <a:avLst/>
          </a:prstGeom>
        </p:spPr>
        <p:txBody>
          <a:bodyPr vert="horz" lIns="91440" tIns="45720" rIns="91440" bIns="45720" rtlCol="0">
            <a:normAutofit/>
          </a:bodyPr>
          <a:lstStyle/>
          <a:p>
            <a:pPr marL="342900" marR="0" lvl="0" indent="-342900" algn="l" defTabSz="914400" rtl="0" eaLnBrk="1" fontAlgn="auto" latinLnBrk="0" hangingPunct="1">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Contract/agreement should include citations or references to the state and federal CSBG requirements that apply to the board </a:t>
            </a:r>
          </a:p>
          <a:p>
            <a:pPr marL="800100" lvl="1" indent="-342900" fontAlgn="auto">
              <a:spcBef>
                <a:spcPts val="800"/>
              </a:spcBef>
              <a:spcAft>
                <a:spcPts val="800"/>
              </a:spcAft>
              <a:buClr>
                <a:srgbClr val="1F4A7F"/>
              </a:buClr>
              <a:buFont typeface="Calibri" pitchFamily="34" charset="0"/>
              <a:buChar char="–"/>
            </a:pPr>
            <a:r>
              <a:rPr lang="en-US" sz="2600" dirty="0" smtClean="0">
                <a:latin typeface="+mn-lt"/>
              </a:rPr>
              <a:t>Example, tripartite composition requirement as set forth in the federal and, if exists, state CSBG laws</a:t>
            </a:r>
            <a:endParaRPr kumimoji="0" lang="en-US" sz="260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lstStyle/>
          <a:p>
            <a:r>
              <a:rPr lang="en-US" dirty="0" smtClean="0">
                <a:solidFill>
                  <a:srgbClr val="C00000"/>
                </a:solidFill>
              </a:rPr>
              <a:t>Other Funding Source Requirements</a:t>
            </a:r>
            <a:endParaRPr lang="en-US" dirty="0">
              <a:solidFill>
                <a:srgbClr val="C00000"/>
              </a:solidFill>
            </a:endParaRPr>
          </a:p>
        </p:txBody>
      </p:sp>
      <p:sp>
        <p:nvSpPr>
          <p:cNvPr id="3" name="Content Placeholder 2"/>
          <p:cNvSpPr>
            <a:spLocks noGrp="1"/>
          </p:cNvSpPr>
          <p:nvPr>
            <p:ph idx="1"/>
          </p:nvPr>
        </p:nvSpPr>
        <p:spPr>
          <a:xfrm>
            <a:off x="457200" y="1600200"/>
            <a:ext cx="8229600" cy="1676400"/>
          </a:xfrm>
        </p:spPr>
        <p:txBody>
          <a:bodyPr/>
          <a:lstStyle/>
          <a:p>
            <a:pPr>
              <a:spcBef>
                <a:spcPts val="800"/>
              </a:spcBef>
              <a:spcAft>
                <a:spcPts val="800"/>
              </a:spcAft>
            </a:pPr>
            <a:r>
              <a:rPr lang="en-US" dirty="0" smtClean="0"/>
              <a:t>Federal CSBG Act governance requirements will override other federal funding source governance requirement if the two conflict.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21</a:t>
            </a:fld>
            <a:endParaRPr lang="en-US" dirty="0"/>
          </a:p>
        </p:txBody>
      </p:sp>
      <p:sp>
        <p:nvSpPr>
          <p:cNvPr id="5" name="Oval 4"/>
          <p:cNvSpPr/>
          <p:nvPr/>
        </p:nvSpPr>
        <p:spPr>
          <a:xfrm>
            <a:off x="6756396" y="2438400"/>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33400" y="3124200"/>
            <a:ext cx="8229600" cy="297180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Examples of other funding sources with governance requirements: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Head Start board composition, conflicts of interest and specific board responsibilities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Community Housing Development Organization (CHDO)</a:t>
            </a:r>
            <a:r>
              <a:rPr lang="en-US" sz="2400" dirty="0" smtClean="0">
                <a:latin typeface="+mn-lt"/>
              </a:rPr>
              <a:t> board composition</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A Few Brief Points About How a Board of Directors Operates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Operations Scenario One</a:t>
            </a:r>
            <a:endParaRPr lang="en-US" dirty="0">
              <a:solidFill>
                <a:srgbClr val="C00000"/>
              </a:solidFill>
            </a:endParaRPr>
          </a:p>
        </p:txBody>
      </p:sp>
      <p:sp>
        <p:nvSpPr>
          <p:cNvPr id="3" name="Content Placeholder 2"/>
          <p:cNvSpPr>
            <a:spLocks noGrp="1"/>
          </p:cNvSpPr>
          <p:nvPr>
            <p:ph idx="1"/>
          </p:nvPr>
        </p:nvSpPr>
        <p:spPr>
          <a:xfrm>
            <a:off x="457200" y="1447800"/>
            <a:ext cx="8229600" cy="4953000"/>
          </a:xfrm>
        </p:spPr>
        <p:txBody>
          <a:bodyPr>
            <a:normAutofit lnSpcReduction="10000"/>
          </a:bodyPr>
          <a:lstStyle/>
          <a:p>
            <a:pPr marL="0" indent="0">
              <a:spcBef>
                <a:spcPts val="800"/>
              </a:spcBef>
              <a:spcAft>
                <a:spcPts val="800"/>
              </a:spcAft>
              <a:buNone/>
            </a:pPr>
            <a:r>
              <a:rPr lang="en-US" b="0" dirty="0" smtClean="0"/>
              <a:t>Even though CAA board member Shelia is really proud of all the amazing work the CAA does in the community, she recently became concerned about employee wages at the CAA. After reading an article in the local newspaper about nonprofit employees facing the same financial challenges as the clients they serve, Shelia contacted the CAA’s Human Resources Coordinator and asked to see the salaries for all CAA employees.</a:t>
            </a:r>
          </a:p>
          <a:p>
            <a:pPr marL="0" indent="0">
              <a:spcBef>
                <a:spcPts val="800"/>
              </a:spcBef>
              <a:spcAft>
                <a:spcPts val="800"/>
              </a:spcAft>
              <a:buNone/>
            </a:pPr>
            <a:r>
              <a:rPr lang="en-US" dirty="0" smtClean="0"/>
              <a:t>Do you agree with Shelia’s approach? Why or Why not?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solidFill>
                  <a:srgbClr val="C00000"/>
                </a:solidFill>
              </a:rPr>
              <a:t>Operation Framework</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24</a:t>
            </a:fld>
            <a:endParaRPr lang="en-US" dirty="0"/>
          </a:p>
        </p:txBody>
      </p:sp>
      <p:grpSp>
        <p:nvGrpSpPr>
          <p:cNvPr id="38" name="Group 37"/>
          <p:cNvGrpSpPr/>
          <p:nvPr/>
        </p:nvGrpSpPr>
        <p:grpSpPr>
          <a:xfrm>
            <a:off x="4267200" y="1447800"/>
            <a:ext cx="3657600" cy="4724400"/>
            <a:chOff x="2667000" y="1219200"/>
            <a:chExt cx="3657600" cy="4724400"/>
          </a:xfrm>
        </p:grpSpPr>
        <p:sp>
          <p:nvSpPr>
            <p:cNvPr id="5" name="Rectangle 4"/>
            <p:cNvSpPr/>
            <p:nvPr/>
          </p:nvSpPr>
          <p:spPr>
            <a:xfrm>
              <a:off x="2667000" y="1219200"/>
              <a:ext cx="3657600" cy="914400"/>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6" name="Oval 5"/>
            <p:cNvSpPr/>
            <p:nvPr/>
          </p:nvSpPr>
          <p:spPr>
            <a:xfrm>
              <a:off x="3429000" y="2590800"/>
              <a:ext cx="2209800" cy="1371600"/>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14" name="Oval 13"/>
            <p:cNvSpPr/>
            <p:nvPr/>
          </p:nvSpPr>
          <p:spPr>
            <a:xfrm>
              <a:off x="2819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5" name="Oval 14"/>
            <p:cNvSpPr/>
            <p:nvPr/>
          </p:nvSpPr>
          <p:spPr>
            <a:xfrm>
              <a:off x="5105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8" name="Straight Connector 17"/>
            <p:cNvCxnSpPr/>
            <p:nvPr/>
          </p:nvCxnSpPr>
          <p:spPr>
            <a:xfrm>
              <a:off x="3352800" y="4419600"/>
              <a:ext cx="2209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28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626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5800" y="39624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95800" y="2133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39" name="Content Placeholder 2"/>
          <p:cNvSpPr>
            <a:spLocks noGrp="1"/>
          </p:cNvSpPr>
          <p:nvPr>
            <p:ph idx="1"/>
          </p:nvPr>
        </p:nvSpPr>
        <p:spPr>
          <a:xfrm>
            <a:off x="457200" y="1600200"/>
            <a:ext cx="3505200" cy="4525963"/>
          </a:xfrm>
        </p:spPr>
        <p:txBody>
          <a:bodyPr>
            <a:normAutofit/>
          </a:bodyPr>
          <a:lstStyle/>
          <a:p>
            <a:pPr>
              <a:spcBef>
                <a:spcPts val="800"/>
              </a:spcBef>
              <a:spcAft>
                <a:spcPts val="800"/>
              </a:spcAft>
            </a:pPr>
            <a:r>
              <a:rPr lang="en-US" dirty="0" smtClean="0"/>
              <a:t>The board acts </a:t>
            </a:r>
            <a:r>
              <a:rPr lang="en-US" u="sng" dirty="0" smtClean="0"/>
              <a:t>only</a:t>
            </a:r>
            <a:r>
              <a:rPr lang="en-US" dirty="0" smtClean="0"/>
              <a:t> as a body</a:t>
            </a:r>
          </a:p>
          <a:p>
            <a:pPr lvl="1">
              <a:spcBef>
                <a:spcPts val="800"/>
              </a:spcBef>
              <a:spcAft>
                <a:spcPts val="800"/>
              </a:spcAft>
            </a:pPr>
            <a:r>
              <a:rPr lang="en-US" dirty="0" smtClean="0"/>
              <a:t>Opportunity for group discussion and deliberation is important</a:t>
            </a:r>
          </a:p>
          <a:p>
            <a:pPr>
              <a:spcBef>
                <a:spcPts val="800"/>
              </a:spcBef>
              <a:spcAft>
                <a:spcPts val="800"/>
              </a:spcAft>
            </a:pPr>
            <a:r>
              <a:rPr lang="en-US" dirty="0" smtClean="0"/>
              <a:t>Sole employee of the board is the executive director</a:t>
            </a:r>
          </a:p>
          <a:p>
            <a:pPr>
              <a:spcBef>
                <a:spcPts val="800"/>
              </a:spcBef>
              <a:spcAft>
                <a:spcPts val="800"/>
              </a:spcAft>
            </a:pP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Operation Framework</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Individual board members </a:t>
            </a:r>
            <a:r>
              <a:rPr lang="en-US" u="sng" dirty="0" smtClean="0"/>
              <a:t>only act</a:t>
            </a:r>
            <a:r>
              <a:rPr lang="en-US" dirty="0" smtClean="0"/>
              <a:t> on behalf of the board:</a:t>
            </a:r>
          </a:p>
          <a:p>
            <a:pPr lvl="1">
              <a:spcBef>
                <a:spcPts val="800"/>
              </a:spcBef>
              <a:spcAft>
                <a:spcPts val="800"/>
              </a:spcAft>
            </a:pPr>
            <a:r>
              <a:rPr lang="en-US" dirty="0" smtClean="0"/>
              <a:t> When authorized by the full board to do so </a:t>
            </a:r>
            <a:r>
              <a:rPr lang="en-US" b="1" dirty="0" smtClean="0">
                <a:solidFill>
                  <a:schemeClr val="tx1">
                    <a:lumMod val="95000"/>
                    <a:lumOff val="5000"/>
                  </a:schemeClr>
                </a:solidFill>
              </a:rPr>
              <a:t>AND</a:t>
            </a:r>
          </a:p>
          <a:p>
            <a:pPr lvl="2">
              <a:spcBef>
                <a:spcPts val="800"/>
              </a:spcBef>
              <a:spcAft>
                <a:spcPts val="800"/>
              </a:spcAft>
            </a:pPr>
            <a:r>
              <a:rPr lang="en-US" dirty="0" smtClean="0"/>
              <a:t>Officers, committees</a:t>
            </a:r>
          </a:p>
          <a:p>
            <a:pPr lvl="1">
              <a:spcBef>
                <a:spcPts val="800"/>
              </a:spcBef>
              <a:spcAft>
                <a:spcPts val="800"/>
              </a:spcAft>
            </a:pPr>
            <a:r>
              <a:rPr lang="en-US" dirty="0" smtClean="0"/>
              <a:t>Typically, via the executive director </a:t>
            </a:r>
          </a:p>
          <a:p>
            <a:pPr lvl="2">
              <a:spcBef>
                <a:spcPts val="800"/>
              </a:spcBef>
              <a:spcAft>
                <a:spcPts val="800"/>
              </a:spcAft>
            </a:pPr>
            <a:r>
              <a:rPr lang="en-US" b="1" dirty="0" smtClean="0"/>
              <a:t>Caveat</a:t>
            </a:r>
            <a:r>
              <a:rPr lang="en-US" dirty="0" smtClean="0"/>
              <a:t>: a few exceptions exist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C00000"/>
                </a:solidFill>
              </a:rPr>
              <a:t>Board Member/ Staff Contact </a:t>
            </a:r>
            <a:r>
              <a:rPr lang="en-US" sz="3000" cap="small" dirty="0" smtClean="0">
                <a:solidFill>
                  <a:schemeClr val="accent1"/>
                </a:solidFill>
              </a:rPr>
              <a:t>Examples</a:t>
            </a:r>
            <a:endParaRPr lang="en-US" sz="3000" cap="small"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26</a:t>
            </a:fld>
            <a:endParaRPr lang="en-US" dirty="0"/>
          </a:p>
        </p:txBody>
      </p:sp>
      <p:sp>
        <p:nvSpPr>
          <p:cNvPr id="54" name="TextBox 53"/>
          <p:cNvSpPr txBox="1"/>
          <p:nvPr/>
        </p:nvSpPr>
        <p:spPr>
          <a:xfrm>
            <a:off x="6381202" y="4419600"/>
            <a:ext cx="2381798" cy="1077218"/>
          </a:xfrm>
          <a:prstGeom prst="rect">
            <a:avLst/>
          </a:prstGeom>
          <a:noFill/>
        </p:spPr>
        <p:txBody>
          <a:bodyPr wrap="square" rtlCol="0">
            <a:spAutoFit/>
          </a:bodyPr>
          <a:lstStyle/>
          <a:p>
            <a:r>
              <a:rPr lang="en-US" sz="2400" b="1" dirty="0" smtClean="0">
                <a:solidFill>
                  <a:srgbClr val="C00000"/>
                </a:solidFill>
                <a:latin typeface="+mn-lt"/>
              </a:rPr>
              <a:t>2. </a:t>
            </a:r>
            <a:r>
              <a:rPr lang="en-US" sz="2000" b="1" dirty="0" smtClean="0">
                <a:solidFill>
                  <a:schemeClr val="tx1">
                    <a:lumMod val="75000"/>
                    <a:lumOff val="25000"/>
                  </a:schemeClr>
                </a:solidFill>
                <a:latin typeface="+mn-lt"/>
              </a:rPr>
              <a:t>Staff liaison  assists with board committee business</a:t>
            </a:r>
            <a:endParaRPr lang="en-US" sz="2000" b="1" dirty="0">
              <a:solidFill>
                <a:schemeClr val="tx1">
                  <a:lumMod val="75000"/>
                  <a:lumOff val="25000"/>
                </a:schemeClr>
              </a:solidFill>
              <a:latin typeface="+mn-lt"/>
            </a:endParaRPr>
          </a:p>
        </p:txBody>
      </p:sp>
      <p:sp>
        <p:nvSpPr>
          <p:cNvPr id="44" name="TextBox 43"/>
          <p:cNvSpPr txBox="1"/>
          <p:nvPr/>
        </p:nvSpPr>
        <p:spPr>
          <a:xfrm>
            <a:off x="6400800" y="2971800"/>
            <a:ext cx="2133600" cy="1384995"/>
          </a:xfrm>
          <a:prstGeom prst="rect">
            <a:avLst/>
          </a:prstGeom>
          <a:noFill/>
        </p:spPr>
        <p:txBody>
          <a:bodyPr wrap="square" rtlCol="0">
            <a:spAutoFit/>
          </a:bodyPr>
          <a:lstStyle/>
          <a:p>
            <a:r>
              <a:rPr lang="en-US" sz="2400" b="1" dirty="0" smtClean="0">
                <a:solidFill>
                  <a:srgbClr val="C00000"/>
                </a:solidFill>
                <a:latin typeface="+mn-lt"/>
              </a:rPr>
              <a:t>1. </a:t>
            </a:r>
            <a:r>
              <a:rPr lang="en-US" sz="2000" b="1" dirty="0" smtClean="0">
                <a:solidFill>
                  <a:schemeClr val="tx1">
                    <a:lumMod val="75000"/>
                    <a:lumOff val="25000"/>
                  </a:schemeClr>
                </a:solidFill>
                <a:latin typeface="+mn-lt"/>
              </a:rPr>
              <a:t>Coordinate board meeting logistics with staff admin</a:t>
            </a:r>
            <a:endParaRPr lang="en-US" sz="2000" b="1" dirty="0">
              <a:solidFill>
                <a:schemeClr val="tx1">
                  <a:lumMod val="75000"/>
                  <a:lumOff val="25000"/>
                </a:schemeClr>
              </a:solidFill>
              <a:latin typeface="+mn-lt"/>
            </a:endParaRPr>
          </a:p>
        </p:txBody>
      </p:sp>
      <p:sp>
        <p:nvSpPr>
          <p:cNvPr id="6" name="Rectangle 5"/>
          <p:cNvSpPr/>
          <p:nvPr/>
        </p:nvSpPr>
        <p:spPr>
          <a:xfrm>
            <a:off x="2971800" y="1686232"/>
            <a:ext cx="3718560" cy="87599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7" name="Oval 6"/>
          <p:cNvSpPr/>
          <p:nvPr/>
        </p:nvSpPr>
        <p:spPr>
          <a:xfrm>
            <a:off x="3620770" y="3038014"/>
            <a:ext cx="2246630" cy="1313989"/>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9" name="Oval 8"/>
          <p:cNvSpPr/>
          <p:nvPr/>
        </p:nvSpPr>
        <p:spPr>
          <a:xfrm>
            <a:off x="3352800" y="5205277"/>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0" name="Oval 9"/>
          <p:cNvSpPr/>
          <p:nvPr/>
        </p:nvSpPr>
        <p:spPr>
          <a:xfrm>
            <a:off x="5131526" y="5229225"/>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1" name="Straight Connector 10"/>
          <p:cNvCxnSpPr/>
          <p:nvPr/>
        </p:nvCxnSpPr>
        <p:spPr>
          <a:xfrm>
            <a:off x="3886200" y="4772025"/>
            <a:ext cx="1828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862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150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2500" y="4352004"/>
            <a:ext cx="0" cy="510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62500" y="2600018"/>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486400" y="2409825"/>
            <a:ext cx="0" cy="13716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486400" y="3781425"/>
            <a:ext cx="0" cy="14478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8629457" flipV="1">
            <a:off x="2987658" y="1582120"/>
            <a:ext cx="3490615" cy="5835346"/>
          </a:xfrm>
          <a:prstGeom prst="arc">
            <a:avLst>
              <a:gd name="adj1" fmla="val 16262936"/>
              <a:gd name="adj2" fmla="val 0"/>
            </a:avLst>
          </a:prstGeom>
          <a:ln w="38100">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9" name="Straight Arrow Connector 68"/>
          <p:cNvCxnSpPr>
            <a:stCxn id="9" idx="7"/>
          </p:cNvCxnSpPr>
          <p:nvPr/>
        </p:nvCxnSpPr>
        <p:spPr>
          <a:xfrm flipV="1">
            <a:off x="4278547" y="3781425"/>
            <a:ext cx="1207853" cy="1562829"/>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81000" y="2811959"/>
            <a:ext cx="2362200" cy="769441"/>
          </a:xfrm>
          <a:prstGeom prst="rect">
            <a:avLst/>
          </a:prstGeom>
          <a:noFill/>
        </p:spPr>
        <p:txBody>
          <a:bodyPr wrap="square" rtlCol="0">
            <a:spAutoFit/>
          </a:bodyPr>
          <a:lstStyle/>
          <a:p>
            <a:r>
              <a:rPr lang="en-US" sz="2400" b="1" dirty="0" smtClean="0">
                <a:solidFill>
                  <a:srgbClr val="C00000"/>
                </a:solidFill>
                <a:latin typeface="+mn-lt"/>
              </a:rPr>
              <a:t>3. </a:t>
            </a:r>
            <a:r>
              <a:rPr lang="en-US" sz="2000" b="1" dirty="0" smtClean="0">
                <a:solidFill>
                  <a:schemeClr val="tx1">
                    <a:lumMod val="75000"/>
                    <a:lumOff val="25000"/>
                  </a:schemeClr>
                </a:solidFill>
                <a:latin typeface="+mn-lt"/>
              </a:rPr>
              <a:t>Seek staff input on ED evaluation</a:t>
            </a:r>
            <a:endParaRPr lang="en-US" sz="2000" b="1" dirty="0">
              <a:solidFill>
                <a:schemeClr val="tx1">
                  <a:lumMod val="75000"/>
                  <a:lumOff val="25000"/>
                </a:schemeClr>
              </a:solidFill>
              <a:latin typeface="+mn-lt"/>
            </a:endParaRPr>
          </a:p>
        </p:txBody>
      </p:sp>
      <p:sp>
        <p:nvSpPr>
          <p:cNvPr id="87" name="TextBox 86"/>
          <p:cNvSpPr txBox="1"/>
          <p:nvPr/>
        </p:nvSpPr>
        <p:spPr>
          <a:xfrm>
            <a:off x="457200" y="3962400"/>
            <a:ext cx="2743200" cy="1692771"/>
          </a:xfrm>
          <a:prstGeom prst="rect">
            <a:avLst/>
          </a:prstGeom>
          <a:noFill/>
        </p:spPr>
        <p:txBody>
          <a:bodyPr wrap="square" rtlCol="0">
            <a:spAutoFit/>
          </a:bodyPr>
          <a:lstStyle/>
          <a:p>
            <a:r>
              <a:rPr lang="en-US" sz="2400" b="1" dirty="0" smtClean="0">
                <a:solidFill>
                  <a:srgbClr val="C00000"/>
                </a:solidFill>
                <a:latin typeface="+mn-lt"/>
              </a:rPr>
              <a:t>4. </a:t>
            </a:r>
            <a:r>
              <a:rPr lang="en-US" sz="2000" b="1" dirty="0" smtClean="0">
                <a:solidFill>
                  <a:schemeClr val="tx1">
                    <a:lumMod val="75000"/>
                    <a:lumOff val="25000"/>
                  </a:schemeClr>
                </a:solidFill>
                <a:latin typeface="+mn-lt"/>
              </a:rPr>
              <a:t>Reports of fraud, misuse of resources, discrimination or harassment involving the ED</a:t>
            </a:r>
          </a:p>
        </p:txBody>
      </p:sp>
      <p:sp>
        <p:nvSpPr>
          <p:cNvPr id="136" name="TextBox 135"/>
          <p:cNvSpPr txBox="1"/>
          <p:nvPr/>
        </p:nvSpPr>
        <p:spPr>
          <a:xfrm>
            <a:off x="381000" y="2514600"/>
            <a:ext cx="2057400" cy="430887"/>
          </a:xfrm>
          <a:prstGeom prst="rect">
            <a:avLst/>
          </a:prstGeom>
          <a:noFill/>
        </p:spPr>
        <p:txBody>
          <a:bodyPr wrap="square" rtlCol="0">
            <a:spAutoFit/>
          </a:bodyPr>
          <a:lstStyle/>
          <a:p>
            <a:r>
              <a:rPr lang="en-US" sz="2200" b="1" dirty="0" smtClean="0">
                <a:solidFill>
                  <a:srgbClr val="C00000"/>
                </a:solidFill>
                <a:latin typeface="+mn-lt"/>
              </a:rPr>
              <a:t>Direct Contact</a:t>
            </a:r>
            <a:endParaRPr lang="en-US" sz="2200" b="1" dirty="0">
              <a:solidFill>
                <a:srgbClr val="C00000"/>
              </a:solidFill>
              <a:latin typeface="+mn-lt"/>
            </a:endParaRPr>
          </a:p>
        </p:txBody>
      </p:sp>
      <p:sp>
        <p:nvSpPr>
          <p:cNvPr id="137" name="TextBox 136"/>
          <p:cNvSpPr txBox="1"/>
          <p:nvPr/>
        </p:nvSpPr>
        <p:spPr>
          <a:xfrm>
            <a:off x="6400800" y="2693313"/>
            <a:ext cx="2057400" cy="430887"/>
          </a:xfrm>
          <a:prstGeom prst="rect">
            <a:avLst/>
          </a:prstGeom>
          <a:noFill/>
        </p:spPr>
        <p:txBody>
          <a:bodyPr wrap="square" rtlCol="0">
            <a:spAutoFit/>
          </a:bodyPr>
          <a:lstStyle/>
          <a:p>
            <a:r>
              <a:rPr lang="en-US" sz="2200" b="1" dirty="0" smtClean="0">
                <a:solidFill>
                  <a:srgbClr val="C00000"/>
                </a:solidFill>
                <a:latin typeface="+mn-lt"/>
              </a:rPr>
              <a:t>Via the ED</a:t>
            </a:r>
            <a:endParaRPr lang="en-US" sz="2200" b="1" dirty="0">
              <a:solidFill>
                <a:srgbClr val="C000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4" grpId="0"/>
      <p:bldP spid="62" grpId="0" animBg="1"/>
      <p:bldP spid="73" grpId="0"/>
      <p:bldP spid="87" grpId="0"/>
      <p:bldP spid="136" grpId="0"/>
      <p:bldP spid="1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Operations Scenario Two</a:t>
            </a:r>
            <a:endParaRPr lang="en-US" dirty="0">
              <a:solidFill>
                <a:srgbClr val="C00000"/>
              </a:solidFill>
            </a:endParaRPr>
          </a:p>
        </p:txBody>
      </p:sp>
      <p:sp>
        <p:nvSpPr>
          <p:cNvPr id="3" name="Content Placeholder 2"/>
          <p:cNvSpPr>
            <a:spLocks noGrp="1"/>
          </p:cNvSpPr>
          <p:nvPr>
            <p:ph idx="1"/>
          </p:nvPr>
        </p:nvSpPr>
        <p:spPr>
          <a:xfrm>
            <a:off x="457200" y="1524000"/>
            <a:ext cx="8229600" cy="4602163"/>
          </a:xfrm>
        </p:spPr>
        <p:txBody>
          <a:bodyPr>
            <a:normAutofit/>
          </a:bodyPr>
          <a:lstStyle/>
          <a:p>
            <a:pPr marL="0" indent="0">
              <a:spcBef>
                <a:spcPts val="800"/>
              </a:spcBef>
              <a:spcAft>
                <a:spcPts val="800"/>
              </a:spcAft>
              <a:buNone/>
            </a:pPr>
            <a:r>
              <a:rPr lang="en-US" b="0" dirty="0" smtClean="0"/>
              <a:t>Tony has been on the board for two years and L    VES it! His fellow board members are very personable and friendly but Tony is continually confused about the vote that is required to take actions as well as the number of meetings board members are required to attend. </a:t>
            </a:r>
          </a:p>
          <a:p>
            <a:pPr marL="0" indent="0">
              <a:spcBef>
                <a:spcPts val="800"/>
              </a:spcBef>
              <a:spcAft>
                <a:spcPts val="800"/>
              </a:spcAft>
              <a:buNone/>
            </a:pPr>
            <a:r>
              <a:rPr lang="en-US" dirty="0" smtClean="0"/>
              <a:t>What should Tony do?</a:t>
            </a:r>
          </a:p>
          <a:p>
            <a:pPr marL="0" indent="0">
              <a:spcBef>
                <a:spcPts val="800"/>
              </a:spcBef>
              <a:spcAft>
                <a:spcPts val="800"/>
              </a:spcAft>
              <a:buNone/>
            </a:pPr>
            <a:r>
              <a:rPr lang="en-US" dirty="0" smtClean="0"/>
              <a:t>What should the Executive Director do?</a:t>
            </a:r>
          </a:p>
          <a:p>
            <a:pPr marL="0" indent="0">
              <a:spcBef>
                <a:spcPts val="800"/>
              </a:spcBef>
              <a:spcAft>
                <a:spcPts val="800"/>
              </a:spcAf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27</a:t>
            </a:fld>
            <a:endParaRPr lang="en-US" dirty="0"/>
          </a:p>
        </p:txBody>
      </p:sp>
      <p:sp>
        <p:nvSpPr>
          <p:cNvPr id="5" name="Heart 4"/>
          <p:cNvSpPr/>
          <p:nvPr/>
        </p:nvSpPr>
        <p:spPr>
          <a:xfrm flipH="1">
            <a:off x="7467600" y="1676400"/>
            <a:ext cx="228600" cy="228600"/>
          </a:xfrm>
          <a:prstGeom prst="hear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2"/>
            <a:ext cx="8229600" cy="1143000"/>
          </a:xfrm>
        </p:spPr>
        <p:txBody>
          <a:bodyPr/>
          <a:lstStyle/>
          <a:p>
            <a:r>
              <a:rPr lang="en-US" dirty="0" smtClean="0">
                <a:solidFill>
                  <a:srgbClr val="C00000"/>
                </a:solidFill>
              </a:rPr>
              <a:t>Board Operational Guide</a:t>
            </a:r>
            <a:endParaRPr lang="en-US" dirty="0">
              <a:solidFill>
                <a:srgbClr val="C00000"/>
              </a:solidFill>
            </a:endParaRPr>
          </a:p>
        </p:txBody>
      </p:sp>
      <p:sp>
        <p:nvSpPr>
          <p:cNvPr id="3" name="Content Placeholder 2"/>
          <p:cNvSpPr>
            <a:spLocks noGrp="1"/>
          </p:cNvSpPr>
          <p:nvPr>
            <p:ph idx="1"/>
          </p:nvPr>
        </p:nvSpPr>
        <p:spPr>
          <a:xfrm>
            <a:off x="4512880" y="1188207"/>
            <a:ext cx="4402520" cy="5181600"/>
          </a:xfrm>
        </p:spPr>
        <p:txBody>
          <a:bodyPr>
            <a:normAutofit/>
          </a:bodyPr>
          <a:lstStyle/>
          <a:p>
            <a:pPr>
              <a:spcBef>
                <a:spcPts val="600"/>
              </a:spcBef>
              <a:spcAft>
                <a:spcPts val="600"/>
              </a:spcAft>
            </a:pPr>
            <a:r>
              <a:rPr lang="en-US" sz="2600" dirty="0" smtClean="0"/>
              <a:t>Bylaws serve as an organization’s operational guide</a:t>
            </a:r>
          </a:p>
          <a:p>
            <a:pPr>
              <a:spcBef>
                <a:spcPts val="600"/>
              </a:spcBef>
              <a:spcAft>
                <a:spcPts val="600"/>
              </a:spcAft>
            </a:pPr>
            <a:r>
              <a:rPr lang="en-US" sz="2600" dirty="0" smtClean="0"/>
              <a:t>See bylaws for information about:</a:t>
            </a:r>
          </a:p>
          <a:p>
            <a:pPr lvl="1">
              <a:lnSpc>
                <a:spcPct val="110000"/>
              </a:lnSpc>
              <a:spcBef>
                <a:spcPts val="0"/>
              </a:spcBef>
            </a:pPr>
            <a:r>
              <a:rPr lang="en-US" dirty="0" smtClean="0"/>
              <a:t>Board member composition</a:t>
            </a:r>
          </a:p>
          <a:p>
            <a:pPr lvl="1">
              <a:lnSpc>
                <a:spcPct val="110000"/>
              </a:lnSpc>
              <a:spcBef>
                <a:spcPts val="0"/>
              </a:spcBef>
            </a:pPr>
            <a:r>
              <a:rPr lang="en-US" dirty="0" smtClean="0"/>
              <a:t>Meeting frequency, notice</a:t>
            </a:r>
          </a:p>
          <a:p>
            <a:pPr lvl="1">
              <a:lnSpc>
                <a:spcPct val="110000"/>
              </a:lnSpc>
              <a:spcBef>
                <a:spcPts val="0"/>
              </a:spcBef>
            </a:pPr>
            <a:r>
              <a:rPr lang="en-US" dirty="0" smtClean="0"/>
              <a:t>Officers</a:t>
            </a:r>
          </a:p>
          <a:p>
            <a:pPr lvl="1">
              <a:lnSpc>
                <a:spcPct val="110000"/>
              </a:lnSpc>
              <a:spcBef>
                <a:spcPts val="0"/>
              </a:spcBef>
            </a:pPr>
            <a:r>
              <a:rPr lang="en-US" dirty="0" smtClean="0"/>
              <a:t>Committees</a:t>
            </a:r>
          </a:p>
          <a:p>
            <a:pPr lvl="1">
              <a:lnSpc>
                <a:spcPct val="110000"/>
              </a:lnSpc>
              <a:spcBef>
                <a:spcPts val="0"/>
              </a:spcBef>
            </a:pPr>
            <a:r>
              <a:rPr lang="en-US" dirty="0" smtClean="0"/>
              <a:t>Votes, quorum</a:t>
            </a:r>
          </a:p>
          <a:p>
            <a:pPr lvl="1">
              <a:lnSpc>
                <a:spcPct val="110000"/>
              </a:lnSpc>
              <a:spcBef>
                <a:spcPts val="0"/>
              </a:spcBef>
            </a:pPr>
            <a:r>
              <a:rPr lang="en-US" b="1" dirty="0" smtClean="0"/>
              <a:t>And more. . . .</a:t>
            </a:r>
          </a:p>
        </p:txBody>
      </p:sp>
      <p:sp>
        <p:nvSpPr>
          <p:cNvPr id="4" name="Slide Number Placeholder 3"/>
          <p:cNvSpPr>
            <a:spLocks noGrp="1"/>
          </p:cNvSpPr>
          <p:nvPr>
            <p:ph type="sldNum" sz="quarter" idx="12"/>
          </p:nvPr>
        </p:nvSpPr>
        <p:spPr/>
        <p:txBody>
          <a:bodyPr/>
          <a:lstStyle/>
          <a:p>
            <a:fld id="{4A66FE31-C09E-42ED-B4D0-F94965E42B7D}" type="slidenum">
              <a:rPr lang="en-US" smtClean="0"/>
              <a:pPr/>
              <a:t>28</a:t>
            </a:fld>
            <a:endParaRPr lang="en-US" dirty="0"/>
          </a:p>
        </p:txBody>
      </p:sp>
      <p:sp>
        <p:nvSpPr>
          <p:cNvPr id="5" name="Vertical Scroll 4"/>
          <p:cNvSpPr/>
          <p:nvPr/>
        </p:nvSpPr>
        <p:spPr>
          <a:xfrm>
            <a:off x="355602" y="1676400"/>
            <a:ext cx="4114800" cy="4038600"/>
          </a:xfrm>
          <a:prstGeom prst="verticalScroll">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r>
              <a:rPr lang="en-US" sz="2800" b="1" dirty="0" smtClean="0">
                <a:solidFill>
                  <a:srgbClr val="1F4A7F"/>
                </a:solidFill>
                <a:latin typeface="Lucida Calligraphy" pitchFamily="66" charset="0"/>
              </a:rPr>
              <a:t>Bylaws</a:t>
            </a:r>
          </a:p>
          <a:p>
            <a:pPr algn="ctr"/>
            <a:endParaRPr lang="en-US" sz="2500" b="1" dirty="0" smtClean="0">
              <a:solidFill>
                <a:srgbClr val="1F4A7F"/>
              </a:solidFill>
              <a:latin typeface="Lucida Calligraphy" pitchFamily="66" charset="0"/>
            </a:endParaRPr>
          </a:p>
          <a:p>
            <a:pPr algn="ctr"/>
            <a:r>
              <a:rPr lang="en-US" sz="2500" b="1" dirty="0" smtClean="0">
                <a:solidFill>
                  <a:srgbClr val="1F4A7F"/>
                </a:solidFill>
                <a:latin typeface="Lucida Calligraphy" pitchFamily="66" charset="0"/>
              </a:rPr>
              <a:t>Article I</a:t>
            </a:r>
          </a:p>
          <a:p>
            <a:pPr algn="ctr"/>
            <a:r>
              <a:rPr lang="en-US" sz="2000" dirty="0" smtClean="0">
                <a:solidFill>
                  <a:schemeClr val="tx1"/>
                </a:solidFill>
                <a:latin typeface="Lucida Calligraphy" pitchFamily="66" charset="0"/>
              </a:rPr>
              <a:t>Thou shall read the bylaws</a:t>
            </a:r>
            <a:r>
              <a:rPr lang="en-US" sz="2500" b="1" dirty="0" smtClean="0">
                <a:solidFill>
                  <a:schemeClr val="tx1"/>
                </a:solidFill>
                <a:latin typeface="Lucida Calligraphy" pitchFamily="66" charset="0"/>
              </a:rPr>
              <a:t>.</a:t>
            </a: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a:solidFill>
                <a:srgbClr val="1F4A7F"/>
              </a:solidFill>
              <a:latin typeface="Algerian" pitchFamily="82"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Board Committees Exercise</a:t>
            </a:r>
            <a:endParaRPr lang="en-US" dirty="0">
              <a:solidFill>
                <a:schemeClr val="tx1"/>
              </a:solidFill>
            </a:endParaRPr>
          </a:p>
        </p:txBody>
      </p:sp>
      <p:sp>
        <p:nvSpPr>
          <p:cNvPr id="3" name="Content Placeholder 2"/>
          <p:cNvSpPr>
            <a:spLocks noGrp="1"/>
          </p:cNvSpPr>
          <p:nvPr>
            <p:ph idx="1"/>
          </p:nvPr>
        </p:nvSpPr>
        <p:spPr>
          <a:xfrm>
            <a:off x="254001" y="1371600"/>
            <a:ext cx="8652931" cy="4754563"/>
          </a:xfrm>
        </p:spPr>
        <p:txBody>
          <a:bodyPr>
            <a:normAutofit/>
          </a:bodyPr>
          <a:lstStyle/>
          <a:p>
            <a:pPr marL="514350" indent="-514350">
              <a:spcBef>
                <a:spcPts val="600"/>
              </a:spcBef>
              <a:spcAft>
                <a:spcPts val="600"/>
              </a:spcAft>
              <a:buFont typeface="+mj-lt"/>
              <a:buAutoNum type="alphaUcPeriod"/>
            </a:pPr>
            <a:r>
              <a:rPr lang="en-US" sz="2600" dirty="0" smtClean="0"/>
              <a:t>An executive committee may have authority to act on behalf of the full board.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Most board decisions may be made in the executive committee and reported to full board.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Boards may use both standing and ad hoc committees.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Committees that solely make recommendations do not need to take minutes or record meetings.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Board approval is not required to seat either board members or non-members on committees. </a:t>
            </a:r>
            <a:r>
              <a:rPr lang="en-US" sz="2600" dirty="0" smtClean="0">
                <a:solidFill>
                  <a:schemeClr val="tx1"/>
                </a:solidFill>
              </a:rPr>
              <a:t>True </a:t>
            </a:r>
            <a:r>
              <a:rPr lang="en-US" sz="2600" dirty="0" smtClean="0"/>
              <a:t>or</a:t>
            </a:r>
            <a:r>
              <a:rPr lang="en-US" sz="2600" dirty="0" smtClean="0">
                <a:solidFill>
                  <a:schemeClr val="tx1"/>
                </a:solidFill>
              </a:rPr>
              <a:t> False</a:t>
            </a:r>
            <a:endParaRPr lang="en-US" sz="2600"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29</a:t>
            </a:fld>
            <a:endParaRPr lang="en-US" dirty="0"/>
          </a:p>
        </p:txBody>
      </p:sp>
      <p:sp>
        <p:nvSpPr>
          <p:cNvPr id="5" name="Oval 4"/>
          <p:cNvSpPr/>
          <p:nvPr/>
        </p:nvSpPr>
        <p:spPr>
          <a:xfrm>
            <a:off x="7772400" y="4648200"/>
            <a:ext cx="8382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391400" y="274320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38200" y="365760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001000" y="5562600"/>
            <a:ext cx="8382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177292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Committees</a:t>
            </a:r>
            <a:endParaRPr lang="en-US" dirty="0">
              <a:solidFill>
                <a:srgbClr val="C00000"/>
              </a:solidFill>
            </a:endParaRPr>
          </a:p>
        </p:txBody>
      </p:sp>
      <p:sp>
        <p:nvSpPr>
          <p:cNvPr id="3" name="Content Placeholder 2"/>
          <p:cNvSpPr>
            <a:spLocks noGrp="1"/>
          </p:cNvSpPr>
          <p:nvPr>
            <p:ph idx="1"/>
          </p:nvPr>
        </p:nvSpPr>
        <p:spPr>
          <a:xfrm>
            <a:off x="533400" y="1447800"/>
            <a:ext cx="8229600" cy="4525963"/>
          </a:xfrm>
        </p:spPr>
        <p:txBody>
          <a:bodyPr>
            <a:normAutofit fontScale="92500"/>
          </a:bodyPr>
          <a:lstStyle/>
          <a:p>
            <a:pPr>
              <a:spcBef>
                <a:spcPts val="800"/>
              </a:spcBef>
              <a:spcAft>
                <a:spcPts val="800"/>
              </a:spcAft>
            </a:pPr>
            <a:r>
              <a:rPr lang="en-US" dirty="0" smtClean="0"/>
              <a:t>Committee work is essential to smooth and efficient operation of board and CAA</a:t>
            </a:r>
          </a:p>
          <a:p>
            <a:pPr lvl="1">
              <a:spcBef>
                <a:spcPts val="800"/>
              </a:spcBef>
              <a:spcAft>
                <a:spcPts val="800"/>
              </a:spcAft>
            </a:pPr>
            <a:r>
              <a:rPr lang="en-US" dirty="0" smtClean="0"/>
              <a:t>Executive directors are </a:t>
            </a:r>
            <a:r>
              <a:rPr lang="en-US" u="sng" dirty="0" smtClean="0"/>
              <a:t>not</a:t>
            </a:r>
            <a:r>
              <a:rPr lang="en-US" dirty="0" smtClean="0"/>
              <a:t> committee members</a:t>
            </a:r>
          </a:p>
          <a:p>
            <a:pPr>
              <a:spcBef>
                <a:spcPts val="800"/>
              </a:spcBef>
              <a:spcAft>
                <a:spcPts val="800"/>
              </a:spcAft>
            </a:pPr>
            <a:r>
              <a:rPr lang="en-US" dirty="0" smtClean="0"/>
              <a:t>Most state laws permit  board members to rely on information provided by committees</a:t>
            </a:r>
          </a:p>
          <a:p>
            <a:pPr lvl="1">
              <a:spcBef>
                <a:spcPts val="800"/>
              </a:spcBef>
              <a:spcAft>
                <a:spcPts val="800"/>
              </a:spcAft>
            </a:pPr>
            <a:r>
              <a:rPr lang="en-US" dirty="0" smtClean="0"/>
              <a:t>But board members must have a reasonable basis for believing that  committee is competent source of information</a:t>
            </a:r>
          </a:p>
          <a:p>
            <a:pPr>
              <a:spcBef>
                <a:spcPts val="800"/>
              </a:spcBef>
              <a:spcAft>
                <a:spcPts val="800"/>
              </a:spcAft>
            </a:pPr>
            <a:r>
              <a:rPr lang="en-US" dirty="0" smtClean="0"/>
              <a:t>Regular review of committee structure is recommended </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dirty="0" smtClean="0">
                <a:solidFill>
                  <a:srgbClr val="C00000"/>
                </a:solidFill>
              </a:rPr>
              <a:t>Role of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nSpc>
                <a:spcPct val="90000"/>
              </a:lnSpc>
            </a:pPr>
            <a:r>
              <a:rPr lang="en-US" sz="4400" dirty="0" smtClean="0"/>
              <a:t>Fiduciary Duties</a:t>
            </a:r>
            <a:r>
              <a:rPr lang="en-US" dirty="0" smtClean="0"/>
              <a:t/>
            </a:r>
            <a:br>
              <a:rPr lang="en-US" dirty="0" smtClean="0"/>
            </a:br>
            <a:r>
              <a:rPr lang="en-US" sz="3300" cap="small" dirty="0" smtClean="0">
                <a:solidFill>
                  <a:schemeClr val="accent1"/>
                </a:solidFill>
              </a:rPr>
              <a:t>Nonprofit Board Members</a:t>
            </a:r>
            <a:endParaRPr lang="en-US" sz="3300" cap="small" dirty="0">
              <a:solidFill>
                <a:schemeClr val="accent1"/>
              </a:solidFill>
            </a:endParaRPr>
          </a:p>
        </p:txBody>
      </p:sp>
      <p:sp>
        <p:nvSpPr>
          <p:cNvPr id="3" name="Content Placeholder 2"/>
          <p:cNvSpPr>
            <a:spLocks noGrp="1"/>
          </p:cNvSpPr>
          <p:nvPr>
            <p:ph idx="1"/>
          </p:nvPr>
        </p:nvSpPr>
        <p:spPr>
          <a:xfrm>
            <a:off x="238257" y="1753674"/>
            <a:ext cx="5538990" cy="4648200"/>
          </a:xfrm>
        </p:spPr>
        <p:txBody>
          <a:bodyPr>
            <a:normAutofit/>
          </a:bodyPr>
          <a:lstStyle/>
          <a:p>
            <a:pPr>
              <a:spcBef>
                <a:spcPts val="600"/>
              </a:spcBef>
              <a:spcAft>
                <a:spcPts val="600"/>
              </a:spcAft>
            </a:pPr>
            <a:r>
              <a:rPr lang="en-US" dirty="0" smtClean="0"/>
              <a:t>Duty of Care – </a:t>
            </a:r>
            <a:r>
              <a:rPr lang="en-US" sz="2600" dirty="0" smtClean="0"/>
              <a:t>Diligent</a:t>
            </a:r>
          </a:p>
          <a:p>
            <a:pPr lvl="1">
              <a:spcBef>
                <a:spcPts val="600"/>
              </a:spcBef>
              <a:spcAft>
                <a:spcPts val="600"/>
              </a:spcAft>
            </a:pPr>
            <a:r>
              <a:rPr lang="en-US" dirty="0" smtClean="0"/>
              <a:t>Acting with the care of a prudent person in similar circumstances</a:t>
            </a:r>
          </a:p>
          <a:p>
            <a:pPr lvl="1">
              <a:spcBef>
                <a:spcPts val="600"/>
              </a:spcBef>
              <a:spcAft>
                <a:spcPts val="600"/>
              </a:spcAft>
            </a:pPr>
            <a:r>
              <a:rPr lang="en-US" dirty="0" smtClean="0"/>
              <a:t>Asking hard questions</a:t>
            </a:r>
          </a:p>
          <a:p>
            <a:pPr lvl="1">
              <a:spcBef>
                <a:spcPts val="600"/>
              </a:spcBef>
              <a:spcAft>
                <a:spcPts val="600"/>
              </a:spcAft>
            </a:pPr>
            <a:r>
              <a:rPr lang="en-US" dirty="0" smtClean="0"/>
              <a:t>Reading materials</a:t>
            </a:r>
          </a:p>
          <a:p>
            <a:pPr lvl="1">
              <a:spcBef>
                <a:spcPts val="600"/>
              </a:spcBef>
              <a:spcAft>
                <a:spcPts val="600"/>
              </a:spcAft>
            </a:pPr>
            <a:r>
              <a:rPr lang="en-US" dirty="0" smtClean="0"/>
              <a:t>Deliberating the decision</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32</a:t>
            </a:fld>
            <a:endParaRPr lang="en-US" dirty="0"/>
          </a:p>
        </p:txBody>
      </p:sp>
      <p:pic>
        <p:nvPicPr>
          <p:cNvPr id="6" name="Picture 2"/>
          <p:cNvPicPr>
            <a:picLocks noChangeAspect="1" noChangeArrowheads="1"/>
          </p:cNvPicPr>
          <p:nvPr/>
        </p:nvPicPr>
        <p:blipFill>
          <a:blip r:embed="rId3" cstate="print"/>
          <a:srcRect b="2857"/>
          <a:stretch>
            <a:fillRect/>
          </a:stretch>
        </p:blipFill>
        <p:spPr>
          <a:xfrm>
            <a:off x="5791200" y="1752600"/>
            <a:ext cx="2926640" cy="2980162"/>
          </a:xfrm>
          <a:prstGeom prst="rect">
            <a:avLst/>
          </a:prstGeom>
          <a:ln>
            <a:solidFill>
              <a:schemeClr val="tx1">
                <a:lumMod val="95000"/>
                <a:lumOff val="5000"/>
              </a:schemeClr>
            </a:solidFill>
          </a:ln>
          <a:effectLst>
            <a:outerShdw blurRad="292100" dist="139700" dir="2700000" algn="tl" rotWithShape="0">
              <a:srgbClr val="333333">
                <a:alpha val="65000"/>
              </a:srgbClr>
            </a:outerShdw>
          </a:effectLst>
        </p:spPr>
      </p:pic>
      <p:sp>
        <p:nvSpPr>
          <p:cNvPr id="7" name="Rounded Rectangle 6"/>
          <p:cNvSpPr/>
          <p:nvPr/>
        </p:nvSpPr>
        <p:spPr bwMode="auto">
          <a:xfrm>
            <a:off x="6310647" y="5034570"/>
            <a:ext cx="2209800" cy="1066800"/>
          </a:xfrm>
          <a:prstGeom prst="roundRect">
            <a:avLst/>
          </a:prstGeom>
          <a:solidFill>
            <a:srgbClr val="006699"/>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latin typeface="+mj-lt"/>
              </a:rPr>
              <a:t>See page </a:t>
            </a:r>
            <a:r>
              <a:rPr lang="en-US" sz="1600" b="1" dirty="0" smtClean="0">
                <a:solidFill>
                  <a:schemeClr val="bg1"/>
                </a:solidFill>
                <a:latin typeface="+mj-lt"/>
              </a:rPr>
              <a:t>9 of the Toolkit for more </a:t>
            </a:r>
            <a:r>
              <a:rPr lang="en-US" sz="1600" b="1" dirty="0">
                <a:solidFill>
                  <a:schemeClr val="bg1"/>
                </a:solidFill>
                <a:latin typeface="+mj-lt"/>
              </a:rPr>
              <a:t>on f</a:t>
            </a:r>
            <a:r>
              <a:rPr lang="en-US" sz="1600" b="1" dirty="0" smtClean="0">
                <a:solidFill>
                  <a:schemeClr val="bg1"/>
                </a:solidFill>
                <a:latin typeface="+mj-lt"/>
              </a:rPr>
              <a:t>iduciary duties</a:t>
            </a:r>
            <a:endParaRPr lang="en-US" sz="1600" b="1" dirty="0">
              <a:solidFill>
                <a:schemeClr val="bg1"/>
              </a:solidFill>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Role of Tripartite Board Scenario</a:t>
            </a:r>
            <a:endParaRPr lang="en-US" dirty="0">
              <a:solidFill>
                <a:srgbClr val="C00000"/>
              </a:solidFill>
            </a:endParaRPr>
          </a:p>
        </p:txBody>
      </p:sp>
      <p:sp>
        <p:nvSpPr>
          <p:cNvPr id="3" name="Content Placeholder 2"/>
          <p:cNvSpPr>
            <a:spLocks noGrp="1"/>
          </p:cNvSpPr>
          <p:nvPr>
            <p:ph idx="1"/>
          </p:nvPr>
        </p:nvSpPr>
        <p:spPr>
          <a:xfrm>
            <a:off x="228600" y="1143000"/>
            <a:ext cx="8686800" cy="5334000"/>
          </a:xfrm>
        </p:spPr>
        <p:txBody>
          <a:bodyPr>
            <a:noAutofit/>
          </a:bodyPr>
          <a:lstStyle/>
          <a:p>
            <a:pPr marL="0" indent="0">
              <a:lnSpc>
                <a:spcPct val="90000"/>
              </a:lnSpc>
              <a:spcBef>
                <a:spcPts val="0"/>
              </a:spcBef>
              <a:buNone/>
            </a:pPr>
            <a:r>
              <a:rPr lang="en-US" sz="2400" dirty="0" smtClean="0"/>
              <a:t>The board is considering whether to begin an afterschool college prep program. Its board chair asks board members, Larry, Marsha, and Devon to review the staff’s preliminary research and make a recommendation to the full board on the program’s potential impact and financial viability. </a:t>
            </a:r>
          </a:p>
          <a:p>
            <a:pPr marL="0" indent="0">
              <a:lnSpc>
                <a:spcPct val="90000"/>
              </a:lnSpc>
              <a:spcBef>
                <a:spcPts val="0"/>
              </a:spcBef>
              <a:buNone/>
            </a:pPr>
            <a:endParaRPr lang="en-US" sz="1200" dirty="0" smtClean="0"/>
          </a:p>
          <a:p>
            <a:pPr marL="0" indent="0">
              <a:lnSpc>
                <a:spcPct val="90000"/>
              </a:lnSpc>
              <a:spcBef>
                <a:spcPts val="0"/>
              </a:spcBef>
              <a:buNone/>
            </a:pPr>
            <a:r>
              <a:rPr lang="en-US" sz="2400" dirty="0" smtClean="0"/>
              <a:t>As a committee, they examine proposed budgets, a needs assessment, staffing and training requirements, and survey data from CAAs with similar programs. They question staff and then prepare a 10-page report for the full board, recommending the program. At its next meeting, following a 90-minute discussion, the board unanimously votes to fund the program. </a:t>
            </a:r>
          </a:p>
          <a:p>
            <a:pPr marL="0" indent="0">
              <a:lnSpc>
                <a:spcPct val="90000"/>
              </a:lnSpc>
              <a:spcBef>
                <a:spcPts val="0"/>
              </a:spcBef>
              <a:buNone/>
            </a:pPr>
            <a:endParaRPr lang="en-US" sz="1200" dirty="0" smtClean="0"/>
          </a:p>
          <a:p>
            <a:pPr marL="0" indent="0">
              <a:lnSpc>
                <a:spcPct val="90000"/>
              </a:lnSpc>
              <a:spcBef>
                <a:spcPts val="0"/>
              </a:spcBef>
              <a:buNone/>
            </a:pPr>
            <a:r>
              <a:rPr lang="en-US" sz="2400" dirty="0" smtClean="0"/>
              <a:t>Unfortunately, after a year, the program is much more expensive than the initial projections and youth participation lower than expected. The board has no choice; it must end the program.</a:t>
            </a:r>
            <a:endParaRPr lang="en-US" sz="24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6"/>
            <a:ext cx="8229600" cy="1143000"/>
          </a:xfrm>
        </p:spPr>
        <p:txBody>
          <a:bodyPr>
            <a:noAutofit/>
          </a:bodyPr>
          <a:lstStyle/>
          <a:p>
            <a:pPr>
              <a:lnSpc>
                <a:spcPct val="90000"/>
              </a:lnSpc>
            </a:pPr>
            <a:r>
              <a:rPr lang="en-US" dirty="0" smtClean="0">
                <a:solidFill>
                  <a:srgbClr val="C00000"/>
                </a:solidFill>
              </a:rPr>
              <a:t/>
            </a:r>
            <a:br>
              <a:rPr lang="en-US" dirty="0" smtClean="0">
                <a:solidFill>
                  <a:srgbClr val="C00000"/>
                </a:solidFill>
              </a:rPr>
            </a:br>
            <a:r>
              <a:rPr lang="en-US" dirty="0" smtClean="0">
                <a:solidFill>
                  <a:srgbClr val="C00000"/>
                </a:solidFill>
              </a:rPr>
              <a:t>Duty of Care Scenario</a:t>
            </a:r>
            <a:r>
              <a:rPr lang="en-US" dirty="0" smtClean="0"/>
              <a:t/>
            </a:r>
            <a:br>
              <a:rPr lang="en-US" dirty="0" smtClean="0"/>
            </a:br>
            <a:endParaRPr lang="en-US" cap="small" dirty="0">
              <a:solidFill>
                <a:schemeClr val="accent1"/>
              </a:solidFill>
            </a:endParaRPr>
          </a:p>
        </p:txBody>
      </p:sp>
      <p:sp>
        <p:nvSpPr>
          <p:cNvPr id="3" name="Content Placeholder 2"/>
          <p:cNvSpPr>
            <a:spLocks noGrp="1"/>
          </p:cNvSpPr>
          <p:nvPr>
            <p:ph idx="1"/>
          </p:nvPr>
        </p:nvSpPr>
        <p:spPr>
          <a:xfrm>
            <a:off x="457200" y="1295400"/>
            <a:ext cx="8229600" cy="914399"/>
          </a:xfrm>
        </p:spPr>
        <p:txBody>
          <a:bodyPr>
            <a:normAutofit lnSpcReduction="10000"/>
          </a:bodyPr>
          <a:lstStyle/>
          <a:p>
            <a:r>
              <a:rPr lang="en-US" dirty="0" smtClean="0"/>
              <a:t>Did the board fulfill its duty of care? Why or why not?</a:t>
            </a:r>
          </a:p>
        </p:txBody>
      </p:sp>
      <p:sp>
        <p:nvSpPr>
          <p:cNvPr id="4" name="Slide Number Placeholder 3"/>
          <p:cNvSpPr>
            <a:spLocks noGrp="1"/>
          </p:cNvSpPr>
          <p:nvPr>
            <p:ph type="sldNum" sz="quarter" idx="12"/>
          </p:nvPr>
        </p:nvSpPr>
        <p:spPr/>
        <p:txBody>
          <a:bodyPr/>
          <a:lstStyle/>
          <a:p>
            <a:fld id="{4A66FE31-C09E-42ED-B4D0-F94965E42B7D}" type="slidenum">
              <a:rPr lang="en-US" smtClean="0"/>
              <a:pPr/>
              <a:t>34</a:t>
            </a:fld>
            <a:endParaRPr lang="en-US" dirty="0"/>
          </a:p>
        </p:txBody>
      </p:sp>
      <p:sp>
        <p:nvSpPr>
          <p:cNvPr id="6" name="Content Placeholder 2"/>
          <p:cNvSpPr txBox="1">
            <a:spLocks/>
          </p:cNvSpPr>
          <p:nvPr/>
        </p:nvSpPr>
        <p:spPr>
          <a:xfrm>
            <a:off x="609600" y="2057400"/>
            <a:ext cx="8229600" cy="4267200"/>
          </a:xfrm>
          <a:prstGeom prst="rect">
            <a:avLst/>
          </a:prstGeom>
        </p:spPr>
        <p:txBody>
          <a:bodyPr vert="horz" lIns="91440" tIns="45720" rIns="91440" bIns="45720" rtlCol="0">
            <a:normAutofit fontScale="92500"/>
          </a:bodyPr>
          <a:lstStyle/>
          <a:p>
            <a:pPr marL="742950" lvl="1" indent="-285750" fontAlgn="auto">
              <a:spcBef>
                <a:spcPct val="20000"/>
              </a:spcBef>
              <a:spcAft>
                <a:spcPts val="0"/>
              </a:spcAft>
              <a:buFont typeface="Arial" panose="020B0604020202020204" pitchFamily="34" charset="0"/>
              <a:buChar char="–"/>
            </a:pPr>
            <a:r>
              <a:rPr lang="en-US" sz="2600" b="1" dirty="0" smtClean="0">
                <a:latin typeface="+mn-lt"/>
              </a:rPr>
              <a:t>Board committee tasks</a:t>
            </a:r>
          </a:p>
          <a:p>
            <a:pPr marL="1377950" lvl="2" indent="-463550" fontAlgn="auto">
              <a:spcBef>
                <a:spcPct val="20000"/>
              </a:spcBef>
              <a:spcAft>
                <a:spcPts val="0"/>
              </a:spcAft>
              <a:buSzPct val="120000"/>
              <a:buFont typeface="Wingdings" pitchFamily="2" charset="2"/>
              <a:buChar char="q"/>
            </a:pPr>
            <a:r>
              <a:rPr lang="en-US" sz="2400" dirty="0" smtClean="0">
                <a:latin typeface="+mn-lt"/>
              </a:rPr>
              <a:t>Review mission</a:t>
            </a:r>
          </a:p>
          <a:p>
            <a:pPr marL="1377950" lvl="2" indent="-463550" fontAlgn="auto">
              <a:spcBef>
                <a:spcPct val="20000"/>
              </a:spcBef>
              <a:spcAft>
                <a:spcPts val="0"/>
              </a:spcAft>
              <a:buSzPct val="120000"/>
              <a:buFont typeface="Wingdings" pitchFamily="2" charset="2"/>
              <a:buChar char="q"/>
            </a:pPr>
            <a:r>
              <a:rPr lang="en-US" sz="2400" dirty="0" smtClean="0">
                <a:latin typeface="+mn-lt"/>
              </a:rPr>
              <a:t>Review needs assessment </a:t>
            </a:r>
          </a:p>
          <a:p>
            <a:pPr marL="1377950" lvl="2" indent="-463550" fontAlgn="auto">
              <a:spcBef>
                <a:spcPct val="20000"/>
              </a:spcBef>
              <a:spcAft>
                <a:spcPts val="0"/>
              </a:spcAft>
              <a:buSzPct val="120000"/>
              <a:buFont typeface="Wingdings" pitchFamily="2" charset="2"/>
              <a:buChar char="q"/>
            </a:pPr>
            <a:r>
              <a:rPr lang="en-US" sz="2400" dirty="0" smtClean="0">
                <a:latin typeface="+mn-lt"/>
              </a:rPr>
              <a:t>Examine proposed budgets</a:t>
            </a:r>
          </a:p>
          <a:p>
            <a:pPr marL="1377950" lvl="2" indent="-463550" fontAlgn="auto">
              <a:spcBef>
                <a:spcPct val="20000"/>
              </a:spcBef>
              <a:spcAft>
                <a:spcPts val="0"/>
              </a:spcAft>
              <a:buSzPct val="120000"/>
              <a:buFont typeface="Wingdings" pitchFamily="2" charset="2"/>
              <a:buChar char="q"/>
            </a:pPr>
            <a:r>
              <a:rPr lang="en-US" sz="2400" dirty="0" smtClean="0">
                <a:latin typeface="+mn-lt"/>
              </a:rPr>
              <a:t>Assess staffing and training requirements</a:t>
            </a:r>
          </a:p>
          <a:p>
            <a:pPr marL="1377950" lvl="2" indent="-463550" fontAlgn="auto">
              <a:spcBef>
                <a:spcPct val="20000"/>
              </a:spcBef>
              <a:spcAft>
                <a:spcPts val="0"/>
              </a:spcAft>
              <a:buSzPct val="120000"/>
              <a:buFont typeface="Wingdings" pitchFamily="2" charset="2"/>
              <a:buChar char="q"/>
            </a:pPr>
            <a:r>
              <a:rPr lang="en-US" sz="2400" dirty="0" smtClean="0">
                <a:latin typeface="+mn-lt"/>
              </a:rPr>
              <a:t>Collect data from others with similar programs</a:t>
            </a:r>
          </a:p>
          <a:p>
            <a:pPr marL="1377950" lvl="2" indent="-463550" fontAlgn="auto">
              <a:spcBef>
                <a:spcPct val="20000"/>
              </a:spcBef>
              <a:spcAft>
                <a:spcPts val="0"/>
              </a:spcAft>
              <a:buSzPct val="120000"/>
              <a:buFont typeface="Wingdings" pitchFamily="2" charset="2"/>
              <a:buChar char="q"/>
            </a:pPr>
            <a:r>
              <a:rPr lang="en-US" sz="2400" dirty="0" smtClean="0">
                <a:latin typeface="+mn-lt"/>
              </a:rPr>
              <a:t>Question staff </a:t>
            </a:r>
          </a:p>
          <a:p>
            <a:pPr marL="1377950" lvl="2" indent="-463550" fontAlgn="auto">
              <a:spcBef>
                <a:spcPct val="20000"/>
              </a:spcBef>
              <a:spcAft>
                <a:spcPts val="0"/>
              </a:spcAft>
              <a:buSzPct val="120000"/>
              <a:buFont typeface="Wingdings" pitchFamily="2" charset="2"/>
              <a:buChar char="q"/>
            </a:pPr>
            <a:r>
              <a:rPr lang="en-US" sz="2400" dirty="0" smtClean="0">
                <a:latin typeface="+mn-lt"/>
              </a:rPr>
              <a:t>Prepare report for the full board, with a recommendation</a:t>
            </a:r>
            <a:endParaRPr lang="en-US" sz="2600" b="1" dirty="0" smtClean="0">
              <a:latin typeface="+mn-lt"/>
            </a:endParaRPr>
          </a:p>
          <a:p>
            <a:pPr marL="742950" lvl="1" indent="-285750" fontAlgn="auto">
              <a:spcBef>
                <a:spcPct val="20000"/>
              </a:spcBef>
              <a:spcAft>
                <a:spcPts val="0"/>
              </a:spcAft>
              <a:buFont typeface="Arial" panose="020B0604020202020204" pitchFamily="34" charset="0"/>
              <a:buChar char="–"/>
            </a:pPr>
            <a:r>
              <a:rPr lang="en-US" sz="2600" b="1" dirty="0" smtClean="0">
                <a:latin typeface="+mn-lt"/>
              </a:rPr>
              <a:t>Full board:</a:t>
            </a:r>
          </a:p>
          <a:p>
            <a:pPr marL="1200150" lvl="2" indent="-285750" fontAlgn="auto">
              <a:spcBef>
                <a:spcPct val="20000"/>
              </a:spcBef>
              <a:spcAft>
                <a:spcPts val="0"/>
              </a:spcAft>
              <a:buFont typeface="Wingdings" pitchFamily="2" charset="2"/>
              <a:buChar char="q"/>
            </a:pPr>
            <a:r>
              <a:rPr lang="en-US" sz="2600" b="1" dirty="0" smtClean="0">
                <a:latin typeface="+mn-lt"/>
              </a:rPr>
              <a:t> </a:t>
            </a:r>
            <a:r>
              <a:rPr lang="en-US" sz="2400" dirty="0" smtClean="0">
                <a:latin typeface="+mn-lt"/>
              </a:rPr>
              <a:t>Engage in discussion prior to vote</a:t>
            </a:r>
          </a:p>
          <a:p>
            <a:pPr marL="1377950" lvl="2" indent="-463550" fontAlgn="auto">
              <a:spcBef>
                <a:spcPct val="20000"/>
              </a:spcBef>
              <a:spcAft>
                <a:spcPts val="0"/>
              </a:spcAft>
              <a:buSzPct val="120000"/>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24"/>
          <p:cNvGrpSpPr/>
          <p:nvPr/>
        </p:nvGrpSpPr>
        <p:grpSpPr>
          <a:xfrm>
            <a:off x="1676400" y="2438400"/>
            <a:ext cx="228600" cy="304800"/>
            <a:chOff x="6934200" y="0"/>
            <a:chExt cx="381000" cy="762000"/>
          </a:xfrm>
        </p:grpSpPr>
        <p:cxnSp>
          <p:nvCxnSpPr>
            <p:cNvPr id="22" name="Straight Connector 2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1676400" y="2819400"/>
            <a:ext cx="228600" cy="304800"/>
            <a:chOff x="6934200" y="0"/>
            <a:chExt cx="381000" cy="762000"/>
          </a:xfrm>
        </p:grpSpPr>
        <p:cxnSp>
          <p:nvCxnSpPr>
            <p:cNvPr id="27" name="Straight Connector 26"/>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676400" y="3200400"/>
            <a:ext cx="228600" cy="304800"/>
            <a:chOff x="6934200" y="0"/>
            <a:chExt cx="381000" cy="762000"/>
          </a:xfrm>
        </p:grpSpPr>
        <p:cxnSp>
          <p:nvCxnSpPr>
            <p:cNvPr id="30" name="Straight Connector 29"/>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1676400" y="3657600"/>
            <a:ext cx="228600" cy="304800"/>
            <a:chOff x="6934200" y="0"/>
            <a:chExt cx="381000" cy="762000"/>
          </a:xfrm>
        </p:grpSpPr>
        <p:cxnSp>
          <p:nvCxnSpPr>
            <p:cNvPr id="33" name="Straight Connector 32"/>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1676400" y="4038600"/>
            <a:ext cx="228600" cy="304800"/>
            <a:chOff x="6934200" y="0"/>
            <a:chExt cx="381000" cy="762000"/>
          </a:xfrm>
        </p:grpSpPr>
        <p:cxnSp>
          <p:nvCxnSpPr>
            <p:cNvPr id="36" name="Straight Connector 35"/>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676400" y="4419600"/>
            <a:ext cx="228600" cy="304800"/>
            <a:chOff x="6934200" y="0"/>
            <a:chExt cx="381000" cy="762000"/>
          </a:xfrm>
        </p:grpSpPr>
        <p:cxnSp>
          <p:nvCxnSpPr>
            <p:cNvPr id="39" name="Straight Connector 38"/>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676400" y="4876800"/>
            <a:ext cx="228600" cy="304800"/>
            <a:chOff x="6934200" y="0"/>
            <a:chExt cx="381000" cy="762000"/>
          </a:xfrm>
        </p:grpSpPr>
        <p:cxnSp>
          <p:nvCxnSpPr>
            <p:cNvPr id="42" name="Straight Connector 4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1676400" y="5715000"/>
            <a:ext cx="228600" cy="304800"/>
            <a:chOff x="6934200" y="0"/>
            <a:chExt cx="381000" cy="762000"/>
          </a:xfrm>
        </p:grpSpPr>
        <p:cxnSp>
          <p:nvCxnSpPr>
            <p:cNvPr id="45" name="Straight Connector 44"/>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90000"/>
              </a:lnSpc>
            </a:pPr>
            <a:r>
              <a:rPr lang="en-US" sz="4400" dirty="0" smtClean="0">
                <a:solidFill>
                  <a:srgbClr val="C00000"/>
                </a:solidFill>
              </a:rPr>
              <a:t>Fiduciary Duties</a:t>
            </a:r>
            <a:r>
              <a:rPr lang="en-US" dirty="0" smtClean="0">
                <a:solidFill>
                  <a:srgbClr val="C00000"/>
                </a:solidFill>
              </a:rPr>
              <a:t/>
            </a:r>
            <a:br>
              <a:rPr lang="en-US" dirty="0" smtClean="0">
                <a:solidFill>
                  <a:srgbClr val="C00000"/>
                </a:solidFill>
              </a:rPr>
            </a:br>
            <a:r>
              <a:rPr lang="en-US" sz="3300" cap="small" dirty="0" smtClean="0">
                <a:solidFill>
                  <a:schemeClr val="accent1"/>
                </a:solidFill>
              </a:rPr>
              <a:t>Nonprofit Board Members</a:t>
            </a:r>
            <a:endParaRPr lang="en-US" sz="3300" cap="small" dirty="0">
              <a:solidFill>
                <a:schemeClr val="accent1"/>
              </a:solidFill>
            </a:endParaRPr>
          </a:p>
        </p:txBody>
      </p:sp>
      <p:sp>
        <p:nvSpPr>
          <p:cNvPr id="3" name="Content Placeholder 2"/>
          <p:cNvSpPr>
            <a:spLocks noGrp="1"/>
          </p:cNvSpPr>
          <p:nvPr>
            <p:ph idx="1"/>
          </p:nvPr>
        </p:nvSpPr>
        <p:spPr>
          <a:xfrm>
            <a:off x="457200" y="1752600"/>
            <a:ext cx="5105400" cy="4648200"/>
          </a:xfrm>
        </p:spPr>
        <p:txBody>
          <a:bodyPr>
            <a:normAutofit/>
          </a:bodyPr>
          <a:lstStyle/>
          <a:p>
            <a:pPr>
              <a:spcBef>
                <a:spcPts val="600"/>
              </a:spcBef>
              <a:spcAft>
                <a:spcPts val="600"/>
              </a:spcAft>
            </a:pPr>
            <a:r>
              <a:rPr lang="en-US" dirty="0" smtClean="0"/>
              <a:t>Duty of Loyalty – </a:t>
            </a:r>
            <a:r>
              <a:rPr lang="en-US" sz="2600" dirty="0" smtClean="0"/>
              <a:t>Faithful to CAA</a:t>
            </a:r>
          </a:p>
          <a:p>
            <a:pPr lvl="1">
              <a:spcBef>
                <a:spcPts val="600"/>
              </a:spcBef>
              <a:spcAft>
                <a:spcPts val="600"/>
              </a:spcAft>
            </a:pPr>
            <a:r>
              <a:rPr lang="en-US" dirty="0" smtClean="0"/>
              <a:t>Act in good faith and in the best interests of  CAA</a:t>
            </a:r>
          </a:p>
          <a:p>
            <a:pPr lvl="1">
              <a:spcBef>
                <a:spcPts val="600"/>
              </a:spcBef>
              <a:spcAft>
                <a:spcPts val="600"/>
              </a:spcAft>
            </a:pPr>
            <a:r>
              <a:rPr lang="en-US" dirty="0" smtClean="0"/>
              <a:t>Disclose and avoid conflicts of interest</a:t>
            </a:r>
          </a:p>
          <a:p>
            <a:pPr lvl="1">
              <a:spcBef>
                <a:spcPts val="600"/>
              </a:spcBef>
              <a:spcAft>
                <a:spcPts val="600"/>
              </a:spcAft>
            </a:pPr>
            <a:r>
              <a:rPr lang="en-US" dirty="0" smtClean="0"/>
              <a:t>Not engage in self-dealing</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35</a:t>
            </a:fld>
            <a:endParaRPr lang="en-US" dirty="0"/>
          </a:p>
        </p:txBody>
      </p:sp>
      <p:pic>
        <p:nvPicPr>
          <p:cNvPr id="6" name="Picture 2"/>
          <p:cNvPicPr>
            <a:picLocks noChangeAspect="1" noChangeArrowheads="1"/>
          </p:cNvPicPr>
          <p:nvPr/>
        </p:nvPicPr>
        <p:blipFill>
          <a:blip r:embed="rId3" cstate="print"/>
          <a:srcRect b="2857"/>
          <a:stretch>
            <a:fillRect/>
          </a:stretch>
        </p:blipFill>
        <p:spPr>
          <a:xfrm>
            <a:off x="5791200" y="1751526"/>
            <a:ext cx="2926640" cy="2980162"/>
          </a:xfrm>
          <a:prstGeom prst="rect">
            <a:avLst/>
          </a:prstGeom>
          <a:ln>
            <a:solidFill>
              <a:schemeClr val="tx1">
                <a:lumMod val="95000"/>
                <a:lumOff val="5000"/>
              </a:schemeClr>
            </a:solidFill>
          </a:ln>
          <a:effectLst>
            <a:outerShdw blurRad="292100" dist="139700" dir="2700000" algn="tl" rotWithShape="0">
              <a:srgbClr val="333333">
                <a:alpha val="65000"/>
              </a:srgbClr>
            </a:outerShdw>
          </a:effectLst>
        </p:spPr>
      </p:pic>
      <p:sp>
        <p:nvSpPr>
          <p:cNvPr id="7" name="Rounded Rectangle 6"/>
          <p:cNvSpPr/>
          <p:nvPr/>
        </p:nvSpPr>
        <p:spPr bwMode="auto">
          <a:xfrm>
            <a:off x="6310647" y="5033496"/>
            <a:ext cx="2209800" cy="1066800"/>
          </a:xfrm>
          <a:prstGeom prst="roundRect">
            <a:avLst/>
          </a:prstGeom>
          <a:solidFill>
            <a:srgbClr val="006699"/>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latin typeface="+mj-lt"/>
              </a:rPr>
              <a:t>See page </a:t>
            </a:r>
            <a:r>
              <a:rPr lang="en-US" sz="1600" b="1" dirty="0" smtClean="0">
                <a:solidFill>
                  <a:schemeClr val="bg1"/>
                </a:solidFill>
                <a:latin typeface="+mj-lt"/>
              </a:rPr>
              <a:t>9 of the Toolkit for more </a:t>
            </a:r>
            <a:r>
              <a:rPr lang="en-US" sz="1600" b="1" dirty="0">
                <a:solidFill>
                  <a:schemeClr val="bg1"/>
                </a:solidFill>
                <a:latin typeface="+mj-lt"/>
              </a:rPr>
              <a:t>on f</a:t>
            </a:r>
            <a:r>
              <a:rPr lang="en-US" sz="1600" b="1" dirty="0" smtClean="0">
                <a:solidFill>
                  <a:schemeClr val="bg1"/>
                </a:solidFill>
                <a:latin typeface="+mj-lt"/>
              </a:rPr>
              <a:t>iduciary duties</a:t>
            </a:r>
            <a:endParaRPr lang="en-US" sz="1600" b="1" dirty="0">
              <a:solidFill>
                <a:schemeClr val="bg1"/>
              </a:solidFill>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C00000"/>
                </a:solidFill>
              </a:rPr>
              <a:t>Duty of Loyalty Scenarios</a:t>
            </a:r>
            <a:endParaRPr lang="en-US" dirty="0">
              <a:solidFill>
                <a:srgbClr val="C00000"/>
              </a:solidFill>
            </a:endParaRPr>
          </a:p>
        </p:txBody>
      </p:sp>
      <p:sp>
        <p:nvSpPr>
          <p:cNvPr id="3" name="Content Placeholder 2"/>
          <p:cNvSpPr>
            <a:spLocks noGrp="1"/>
          </p:cNvSpPr>
          <p:nvPr>
            <p:ph idx="1"/>
          </p:nvPr>
        </p:nvSpPr>
        <p:spPr>
          <a:xfrm>
            <a:off x="395208" y="1325106"/>
            <a:ext cx="8382000" cy="5257800"/>
          </a:xfrm>
        </p:spPr>
        <p:txBody>
          <a:bodyPr/>
          <a:lstStyle/>
          <a:p>
            <a:pPr>
              <a:spcBef>
                <a:spcPts val="600"/>
              </a:spcBef>
              <a:spcAft>
                <a:spcPts val="600"/>
              </a:spcAft>
            </a:pPr>
            <a:r>
              <a:rPr lang="en-US" dirty="0" smtClean="0"/>
              <a:t>Are any of the following a duty of loyalty dilemma? Why or why not?</a:t>
            </a:r>
          </a:p>
          <a:p>
            <a:pPr marL="914400" lvl="1" indent="-457200">
              <a:spcBef>
                <a:spcPts val="600"/>
              </a:spcBef>
              <a:spcAft>
                <a:spcPts val="600"/>
              </a:spcAft>
              <a:buFont typeface="+mj-lt"/>
              <a:buAutoNum type="alphaUcPeriod"/>
            </a:pPr>
            <a:r>
              <a:rPr lang="en-US" dirty="0" smtClean="0"/>
              <a:t>An elected public official board member votes only for programs that support the constituents he represents, which make up 1/3 of the CAA’s service area.</a:t>
            </a:r>
          </a:p>
          <a:p>
            <a:pPr marL="914400" lvl="1" indent="-457200">
              <a:spcBef>
                <a:spcPts val="600"/>
              </a:spcBef>
              <a:spcAft>
                <a:spcPts val="600"/>
              </a:spcAft>
              <a:buFont typeface="+mj-lt"/>
              <a:buAutoNum type="alphaUcPeriod"/>
            </a:pPr>
            <a:r>
              <a:rPr lang="en-US" dirty="0" smtClean="0"/>
              <a:t>A private sector board member’s neighbor is a real estate agent and has offered to help the CAA find a new facility for a reduced fee.</a:t>
            </a:r>
          </a:p>
          <a:p>
            <a:pPr marL="914400" lvl="1" indent="-457200">
              <a:spcBef>
                <a:spcPts val="600"/>
              </a:spcBef>
              <a:spcAft>
                <a:spcPts val="600"/>
              </a:spcAft>
              <a:buFont typeface="+mj-lt"/>
              <a:buAutoNum type="alphaUcPeriod"/>
            </a:pPr>
            <a:r>
              <a:rPr lang="en-US" dirty="0" smtClean="0"/>
              <a:t>A low-income representative sits on the board of another social service provider that sometimes competes for the same grants the CAA is seeking.</a:t>
            </a:r>
          </a:p>
          <a:p>
            <a:pPr marL="914400" lvl="1" indent="-457200">
              <a:spcBef>
                <a:spcPts val="600"/>
              </a:spcBef>
              <a:spcAft>
                <a:spcPts val="600"/>
              </a:spcAft>
              <a:buFont typeface="+mj-lt"/>
              <a:buAutoNum type="alphaUcPeriod"/>
            </a:pPr>
            <a:endParaRPr lang="en-US" dirty="0" smtClean="0"/>
          </a:p>
          <a:p>
            <a:pPr marL="914400" lvl="1" indent="-457200">
              <a:spcBef>
                <a:spcPts val="600"/>
              </a:spcBef>
              <a:spcAft>
                <a:spcPts val="600"/>
              </a:spcAft>
              <a:buFont typeface="+mj-lt"/>
              <a:buAutoNum type="alphaU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Duty of Loyalty</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Conflicts of interest policy</a:t>
            </a:r>
          </a:p>
          <a:p>
            <a:pPr lvl="1">
              <a:spcBef>
                <a:spcPts val="800"/>
              </a:spcBef>
              <a:spcAft>
                <a:spcPts val="800"/>
              </a:spcAft>
            </a:pPr>
            <a:r>
              <a:rPr lang="en-US" dirty="0" smtClean="0"/>
              <a:t>Protects CAA</a:t>
            </a:r>
          </a:p>
          <a:p>
            <a:pPr>
              <a:spcBef>
                <a:spcPts val="800"/>
              </a:spcBef>
              <a:spcAft>
                <a:spcPts val="800"/>
              </a:spcAft>
            </a:pPr>
            <a:r>
              <a:rPr lang="en-US" dirty="0" smtClean="0"/>
              <a:t>Applicable requirements</a:t>
            </a:r>
          </a:p>
          <a:p>
            <a:pPr lvl="1">
              <a:spcBef>
                <a:spcPts val="800"/>
              </a:spcBef>
              <a:spcAft>
                <a:spcPts val="800"/>
              </a:spcAft>
            </a:pPr>
            <a:r>
              <a:rPr lang="en-US" dirty="0" smtClean="0"/>
              <a:t>Funding source requirements</a:t>
            </a:r>
          </a:p>
          <a:p>
            <a:pPr lvl="2">
              <a:spcBef>
                <a:spcPts val="800"/>
              </a:spcBef>
              <a:spcAft>
                <a:spcPts val="800"/>
              </a:spcAft>
            </a:pPr>
            <a:r>
              <a:rPr lang="en-US" dirty="0" smtClean="0"/>
              <a:t>Example, CSBG Organizational Standard 5.6, Head Start Act prohibited financial conflict of interest, Office of Management and Budge (OMB) Uniform Guidance</a:t>
            </a:r>
          </a:p>
          <a:p>
            <a:pPr lvl="1">
              <a:spcBef>
                <a:spcPts val="800"/>
              </a:spcBef>
              <a:spcAft>
                <a:spcPts val="800"/>
              </a:spcAft>
            </a:pPr>
            <a:r>
              <a:rPr lang="en-US" dirty="0" smtClean="0"/>
              <a:t>Form 990</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rgbClr val="C00000"/>
                </a:solidFill>
              </a:rPr>
              <a:t>Who Does What Around Here?</a:t>
            </a:r>
            <a:r>
              <a:rPr lang="en-US" sz="4000" dirty="0" smtClean="0"/>
              <a:t/>
            </a:r>
            <a:br>
              <a:rPr lang="en-US" sz="4000" dirty="0" smtClean="0"/>
            </a:br>
            <a:r>
              <a:rPr lang="en-US" sz="3000" cap="small" dirty="0" smtClean="0">
                <a:solidFill>
                  <a:schemeClr val="accent1"/>
                </a:solidFill>
              </a:rPr>
              <a:t>Fill in the Action</a:t>
            </a:r>
            <a:endParaRPr lang="en-US" sz="3000" cap="small" dirty="0">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884304495"/>
              </p:ext>
            </p:extLst>
          </p:nvPr>
        </p:nvGraphicFramePr>
        <p:xfrm>
          <a:off x="533400" y="1727196"/>
          <a:ext cx="8153400" cy="4391641"/>
        </p:xfrm>
        <a:graphic>
          <a:graphicData uri="http://schemas.openxmlformats.org/drawingml/2006/table">
            <a:tbl>
              <a:tblPr firstRow="1" bandRow="1">
                <a:tableStyleId>{5C22544A-7EE6-4342-B048-85BDC9FD1C3A}</a:tableStyleId>
              </a:tblPr>
              <a:tblGrid>
                <a:gridCol w="2717800"/>
                <a:gridCol w="2717800"/>
                <a:gridCol w="2717800"/>
              </a:tblGrid>
              <a:tr h="439225">
                <a:tc>
                  <a:txBody>
                    <a:bodyPr/>
                    <a:lstStyle/>
                    <a:p>
                      <a:r>
                        <a:rPr lang="en-US" sz="2200" dirty="0" smtClean="0">
                          <a:solidFill>
                            <a:srgbClr val="FFFF00"/>
                          </a:solidFill>
                        </a:rPr>
                        <a:t>Role</a:t>
                      </a:r>
                      <a:endParaRPr lang="en-US" sz="2200" dirty="0">
                        <a:solidFill>
                          <a:srgbClr val="FFFF00"/>
                        </a:solidFill>
                      </a:endParaRPr>
                    </a:p>
                  </a:txBody>
                  <a:tcPr/>
                </a:tc>
                <a:tc>
                  <a:txBody>
                    <a:bodyPr/>
                    <a:lstStyle/>
                    <a:p>
                      <a:pPr algn="ctr"/>
                      <a:r>
                        <a:rPr lang="en-US" sz="2200" dirty="0" smtClean="0">
                          <a:solidFill>
                            <a:srgbClr val="FFFF00"/>
                          </a:solidFill>
                        </a:rPr>
                        <a:t>Board of Directors</a:t>
                      </a:r>
                      <a:endParaRPr lang="en-US" sz="2200" dirty="0">
                        <a:solidFill>
                          <a:srgbClr val="FFFF00"/>
                        </a:solidFill>
                      </a:endParaRPr>
                    </a:p>
                  </a:txBody>
                  <a:tcPr/>
                </a:tc>
                <a:tc>
                  <a:txBody>
                    <a:bodyPr/>
                    <a:lstStyle/>
                    <a:p>
                      <a:pPr algn="ctr"/>
                      <a:r>
                        <a:rPr lang="en-US" sz="2200" dirty="0" smtClean="0">
                          <a:solidFill>
                            <a:srgbClr val="FFFF00"/>
                          </a:solidFill>
                        </a:rPr>
                        <a:t>Executive Director</a:t>
                      </a:r>
                      <a:endParaRPr lang="en-US" sz="2200" dirty="0">
                        <a:solidFill>
                          <a:srgbClr val="FFFF00"/>
                        </a:solidFill>
                      </a:endParaRPr>
                    </a:p>
                  </a:txBody>
                  <a:tcPr/>
                </a:tc>
              </a:tr>
              <a:tr h="618443">
                <a:tc>
                  <a:txBody>
                    <a:bodyPr/>
                    <a:lstStyle/>
                    <a:p>
                      <a:r>
                        <a:rPr lang="en-US" sz="2000" b="1" dirty="0" smtClean="0"/>
                        <a:t>Policy</a:t>
                      </a:r>
                    </a:p>
                    <a:p>
                      <a:r>
                        <a:rPr lang="en-US" sz="1600" b="1" dirty="0" smtClean="0">
                          <a:solidFill>
                            <a:schemeClr val="accent2"/>
                          </a:solidFill>
                        </a:rPr>
                        <a:t>Action:</a:t>
                      </a:r>
                      <a:r>
                        <a:rPr lang="en-US" sz="1600" b="1" baseline="0" dirty="0" smtClean="0"/>
                        <a:t> </a:t>
                      </a:r>
                      <a:r>
                        <a:rPr lang="en-US" sz="1600" b="0" baseline="0" dirty="0" smtClean="0"/>
                        <a:t>establish, execute</a:t>
                      </a:r>
                      <a:endParaRPr lang="en-US" sz="1600" b="0" dirty="0"/>
                    </a:p>
                  </a:txBody>
                  <a:tcPr/>
                </a:tc>
                <a:tc>
                  <a:txBody>
                    <a:bodyPr/>
                    <a:lstStyle/>
                    <a:p>
                      <a:pPr algn="ctr"/>
                      <a:endParaRPr lang="en-US" sz="2000" dirty="0"/>
                    </a:p>
                  </a:txBody>
                  <a:tcPr/>
                </a:tc>
                <a:tc>
                  <a:txBody>
                    <a:bodyPr/>
                    <a:lstStyle/>
                    <a:p>
                      <a:pPr algn="ctr"/>
                      <a:endParaRPr lang="en-US" sz="2000" dirty="0"/>
                    </a:p>
                  </a:txBody>
                  <a:tcPr/>
                </a:tc>
              </a:tr>
              <a:tr h="952424">
                <a:tc>
                  <a:txBody>
                    <a:bodyPr/>
                    <a:lstStyle/>
                    <a:p>
                      <a:r>
                        <a:rPr lang="en-US" sz="2000" b="1" baseline="0" dirty="0" smtClean="0"/>
                        <a:t>Mission</a:t>
                      </a:r>
                    </a:p>
                    <a:p>
                      <a:pPr marL="0" marR="0" indent="0" algn="l" defTabSz="914400" rtl="0" eaLnBrk="1" fontAlgn="auto" latinLnBrk="0" hangingPunct="1">
                        <a:lnSpc>
                          <a:spcPct val="9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set, accomplish, review, update</a:t>
                      </a:r>
                      <a:endParaRPr lang="en-US" sz="1600" b="0" dirty="0" smtClean="0"/>
                    </a:p>
                  </a:txBody>
                  <a:tcPr/>
                </a:tc>
                <a:tc>
                  <a:txBody>
                    <a:bodyPr/>
                    <a:lstStyle/>
                    <a:p>
                      <a:pPr algn="ctr"/>
                      <a:endParaRPr lang="en-US" sz="2000" dirty="0"/>
                    </a:p>
                  </a:txBody>
                  <a:tcPr/>
                </a:tc>
                <a:tc>
                  <a:txBody>
                    <a:bodyPr/>
                    <a:lstStyle/>
                    <a:p>
                      <a:pPr algn="ctr"/>
                      <a:endParaRPr lang="en-US" sz="2000" dirty="0"/>
                    </a:p>
                  </a:txBody>
                  <a:tcPr/>
                </a:tc>
              </a:tr>
              <a:tr h="1270275">
                <a:tc>
                  <a:txBody>
                    <a:bodyPr/>
                    <a:lstStyle/>
                    <a:p>
                      <a:r>
                        <a:rPr lang="en-US" sz="2000" b="1" baseline="0" dirty="0" smtClean="0"/>
                        <a:t>Performance</a:t>
                      </a:r>
                      <a:endParaRPr lang="en-US" sz="16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sets targets, evaluates, updates, executes, accountable for</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1089637">
                <a:tc>
                  <a:txBody>
                    <a:bodyPr/>
                    <a:lstStyle/>
                    <a:p>
                      <a:r>
                        <a:rPr lang="en-US" sz="2000" b="1" dirty="0" smtClean="0"/>
                        <a:t>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supervise executive director, supervise staff</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4" name="TextBox 3"/>
          <p:cNvSpPr txBox="1"/>
          <p:nvPr/>
        </p:nvSpPr>
        <p:spPr>
          <a:xfrm>
            <a:off x="3530600" y="2301236"/>
            <a:ext cx="2164080" cy="400110"/>
          </a:xfrm>
          <a:prstGeom prst="rect">
            <a:avLst/>
          </a:prstGeom>
          <a:noFill/>
        </p:spPr>
        <p:txBody>
          <a:bodyPr wrap="square" rtlCol="0">
            <a:spAutoFit/>
          </a:bodyPr>
          <a:lstStyle/>
          <a:p>
            <a:pPr algn="ctr"/>
            <a:r>
              <a:rPr lang="en-US" sz="2000" dirty="0" smtClean="0">
                <a:latin typeface="+mn-lt"/>
              </a:rPr>
              <a:t>Establishes</a:t>
            </a:r>
            <a:endParaRPr lang="en-US" sz="2000" dirty="0">
              <a:latin typeface="+mn-lt"/>
            </a:endParaRPr>
          </a:p>
        </p:txBody>
      </p:sp>
      <p:sp>
        <p:nvSpPr>
          <p:cNvPr id="6" name="TextBox 5"/>
          <p:cNvSpPr txBox="1"/>
          <p:nvPr/>
        </p:nvSpPr>
        <p:spPr>
          <a:xfrm>
            <a:off x="6283960" y="2316476"/>
            <a:ext cx="1905000" cy="400110"/>
          </a:xfrm>
          <a:prstGeom prst="rect">
            <a:avLst/>
          </a:prstGeom>
          <a:noFill/>
        </p:spPr>
        <p:txBody>
          <a:bodyPr wrap="square" rtlCol="0">
            <a:spAutoFit/>
          </a:bodyPr>
          <a:lstStyle/>
          <a:p>
            <a:pPr algn="ctr"/>
            <a:r>
              <a:rPr lang="en-US" sz="2000" dirty="0" smtClean="0">
                <a:latin typeface="+mn-lt"/>
              </a:rPr>
              <a:t>Executes</a:t>
            </a:r>
            <a:endParaRPr lang="en-US" sz="2000" dirty="0">
              <a:latin typeface="+mn-lt"/>
            </a:endParaRPr>
          </a:p>
        </p:txBody>
      </p:sp>
      <p:sp>
        <p:nvSpPr>
          <p:cNvPr id="7" name="TextBox 6"/>
          <p:cNvSpPr txBox="1"/>
          <p:nvPr/>
        </p:nvSpPr>
        <p:spPr>
          <a:xfrm>
            <a:off x="3276600" y="2870196"/>
            <a:ext cx="2590800" cy="707886"/>
          </a:xfrm>
          <a:prstGeom prst="rect">
            <a:avLst/>
          </a:prstGeom>
          <a:noFill/>
        </p:spPr>
        <p:txBody>
          <a:bodyPr wrap="square" rtlCol="0">
            <a:spAutoFit/>
          </a:bodyPr>
          <a:lstStyle/>
          <a:p>
            <a:pPr algn="ctr"/>
            <a:r>
              <a:rPr lang="en-US" sz="2000" dirty="0" smtClean="0">
                <a:latin typeface="+mn-lt"/>
              </a:rPr>
              <a:t>Sets, Reviews, Updates</a:t>
            </a:r>
            <a:endParaRPr lang="en-US" sz="2000" dirty="0">
              <a:latin typeface="+mn-lt"/>
            </a:endParaRPr>
          </a:p>
        </p:txBody>
      </p:sp>
      <p:sp>
        <p:nvSpPr>
          <p:cNvPr id="8" name="TextBox 7"/>
          <p:cNvSpPr txBox="1"/>
          <p:nvPr/>
        </p:nvSpPr>
        <p:spPr>
          <a:xfrm>
            <a:off x="6431280" y="2981956"/>
            <a:ext cx="1828800" cy="400110"/>
          </a:xfrm>
          <a:prstGeom prst="rect">
            <a:avLst/>
          </a:prstGeom>
          <a:noFill/>
        </p:spPr>
        <p:txBody>
          <a:bodyPr wrap="square" rtlCol="0">
            <a:spAutoFit/>
          </a:bodyPr>
          <a:lstStyle/>
          <a:p>
            <a:r>
              <a:rPr lang="en-US" sz="2000" dirty="0" smtClean="0">
                <a:latin typeface="+mn-lt"/>
              </a:rPr>
              <a:t>Accomplishes</a:t>
            </a:r>
            <a:endParaRPr lang="en-US" sz="2000" dirty="0">
              <a:latin typeface="+mn-lt"/>
            </a:endParaRPr>
          </a:p>
        </p:txBody>
      </p:sp>
      <p:sp>
        <p:nvSpPr>
          <p:cNvPr id="9" name="TextBox 8"/>
          <p:cNvSpPr txBox="1"/>
          <p:nvPr/>
        </p:nvSpPr>
        <p:spPr>
          <a:xfrm>
            <a:off x="3352800" y="3860796"/>
            <a:ext cx="2590800" cy="1015663"/>
          </a:xfrm>
          <a:prstGeom prst="rect">
            <a:avLst/>
          </a:prstGeom>
          <a:noFill/>
        </p:spPr>
        <p:txBody>
          <a:bodyPr wrap="square" rtlCol="0">
            <a:spAutoFit/>
          </a:bodyPr>
          <a:lstStyle/>
          <a:p>
            <a:pPr algn="ctr"/>
            <a:r>
              <a:rPr lang="en-US" sz="2000" dirty="0" smtClean="0">
                <a:latin typeface="+mn-lt"/>
              </a:rPr>
              <a:t>Sets targets, Evaluates, Updates. Accountable for</a:t>
            </a:r>
            <a:endParaRPr lang="en-US" sz="2000" dirty="0">
              <a:latin typeface="+mn-lt"/>
            </a:endParaRPr>
          </a:p>
        </p:txBody>
      </p:sp>
      <p:sp>
        <p:nvSpPr>
          <p:cNvPr id="10" name="TextBox 9"/>
          <p:cNvSpPr txBox="1"/>
          <p:nvPr/>
        </p:nvSpPr>
        <p:spPr>
          <a:xfrm>
            <a:off x="6163732" y="3903130"/>
            <a:ext cx="2133600" cy="707886"/>
          </a:xfrm>
          <a:prstGeom prst="rect">
            <a:avLst/>
          </a:prstGeom>
          <a:noFill/>
        </p:spPr>
        <p:txBody>
          <a:bodyPr wrap="square" rtlCol="0">
            <a:spAutoFit/>
          </a:bodyPr>
          <a:lstStyle/>
          <a:p>
            <a:pPr algn="ctr"/>
            <a:r>
              <a:rPr lang="en-US" sz="2000" dirty="0" smtClean="0">
                <a:latin typeface="+mn-lt"/>
              </a:rPr>
              <a:t>Executes, Accountable for</a:t>
            </a:r>
            <a:endParaRPr lang="en-US" sz="2000" dirty="0">
              <a:latin typeface="+mn-lt"/>
            </a:endParaRPr>
          </a:p>
        </p:txBody>
      </p:sp>
      <p:sp>
        <p:nvSpPr>
          <p:cNvPr id="11" name="TextBox 10"/>
          <p:cNvSpPr txBox="1"/>
          <p:nvPr/>
        </p:nvSpPr>
        <p:spPr>
          <a:xfrm>
            <a:off x="3500120" y="5149354"/>
            <a:ext cx="2209800" cy="707886"/>
          </a:xfrm>
          <a:prstGeom prst="rect">
            <a:avLst/>
          </a:prstGeom>
          <a:noFill/>
        </p:spPr>
        <p:txBody>
          <a:bodyPr wrap="square" rtlCol="0">
            <a:spAutoFit/>
          </a:bodyPr>
          <a:lstStyle/>
          <a:p>
            <a:pPr algn="ctr"/>
            <a:r>
              <a:rPr lang="en-US" sz="2000" dirty="0" smtClean="0">
                <a:latin typeface="+mn-lt"/>
              </a:rPr>
              <a:t>Supervise executive director</a:t>
            </a:r>
            <a:endParaRPr lang="en-US" sz="2000" dirty="0">
              <a:latin typeface="+mn-lt"/>
            </a:endParaRPr>
          </a:p>
        </p:txBody>
      </p:sp>
      <p:sp>
        <p:nvSpPr>
          <p:cNvPr id="12" name="TextBox 11"/>
          <p:cNvSpPr txBox="1"/>
          <p:nvPr/>
        </p:nvSpPr>
        <p:spPr>
          <a:xfrm>
            <a:off x="6180665" y="5311911"/>
            <a:ext cx="2362200" cy="400110"/>
          </a:xfrm>
          <a:prstGeom prst="rect">
            <a:avLst/>
          </a:prstGeom>
          <a:noFill/>
        </p:spPr>
        <p:txBody>
          <a:bodyPr wrap="square" rtlCol="0">
            <a:spAutoFit/>
          </a:bodyPr>
          <a:lstStyle/>
          <a:p>
            <a:pPr algn="ctr"/>
            <a:r>
              <a:rPr lang="en-US" sz="2000" dirty="0" smtClean="0">
                <a:latin typeface="+mn-lt"/>
              </a:rPr>
              <a:t>Supervise staff</a:t>
            </a:r>
            <a:endParaRPr lang="en-US" sz="2000" dirty="0">
              <a:latin typeface="+mn-lt"/>
            </a:endParaRPr>
          </a:p>
        </p:txBody>
      </p:sp>
      <p:sp>
        <p:nvSpPr>
          <p:cNvPr id="1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38</a:t>
            </a:fld>
            <a:endParaRPr lang="en-US" dirty="0"/>
          </a:p>
        </p:txBody>
      </p:sp>
    </p:spTree>
    <p:extLst>
      <p:ext uri="{BB962C8B-B14F-4D97-AF65-F5344CB8AC3E}">
        <p14:creationId xmlns:p14="http://schemas.microsoft.com/office/powerpoint/2010/main" xmlns="" val="718583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C00000"/>
                </a:solidFill>
              </a:rPr>
              <a:t>Common Board Missteps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39</a:t>
            </a:fld>
            <a:endParaRPr lang="en-US" dirty="0"/>
          </a:p>
        </p:txBody>
      </p:sp>
      <p:sp>
        <p:nvSpPr>
          <p:cNvPr id="9" name="Flowchart: Extract 8"/>
          <p:cNvSpPr/>
          <p:nvPr/>
        </p:nvSpPr>
        <p:spPr>
          <a:xfrm>
            <a:off x="4191000" y="5664200"/>
            <a:ext cx="990600" cy="8382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ocess 9"/>
          <p:cNvSpPr/>
          <p:nvPr/>
        </p:nvSpPr>
        <p:spPr>
          <a:xfrm rot="21092105">
            <a:off x="1452788" y="5183002"/>
            <a:ext cx="6400800" cy="38942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Process 10"/>
          <p:cNvSpPr/>
          <p:nvPr/>
        </p:nvSpPr>
        <p:spPr>
          <a:xfrm rot="21070555">
            <a:off x="1364125" y="4635352"/>
            <a:ext cx="2977913" cy="702999"/>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Micromanagement</a:t>
            </a:r>
            <a:endParaRPr lang="en-US" sz="2200" b="1" dirty="0"/>
          </a:p>
        </p:txBody>
      </p:sp>
      <p:sp>
        <p:nvSpPr>
          <p:cNvPr id="12" name="Flowchart: Process 11"/>
          <p:cNvSpPr/>
          <p:nvPr/>
        </p:nvSpPr>
        <p:spPr>
          <a:xfrm rot="21070555">
            <a:off x="1206847" y="3733920"/>
            <a:ext cx="2977913" cy="766608"/>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Board members acting as individuals</a:t>
            </a:r>
            <a:endParaRPr lang="en-US" sz="2200" b="1" dirty="0"/>
          </a:p>
        </p:txBody>
      </p:sp>
      <p:sp>
        <p:nvSpPr>
          <p:cNvPr id="13" name="Flowchart: Process 12"/>
          <p:cNvSpPr/>
          <p:nvPr/>
        </p:nvSpPr>
        <p:spPr>
          <a:xfrm rot="21070555">
            <a:off x="1044317" y="2814575"/>
            <a:ext cx="2977913" cy="782896"/>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Too much deference to executive director</a:t>
            </a:r>
            <a:endParaRPr lang="en-US" sz="2200" b="1" dirty="0"/>
          </a:p>
        </p:txBody>
      </p:sp>
      <p:sp>
        <p:nvSpPr>
          <p:cNvPr id="14" name="Flowchart: Process 13"/>
          <p:cNvSpPr/>
          <p:nvPr/>
        </p:nvSpPr>
        <p:spPr>
          <a:xfrm rot="21070555">
            <a:off x="869764" y="1976676"/>
            <a:ext cx="2977913" cy="732011"/>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Not discussing critical issues</a:t>
            </a:r>
            <a:endParaRPr lang="en-US" sz="2200" b="1" dirty="0"/>
          </a:p>
        </p:txBody>
      </p:sp>
      <p:sp>
        <p:nvSpPr>
          <p:cNvPr id="16" name="Rounded Rectangular Callout 15"/>
          <p:cNvSpPr/>
          <p:nvPr/>
        </p:nvSpPr>
        <p:spPr>
          <a:xfrm>
            <a:off x="5257800" y="1447800"/>
            <a:ext cx="3124200" cy="2209800"/>
          </a:xfrm>
          <a:prstGeom prst="wedgeRoundRectCallout">
            <a:avLst>
              <a:gd name="adj1" fmla="val -42928"/>
              <a:gd name="adj2" fmla="val 93433"/>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solidFill>
                  <a:schemeClr val="accent1">
                    <a:lumMod val="75000"/>
                  </a:schemeClr>
                </a:solidFill>
              </a:rPr>
              <a:t>What  board actions counter these missteps?</a:t>
            </a:r>
            <a:endParaRPr lang="en-US" sz="2800" b="1" dirty="0">
              <a:solidFill>
                <a:schemeClr val="accent1">
                  <a:lumMod val="75000"/>
                </a:schemeClr>
              </a:solidFill>
            </a:endParaRPr>
          </a:p>
        </p:txBody>
      </p:sp>
      <p:sp>
        <p:nvSpPr>
          <p:cNvPr id="17" name="Flowchart: Process 16"/>
          <p:cNvSpPr/>
          <p:nvPr/>
        </p:nvSpPr>
        <p:spPr>
          <a:xfrm rot="21070555">
            <a:off x="722714" y="1215089"/>
            <a:ext cx="2977913" cy="662255"/>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Other examples?????</a:t>
            </a:r>
            <a:endParaRPr 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0" animBg="1"/>
      <p:bldP spid="14" grpId="0" animBg="1"/>
      <p:bldP spid="16" grpId="0" animBg="1"/>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41</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42</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Know Your Mission Exercise</a:t>
            </a:r>
            <a:endParaRPr lang="en-US" dirty="0">
              <a:solidFill>
                <a:srgbClr val="C00000"/>
              </a:solidFill>
            </a:endParaRPr>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organization's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board works with your organization's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Why Mission Matters</a:t>
            </a:r>
            <a:endParaRPr lang="en-US" dirty="0">
              <a:solidFill>
                <a:srgbClr val="C00000"/>
              </a:solidFill>
            </a:endParaRPr>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44</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Role and Mission</a:t>
            </a:r>
            <a:endParaRPr lang="en-US" dirty="0">
              <a:solidFill>
                <a:srgbClr val="C00000"/>
              </a:solidFill>
            </a:endParaRPr>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45</a:t>
            </a:fld>
            <a:endParaRPr lang="en-US" dirty="0"/>
          </a:p>
        </p:txBody>
      </p:sp>
      <p:graphicFrame>
        <p:nvGraphicFramePr>
          <p:cNvPr id="5" name="Diagram 4"/>
          <p:cNvGraphicFramePr/>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C000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b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spTree>
    <p:extLst>
      <p:ext uri="{BB962C8B-B14F-4D97-AF65-F5344CB8AC3E}">
        <p14:creationId xmlns:p14="http://schemas.microsoft.com/office/powerpoint/2010/main" xmlns="" val="2256825062"/>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Update Mission</a:t>
            </a:r>
            <a:endParaRPr lang="en-US" dirty="0">
              <a:solidFill>
                <a:srgbClr val="C00000"/>
              </a:solidFill>
            </a:endParaRPr>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47</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1">
                    <a:lumMod val="85000"/>
                    <a:lumOff val="15000"/>
                  </a:schemeClr>
                </a:solidFill>
              </a:rPr>
              <a:t>Mission Possible: Understanding &amp; Developing an Effective Mission Statement</a:t>
            </a:r>
          </a:p>
          <a:p>
            <a:pPr algn="ctr"/>
            <a:r>
              <a:rPr lang="en-US" b="1" i="1" dirty="0" smtClean="0">
                <a:hlinkClick r:id="rId3"/>
              </a:rPr>
              <a:t>http://caplaw.org/resources/articlesbytopic/Governance/CAPLAW_EffectiveMissionStatement_Fall2010.pdf</a:t>
            </a:r>
            <a:r>
              <a:rPr lang="en-US" b="1" i="1" dirty="0" smtClean="0"/>
              <a:t> </a:t>
            </a:r>
            <a:endParaRPr lang="en-US" b="1" i="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Mission Revision Exercise</a:t>
            </a:r>
            <a:endParaRPr lang="en-US" dirty="0">
              <a:solidFill>
                <a:srgbClr val="C00000"/>
              </a:solidFill>
            </a:endParaRPr>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organization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3"/>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a:t>
            </a:r>
            <a:r>
              <a:rPr lang="en-US" sz="2200" dirty="0" err="1" smtClean="0"/>
              <a:t>McNary</a:t>
            </a:r>
            <a:r>
              <a:rPr lang="en-US" sz="2200" dirty="0" smtClean="0"/>
              <a:t>,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Use Mission</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xmlns="" val="2679905773"/>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xmlns="" val="2679905773"/>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50</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Mission</a:t>
            </a:r>
            <a:endParaRPr lang="en-US" sz="2900" dirty="0">
              <a:solidFill>
                <a:schemeClr val="accent1"/>
              </a:solidFill>
            </a:endParaRPr>
          </a:p>
        </p:txBody>
      </p:sp>
    </p:spTree>
    <p:extLst>
      <p:ext uri="{BB962C8B-B14F-4D97-AF65-F5344CB8AC3E}">
        <p14:creationId xmlns:p14="http://schemas.microsoft.com/office/powerpoint/2010/main" xmlns=""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 </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51</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Exercise</a:t>
            </a:r>
            <a:endParaRPr lang="en-US" dirty="0">
              <a:solidFill>
                <a:srgbClr val="C00000"/>
              </a:solidFill>
            </a:endParaRPr>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Under CSBG</a:t>
            </a:r>
            <a:endParaRPr lang="en-US" dirty="0">
              <a:solidFill>
                <a:srgbClr val="C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776516247"/>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Development of Strategic Plan</a:t>
            </a:r>
            <a:endParaRPr lang="en-US" dirty="0">
              <a:solidFill>
                <a:srgbClr val="C00000"/>
              </a:solidFill>
            </a:endParaRPr>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3"/>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54</a:t>
            </a:fld>
            <a:endParaRPr lang="en-US" dirty="0"/>
          </a:p>
        </p:txBody>
      </p:sp>
      <p:pic>
        <p:nvPicPr>
          <p:cNvPr id="5" name="Picture 4" descr="Strategic Plan Guide.JPG"/>
          <p:cNvPicPr>
            <a:picLocks noChangeAspect="1"/>
          </p:cNvPicPr>
          <p:nvPr/>
        </p:nvPicPr>
        <p:blipFill>
          <a:blip r:embed="rId4"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05308"/>
            <a:ext cx="8229600" cy="1143000"/>
          </a:xfrm>
        </p:spPr>
        <p:txBody>
          <a:bodyPr>
            <a:noAutofit/>
          </a:bodyPr>
          <a:lstStyle/>
          <a:p>
            <a:pPr algn="ctr">
              <a:lnSpc>
                <a:spcPct val="90000"/>
              </a:lnSpc>
            </a:pPr>
            <a:r>
              <a:rPr lang="en-US" altLang="en-US" sz="4000" dirty="0" smtClean="0"/>
              <a:t>A Dual Bottom Line:</a:t>
            </a:r>
            <a:br>
              <a:rPr lang="en-US" altLang="en-US" sz="4000" dirty="0" smtClean="0"/>
            </a:br>
            <a:r>
              <a:rPr lang="en-US" altLang="en-US" sz="2800" dirty="0" smtClean="0">
                <a:solidFill>
                  <a:srgbClr val="1F4A7F"/>
                </a:solidFill>
              </a:rPr>
              <a:t>Mission Impact and Financial Return</a:t>
            </a:r>
          </a:p>
        </p:txBody>
      </p:sp>
      <p:sp>
        <p:nvSpPr>
          <p:cNvPr id="14" name="Quad Arrow 13"/>
          <p:cNvSpPr/>
          <p:nvPr/>
        </p:nvSpPr>
        <p:spPr>
          <a:xfrm>
            <a:off x="2309018" y="1540939"/>
            <a:ext cx="4525963" cy="4525963"/>
          </a:xfrm>
          <a:prstGeom prst="quadArrow">
            <a:avLst>
              <a:gd name="adj1" fmla="val 2000"/>
              <a:gd name="adj2" fmla="val 4000"/>
              <a:gd name="adj3" fmla="val 5000"/>
            </a:avLst>
          </a:prstGeom>
          <a:scene3d>
            <a:camera prst="orthographicFront"/>
            <a:lightRig rig="flat" dir="t"/>
          </a:scene3d>
          <a:sp3d z="-190500" extrusionH="12700" prstMaterial="plastic">
            <a:bevelT w="50800" h="50800"/>
          </a:sp3d>
        </p:spPr>
        <p:style>
          <a:lnRef idx="0">
            <a:schemeClr val="accent2">
              <a:hueOff val="0"/>
              <a:satOff val="0"/>
              <a:lumOff val="0"/>
              <a:alphaOff val="0"/>
            </a:schemeClr>
          </a:lnRef>
          <a:fillRef idx="3">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5" name="Freeform 14"/>
          <p:cNvSpPr/>
          <p:nvPr/>
        </p:nvSpPr>
        <p:spPr>
          <a:xfrm>
            <a:off x="2603206"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 </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6" name="Freeform 15"/>
          <p:cNvSpPr/>
          <p:nvPr/>
        </p:nvSpPr>
        <p:spPr>
          <a:xfrm>
            <a:off x="4730408"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17" name="Freeform 16"/>
          <p:cNvSpPr/>
          <p:nvPr/>
        </p:nvSpPr>
        <p:spPr>
          <a:xfrm>
            <a:off x="2603206"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8" name="Freeform 17"/>
          <p:cNvSpPr/>
          <p:nvPr/>
        </p:nvSpPr>
        <p:spPr>
          <a:xfrm>
            <a:off x="4730408"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38916" name="TextBox 2"/>
          <p:cNvSpPr txBox="1">
            <a:spLocks noChangeArrowheads="1"/>
          </p:cNvSpPr>
          <p:nvPr/>
        </p:nvSpPr>
        <p:spPr bwMode="auto">
          <a:xfrm>
            <a:off x="6705600" y="2081593"/>
            <a:ext cx="2133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Invest &amp; Grow</a:t>
            </a:r>
          </a:p>
        </p:txBody>
      </p:sp>
      <p:sp>
        <p:nvSpPr>
          <p:cNvPr id="38917" name="TextBox 4"/>
          <p:cNvSpPr txBox="1">
            <a:spLocks noChangeArrowheads="1"/>
          </p:cNvSpPr>
          <p:nvPr/>
        </p:nvSpPr>
        <p:spPr bwMode="auto">
          <a:xfrm>
            <a:off x="152400" y="3979339"/>
            <a:ext cx="2590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Close or Give Away</a:t>
            </a:r>
          </a:p>
        </p:txBody>
      </p:sp>
      <p:sp>
        <p:nvSpPr>
          <p:cNvPr id="38918" name="TextBox 5"/>
          <p:cNvSpPr txBox="1">
            <a:spLocks noChangeArrowheads="1"/>
          </p:cNvSpPr>
          <p:nvPr/>
        </p:nvSpPr>
        <p:spPr bwMode="auto">
          <a:xfrm>
            <a:off x="381000" y="2005393"/>
            <a:ext cx="17526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Keep it but contain costs</a:t>
            </a:r>
          </a:p>
        </p:txBody>
      </p:sp>
      <p:sp>
        <p:nvSpPr>
          <p:cNvPr id="38919" name="TextBox 6"/>
          <p:cNvSpPr txBox="1">
            <a:spLocks noChangeArrowheads="1"/>
          </p:cNvSpPr>
          <p:nvPr/>
        </p:nvSpPr>
        <p:spPr bwMode="auto">
          <a:xfrm>
            <a:off x="6629400" y="4443793"/>
            <a:ext cx="1879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Water, Harvest, &amp; Increase Impact</a:t>
            </a:r>
          </a:p>
        </p:txBody>
      </p:sp>
      <p:sp>
        <p:nvSpPr>
          <p:cNvPr id="38920" name="TextBox 7"/>
          <p:cNvSpPr txBox="1">
            <a:spLocks noChangeArrowheads="1"/>
          </p:cNvSpPr>
          <p:nvPr/>
        </p:nvSpPr>
        <p:spPr bwMode="auto">
          <a:xfrm>
            <a:off x="406392" y="5943600"/>
            <a:ext cx="85005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smtClean="0">
                <a:solidFill>
                  <a:srgbClr val="C00000"/>
                </a:solidFill>
                <a:latin typeface="+mn-lt"/>
              </a:rPr>
              <a:t>Source:</a:t>
            </a:r>
            <a:r>
              <a:rPr lang="en-US" altLang="en-US" b="1" i="1" dirty="0" smtClean="0">
                <a:solidFill>
                  <a:srgbClr val="C00000"/>
                </a:solidFill>
                <a:latin typeface="+mn-lt"/>
              </a:rPr>
              <a:t> </a:t>
            </a:r>
            <a:r>
              <a:rPr lang="en-US" altLang="en-US" b="1" i="1" dirty="0">
                <a:latin typeface="+mn-lt"/>
              </a:rPr>
              <a:t>Nonprofit Sustainability: Making Strategic Decisions for Financial Viability</a:t>
            </a:r>
          </a:p>
        </p:txBody>
      </p:sp>
      <p:sp>
        <p:nvSpPr>
          <p:cNvPr id="9" name="5-Point Star 8"/>
          <p:cNvSpPr/>
          <p:nvPr/>
        </p:nvSpPr>
        <p:spPr>
          <a:xfrm>
            <a:off x="7315200" y="2538793"/>
            <a:ext cx="635000" cy="6096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Heart 9"/>
          <p:cNvSpPr/>
          <p:nvPr/>
        </p:nvSpPr>
        <p:spPr>
          <a:xfrm>
            <a:off x="990600" y="2691193"/>
            <a:ext cx="685800" cy="795338"/>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8923"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4748593"/>
            <a:ext cx="914400" cy="912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ree"/>
          <p:cNvSpPr>
            <a:spLocks noEditPoints="1" noChangeArrowheads="1"/>
          </p:cNvSpPr>
          <p:nvPr/>
        </p:nvSpPr>
        <p:spPr bwMode="auto">
          <a:xfrm>
            <a:off x="8153400" y="4977193"/>
            <a:ext cx="493713" cy="833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
        <p:nvSpPr>
          <p:cNvPr id="19" name="TextBox 18"/>
          <p:cNvSpPr txBox="1"/>
          <p:nvPr/>
        </p:nvSpPr>
        <p:spPr>
          <a:xfrm>
            <a:off x="6781800" y="3605593"/>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20" name="TextBox 19"/>
          <p:cNvSpPr txBox="1"/>
          <p:nvPr/>
        </p:nvSpPr>
        <p:spPr>
          <a:xfrm>
            <a:off x="4648200" y="1295400"/>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21"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55</a:t>
            </a:fld>
            <a:endParaRPr lang="en-US" dirty="0"/>
          </a:p>
        </p:txBody>
      </p:sp>
    </p:spTree>
    <p:extLst>
      <p:ext uri="{BB962C8B-B14F-4D97-AF65-F5344CB8AC3E}">
        <p14:creationId xmlns:p14="http://schemas.microsoft.com/office/powerpoint/2010/main" xmlns="" val="2532903107"/>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p:cNvSpPr/>
          <p:nvPr/>
        </p:nvSpPr>
        <p:spPr>
          <a:xfrm>
            <a:off x="3962400" y="33528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495800" y="1219200"/>
            <a:ext cx="1447800" cy="14478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p:cNvSpPr>
            <a:spLocks noGrp="1"/>
          </p:cNvSpPr>
          <p:nvPr>
            <p:ph type="title"/>
          </p:nvPr>
        </p:nvSpPr>
        <p:spPr>
          <a:xfrm>
            <a:off x="533400" y="76200"/>
            <a:ext cx="8229600" cy="1219200"/>
          </a:xfrm>
        </p:spPr>
        <p:txBody>
          <a:bodyPr>
            <a:normAutofit/>
          </a:bodyPr>
          <a:lstStyle/>
          <a:p>
            <a:r>
              <a:rPr lang="en-US" altLang="en-US" sz="4000" dirty="0" smtClean="0"/>
              <a:t>Matrix Map Exercise</a:t>
            </a:r>
            <a:endParaRPr lang="en-US" altLang="en-US" sz="2200" dirty="0" smtClean="0"/>
          </a:p>
        </p:txBody>
      </p:sp>
      <p:cxnSp>
        <p:nvCxnSpPr>
          <p:cNvPr id="8" name="Straight Arrow Connector 7"/>
          <p:cNvCxnSpPr/>
          <p:nvPr/>
        </p:nvCxnSpPr>
        <p:spPr>
          <a:xfrm>
            <a:off x="762000" y="3657600"/>
            <a:ext cx="731520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2000" y="1295400"/>
            <a:ext cx="0" cy="518160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96200" y="3276600"/>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12" name="TextBox 11"/>
          <p:cNvSpPr txBox="1"/>
          <p:nvPr/>
        </p:nvSpPr>
        <p:spPr>
          <a:xfrm>
            <a:off x="3657600" y="1154668"/>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15" name="Oval 14"/>
          <p:cNvSpPr/>
          <p:nvPr/>
        </p:nvSpPr>
        <p:spPr>
          <a:xfrm>
            <a:off x="2895600" y="1676400"/>
            <a:ext cx="1143000" cy="1143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00200" y="2133600"/>
            <a:ext cx="609600" cy="609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267200" y="4572000"/>
            <a:ext cx="228600" cy="228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934200" y="42672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181600" y="3733800"/>
            <a:ext cx="685800" cy="276999"/>
          </a:xfrm>
          <a:prstGeom prst="rect">
            <a:avLst/>
          </a:prstGeom>
          <a:noFill/>
        </p:spPr>
        <p:txBody>
          <a:bodyPr wrap="square" rtlCol="0">
            <a:spAutoFit/>
          </a:bodyPr>
          <a:lstStyle/>
          <a:p>
            <a:r>
              <a:rPr lang="en-US" sz="1200" dirty="0" smtClean="0"/>
              <a:t>$20K</a:t>
            </a:r>
            <a:endParaRPr lang="en-US" sz="1200" dirty="0"/>
          </a:p>
        </p:txBody>
      </p:sp>
      <p:sp>
        <p:nvSpPr>
          <p:cNvPr id="23" name="TextBox 22"/>
          <p:cNvSpPr txBox="1"/>
          <p:nvPr/>
        </p:nvSpPr>
        <p:spPr>
          <a:xfrm>
            <a:off x="6324600" y="3733800"/>
            <a:ext cx="685800" cy="276999"/>
          </a:xfrm>
          <a:prstGeom prst="rect">
            <a:avLst/>
          </a:prstGeom>
          <a:noFill/>
        </p:spPr>
        <p:txBody>
          <a:bodyPr wrap="square" rtlCol="0">
            <a:spAutoFit/>
          </a:bodyPr>
          <a:lstStyle/>
          <a:p>
            <a:r>
              <a:rPr lang="en-US" sz="1200" dirty="0" smtClean="0"/>
              <a:t>$40K</a:t>
            </a:r>
            <a:endParaRPr lang="en-US" sz="1200" dirty="0"/>
          </a:p>
        </p:txBody>
      </p:sp>
      <p:sp>
        <p:nvSpPr>
          <p:cNvPr id="25" name="TextBox 24"/>
          <p:cNvSpPr txBox="1"/>
          <p:nvPr/>
        </p:nvSpPr>
        <p:spPr>
          <a:xfrm>
            <a:off x="7391400" y="3733800"/>
            <a:ext cx="685800" cy="276999"/>
          </a:xfrm>
          <a:prstGeom prst="rect">
            <a:avLst/>
          </a:prstGeom>
          <a:noFill/>
        </p:spPr>
        <p:txBody>
          <a:bodyPr wrap="square" rtlCol="0">
            <a:spAutoFit/>
          </a:bodyPr>
          <a:lstStyle/>
          <a:p>
            <a:r>
              <a:rPr lang="en-US" sz="1200" dirty="0" smtClean="0"/>
              <a:t>$60K</a:t>
            </a:r>
            <a:endParaRPr lang="en-US" sz="1200" dirty="0"/>
          </a:p>
        </p:txBody>
      </p:sp>
      <p:sp>
        <p:nvSpPr>
          <p:cNvPr id="26" name="TextBox 25"/>
          <p:cNvSpPr txBox="1"/>
          <p:nvPr/>
        </p:nvSpPr>
        <p:spPr>
          <a:xfrm>
            <a:off x="838200" y="3733800"/>
            <a:ext cx="685800" cy="276999"/>
          </a:xfrm>
          <a:prstGeom prst="rect">
            <a:avLst/>
          </a:prstGeom>
          <a:noFill/>
        </p:spPr>
        <p:txBody>
          <a:bodyPr wrap="square" rtlCol="0">
            <a:spAutoFit/>
          </a:bodyPr>
          <a:lstStyle/>
          <a:p>
            <a:r>
              <a:rPr lang="en-US" sz="1200" dirty="0" smtClean="0">
                <a:solidFill>
                  <a:srgbClr val="FF0000"/>
                </a:solidFill>
              </a:rPr>
              <a:t>($60K)</a:t>
            </a:r>
            <a:endParaRPr lang="en-US" sz="1200" dirty="0">
              <a:solidFill>
                <a:srgbClr val="FF0000"/>
              </a:solidFill>
            </a:endParaRPr>
          </a:p>
        </p:txBody>
      </p:sp>
      <p:sp>
        <p:nvSpPr>
          <p:cNvPr id="28" name="TextBox 27"/>
          <p:cNvSpPr txBox="1"/>
          <p:nvPr/>
        </p:nvSpPr>
        <p:spPr>
          <a:xfrm>
            <a:off x="2057400" y="3733800"/>
            <a:ext cx="685800" cy="276999"/>
          </a:xfrm>
          <a:prstGeom prst="rect">
            <a:avLst/>
          </a:prstGeom>
          <a:noFill/>
        </p:spPr>
        <p:txBody>
          <a:bodyPr wrap="square" rtlCol="0">
            <a:spAutoFit/>
          </a:bodyPr>
          <a:lstStyle/>
          <a:p>
            <a:r>
              <a:rPr lang="en-US" sz="1200" dirty="0" smtClean="0">
                <a:solidFill>
                  <a:srgbClr val="FF0000"/>
                </a:solidFill>
              </a:rPr>
              <a:t>($40K)</a:t>
            </a:r>
            <a:endParaRPr lang="en-US" sz="1200" dirty="0">
              <a:solidFill>
                <a:srgbClr val="FF0000"/>
              </a:solidFill>
            </a:endParaRPr>
          </a:p>
        </p:txBody>
      </p:sp>
      <p:sp>
        <p:nvSpPr>
          <p:cNvPr id="30" name="TextBox 29"/>
          <p:cNvSpPr txBox="1"/>
          <p:nvPr/>
        </p:nvSpPr>
        <p:spPr>
          <a:xfrm>
            <a:off x="3276600" y="3733800"/>
            <a:ext cx="685800" cy="276999"/>
          </a:xfrm>
          <a:prstGeom prst="rect">
            <a:avLst/>
          </a:prstGeom>
          <a:noFill/>
        </p:spPr>
        <p:txBody>
          <a:bodyPr wrap="square" rtlCol="0">
            <a:spAutoFit/>
          </a:bodyPr>
          <a:lstStyle/>
          <a:p>
            <a:r>
              <a:rPr lang="en-US" sz="1200" dirty="0" smtClean="0">
                <a:solidFill>
                  <a:srgbClr val="FF0000"/>
                </a:solidFill>
              </a:rPr>
              <a:t>($20K)</a:t>
            </a:r>
            <a:endParaRPr lang="en-US" sz="1200" dirty="0">
              <a:solidFill>
                <a:srgbClr val="FF0000"/>
              </a:solidFill>
            </a:endParaRPr>
          </a:p>
        </p:txBody>
      </p:sp>
      <p:sp>
        <p:nvSpPr>
          <p:cNvPr id="33" name="TextBox 32"/>
          <p:cNvSpPr txBox="1"/>
          <p:nvPr/>
        </p:nvSpPr>
        <p:spPr>
          <a:xfrm>
            <a:off x="990600" y="2814935"/>
            <a:ext cx="1752600" cy="461665"/>
          </a:xfrm>
          <a:prstGeom prst="rect">
            <a:avLst/>
          </a:prstGeom>
          <a:noFill/>
        </p:spPr>
        <p:txBody>
          <a:bodyPr wrap="square" rtlCol="0">
            <a:spAutoFit/>
          </a:bodyPr>
          <a:lstStyle/>
          <a:p>
            <a:pPr algn="ctr"/>
            <a:r>
              <a:rPr lang="en-US" sz="1200" dirty="0" smtClean="0"/>
              <a:t>U.S. citizenship classes</a:t>
            </a:r>
            <a:endParaRPr lang="en-US" sz="1200" dirty="0"/>
          </a:p>
        </p:txBody>
      </p:sp>
      <p:sp>
        <p:nvSpPr>
          <p:cNvPr id="34" name="TextBox 33"/>
          <p:cNvSpPr txBox="1"/>
          <p:nvPr/>
        </p:nvSpPr>
        <p:spPr>
          <a:xfrm>
            <a:off x="1676400" y="1447800"/>
            <a:ext cx="1371600" cy="461665"/>
          </a:xfrm>
          <a:prstGeom prst="rect">
            <a:avLst/>
          </a:prstGeom>
          <a:noFill/>
        </p:spPr>
        <p:txBody>
          <a:bodyPr wrap="square" rtlCol="0">
            <a:spAutoFit/>
          </a:bodyPr>
          <a:lstStyle/>
          <a:p>
            <a:pPr algn="r"/>
            <a:r>
              <a:rPr lang="en-US" sz="1200" dirty="0" smtClean="0"/>
              <a:t>ESL </a:t>
            </a:r>
            <a:br>
              <a:rPr lang="en-US" sz="1200" dirty="0" smtClean="0"/>
            </a:br>
            <a:r>
              <a:rPr lang="en-US" sz="1200" dirty="0" smtClean="0"/>
              <a:t>classes</a:t>
            </a:r>
            <a:endParaRPr lang="en-US" sz="1200" dirty="0"/>
          </a:p>
        </p:txBody>
      </p:sp>
      <p:sp>
        <p:nvSpPr>
          <p:cNvPr id="35" name="TextBox 34"/>
          <p:cNvSpPr txBox="1"/>
          <p:nvPr/>
        </p:nvSpPr>
        <p:spPr>
          <a:xfrm>
            <a:off x="5715000" y="1981200"/>
            <a:ext cx="1371600" cy="461665"/>
          </a:xfrm>
          <a:prstGeom prst="rect">
            <a:avLst/>
          </a:prstGeom>
          <a:noFill/>
        </p:spPr>
        <p:txBody>
          <a:bodyPr wrap="square" rtlCol="0">
            <a:spAutoFit/>
          </a:bodyPr>
          <a:lstStyle/>
          <a:p>
            <a:pPr algn="ctr"/>
            <a:r>
              <a:rPr lang="en-US" sz="1200" dirty="0" smtClean="0"/>
              <a:t>Head Start preschool</a:t>
            </a:r>
            <a:endParaRPr lang="en-US" sz="1200" dirty="0"/>
          </a:p>
        </p:txBody>
      </p:sp>
      <p:sp>
        <p:nvSpPr>
          <p:cNvPr id="37" name="TextBox 36"/>
          <p:cNvSpPr txBox="1"/>
          <p:nvPr/>
        </p:nvSpPr>
        <p:spPr>
          <a:xfrm>
            <a:off x="6477000" y="4724400"/>
            <a:ext cx="1752600" cy="276999"/>
          </a:xfrm>
          <a:prstGeom prst="rect">
            <a:avLst/>
          </a:prstGeom>
          <a:noFill/>
        </p:spPr>
        <p:txBody>
          <a:bodyPr wrap="square" rtlCol="0">
            <a:spAutoFit/>
          </a:bodyPr>
          <a:lstStyle/>
          <a:p>
            <a:pPr algn="ctr"/>
            <a:r>
              <a:rPr lang="en-US" sz="1200" dirty="0" smtClean="0"/>
              <a:t>Annual campaign</a:t>
            </a:r>
            <a:endParaRPr lang="en-US" sz="1200" dirty="0"/>
          </a:p>
        </p:txBody>
      </p:sp>
      <p:sp>
        <p:nvSpPr>
          <p:cNvPr id="38" name="TextBox 37"/>
          <p:cNvSpPr txBox="1"/>
          <p:nvPr/>
        </p:nvSpPr>
        <p:spPr>
          <a:xfrm>
            <a:off x="3276600" y="4800600"/>
            <a:ext cx="1371600" cy="461665"/>
          </a:xfrm>
          <a:prstGeom prst="rect">
            <a:avLst/>
          </a:prstGeom>
          <a:noFill/>
        </p:spPr>
        <p:txBody>
          <a:bodyPr wrap="square" rtlCol="0">
            <a:spAutoFit/>
          </a:bodyPr>
          <a:lstStyle/>
          <a:p>
            <a:pPr algn="ctr"/>
            <a:r>
              <a:rPr lang="en-US" sz="1200" dirty="0" smtClean="0"/>
              <a:t>Quit Smoking classes</a:t>
            </a:r>
            <a:endParaRPr lang="en-US" sz="1200" dirty="0"/>
          </a:p>
        </p:txBody>
      </p:sp>
      <p:sp>
        <p:nvSpPr>
          <p:cNvPr id="39" name="TextBox 38"/>
          <p:cNvSpPr txBox="1"/>
          <p:nvPr/>
        </p:nvSpPr>
        <p:spPr>
          <a:xfrm>
            <a:off x="2667000" y="3124200"/>
            <a:ext cx="1371600" cy="461665"/>
          </a:xfrm>
          <a:prstGeom prst="rect">
            <a:avLst/>
          </a:prstGeom>
          <a:noFill/>
        </p:spPr>
        <p:txBody>
          <a:bodyPr wrap="square" rtlCol="0">
            <a:spAutoFit/>
          </a:bodyPr>
          <a:lstStyle/>
          <a:p>
            <a:pPr algn="r"/>
            <a:r>
              <a:rPr lang="en-US" sz="1200" dirty="0" smtClean="0"/>
              <a:t>Annual street festival</a:t>
            </a:r>
            <a:endParaRPr lang="en-US" sz="1200" dirty="0"/>
          </a:p>
        </p:txBody>
      </p:sp>
      <p:cxnSp>
        <p:nvCxnSpPr>
          <p:cNvPr id="45" name="Straight Connector 44"/>
          <p:cNvCxnSpPr/>
          <p:nvPr/>
        </p:nvCxnSpPr>
        <p:spPr>
          <a:xfrm>
            <a:off x="11430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438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486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629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495800" y="57912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6962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581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4495800" y="44958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495800" y="30480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495800" y="16764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648200" y="5666601"/>
            <a:ext cx="685800" cy="276999"/>
          </a:xfrm>
          <a:prstGeom prst="rect">
            <a:avLst/>
          </a:prstGeom>
          <a:noFill/>
        </p:spPr>
        <p:txBody>
          <a:bodyPr wrap="square" rtlCol="0">
            <a:spAutoFit/>
          </a:bodyPr>
          <a:lstStyle/>
          <a:p>
            <a:r>
              <a:rPr lang="en-US" sz="1200" dirty="0" smtClean="0"/>
              <a:t>1</a:t>
            </a:r>
            <a:endParaRPr lang="en-US" sz="1200" dirty="0"/>
          </a:p>
        </p:txBody>
      </p:sp>
      <p:sp>
        <p:nvSpPr>
          <p:cNvPr id="68" name="TextBox 67"/>
          <p:cNvSpPr txBox="1"/>
          <p:nvPr/>
        </p:nvSpPr>
        <p:spPr>
          <a:xfrm>
            <a:off x="4648200" y="4343400"/>
            <a:ext cx="685800" cy="276999"/>
          </a:xfrm>
          <a:prstGeom prst="rect">
            <a:avLst/>
          </a:prstGeom>
          <a:noFill/>
        </p:spPr>
        <p:txBody>
          <a:bodyPr wrap="square" rtlCol="0">
            <a:spAutoFit/>
          </a:bodyPr>
          <a:lstStyle/>
          <a:p>
            <a:r>
              <a:rPr lang="en-US" sz="1200" dirty="0" smtClean="0"/>
              <a:t>2</a:t>
            </a:r>
            <a:endParaRPr lang="en-US" sz="1200" dirty="0"/>
          </a:p>
        </p:txBody>
      </p:sp>
      <p:sp>
        <p:nvSpPr>
          <p:cNvPr id="69" name="TextBox 68"/>
          <p:cNvSpPr txBox="1"/>
          <p:nvPr/>
        </p:nvSpPr>
        <p:spPr>
          <a:xfrm>
            <a:off x="4648200" y="2923401"/>
            <a:ext cx="685800" cy="276999"/>
          </a:xfrm>
          <a:prstGeom prst="rect">
            <a:avLst/>
          </a:prstGeom>
          <a:noFill/>
        </p:spPr>
        <p:txBody>
          <a:bodyPr wrap="square" rtlCol="0">
            <a:spAutoFit/>
          </a:bodyPr>
          <a:lstStyle/>
          <a:p>
            <a:r>
              <a:rPr lang="en-US" sz="1200" dirty="0" smtClean="0"/>
              <a:t>3</a:t>
            </a:r>
            <a:endParaRPr lang="en-US" sz="1200" dirty="0"/>
          </a:p>
        </p:txBody>
      </p:sp>
      <p:sp>
        <p:nvSpPr>
          <p:cNvPr id="70" name="TextBox 69"/>
          <p:cNvSpPr txBox="1"/>
          <p:nvPr/>
        </p:nvSpPr>
        <p:spPr>
          <a:xfrm>
            <a:off x="4648200" y="1524000"/>
            <a:ext cx="685800" cy="276999"/>
          </a:xfrm>
          <a:prstGeom prst="rect">
            <a:avLst/>
          </a:prstGeom>
          <a:noFill/>
        </p:spPr>
        <p:txBody>
          <a:bodyPr wrap="square" rtlCol="0">
            <a:spAutoFit/>
          </a:bodyPr>
          <a:lstStyle/>
          <a:p>
            <a:r>
              <a:rPr lang="en-US" sz="1200" dirty="0" smtClean="0"/>
              <a:t>4</a:t>
            </a:r>
            <a:endParaRPr lang="en-US" sz="1200" dirty="0"/>
          </a:p>
        </p:txBody>
      </p:sp>
      <p:sp>
        <p:nvSpPr>
          <p:cNvPr id="71" name="TextBox 2"/>
          <p:cNvSpPr txBox="1">
            <a:spLocks noChangeArrowheads="1"/>
          </p:cNvSpPr>
          <p:nvPr/>
        </p:nvSpPr>
        <p:spPr bwMode="auto">
          <a:xfrm>
            <a:off x="7315200" y="1066800"/>
            <a:ext cx="21336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Invest &amp; Grow</a:t>
            </a:r>
          </a:p>
        </p:txBody>
      </p:sp>
      <p:sp>
        <p:nvSpPr>
          <p:cNvPr id="72" name="TextBox 4"/>
          <p:cNvSpPr txBox="1">
            <a:spLocks noChangeArrowheads="1"/>
          </p:cNvSpPr>
          <p:nvPr/>
        </p:nvSpPr>
        <p:spPr bwMode="auto">
          <a:xfrm>
            <a:off x="228600" y="5257800"/>
            <a:ext cx="25908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Close or Give Away</a:t>
            </a:r>
          </a:p>
        </p:txBody>
      </p:sp>
      <p:sp>
        <p:nvSpPr>
          <p:cNvPr id="73" name="TextBox 5"/>
          <p:cNvSpPr txBox="1">
            <a:spLocks noChangeArrowheads="1"/>
          </p:cNvSpPr>
          <p:nvPr/>
        </p:nvSpPr>
        <p:spPr bwMode="auto">
          <a:xfrm>
            <a:off x="152400" y="914400"/>
            <a:ext cx="1752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Keep it but contain costs</a:t>
            </a:r>
          </a:p>
        </p:txBody>
      </p:sp>
      <p:sp>
        <p:nvSpPr>
          <p:cNvPr id="74" name="TextBox 6"/>
          <p:cNvSpPr txBox="1">
            <a:spLocks noChangeArrowheads="1"/>
          </p:cNvSpPr>
          <p:nvPr/>
        </p:nvSpPr>
        <p:spPr bwMode="auto">
          <a:xfrm>
            <a:off x="7035800" y="5161002"/>
            <a:ext cx="1879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Water, Harvest, &amp; Increase Impact</a:t>
            </a:r>
          </a:p>
        </p:txBody>
      </p:sp>
      <p:sp>
        <p:nvSpPr>
          <p:cNvPr id="75" name="5-Point Star 74"/>
          <p:cNvSpPr/>
          <p:nvPr/>
        </p:nvSpPr>
        <p:spPr>
          <a:xfrm>
            <a:off x="7848601" y="1389965"/>
            <a:ext cx="317500" cy="3048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6" name="Heart 75"/>
          <p:cNvSpPr/>
          <p:nvPr/>
        </p:nvSpPr>
        <p:spPr>
          <a:xfrm>
            <a:off x="824968" y="1524000"/>
            <a:ext cx="394232" cy="381000"/>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77"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5564187"/>
            <a:ext cx="685403" cy="68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Tree"/>
          <p:cNvSpPr>
            <a:spLocks noEditPoints="1" noChangeArrowheads="1"/>
          </p:cNvSpPr>
          <p:nvPr/>
        </p:nvSpPr>
        <p:spPr bwMode="auto">
          <a:xfrm>
            <a:off x="7874000" y="5715000"/>
            <a:ext cx="313155" cy="5286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Tree>
    <p:extLst>
      <p:ext uri="{BB962C8B-B14F-4D97-AF65-F5344CB8AC3E}">
        <p14:creationId xmlns:p14="http://schemas.microsoft.com/office/powerpoint/2010/main" xmlns="" val="2109427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animBg="1"/>
      <p:bldP spid="76" grpId="0" animBg="1"/>
      <p:bldP spid="7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600200"/>
          <a:ext cx="83058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57</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Planning</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a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58</a:t>
            </a:fld>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board:</a:t>
            </a:r>
          </a:p>
          <a:p>
            <a:pPr lvl="1">
              <a:spcBef>
                <a:spcPts val="800"/>
              </a:spcBef>
              <a:spcAft>
                <a:spcPts val="800"/>
              </a:spcAft>
            </a:pPr>
            <a:r>
              <a:rPr lang="en-US" altLang="en-US" sz="2400" dirty="0" smtClean="0"/>
              <a:t>Connect with the </a:t>
            </a:r>
            <a:r>
              <a:rPr lang="en-US" altLang="en-US" sz="2400" dirty="0" err="1" smtClean="0"/>
              <a:t>org’s</a:t>
            </a:r>
            <a:r>
              <a:rPr lang="en-US" altLang="en-US" sz="2400" dirty="0" smtClean="0"/>
              <a:t> mission</a:t>
            </a:r>
          </a:p>
          <a:p>
            <a:pPr lvl="1">
              <a:spcBef>
                <a:spcPts val="800"/>
              </a:spcBef>
              <a:spcAft>
                <a:spcPts val="800"/>
              </a:spcAft>
            </a:pPr>
            <a:r>
              <a:rPr lang="en-US" altLang="en-US" sz="2400" dirty="0" smtClean="0"/>
              <a:t>Enhance board functioning</a:t>
            </a:r>
          </a:p>
          <a:p>
            <a:pPr lvl="1">
              <a:spcBef>
                <a:spcPts val="800"/>
              </a:spcBef>
              <a:spcAft>
                <a:spcPts val="800"/>
              </a:spcAft>
            </a:pPr>
            <a:r>
              <a:rPr lang="en-US" altLang="en-US" sz="2400" dirty="0" smtClean="0"/>
              <a:t>Provide oversight</a:t>
            </a:r>
          </a:p>
          <a:p>
            <a:pPr lvl="1">
              <a:spcBef>
                <a:spcPts val="800"/>
              </a:spcBef>
              <a:spcAft>
                <a:spcPts val="800"/>
              </a:spcAft>
            </a:pPr>
            <a:r>
              <a:rPr lang="en-US" altLang="en-US" sz="2400" dirty="0" smtClean="0"/>
              <a:t>Identify and make decisions on key issues</a:t>
            </a:r>
          </a:p>
          <a:p>
            <a:pPr>
              <a:spcBef>
                <a:spcPts val="800"/>
              </a:spcBef>
              <a:spcAft>
                <a:spcPts val="800"/>
              </a:spcAft>
              <a:buNone/>
            </a:pPr>
            <a:endParaRPr lang="en-US" altLang="en-US" sz="2800" b="1" dirty="0" smtClean="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use, should educate board members on:</a:t>
            </a:r>
          </a:p>
          <a:p>
            <a:pPr lvl="1">
              <a:spcBef>
                <a:spcPts val="800"/>
              </a:spcBef>
              <a:spcAft>
                <a:spcPts val="800"/>
              </a:spcAft>
            </a:pPr>
            <a:r>
              <a:rPr lang="en-US" dirty="0" smtClean="0"/>
              <a:t>Purpose , i.e., not used to ramrod decisions through</a:t>
            </a:r>
          </a:p>
          <a:p>
            <a:pPr lvl="1">
              <a:spcBef>
                <a:spcPts val="800"/>
              </a:spcBef>
              <a:spcAft>
                <a:spcPts val="800"/>
              </a:spcAft>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60</a:t>
            </a:fld>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3"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8305800" y="6400800"/>
            <a:ext cx="609600" cy="276225"/>
          </a:xfrm>
          <a:prstGeom prst="rect">
            <a:avLst/>
          </a:prstGeom>
          <a:noFill/>
        </p:spPr>
        <p:txBody>
          <a:bodyPr>
            <a:spAutoFit/>
          </a:bodyPr>
          <a:lstStyle/>
          <a:p>
            <a:pPr>
              <a:defRPr/>
            </a:pPr>
            <a:r>
              <a:rPr lang="en-US" sz="1200" dirty="0">
                <a:solidFill>
                  <a:schemeClr val="bg1">
                    <a:lumMod val="50000"/>
                  </a:schemeClr>
                </a:solidFill>
                <a:latin typeface="Arial" pitchFamily="34" charset="0"/>
              </a:rPr>
              <a:t>21</a:t>
            </a:r>
          </a:p>
        </p:txBody>
      </p:sp>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64</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CAA board 10 years ago and continually gets re-elected to the private sector. He assumes he is on the board because the CAA operates a Head Start program. He is tired of attending community gatherings and interacting regularly with others – he did it for over 30 years with his school job. He likes his fellow board members and makes a real effort to attend board meetings focused on early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65</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66</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67</a:t>
            </a:fld>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solidFill>
                  <a:srgbClr val="C00000"/>
                </a:solidFill>
              </a:rPr>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587604404"/>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68</a:t>
            </a:fld>
            <a:endParaRPr lang="en-US" dirty="0"/>
          </a:p>
        </p:txBody>
      </p:sp>
    </p:spTree>
    <p:extLst>
      <p:ext uri="{BB962C8B-B14F-4D97-AF65-F5344CB8AC3E}">
        <p14:creationId xmlns:p14="http://schemas.microsoft.com/office/powerpoint/2010/main" xmlns="" val="953730564"/>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solidFill>
                  <a:srgbClr val="C00000"/>
                </a:solidFill>
              </a:rPr>
              <a:t>Recruitment Matrices</a:t>
            </a:r>
            <a:r>
              <a:rPr lang="en-US" dirty="0" smtClean="0"/>
              <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3"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4"/>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6"/>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Training &amp; Orientation Exercise</a:t>
            </a:r>
            <a:r>
              <a:rPr lang="en-US" dirty="0" smtClean="0">
                <a:solidFill>
                  <a:srgbClr val="C00000"/>
                </a:solidFill>
              </a:rPr>
              <a:t/>
            </a:r>
            <a:br>
              <a:rPr lang="en-US" dirty="0" smtClean="0">
                <a:solidFill>
                  <a:srgbClr val="C00000"/>
                </a:solidFill>
              </a:rPr>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70</a:t>
            </a:fld>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C00000"/>
                </a:solidFill>
              </a:rPr>
              <a:t>Training &amp; Orientation</a:t>
            </a:r>
            <a:br>
              <a:rPr lang="en-US" altLang="en-US" sz="4000" b="1" dirty="0" smtClean="0">
                <a:solidFill>
                  <a:srgbClr val="C000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pPr>
            <a:r>
              <a:rPr lang="en-US" dirty="0" smtClean="0"/>
              <a:t>Develop a comprehensive approach</a:t>
            </a:r>
          </a:p>
          <a:p>
            <a:pPr lvl="1">
              <a:spcBef>
                <a:spcPts val="800"/>
              </a:spcBef>
              <a:spcAft>
                <a:spcPts val="800"/>
              </a:spcAft>
            </a:pPr>
            <a:r>
              <a:rPr lang="en-US" dirty="0" smtClean="0"/>
              <a:t>Identify topics, e.g., financial oversight, board operations, etc.</a:t>
            </a:r>
          </a:p>
          <a:p>
            <a:pPr lvl="1">
              <a:spcBef>
                <a:spcPts val="800"/>
              </a:spcBef>
              <a:spcAft>
                <a:spcPts val="800"/>
              </a:spcAft>
            </a:pPr>
            <a:r>
              <a:rPr lang="en-US" dirty="0" smtClean="0"/>
              <a:t>Establish methods , e.g., webinars, in-person, etc.</a:t>
            </a:r>
          </a:p>
          <a:p>
            <a:pPr lvl="1">
              <a:spcBef>
                <a:spcPts val="800"/>
              </a:spcBef>
              <a:spcAft>
                <a:spcPts val="800"/>
              </a:spcAft>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71</a:t>
            </a:fld>
            <a:endParaRPr lang="en-US" dirty="0"/>
          </a:p>
        </p:txBody>
      </p:sp>
    </p:spTree>
    <p:extLst>
      <p:ext uri="{BB962C8B-B14F-4D97-AF65-F5344CB8AC3E}">
        <p14:creationId xmlns:p14="http://schemas.microsoft.com/office/powerpoint/2010/main" xmlns="" val="1747263536"/>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xmlns="" val="1814851565"/>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72</a:t>
            </a:fld>
            <a:endParaRPr lang="en-US" dirty="0"/>
          </a:p>
        </p:txBody>
      </p:sp>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Executive Director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73</a:t>
            </a:fld>
            <a:endParaRPr lang="en-US" dirty="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Board Members/Executive Director</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dirty="0" smtClean="0"/>
              <a:t>Provide board members with opportunities to develop their skills as board members</a:t>
            </a:r>
          </a:p>
          <a:p>
            <a:pPr>
              <a:spcBef>
                <a:spcPts val="800"/>
              </a:spcBef>
              <a:spcAft>
                <a:spcPts val="800"/>
              </a:spcAft>
            </a:pPr>
            <a:r>
              <a:rPr lang="en-US" altLang="en-US" dirty="0" smtClean="0"/>
              <a:t>Help board members get to know each other</a:t>
            </a:r>
          </a:p>
          <a:p>
            <a:pPr>
              <a:spcBef>
                <a:spcPts val="800"/>
              </a:spcBef>
              <a:spcAft>
                <a:spcPts val="800"/>
              </a:spcAft>
            </a:pPr>
            <a:r>
              <a:rPr lang="en-US" altLang="en-US" dirty="0" smtClean="0"/>
              <a:t>Encourage board members to be actively engaged at board meetings</a:t>
            </a:r>
          </a:p>
          <a:p>
            <a:pPr>
              <a:lnSpc>
                <a:spcPct val="110000"/>
              </a:lnSpc>
              <a:spcBef>
                <a:spcPts val="600"/>
              </a:spcBef>
              <a:spcAft>
                <a:spcPts val="600"/>
              </a:spcAft>
              <a:buNone/>
            </a:pPr>
            <a:endParaRPr lang="en-US" altLang="en-US" sz="30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74</a:t>
            </a:fld>
            <a:endParaRPr lang="en-US" dirty="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a:bodyPr>
          <a:lstStyle/>
          <a:p>
            <a:pPr algn="ctr">
              <a:lnSpc>
                <a:spcPct val="90000"/>
              </a:lnSpc>
            </a:pPr>
            <a:r>
              <a:rPr lang="en-US" altLang="en-US" dirty="0" smtClean="0">
                <a:solidFill>
                  <a:srgbClr val="C00000"/>
                </a:solidFill>
              </a:rPr>
              <a:t>Board Assessment </a:t>
            </a:r>
            <a:br>
              <a:rPr lang="en-US" altLang="en-US" dirty="0" smtClean="0">
                <a:solidFill>
                  <a:srgbClr val="C00000"/>
                </a:solidFill>
              </a:rPr>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a:blip r:embed="rId3" cstate="print"/>
          <a:srcRect/>
          <a:stretch>
            <a:fillRect/>
          </a:stretch>
        </p:blipFill>
        <p:spPr bwMode="auto">
          <a:xfrm>
            <a:off x="990600" y="1600200"/>
            <a:ext cx="7305675" cy="4819591"/>
          </a:xfrm>
          <a:prstGeom prst="rect">
            <a:avLst/>
          </a:prstGeom>
          <a:noFill/>
          <a:ln w="9525">
            <a:noFill/>
            <a:miter lim="800000"/>
            <a:headEnd/>
            <a:tailEnd/>
          </a:ln>
        </p:spPr>
      </p:pic>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75</a:t>
            </a:fld>
            <a:endParaRPr lang="en-US" dirty="0"/>
          </a:p>
        </p:txBody>
      </p:sp>
    </p:spTree>
    <p:extLst>
      <p:ext uri="{BB962C8B-B14F-4D97-AF65-F5344CB8AC3E}">
        <p14:creationId xmlns:p14="http://schemas.microsoft.com/office/powerpoint/2010/main" xmlns="" val="4101394450"/>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solidFill>
                  <a:srgbClr val="C00000"/>
                </a:solidFill>
              </a:rPr>
              <a:t>Board Assessment </a:t>
            </a:r>
            <a:br>
              <a:rPr lang="en-US" dirty="0" smtClean="0">
                <a:solidFill>
                  <a:srgbClr val="C00000"/>
                </a:solidFill>
              </a:rPr>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76</a:t>
            </a:fld>
            <a:endParaRPr lang="en-US" dirty="0"/>
          </a:p>
        </p:txBody>
      </p:sp>
    </p:spTree>
    <p:extLst>
      <p:ext uri="{BB962C8B-B14F-4D97-AF65-F5344CB8AC3E}">
        <p14:creationId xmlns:p14="http://schemas.microsoft.com/office/powerpoint/2010/main" xmlns="" val="1179469620"/>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C00000"/>
                </a:solidFill>
                <a:latin typeface="Calibri" pitchFamily="34" charset="0"/>
              </a:rPr>
              <a:t>Board Assessment </a:t>
            </a:r>
            <a:r>
              <a:rPr lang="en-US" sz="4200" b="1" dirty="0" smtClean="0">
                <a:solidFill>
                  <a:srgbClr val="006699"/>
                </a:solidFill>
                <a:latin typeface="Calibri" pitchFamily="34" charset="0"/>
              </a:rPr>
              <a:t/>
            </a:r>
            <a:br>
              <a:rPr lang="en-US" sz="4200" b="1" dirty="0" smtClean="0">
                <a:solidFill>
                  <a:srgbClr val="006699"/>
                </a:solidFill>
                <a:latin typeface="Calibri" pitchFamily="34" charset="0"/>
              </a:rPr>
            </a:br>
            <a:r>
              <a:rPr lang="en-US" sz="2900" b="1" dirty="0" smtClean="0">
                <a:solidFill>
                  <a:schemeClr val="accent1"/>
                </a:solidFill>
                <a:latin typeface="Calibri" pitchFamily="34" charset="0"/>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3"/>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4"/>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5"/>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6"/>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77</a:t>
            </a:fld>
            <a:endParaRPr lang="en-US" dirty="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228600"/>
            <a:ext cx="8382000" cy="1143000"/>
          </a:xfrm>
        </p:spPr>
        <p:txBody>
          <a:bodyPr>
            <a:normAutofit fontScale="90000"/>
          </a:bodyPr>
          <a:lstStyle/>
          <a:p>
            <a:r>
              <a:rPr lang="en-US" altLang="en-US" sz="4400" dirty="0" smtClean="0">
                <a:solidFill>
                  <a:srgbClr val="C00000"/>
                </a:solidFill>
              </a:rPr>
              <a:t>Connecting with Community Exercise</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600200"/>
            <a:ext cx="8229600" cy="5029200"/>
          </a:xfrm>
        </p:spPr>
        <p:txBody>
          <a:bodyPr>
            <a:normAutofit fontScale="92500"/>
          </a:bodyPr>
          <a:lstStyle/>
          <a:p>
            <a:pPr>
              <a:lnSpc>
                <a:spcPct val="90000"/>
              </a:lnSpc>
              <a:spcBef>
                <a:spcPts val="600"/>
              </a:spcBef>
              <a:spcAft>
                <a:spcPts val="600"/>
              </a:spcAft>
            </a:pPr>
            <a:r>
              <a:rPr lang="en-US" altLang="en-US" sz="2800" b="1" dirty="0" smtClean="0">
                <a:solidFill>
                  <a:schemeClr val="accent3"/>
                </a:solidFill>
              </a:rPr>
              <a:t>Empowering </a:t>
            </a:r>
            <a:r>
              <a:rPr lang="en-US" altLang="en-US" sz="2800" dirty="0" smtClean="0"/>
              <a:t>the low-income community</a:t>
            </a:r>
            <a:endParaRPr lang="en-US" altLang="en-US" dirty="0" smtClean="0"/>
          </a:p>
          <a:p>
            <a:pPr lvl="1">
              <a:lnSpc>
                <a:spcPct val="90000"/>
              </a:lnSpc>
              <a:spcBef>
                <a:spcPts val="600"/>
              </a:spcBef>
              <a:spcAft>
                <a:spcPts val="600"/>
              </a:spcAft>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solidFill>
                  <a:schemeClr val="accent3"/>
                </a:solidFill>
              </a:rPr>
              <a:t>Effectively advocating </a:t>
            </a:r>
            <a:r>
              <a:rPr lang="en-US" sz="2800" dirty="0" smtClean="0"/>
              <a:t>for the organization and its mission</a:t>
            </a:r>
          </a:p>
          <a:p>
            <a:pPr lvl="1">
              <a:lnSpc>
                <a:spcPct val="90000"/>
              </a:lnSpc>
              <a:spcBef>
                <a:spcPts val="600"/>
              </a:spcBef>
              <a:spcAft>
                <a:spcPts val="600"/>
              </a:spcAft>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solidFill>
                  <a:schemeClr val="accent3"/>
                </a:solidFill>
              </a:rPr>
              <a:t>Collecting and providing input </a:t>
            </a:r>
            <a:r>
              <a:rPr lang="en-US" altLang="en-US" sz="2800" dirty="0" smtClean="0"/>
              <a:t>on community needs</a:t>
            </a:r>
          </a:p>
          <a:p>
            <a:pPr lvl="1">
              <a:lnSpc>
                <a:spcPct val="90000"/>
              </a:lnSpc>
              <a:spcBef>
                <a:spcPts val="600"/>
              </a:spcBef>
              <a:spcAft>
                <a:spcPts val="600"/>
              </a:spcAft>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solidFill>
                  <a:schemeClr val="accent3"/>
                </a:solidFill>
              </a:rPr>
              <a:t>strategic partnerships and collaborations</a:t>
            </a:r>
          </a:p>
          <a:p>
            <a:pPr lvl="1">
              <a:lnSpc>
                <a:spcPct val="90000"/>
              </a:lnSpc>
              <a:spcBef>
                <a:spcPts val="600"/>
              </a:spcBef>
              <a:spcAft>
                <a:spcPts val="600"/>
              </a:spcAft>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78</a:t>
            </a:fld>
            <a:endParaRPr lang="en-US" dirty="0"/>
          </a:p>
        </p:txBody>
      </p:sp>
    </p:spTree>
    <p:extLst>
      <p:ext uri="{BB962C8B-B14F-4D97-AF65-F5344CB8AC3E}">
        <p14:creationId xmlns:p14="http://schemas.microsoft.com/office/powerpoint/2010/main" xmlns="" val="6978581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xmlns="" val="46151150"/>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79</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Community Engagement</a:t>
            </a:r>
            <a:endParaRPr lang="en-US" sz="2900" dirty="0">
              <a:solidFill>
                <a:schemeClr val="accent1"/>
              </a:solidFill>
            </a:endParaRPr>
          </a:p>
        </p:txBody>
      </p:sp>
    </p:spTree>
    <p:extLst>
      <p:ext uri="{BB962C8B-B14F-4D97-AF65-F5344CB8AC3E}">
        <p14:creationId xmlns:p14="http://schemas.microsoft.com/office/powerpoint/2010/main" xmlns="" val="19207127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80</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Generating Funds</a:t>
            </a:r>
            <a:endParaRPr lang="en-US" sz="4000" b="1" kern="12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solidFill>
                  <a:srgbClr val="C00000"/>
                </a:solidFill>
              </a:rPr>
              <a:t>Two Main Ways CAAs Generate Funds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81</a:t>
            </a:fld>
            <a:endParaRPr lang="en-US" dirty="0"/>
          </a:p>
        </p:txBody>
      </p:sp>
      <p:graphicFrame>
        <p:nvGraphicFramePr>
          <p:cNvPr id="7" name="Content Placeholder 6"/>
          <p:cNvGraphicFramePr>
            <a:graphicFrameLocks noGrp="1"/>
          </p:cNvGraphicFramePr>
          <p:nvPr>
            <p:ph idx="1"/>
          </p:nvPr>
        </p:nvGraphicFramePr>
        <p:xfrm>
          <a:off x="306090" y="15240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76024" y="5791200"/>
            <a:ext cx="3733800" cy="430887"/>
          </a:xfrm>
          <a:prstGeom prst="rect">
            <a:avLst/>
          </a:prstGeom>
          <a:noFill/>
        </p:spPr>
        <p:txBody>
          <a:bodyPr wrap="square" rtlCol="0">
            <a:spAutoFit/>
          </a:bodyPr>
          <a:lstStyle/>
          <a:p>
            <a:r>
              <a:rPr lang="en-US" sz="2200" b="1" dirty="0" smtClean="0">
                <a:latin typeface="+mn-lt"/>
              </a:rPr>
              <a:t>Board and executive director</a:t>
            </a:r>
            <a:endParaRPr lang="en-US" sz="2200" b="1" dirty="0">
              <a:latin typeface="+mn-lt"/>
            </a:endParaRPr>
          </a:p>
        </p:txBody>
      </p:sp>
      <p:sp>
        <p:nvSpPr>
          <p:cNvPr id="9" name="TextBox 8"/>
          <p:cNvSpPr txBox="1"/>
          <p:nvPr/>
        </p:nvSpPr>
        <p:spPr>
          <a:xfrm>
            <a:off x="4876800" y="5791200"/>
            <a:ext cx="3733800" cy="430887"/>
          </a:xfrm>
          <a:prstGeom prst="rect">
            <a:avLst/>
          </a:prstGeom>
          <a:noFill/>
        </p:spPr>
        <p:txBody>
          <a:bodyPr wrap="square" rtlCol="0">
            <a:spAutoFit/>
          </a:bodyPr>
          <a:lstStyle/>
          <a:p>
            <a:r>
              <a:rPr lang="en-US" sz="2200" b="1" dirty="0" smtClean="0">
                <a:latin typeface="+mn-lt"/>
              </a:rPr>
              <a:t>Executive director and staff</a:t>
            </a:r>
            <a:endParaRPr lang="en-US" sz="2200" b="1" dirty="0">
              <a:latin typeface="+mn-lt"/>
            </a:endParaRPr>
          </a:p>
        </p:txBody>
      </p:sp>
      <p:sp>
        <p:nvSpPr>
          <p:cNvPr id="11" name="Rectangle 10"/>
          <p:cNvSpPr/>
          <p:nvPr/>
        </p:nvSpPr>
        <p:spPr>
          <a:xfrm>
            <a:off x="414774" y="566362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200400" y="19050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6388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458750" y="19050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488196" y="1447801"/>
            <a:ext cx="8229600" cy="1524000"/>
          </a:xfrm>
        </p:spPr>
        <p:txBody>
          <a:bodyPr/>
          <a:lstStyle/>
          <a:p>
            <a:pPr marL="0" indent="0">
              <a:spcBef>
                <a:spcPts val="800"/>
              </a:spcBef>
              <a:spcAft>
                <a:spcPts val="800"/>
              </a:spcAft>
              <a:buNone/>
            </a:pPr>
            <a:r>
              <a:rPr lang="en-US" dirty="0" smtClean="0"/>
              <a:t>A CAA </a:t>
            </a:r>
            <a:r>
              <a:rPr lang="en-US" u="sng" dirty="0" smtClean="0"/>
              <a:t>cannot</a:t>
            </a:r>
            <a:r>
              <a:rPr lang="en-US" dirty="0" smtClean="0"/>
              <a:t> rely solely on its state and federal grants and should engage in efforts to generate unrestricted funds.  </a:t>
            </a:r>
            <a:r>
              <a:rPr lang="en-US" dirty="0" smtClean="0">
                <a:solidFill>
                  <a:schemeClr val="tx1"/>
                </a:solidFill>
              </a:rPr>
              <a:t>True </a:t>
            </a:r>
            <a:r>
              <a:rPr lang="en-US" dirty="0" smtClean="0"/>
              <a:t>or</a:t>
            </a:r>
            <a:r>
              <a:rPr lang="en-US" dirty="0" smtClean="0">
                <a:solidFill>
                  <a:schemeClr val="tx1"/>
                </a:solidFill>
              </a:rPr>
              <a:t> 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82</a:t>
            </a:fld>
            <a:endParaRPr lang="en-US" dirty="0"/>
          </a:p>
        </p:txBody>
      </p:sp>
      <p:sp>
        <p:nvSpPr>
          <p:cNvPr id="6" name="Oval 5"/>
          <p:cNvSpPr/>
          <p:nvPr/>
        </p:nvSpPr>
        <p:spPr>
          <a:xfrm>
            <a:off x="3520698" y="2286000"/>
            <a:ext cx="898902"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504984" y="31242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State and federal grants restrict use of funds</a:t>
            </a:r>
          </a:p>
          <a:p>
            <a:pPr marL="800100" lvl="1" indent="-342900" fontAlgn="auto">
              <a:spcBef>
                <a:spcPts val="600"/>
              </a:spcBef>
              <a:spcAft>
                <a:spcPts val="600"/>
              </a:spcAft>
              <a:buClr>
                <a:srgbClr val="1F4A7F"/>
              </a:buClr>
              <a:buFont typeface="Wingdings" pitchFamily="2" charset="2"/>
              <a:buChar char="Ø"/>
            </a:pPr>
            <a:r>
              <a:rPr kumimoji="0" lang="en-US" sz="2800" i="0" u="none" strike="noStrike" kern="1200" cap="none" spc="0" normalizeH="0" baseline="0" noProof="0" dirty="0" smtClean="0">
                <a:ln>
                  <a:noFill/>
                </a:ln>
                <a:solidFill>
                  <a:srgbClr val="1F4A7F"/>
                </a:solidFill>
                <a:effectLst/>
                <a:uLnTx/>
                <a:uFillTx/>
                <a:latin typeface="+mn-lt"/>
                <a:ea typeface="+mn-ea"/>
                <a:cs typeface="+mn-cs"/>
              </a:rPr>
              <a:t>Diversification</a:t>
            </a:r>
            <a:r>
              <a:rPr kumimoji="0" lang="en-US" sz="2800" i="0" u="none" strike="noStrike" kern="1200" cap="none" spc="0" normalizeH="0" noProof="0" dirty="0" smtClean="0">
                <a:ln>
                  <a:noFill/>
                </a:ln>
                <a:solidFill>
                  <a:srgbClr val="1F4A7F"/>
                </a:solidFill>
                <a:effectLst/>
                <a:uLnTx/>
                <a:uFillTx/>
                <a:latin typeface="+mn-lt"/>
                <a:ea typeface="+mn-ea"/>
                <a:cs typeface="+mn-cs"/>
              </a:rPr>
              <a:t> of funding often essential for sustainability and flexibility</a:t>
            </a:r>
            <a:endParaRPr kumimoji="0" lang="en-US" sz="2800"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143000"/>
          </a:xfrm>
        </p:spPr>
        <p:txBody>
          <a:bodyPr/>
          <a:lstStyle/>
          <a:p>
            <a:pPr marL="0" indent="0">
              <a:spcBef>
                <a:spcPts val="800"/>
              </a:spcBef>
              <a:spcAft>
                <a:spcPts val="800"/>
              </a:spcAft>
              <a:buNone/>
            </a:pPr>
            <a:r>
              <a:rPr lang="en-US" dirty="0" smtClean="0"/>
              <a:t>Generating funds is mainly the executive director’s responsibility, not the board’s.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83</a:t>
            </a:fld>
            <a:endParaRPr lang="en-US" dirty="0"/>
          </a:p>
        </p:txBody>
      </p:sp>
      <p:sp>
        <p:nvSpPr>
          <p:cNvPr id="6" name="Oval 5"/>
          <p:cNvSpPr/>
          <p:nvPr/>
        </p:nvSpPr>
        <p:spPr>
          <a:xfrm>
            <a:off x="6400800" y="1905000"/>
            <a:ext cx="990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457200" y="28956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Joint effort – both bring different resources/skills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If </a:t>
            </a:r>
            <a:r>
              <a:rPr lang="en-US" sz="2800" u="sng" dirty="0" smtClean="0">
                <a:solidFill>
                  <a:srgbClr val="1F4A7F"/>
                </a:solidFill>
                <a:latin typeface="+mn-lt"/>
              </a:rPr>
              <a:t>no</a:t>
            </a:r>
            <a:r>
              <a:rPr lang="en-US" sz="2800" dirty="0" smtClean="0">
                <a:solidFill>
                  <a:srgbClr val="1F4A7F"/>
                </a:solidFill>
                <a:latin typeface="+mn-lt"/>
              </a:rPr>
              <a:t> unrestricted funds, board </a:t>
            </a:r>
            <a:r>
              <a:rPr lang="en-US" sz="2800" u="sng" dirty="0" smtClean="0">
                <a:solidFill>
                  <a:srgbClr val="1F4A7F"/>
                </a:solidFill>
                <a:latin typeface="+mn-lt"/>
              </a:rPr>
              <a:t>must</a:t>
            </a:r>
            <a:r>
              <a:rPr lang="en-US" sz="2800" dirty="0" smtClean="0">
                <a:solidFill>
                  <a:srgbClr val="1F4A7F"/>
                </a:solidFill>
                <a:latin typeface="+mn-lt"/>
              </a:rPr>
              <a:t> spearhead fundraising efforts </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905000"/>
          </a:xfrm>
        </p:spPr>
        <p:txBody>
          <a:bodyPr/>
          <a:lstStyle/>
          <a:p>
            <a:pPr marL="0" indent="0">
              <a:spcBef>
                <a:spcPts val="800"/>
              </a:spcBef>
              <a:spcAft>
                <a:spcPts val="800"/>
              </a:spcAft>
              <a:buNone/>
            </a:pPr>
            <a:r>
              <a:rPr lang="en-US" dirty="0" smtClean="0"/>
              <a:t>Tripartite boards </a:t>
            </a:r>
            <a:r>
              <a:rPr lang="en-US" u="sng" dirty="0" smtClean="0"/>
              <a:t>cannot</a:t>
            </a:r>
            <a:r>
              <a:rPr lang="en-US" dirty="0" smtClean="0"/>
              <a:t> require members to give financially to the CAA because low-income representatives may be low-income themselves.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84</a:t>
            </a:fld>
            <a:endParaRPr lang="en-US" dirty="0"/>
          </a:p>
        </p:txBody>
      </p:sp>
      <p:sp>
        <p:nvSpPr>
          <p:cNvPr id="6" name="Oval 5"/>
          <p:cNvSpPr/>
          <p:nvPr/>
        </p:nvSpPr>
        <p:spPr>
          <a:xfrm>
            <a:off x="1676400" y="2757408"/>
            <a:ext cx="914400" cy="5643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381000" y="3505200"/>
            <a:ext cx="8229600" cy="26670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No legal prohibition against soliciting funds from </a:t>
            </a:r>
            <a:r>
              <a:rPr lang="en-US" sz="2800" u="sng" dirty="0" smtClean="0">
                <a:solidFill>
                  <a:srgbClr val="1F4A7F"/>
                </a:solidFill>
                <a:latin typeface="+mn-lt"/>
              </a:rPr>
              <a:t>all</a:t>
            </a:r>
            <a:r>
              <a:rPr lang="en-US" sz="2800" dirty="0" smtClean="0">
                <a:solidFill>
                  <a:srgbClr val="1F4A7F"/>
                </a:solidFill>
                <a:latin typeface="+mn-lt"/>
              </a:rPr>
              <a:t> board members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Allow for varying levels of giving and non-financial ways to give</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Foundations often want to see 100% board giving</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7200"/>
            <a:ext cx="8229600" cy="1143000"/>
          </a:xfrm>
        </p:spPr>
        <p:txBody>
          <a:bodyPr>
            <a:noAutofit/>
          </a:bodyPr>
          <a:lstStyle/>
          <a:p>
            <a:r>
              <a:rPr lang="en-US" dirty="0">
                <a:solidFill>
                  <a:srgbClr val="C00000"/>
                </a:solidFill>
              </a:rPr>
              <a:t>Getting Your Board Involved in Fundraising</a:t>
            </a:r>
          </a:p>
        </p:txBody>
      </p:sp>
      <p:sp>
        <p:nvSpPr>
          <p:cNvPr id="17411" name="Rectangle 3"/>
          <p:cNvSpPr>
            <a:spLocks noGrp="1" noChangeArrowheads="1"/>
          </p:cNvSpPr>
          <p:nvPr>
            <p:ph idx="1"/>
          </p:nvPr>
        </p:nvSpPr>
        <p:spPr>
          <a:xfrm>
            <a:off x="609600" y="2133600"/>
            <a:ext cx="8001000" cy="4191000"/>
          </a:xfrm>
        </p:spPr>
        <p:txBody>
          <a:bodyPr>
            <a:normAutofit lnSpcReduction="10000"/>
          </a:bodyPr>
          <a:lstStyle/>
          <a:p>
            <a:pPr>
              <a:spcBef>
                <a:spcPts val="800"/>
              </a:spcBef>
              <a:spcAft>
                <a:spcPts val="800"/>
              </a:spcAft>
            </a:pPr>
            <a:r>
              <a:rPr lang="en-US" dirty="0" smtClean="0"/>
              <a:t>Position your board to fundraise by:</a:t>
            </a:r>
            <a:endParaRPr lang="en-US" dirty="0"/>
          </a:p>
          <a:p>
            <a:pPr lvl="1">
              <a:spcBef>
                <a:spcPts val="800"/>
              </a:spcBef>
              <a:spcAft>
                <a:spcPts val="800"/>
              </a:spcAft>
            </a:pPr>
            <a:r>
              <a:rPr lang="en-US" dirty="0" smtClean="0"/>
              <a:t>Considering </a:t>
            </a:r>
            <a:r>
              <a:rPr lang="en-US" dirty="0"/>
              <a:t>fundraising experience/ability when selecting board members</a:t>
            </a:r>
          </a:p>
          <a:p>
            <a:pPr lvl="1">
              <a:spcBef>
                <a:spcPts val="800"/>
              </a:spcBef>
              <a:spcAft>
                <a:spcPts val="800"/>
              </a:spcAft>
            </a:pPr>
            <a:r>
              <a:rPr lang="en-US" dirty="0" smtClean="0"/>
              <a:t>Communicating </a:t>
            </a:r>
            <a:r>
              <a:rPr lang="en-US" dirty="0"/>
              <a:t>expectation of </a:t>
            </a:r>
            <a:r>
              <a:rPr lang="en-US" dirty="0" smtClean="0"/>
              <a:t>involvement </a:t>
            </a:r>
            <a:r>
              <a:rPr lang="en-US" dirty="0"/>
              <a:t>in </a:t>
            </a:r>
            <a:r>
              <a:rPr lang="en-US" dirty="0" smtClean="0"/>
              <a:t>fundraising </a:t>
            </a:r>
            <a:endParaRPr lang="en-US" dirty="0"/>
          </a:p>
          <a:p>
            <a:pPr lvl="1">
              <a:spcBef>
                <a:spcPts val="800"/>
              </a:spcBef>
              <a:spcAft>
                <a:spcPts val="800"/>
              </a:spcAft>
            </a:pPr>
            <a:r>
              <a:rPr lang="en-US" dirty="0" smtClean="0"/>
              <a:t>Establishing a board fundraising committee with mix of board members </a:t>
            </a:r>
          </a:p>
          <a:p>
            <a:pPr lvl="1">
              <a:spcBef>
                <a:spcPts val="800"/>
              </a:spcBef>
              <a:spcAft>
                <a:spcPts val="800"/>
              </a:spcAft>
            </a:pPr>
            <a:r>
              <a:rPr lang="en-US" dirty="0" smtClean="0"/>
              <a:t>Forming an advisory committee comprised of non-board members with big hearts and deep pockets</a:t>
            </a:r>
          </a:p>
          <a:p>
            <a:pPr lvl="1">
              <a:spcBef>
                <a:spcPts val="800"/>
              </a:spcBef>
              <a:spcAft>
                <a:spcPts val="800"/>
              </a:spcAft>
              <a:buNone/>
            </a:pPr>
            <a:endParaRPr lang="en-US" dirty="0"/>
          </a:p>
          <a:p>
            <a:pPr>
              <a:spcBef>
                <a:spcPts val="800"/>
              </a:spcBef>
              <a:spcAft>
                <a:spcPts val="800"/>
              </a:spcAft>
            </a:pPr>
            <a:endParaRPr lang="en-US" sz="240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86</a:t>
            </a:fld>
            <a:endParaRPr lang="en-US" dirty="0"/>
          </a:p>
        </p:txBody>
      </p:sp>
      <p:graphicFrame>
        <p:nvGraphicFramePr>
          <p:cNvPr id="5" name="Diagram 4"/>
          <p:cNvGraphicFramePr/>
          <p:nvPr/>
        </p:nvGraphicFramePr>
        <p:xfrm>
          <a:off x="304800" y="457200"/>
          <a:ext cx="86106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353760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r>
              <a:rPr lang="en-US" sz="4400" dirty="0" smtClean="0">
                <a:solidFill>
                  <a:srgbClr val="C00000"/>
                </a:solidFill>
              </a:rPr>
              <a:t>Some Resources</a:t>
            </a:r>
            <a:r>
              <a:rPr lang="en-US" dirty="0" smtClean="0">
                <a:solidFill>
                  <a:srgbClr val="C00000"/>
                </a:solidFill>
              </a:rPr>
              <a:t/>
            </a:r>
            <a:br>
              <a:rPr lang="en-US" dirty="0" smtClean="0">
                <a:solidFill>
                  <a:srgbClr val="C00000"/>
                </a:solidFill>
              </a:rPr>
            </a:br>
            <a:r>
              <a:rPr lang="en-US" sz="3200" dirty="0" smtClean="0">
                <a:solidFill>
                  <a:schemeClr val="accent1"/>
                </a:solidFill>
              </a:rPr>
              <a:t>Board’s Role in Fundraising</a:t>
            </a:r>
            <a:endParaRPr lang="en-US" sz="3200" dirty="0">
              <a:solidFill>
                <a:schemeClr val="accent1"/>
              </a:solidFill>
            </a:endParaRPr>
          </a:p>
        </p:txBody>
      </p:sp>
      <p:sp>
        <p:nvSpPr>
          <p:cNvPr id="78851" name="Rectangle 3"/>
          <p:cNvSpPr>
            <a:spLocks noGrp="1" noChangeArrowheads="1"/>
          </p:cNvSpPr>
          <p:nvPr>
            <p:ph idx="1"/>
          </p:nvPr>
        </p:nvSpPr>
        <p:spPr>
          <a:xfrm>
            <a:off x="457200" y="1676400"/>
            <a:ext cx="8229600" cy="4449763"/>
          </a:xfrm>
        </p:spPr>
        <p:txBody>
          <a:bodyPr/>
          <a:lstStyle/>
          <a:p>
            <a:pPr>
              <a:spcBef>
                <a:spcPts val="800"/>
              </a:spcBef>
              <a:spcAft>
                <a:spcPts val="800"/>
              </a:spcAft>
            </a:pPr>
            <a:r>
              <a:rPr lang="en-US" sz="2400" dirty="0" err="1" smtClean="0"/>
              <a:t>Grantspace</a:t>
            </a:r>
            <a:r>
              <a:rPr lang="en-US" sz="2400" b="0" dirty="0" smtClean="0"/>
              <a:t>: What is the board’s role in fundraising: </a:t>
            </a:r>
            <a:r>
              <a:rPr lang="en-US" sz="2400" b="0" dirty="0" smtClean="0">
                <a:hlinkClick r:id="rId3"/>
              </a:rPr>
              <a:t>https://grantspace.org/resources/knowledge-base/boards-and-fundraising/</a:t>
            </a:r>
            <a:r>
              <a:rPr lang="en-US" sz="2400" b="0" dirty="0" smtClean="0"/>
              <a:t> </a:t>
            </a:r>
          </a:p>
          <a:p>
            <a:pPr>
              <a:spcBef>
                <a:spcPts val="800"/>
              </a:spcBef>
              <a:spcAft>
                <a:spcPts val="800"/>
              </a:spcAft>
            </a:pPr>
            <a:r>
              <a:rPr lang="en-US" sz="2400" dirty="0" smtClean="0"/>
              <a:t>GIFT</a:t>
            </a:r>
            <a:r>
              <a:rPr lang="en-US" sz="2400" b="0" dirty="0" smtClean="0"/>
              <a:t> </a:t>
            </a:r>
            <a:r>
              <a:rPr lang="en-US" sz="2400" b="0" dirty="0"/>
              <a:t>– Grassroots Institute for Fundraising Training:  </a:t>
            </a:r>
            <a:r>
              <a:rPr lang="en-US" sz="2400" b="0" dirty="0">
                <a:hlinkClick r:id="rId4"/>
              </a:rPr>
              <a:t>http://www.grassrootsfundraising.org/</a:t>
            </a:r>
            <a:r>
              <a:rPr lang="en-US" sz="2400" b="0" dirty="0"/>
              <a:t> </a:t>
            </a:r>
          </a:p>
          <a:p>
            <a:pPr>
              <a:spcBef>
                <a:spcPts val="800"/>
              </a:spcBef>
              <a:spcAft>
                <a:spcPts val="800"/>
              </a:spcAft>
            </a:pPr>
            <a:r>
              <a:rPr lang="en-US" sz="2400" dirty="0"/>
              <a:t>Board Source</a:t>
            </a:r>
            <a:r>
              <a:rPr lang="en-US" sz="2400" b="0" dirty="0"/>
              <a:t>: books and other resources on nonprofit boards – including involving the board in fundraising, </a:t>
            </a:r>
            <a:r>
              <a:rPr lang="en-US" sz="2400" b="0" dirty="0" smtClean="0">
                <a:hlinkClick r:id="rId5"/>
              </a:rPr>
              <a:t>https://boardsource.org/fundamental-topics-of-nonprofit-board-service/fundraising/</a:t>
            </a:r>
            <a:r>
              <a:rPr lang="en-US" sz="2400" b="0" dirty="0" smtClean="0"/>
              <a:t>   </a:t>
            </a:r>
            <a:endParaRPr lang="en-US" sz="2400" b="0" dirty="0"/>
          </a:p>
          <a:p>
            <a:pPr>
              <a:lnSpc>
                <a:spcPct val="90000"/>
              </a:lnSpc>
              <a:spcBef>
                <a:spcPts val="800"/>
              </a:spcBef>
              <a:spcAft>
                <a:spcPts val="800"/>
              </a:spcAft>
            </a:pPr>
            <a:endParaRPr lang="en-US" sz="2400" b="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87</a:t>
            </a:fld>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solidFill>
                  <a:srgbClr val="C00000"/>
                </a:solidFill>
              </a:rPr>
              <a:t>Fundraising Rules Takeaway</a:t>
            </a:r>
            <a:endParaRPr lang="en-US" dirty="0">
              <a:solidFill>
                <a:srgbClr val="C00000"/>
              </a:solidFill>
            </a:endParaRPr>
          </a:p>
        </p:txBody>
      </p:sp>
      <p:sp>
        <p:nvSpPr>
          <p:cNvPr id="3" name="Content Placeholder 2"/>
          <p:cNvSpPr>
            <a:spLocks noGrp="1"/>
          </p:cNvSpPr>
          <p:nvPr>
            <p:ph idx="1"/>
          </p:nvPr>
        </p:nvSpPr>
        <p:spPr>
          <a:xfrm>
            <a:off x="457200" y="1447800"/>
            <a:ext cx="8229600" cy="5029200"/>
          </a:xfrm>
        </p:spPr>
        <p:txBody>
          <a:bodyPr>
            <a:normAutofit/>
          </a:bodyPr>
          <a:lstStyle/>
          <a:p>
            <a:pPr>
              <a:spcBef>
                <a:spcPts val="800"/>
              </a:spcBef>
              <a:spcAft>
                <a:spcPts val="800"/>
              </a:spcAft>
            </a:pPr>
            <a:r>
              <a:rPr lang="en-US" dirty="0" smtClean="0"/>
              <a:t>Work with </a:t>
            </a:r>
            <a:r>
              <a:rPr lang="en-US" u="sng" dirty="0" smtClean="0"/>
              <a:t>local counsel </a:t>
            </a:r>
            <a:r>
              <a:rPr lang="en-US" dirty="0" smtClean="0"/>
              <a:t>to ensure compliance with applicable laws</a:t>
            </a:r>
          </a:p>
          <a:p>
            <a:pPr>
              <a:spcBef>
                <a:spcPts val="800"/>
              </a:spcBef>
              <a:spcAft>
                <a:spcPts val="800"/>
              </a:spcAft>
            </a:pPr>
            <a:r>
              <a:rPr lang="en-US" dirty="0" smtClean="0"/>
              <a:t>More notable requirements applicable to fundraising activities by CAAs:</a:t>
            </a:r>
          </a:p>
          <a:p>
            <a:pPr lvl="1">
              <a:spcBef>
                <a:spcPts val="800"/>
              </a:spcBef>
              <a:spcAft>
                <a:spcPts val="800"/>
              </a:spcAft>
            </a:pPr>
            <a:r>
              <a:rPr lang="en-US" dirty="0" smtClean="0"/>
              <a:t>Federal grant law restrictions</a:t>
            </a:r>
          </a:p>
          <a:p>
            <a:pPr lvl="1">
              <a:spcBef>
                <a:spcPts val="800"/>
              </a:spcBef>
              <a:spcAft>
                <a:spcPts val="800"/>
              </a:spcAft>
            </a:pPr>
            <a:r>
              <a:rPr lang="en-US" dirty="0" smtClean="0"/>
              <a:t>Internal Revenue Service (IRS) rules</a:t>
            </a:r>
          </a:p>
          <a:p>
            <a:pPr lvl="1">
              <a:spcBef>
                <a:spcPts val="800"/>
              </a:spcBef>
              <a:spcAft>
                <a:spcPts val="800"/>
              </a:spcAft>
            </a:pPr>
            <a:r>
              <a:rPr lang="en-US" dirty="0" smtClean="0"/>
              <a:t>Fair Labor Standards Act (Wage and Hour)</a:t>
            </a:r>
          </a:p>
          <a:p>
            <a:pPr lvl="1">
              <a:spcBef>
                <a:spcPts val="800"/>
              </a:spcBef>
              <a:spcAft>
                <a:spcPts val="800"/>
              </a:spcAft>
            </a:pPr>
            <a:r>
              <a:rPr lang="en-US" dirty="0" smtClean="0"/>
              <a:t>State charitable solicitation and gaming rules</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88</a:t>
            </a:fld>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89</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solidFill>
                  <a:srgbClr val="C00000"/>
                </a:solidFill>
              </a:rPr>
              <a:t>Program Performance Exercise</a:t>
            </a:r>
            <a:endParaRPr lang="en-US" dirty="0">
              <a:solidFill>
                <a:srgbClr val="C00000"/>
              </a:solidFill>
            </a:endParaRPr>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90</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lnSpcReduction="10000"/>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Community Services Block Grant organizational standards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C00000"/>
                </a:solidFill>
                <a:latin typeface="+mn-lt"/>
              </a:rPr>
              <a:t>ALL</a:t>
            </a:r>
            <a:r>
              <a:rPr lang="en-US" sz="2800" dirty="0" smtClean="0">
                <a:solidFill>
                  <a:srgbClr val="1F4A7F"/>
                </a:solidFill>
                <a:latin typeface="+mn-lt"/>
              </a:rPr>
              <a:t> funders expect organizations to demonstrate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It is the best way for the organization to know what’s working and what’s not.</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lang="en-US" sz="2800" dirty="0" smtClean="0">
              <a:solidFill>
                <a:srgbClr val="1F4A7F"/>
              </a:solidFill>
              <a:latin typeface="+mn-lt"/>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483107263"/>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91</a:t>
            </a:fld>
            <a:endParaRPr lang="en-US" dirty="0"/>
          </a:p>
        </p:txBody>
      </p:sp>
    </p:spTree>
    <p:extLst>
      <p:ext uri="{BB962C8B-B14F-4D97-AF65-F5344CB8AC3E}">
        <p14:creationId xmlns:p14="http://schemas.microsoft.com/office/powerpoint/2010/main" xmlns="" val="3629159195"/>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447800"/>
          <a:ext cx="8305800" cy="5127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92</a:t>
            </a:fld>
            <a:endParaRPr lang="en-US" dirty="0"/>
          </a:p>
        </p:txBody>
      </p:sp>
      <p:sp>
        <p:nvSpPr>
          <p:cNvPr id="6"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93</a:t>
            </a:fld>
            <a:endParaRPr lang="en-US" dirty="0"/>
          </a:p>
        </p:txBody>
      </p:sp>
      <p:graphicFrame>
        <p:nvGraphicFramePr>
          <p:cNvPr id="5" name="Diagram 4"/>
          <p:cNvGraphicFramePr/>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94</a:t>
            </a:fld>
            <a:endParaRPr lang="en-US" dirty="0"/>
          </a:p>
        </p:txBody>
      </p:sp>
      <p:graphicFrame>
        <p:nvGraphicFramePr>
          <p:cNvPr id="7" name="Diagram 6"/>
          <p:cNvGraphicFramePr/>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95</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Ensure Accountability</a:t>
            </a:r>
            <a:endParaRPr lang="en-US" dirty="0"/>
          </a:p>
        </p:txBody>
      </p:sp>
      <p:graphicFrame>
        <p:nvGraphicFramePr>
          <p:cNvPr id="5" name="Content Placeholder 4"/>
          <p:cNvGraphicFramePr>
            <a:graphicFrameLocks noGrp="1"/>
          </p:cNvGraphicFramePr>
          <p:nvPr>
            <p:ph idx="1"/>
          </p:nvPr>
        </p:nvGraphicFramePr>
        <p:xfrm>
          <a:off x="-381000" y="1143000"/>
          <a:ext cx="98298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dirty="0" smtClean="0">
                <a:solidFill>
                  <a:srgbClr val="C00000"/>
                </a:solidFill>
              </a:rPr>
              <a:t>Executive Director Oversight</a:t>
            </a:r>
            <a:endParaRPr lang="en-US"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97</a:t>
            </a:fld>
            <a:endParaRPr lang="en-US" dirty="0"/>
          </a:p>
        </p:txBody>
      </p:sp>
      <p:grpSp>
        <p:nvGrpSpPr>
          <p:cNvPr id="3" name="Group 37"/>
          <p:cNvGrpSpPr/>
          <p:nvPr/>
        </p:nvGrpSpPr>
        <p:grpSpPr>
          <a:xfrm>
            <a:off x="4267200" y="1447800"/>
            <a:ext cx="3657600" cy="4724400"/>
            <a:chOff x="2667000" y="1219200"/>
            <a:chExt cx="3657600" cy="4724400"/>
          </a:xfrm>
        </p:grpSpPr>
        <p:sp>
          <p:nvSpPr>
            <p:cNvPr id="5" name="Rectangle 4"/>
            <p:cNvSpPr/>
            <p:nvPr/>
          </p:nvSpPr>
          <p:spPr>
            <a:xfrm>
              <a:off x="2667000" y="1219200"/>
              <a:ext cx="3657600" cy="914400"/>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6" name="Oval 5"/>
            <p:cNvSpPr/>
            <p:nvPr/>
          </p:nvSpPr>
          <p:spPr>
            <a:xfrm>
              <a:off x="3429000" y="2590800"/>
              <a:ext cx="2209800" cy="1371600"/>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14" name="Oval 13"/>
            <p:cNvSpPr/>
            <p:nvPr/>
          </p:nvSpPr>
          <p:spPr>
            <a:xfrm>
              <a:off x="2819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5" name="Oval 14"/>
            <p:cNvSpPr/>
            <p:nvPr/>
          </p:nvSpPr>
          <p:spPr>
            <a:xfrm>
              <a:off x="5105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8" name="Straight Connector 17"/>
            <p:cNvCxnSpPr/>
            <p:nvPr/>
          </p:nvCxnSpPr>
          <p:spPr>
            <a:xfrm>
              <a:off x="3352800" y="4419600"/>
              <a:ext cx="2209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28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626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5800" y="39624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95800" y="2133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39" name="Content Placeholder 2"/>
          <p:cNvSpPr>
            <a:spLocks noGrp="1"/>
          </p:cNvSpPr>
          <p:nvPr>
            <p:ph idx="1"/>
          </p:nvPr>
        </p:nvSpPr>
        <p:spPr>
          <a:xfrm>
            <a:off x="457200" y="2819400"/>
            <a:ext cx="3505200" cy="1600200"/>
          </a:xfrm>
        </p:spPr>
        <p:txBody>
          <a:bodyPr>
            <a:normAutofit/>
          </a:bodyPr>
          <a:lstStyle/>
          <a:p>
            <a:pPr>
              <a:spcBef>
                <a:spcPts val="800"/>
              </a:spcBef>
              <a:spcAft>
                <a:spcPts val="800"/>
              </a:spcAft>
            </a:pPr>
            <a:r>
              <a:rPr lang="en-US" dirty="0" smtClean="0"/>
              <a:t>Sole employee of the board is the executive director</a:t>
            </a:r>
          </a:p>
          <a:p>
            <a:pPr>
              <a:spcBef>
                <a:spcPts val="800"/>
              </a:spcBef>
              <a:spcAft>
                <a:spcPts val="800"/>
              </a:spcAft>
            </a:pPr>
            <a:endParaRPr lang="en-US" dirty="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676" y="7346"/>
            <a:ext cx="8229600" cy="1143000"/>
          </a:xfrm>
        </p:spPr>
        <p:txBody>
          <a:bodyPr>
            <a:noAutofit/>
          </a:bodyPr>
          <a:lstStyle/>
          <a:p>
            <a:r>
              <a:rPr lang="en-US" dirty="0" smtClean="0">
                <a:solidFill>
                  <a:srgbClr val="C00000"/>
                </a:solidFill>
              </a:rPr>
              <a:t>Manage Executive Director</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98</a:t>
            </a:fld>
            <a:endParaRPr lang="en-US" dirty="0"/>
          </a:p>
        </p:txBody>
      </p:sp>
      <p:graphicFrame>
        <p:nvGraphicFramePr>
          <p:cNvPr id="5" name="Content Placeholder 6"/>
          <p:cNvGraphicFramePr>
            <a:graphicFrameLocks/>
          </p:cNvGraphicFramePr>
          <p:nvPr/>
        </p:nvGraphicFramePr>
        <p:xfrm>
          <a:off x="403276" y="1101960"/>
          <a:ext cx="8458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sz="4400" dirty="0" smtClean="0">
                <a:solidFill>
                  <a:srgbClr val="C00000"/>
                </a:solidFill>
              </a:rPr>
              <a:t>CSBG Organization Standards</a:t>
            </a:r>
            <a:r>
              <a:rPr lang="en-US" dirty="0" smtClean="0"/>
              <a:t/>
            </a:r>
            <a:br>
              <a:rPr lang="en-US" dirty="0" smtClean="0"/>
            </a:br>
            <a:r>
              <a:rPr lang="en-US" sz="3200" dirty="0" smtClean="0">
                <a:solidFill>
                  <a:schemeClr val="accent1"/>
                </a:solidFill>
              </a:rPr>
              <a:t>Executive Director Oversight</a:t>
            </a:r>
            <a:endParaRPr lang="en-US" sz="3200"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99</a:t>
            </a:fld>
            <a:endParaRPr lang="en-US"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4038600" y="2438400"/>
          <a:ext cx="47244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33400" y="1905000"/>
            <a:ext cx="3040175" cy="41789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0480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Executive Director Oversight</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Succession Plan</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graphicFrame>
        <p:nvGraphicFramePr>
          <p:cNvPr id="9" name="Content Placeholder 4"/>
          <p:cNvGraphicFramePr>
            <a:graphicFrameLocks noGrp="1"/>
          </p:cNvGraphicFramePr>
          <p:nvPr>
            <p:ph idx="1"/>
            <p:extLst>
              <p:ext uri="{D42A27DB-BD31-4B8C-83A1-F6EECF244321}">
                <p14:modId xmlns:p14="http://schemas.microsoft.com/office/powerpoint/2010/main" xmlns="" val="4189926679"/>
              </p:ext>
            </p:extLst>
          </p:nvPr>
        </p:nvGraphicFramePr>
        <p:xfrm>
          <a:off x="381000" y="1905000"/>
          <a:ext cx="5105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100</a:t>
            </a:fld>
            <a:endParaRPr lang="en-US" dirty="0"/>
          </a:p>
        </p:txBody>
      </p:sp>
      <p:sp>
        <p:nvSpPr>
          <p:cNvPr id="2050" name="AutoShape 2" descr="https://communityactionpartnership.com/wp-content/uploads/2018/08/Org.-Sustainability-Guide-Part-2-Cove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1" name="Picture 3" descr="C:\Users\allison.maluf\Desktop\succession planning capture.JPG"/>
          <p:cNvPicPr>
            <a:picLocks noChangeAspect="1" noChangeArrowheads="1"/>
          </p:cNvPicPr>
          <p:nvPr/>
        </p:nvPicPr>
        <p:blipFill>
          <a:blip r:embed="rId8" cstate="print"/>
          <a:srcRect/>
          <a:stretch>
            <a:fillRect/>
          </a:stretch>
        </p:blipFill>
        <p:spPr bwMode="auto">
          <a:xfrm>
            <a:off x="5791200" y="1981200"/>
            <a:ext cx="2974381"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Organizational Policies Scenario</a:t>
            </a:r>
            <a:endParaRPr lang="en-US" dirty="0">
              <a:solidFill>
                <a:srgbClr val="C00000"/>
              </a:solidFill>
            </a:endParaRPr>
          </a:p>
        </p:txBody>
      </p:sp>
      <p:sp>
        <p:nvSpPr>
          <p:cNvPr id="3" name="Content Placeholder 2"/>
          <p:cNvSpPr>
            <a:spLocks noGrp="1"/>
          </p:cNvSpPr>
          <p:nvPr>
            <p:ph idx="1"/>
          </p:nvPr>
        </p:nvSpPr>
        <p:spPr>
          <a:xfrm>
            <a:off x="203202" y="1210735"/>
            <a:ext cx="8839200" cy="5037665"/>
          </a:xfrm>
        </p:spPr>
        <p:txBody>
          <a:bodyPr>
            <a:normAutofit fontScale="70000" lnSpcReduction="20000"/>
          </a:bodyPr>
          <a:lstStyle/>
          <a:p>
            <a:pPr marL="0" indent="0">
              <a:lnSpc>
                <a:spcPct val="110000"/>
              </a:lnSpc>
              <a:spcBef>
                <a:spcPts val="0"/>
              </a:spcBef>
              <a:buNone/>
            </a:pPr>
            <a:r>
              <a:rPr lang="en-US" sz="4000" b="0" dirty="0" smtClean="0"/>
              <a:t>Ann, a program assistant who repeatedly spoke inappropriately to colleagues and clients, was terminated after her first year of working at CAA, Inc. Distraught by her termination, Ann sent a scathing email to the Executive Director and board member, Jackie, who is Ann’s sister-in-law. Ann exclaimed in the email that the CAA wrongfully terminated her, that her complaints about being sexually harassed by her co-worker Don were never addressed, and that the Program Director used program funds to pay vendors to provide personal services</a:t>
            </a:r>
            <a:r>
              <a:rPr lang="en-US" sz="4300" b="0" dirty="0" smtClean="0"/>
              <a:t>.</a:t>
            </a:r>
          </a:p>
          <a:p>
            <a:pPr marL="0" indent="0">
              <a:lnSpc>
                <a:spcPct val="110000"/>
              </a:lnSpc>
              <a:spcBef>
                <a:spcPts val="0"/>
              </a:spcBef>
              <a:buNone/>
            </a:pPr>
            <a:endParaRPr lang="en-US" b="0" dirty="0" smtClean="0"/>
          </a:p>
          <a:p>
            <a:pPr marL="0" indent="0">
              <a:lnSpc>
                <a:spcPct val="110000"/>
              </a:lnSpc>
              <a:spcBef>
                <a:spcPts val="0"/>
              </a:spcBef>
              <a:buNone/>
            </a:pPr>
            <a:r>
              <a:rPr lang="en-US" sz="4000" dirty="0" smtClean="0"/>
              <a:t>What organizational policies are implicated in this scenario?  How?</a:t>
            </a:r>
            <a:endParaRPr lang="en-US" sz="4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101</a:t>
            </a:fld>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85336" y="119890"/>
            <a:ext cx="8229600" cy="1143000"/>
          </a:xfrm>
        </p:spPr>
        <p:txBody>
          <a:bodyPr>
            <a:normAutofit fontScale="90000"/>
          </a:bodyPr>
          <a:lstStyle/>
          <a:p>
            <a:pPr algn="ctr"/>
            <a:r>
              <a:rPr lang="en-US" altLang="en-US" sz="4400" dirty="0" smtClean="0">
                <a:solidFill>
                  <a:srgbClr val="C00000"/>
                </a:solidFill>
              </a:rPr>
              <a:t>Policies</a:t>
            </a:r>
            <a:r>
              <a:rPr lang="en-US" altLang="en-US" sz="4000" dirty="0" smtClean="0">
                <a:solidFill>
                  <a:srgbClr val="C00000"/>
                </a:solidFill>
              </a:rPr>
              <a:t/>
            </a:r>
            <a:br>
              <a:rPr lang="en-US" altLang="en-US" sz="4000" dirty="0" smtClean="0">
                <a:solidFill>
                  <a:srgbClr val="C00000"/>
                </a:solidFill>
              </a:rPr>
            </a:br>
            <a:r>
              <a:rPr lang="en-US" altLang="en-US" sz="3200" dirty="0" smtClean="0">
                <a:solidFill>
                  <a:schemeClr val="accent1"/>
                </a:solidFill>
              </a:rPr>
              <a:t>Conflict of Interest</a:t>
            </a:r>
          </a:p>
        </p:txBody>
      </p:sp>
      <p:graphicFrame>
        <p:nvGraphicFramePr>
          <p:cNvPr id="5" name="Content Placeholder 4"/>
          <p:cNvGraphicFramePr>
            <a:graphicFrameLocks noGrp="1"/>
          </p:cNvGraphicFramePr>
          <p:nvPr>
            <p:ph idx="1"/>
          </p:nvPr>
        </p:nvGraphicFramePr>
        <p:xfrm>
          <a:off x="457200" y="1371601"/>
          <a:ext cx="8229600" cy="1600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p:cNvPicPr>
            <a:picLocks noChangeAspect="1" noChangeArrowheads="1"/>
          </p:cNvPicPr>
          <p:nvPr/>
        </p:nvPicPr>
        <p:blipFill>
          <a:blip r:embed="rId8" cstate="print"/>
          <a:srcRect b="32868"/>
          <a:stretch>
            <a:fillRect/>
          </a:stretch>
        </p:blipFill>
        <p:spPr bwMode="auto">
          <a:xfrm>
            <a:off x="4114800" y="2871199"/>
            <a:ext cx="3886200" cy="3377201"/>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1447800" y="3429000"/>
            <a:ext cx="2133600" cy="2123658"/>
          </a:xfrm>
          <a:prstGeom prst="rect">
            <a:avLst/>
          </a:prstGeom>
        </p:spPr>
        <p:txBody>
          <a:bodyPr wrap="square">
            <a:spAutoFit/>
          </a:bodyPr>
          <a:lstStyle/>
          <a:p>
            <a:pPr lvl="0"/>
            <a:r>
              <a:rPr lang="en-US" sz="2200" dirty="0" smtClean="0">
                <a:latin typeface="+mj-lt"/>
              </a:rPr>
              <a:t>Sample policies and archived </a:t>
            </a:r>
          </a:p>
          <a:p>
            <a:pPr lvl="0"/>
            <a:r>
              <a:rPr lang="en-US" sz="2200" dirty="0" smtClean="0">
                <a:latin typeface="+mj-lt"/>
              </a:rPr>
              <a:t>webinar on CAPLAW’s website, </a:t>
            </a:r>
            <a:r>
              <a:rPr lang="en-US" sz="2200" dirty="0" smtClean="0">
                <a:latin typeface="+mj-lt"/>
                <a:hlinkClick r:id="rId9"/>
              </a:rPr>
              <a:t>www.caplaw.org</a:t>
            </a:r>
            <a:r>
              <a:rPr lang="en-US" sz="2200" dirty="0" smtClean="0">
                <a:latin typeface="+mj-lt"/>
              </a:rPr>
              <a:t> </a:t>
            </a:r>
            <a:endParaRPr lang="en-US" sz="2200" dirty="0">
              <a:latin typeface="+mj-lt"/>
            </a:endParaRPr>
          </a:p>
        </p:txBody>
      </p:sp>
      <p:sp>
        <p:nvSpPr>
          <p:cNvPr id="6"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102</a:t>
            </a:fld>
            <a:endParaRPr lang="en-US" dirty="0"/>
          </a:p>
        </p:txBody>
      </p:sp>
      <p:sp>
        <p:nvSpPr>
          <p:cNvPr id="8" name="Rectangle 7"/>
          <p:cNvSpPr/>
          <p:nvPr/>
        </p:nvSpPr>
        <p:spPr>
          <a:xfrm>
            <a:off x="1219200" y="3251202"/>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p14="http://schemas.microsoft.com/office/powerpoint/2010/main" xmlns="" val="98287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9023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Policies</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Whistleblower Policy</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sp>
        <p:nvSpPr>
          <p:cNvPr id="6" name="Rectangle 5"/>
          <p:cNvSpPr/>
          <p:nvPr/>
        </p:nvSpPr>
        <p:spPr>
          <a:xfrm>
            <a:off x="1744135" y="4192250"/>
            <a:ext cx="2743200" cy="1446550"/>
          </a:xfrm>
          <a:prstGeom prst="rect">
            <a:avLst/>
          </a:prstGeom>
        </p:spPr>
        <p:txBody>
          <a:bodyPr wrap="square">
            <a:spAutoFit/>
          </a:bodyPr>
          <a:lstStyle/>
          <a:p>
            <a:pPr lvl="0"/>
            <a:r>
              <a:rPr lang="en-US" sz="2200" dirty="0" smtClean="0">
                <a:latin typeface="+mj-lt"/>
              </a:rPr>
              <a:t>Sample policies and</a:t>
            </a:r>
            <a:br>
              <a:rPr lang="en-US" sz="2200" dirty="0" smtClean="0">
                <a:latin typeface="+mj-lt"/>
              </a:rPr>
            </a:br>
            <a:r>
              <a:rPr lang="en-US" sz="2200" dirty="0" smtClean="0">
                <a:latin typeface="+mj-lt"/>
              </a:rPr>
              <a:t>archived webinar on</a:t>
            </a:r>
            <a:br>
              <a:rPr lang="en-US" sz="2200" dirty="0" smtClean="0">
                <a:latin typeface="+mj-lt"/>
              </a:rPr>
            </a:br>
            <a:r>
              <a:rPr lang="en-US" sz="2200" dirty="0" smtClean="0">
                <a:latin typeface="+mj-lt"/>
              </a:rPr>
              <a:t>CAPLAW’s website. </a:t>
            </a:r>
            <a:r>
              <a:rPr lang="en-US" sz="2200" dirty="0" smtClean="0">
                <a:latin typeface="+mj-lt"/>
                <a:hlinkClick r:id="rId3"/>
              </a:rPr>
              <a:t>www.caplaw.org</a:t>
            </a:r>
            <a:r>
              <a:rPr lang="en-US" sz="2200" dirty="0" smtClean="0">
                <a:latin typeface="+mj-lt"/>
              </a:rPr>
              <a:t> </a:t>
            </a:r>
            <a:endParaRPr lang="en-US" sz="2200" dirty="0">
              <a:latin typeface="+mj-lt"/>
            </a:endParaRPr>
          </a:p>
        </p:txBody>
      </p:sp>
      <p:graphicFrame>
        <p:nvGraphicFramePr>
          <p:cNvPr id="9" name="Content Placeholder 4"/>
          <p:cNvGraphicFramePr>
            <a:graphicFrameLocks noGrp="1"/>
          </p:cNvGraphicFramePr>
          <p:nvPr>
            <p:ph idx="1"/>
            <p:extLst>
              <p:ext uri="{D42A27DB-BD31-4B8C-83A1-F6EECF244321}">
                <p14:modId xmlns:p14="http://schemas.microsoft.com/office/powerpoint/2010/main" xmlns="" val="1222903686"/>
              </p:ext>
            </p:extLst>
          </p:nvPr>
        </p:nvGraphicFramePr>
        <p:xfrm>
          <a:off x="457200" y="1400640"/>
          <a:ext cx="8229600" cy="22146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p:cNvPicPr>
            <a:picLocks noChangeAspect="1" noChangeArrowheads="1"/>
          </p:cNvPicPr>
          <p:nvPr/>
        </p:nvPicPr>
        <p:blipFill>
          <a:blip r:embed="rId9" cstate="print"/>
          <a:srcRect b="7987"/>
          <a:stretch>
            <a:fillRect/>
          </a:stretch>
        </p:blipFill>
        <p:spPr bwMode="auto">
          <a:xfrm>
            <a:off x="4876800" y="2164084"/>
            <a:ext cx="3429000" cy="4084316"/>
          </a:xfrm>
          <a:prstGeom prst="rect">
            <a:avLst/>
          </a:prstGeom>
          <a:ln>
            <a:noFill/>
          </a:ln>
          <a:effectLst>
            <a:outerShdw blurRad="292100" dist="139700" dir="2700000" algn="tl" rotWithShape="0">
              <a:srgbClr val="333333">
                <a:alpha val="65000"/>
              </a:srgbClr>
            </a:outerShdw>
          </a:effectLst>
        </p:spPr>
      </p:pic>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103</a:t>
            </a:fld>
            <a:endParaRPr lang="en-US" dirty="0"/>
          </a:p>
        </p:txBody>
      </p:sp>
      <p:sp>
        <p:nvSpPr>
          <p:cNvPr id="10" name="Rectangle 9"/>
          <p:cNvSpPr/>
          <p:nvPr/>
        </p:nvSpPr>
        <p:spPr>
          <a:xfrm>
            <a:off x="1481666" y="4014455"/>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lide(fromBottom)">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381000"/>
            <a:ext cx="8229600" cy="533400"/>
          </a:xfrm>
        </p:spPr>
        <p:txBody>
          <a:bodyPr>
            <a:normAutofit fontScale="90000"/>
          </a:bodyPr>
          <a:lstStyle/>
          <a:p>
            <a:pPr algn="ctr" eaLnBrk="1" hangingPunct="1"/>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Policies</a:t>
            </a:r>
            <a:r>
              <a:rPr lang="en-US" sz="4000" dirty="0" smtClean="0"/>
              <a:t/>
            </a:r>
            <a:br>
              <a:rPr lang="en-US" sz="4000" dirty="0" smtClean="0"/>
            </a:br>
            <a:endParaRPr lang="en-US" sz="3200" dirty="0" smtClean="0">
              <a:solidFill>
                <a:schemeClr val="accent1"/>
              </a:solidFill>
            </a:endParaRPr>
          </a:p>
        </p:txBody>
      </p:sp>
      <p:sp>
        <p:nvSpPr>
          <p:cNvPr id="54275" name="Rectangle 3"/>
          <p:cNvSpPr>
            <a:spLocks noGrp="1" noChangeArrowheads="1"/>
          </p:cNvSpPr>
          <p:nvPr>
            <p:ph idx="1"/>
          </p:nvPr>
        </p:nvSpPr>
        <p:spPr>
          <a:xfrm>
            <a:off x="457200" y="990600"/>
            <a:ext cx="8229600" cy="1143000"/>
          </a:xfrm>
        </p:spPr>
        <p:txBody>
          <a:bodyPr>
            <a:normAutofit/>
          </a:bodyPr>
          <a:lstStyle/>
          <a:p>
            <a:pPr marL="0" indent="0" algn="ctr">
              <a:spcBef>
                <a:spcPts val="800"/>
              </a:spcBef>
              <a:spcAft>
                <a:spcPts val="800"/>
              </a:spcAft>
              <a:buNone/>
            </a:pPr>
            <a:r>
              <a:rPr lang="en-US" sz="2400" b="1" dirty="0" smtClean="0"/>
              <a:t>Adopt org. policies, ensure they are being followed, and review/update them periodically </a:t>
            </a:r>
            <a:r>
              <a:rPr lang="en-US" sz="2400" dirty="0" smtClean="0"/>
              <a:t> </a:t>
            </a:r>
          </a:p>
        </p:txBody>
      </p:sp>
      <p:sp>
        <p:nvSpPr>
          <p:cNvPr id="6" name="Freeform 5"/>
          <p:cNvSpPr/>
          <p:nvPr/>
        </p:nvSpPr>
        <p:spPr>
          <a:xfrm>
            <a:off x="457200" y="2230087"/>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fiscal policies have been reviewed by staff within the past 2 years, updated as necessary, with changes approved by the governing board.</a:t>
            </a:r>
            <a:endParaRPr lang="en-US" sz="2000" kern="1200" dirty="0"/>
          </a:p>
        </p:txBody>
      </p:sp>
      <p:sp>
        <p:nvSpPr>
          <p:cNvPr id="7" name="Freeform 6"/>
          <p:cNvSpPr/>
          <p:nvPr/>
        </p:nvSpPr>
        <p:spPr>
          <a:xfrm>
            <a:off x="872490" y="200868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8.10</a:t>
            </a:r>
            <a:endParaRPr lang="en-US" sz="2000" kern="1200" dirty="0"/>
          </a:p>
        </p:txBody>
      </p:sp>
      <p:sp>
        <p:nvSpPr>
          <p:cNvPr id="8" name="Freeform 7"/>
          <p:cNvSpPr/>
          <p:nvPr/>
        </p:nvSpPr>
        <p:spPr>
          <a:xfrm>
            <a:off x="457200" y="3831862"/>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a:ln>
            <a:solidFill>
              <a:schemeClr val="accent1"/>
            </a:solidFill>
          </a:ln>
        </p:spPr>
        <p:style>
          <a:lnRef idx="2">
            <a:schemeClr val="accent3">
              <a:hueOff val="5625132"/>
              <a:satOff val="-8440"/>
              <a:lumOff val="-137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written personnel policies that have been reviewed by an attorney and approved by the governing board within the past 5 years.</a:t>
            </a:r>
            <a:endParaRPr lang="en-US" sz="2000" kern="1200" dirty="0"/>
          </a:p>
        </p:txBody>
      </p:sp>
      <p:sp>
        <p:nvSpPr>
          <p:cNvPr id="9" name="Freeform 8"/>
          <p:cNvSpPr/>
          <p:nvPr/>
        </p:nvSpPr>
        <p:spPr>
          <a:xfrm>
            <a:off x="872490" y="3610462"/>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1"/>
          </a:solidFill>
          <a:ln>
            <a:solidFill>
              <a:srgbClr val="00B050"/>
            </a:solidFill>
          </a:ln>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7.1</a:t>
            </a:r>
            <a:endParaRPr lang="en-US" sz="2000" kern="1200" dirty="0"/>
          </a:p>
        </p:txBody>
      </p:sp>
      <p:sp>
        <p:nvSpPr>
          <p:cNvPr id="10" name="Freeform 9"/>
          <p:cNvSpPr/>
          <p:nvPr/>
        </p:nvSpPr>
        <p:spPr>
          <a:xfrm>
            <a:off x="457200" y="5433637"/>
            <a:ext cx="8305800" cy="1015875"/>
          </a:xfrm>
          <a:custGeom>
            <a:avLst/>
            <a:gdLst>
              <a:gd name="connsiteX0" fmla="*/ 0 w 8305800"/>
              <a:gd name="connsiteY0" fmla="*/ 0 h 1015875"/>
              <a:gd name="connsiteX1" fmla="*/ 8305800 w 8305800"/>
              <a:gd name="connsiteY1" fmla="*/ 0 h 1015875"/>
              <a:gd name="connsiteX2" fmla="*/ 8305800 w 8305800"/>
              <a:gd name="connsiteY2" fmla="*/ 1015875 h 1015875"/>
              <a:gd name="connsiteX3" fmla="*/ 0 w 8305800"/>
              <a:gd name="connsiteY3" fmla="*/ 1015875 h 1015875"/>
              <a:gd name="connsiteX4" fmla="*/ 0 w 8305800"/>
              <a:gd name="connsiteY4" fmla="*/ 0 h 10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015875">
                <a:moveTo>
                  <a:pt x="0" y="0"/>
                </a:moveTo>
                <a:lnTo>
                  <a:pt x="8305800" y="0"/>
                </a:lnTo>
                <a:lnTo>
                  <a:pt x="8305800" y="1015875"/>
                </a:lnTo>
                <a:lnTo>
                  <a:pt x="0" y="1015875"/>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 written procurement policy is in place and has been reviewed by the governing board within the past 5 years.</a:t>
            </a:r>
            <a:endParaRPr lang="en-US" sz="2000" kern="1200" dirty="0"/>
          </a:p>
        </p:txBody>
      </p:sp>
      <p:sp>
        <p:nvSpPr>
          <p:cNvPr id="11" name="Freeform 10"/>
          <p:cNvSpPr/>
          <p:nvPr/>
        </p:nvSpPr>
        <p:spPr>
          <a:xfrm>
            <a:off x="872490" y="521223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4"/>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8.11</a:t>
            </a:r>
            <a:endParaRPr lang="en-US" sz="2000" kern="1200" dirty="0"/>
          </a:p>
        </p:txBody>
      </p:sp>
      <p:sp>
        <p:nvSpPr>
          <p:cNvPr id="12"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104</a:t>
            </a:fld>
            <a:endParaRPr lang="en-US" dirty="0"/>
          </a:p>
        </p:txBody>
      </p:sp>
    </p:spTree>
    <p:extLst>
      <p:ext uri="{BB962C8B-B14F-4D97-AF65-F5344CB8AC3E}">
        <p14:creationId xmlns:p14="http://schemas.microsoft.com/office/powerpoint/2010/main" xmlns="" val="3824356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fontScale="90000"/>
          </a:bodyPr>
          <a:lstStyle/>
          <a:p>
            <a:pPr algn="ctr"/>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Filings</a:t>
            </a:r>
            <a:r>
              <a:rPr lang="en-US" sz="4000" dirty="0" smtClean="0"/>
              <a:t/>
            </a:r>
            <a:br>
              <a:rPr lang="en-US" sz="4000" dirty="0" smtClean="0"/>
            </a:br>
            <a:endParaRPr lang="en-US" sz="3200" dirty="0">
              <a:solidFill>
                <a:schemeClr val="accent1"/>
              </a:solidFill>
            </a:endParaRPr>
          </a:p>
        </p:txBody>
      </p:sp>
      <p:graphicFrame>
        <p:nvGraphicFramePr>
          <p:cNvPr id="10"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457200" y="1676400"/>
          <a:ext cx="82296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105</a:t>
            </a:fld>
            <a:endParaRPr lang="en-US" dirty="0"/>
          </a:p>
        </p:txBody>
      </p:sp>
    </p:spTree>
    <p:extLst>
      <p:ext uri="{BB962C8B-B14F-4D97-AF65-F5344CB8AC3E}">
        <p14:creationId xmlns:p14="http://schemas.microsoft.com/office/powerpoint/2010/main" xmlns="" val="1101155729"/>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C00000"/>
                </a:solidFill>
              </a:rPr>
              <a:t>Oversee Financial Standing</a:t>
            </a:r>
            <a:endParaRPr lang="en-US" sz="4000" dirty="0">
              <a:solidFill>
                <a:srgbClr val="C00000"/>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00823B"/>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Review financial statements </a:t>
            </a:r>
            <a:endParaRPr lang="en-US" sz="3000" kern="1200" dirty="0"/>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Approve and monitor annual budget</a:t>
            </a:r>
            <a:endParaRPr lang="en-US" sz="3000" kern="1200" dirty="0"/>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t>Set and reassess </a:t>
            </a:r>
            <a:r>
              <a:rPr lang="en-US" sz="3000" kern="1200" dirty="0" smtClean="0"/>
              <a:t>CEO compensation</a:t>
            </a:r>
            <a:endParaRPr lang="en-US" sz="3000" kern="1200" dirty="0"/>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92D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92D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Select and monitor auditor</a:t>
            </a:r>
            <a:endParaRPr lang="en-US" sz="3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106</a:t>
            </a:fld>
            <a:endParaRPr lang="en-US" dirty="0"/>
          </a:p>
        </p:txBody>
      </p:sp>
    </p:spTree>
    <p:extLst>
      <p:ext uri="{BB962C8B-B14F-4D97-AF65-F5344CB8AC3E}">
        <p14:creationId xmlns:p14="http://schemas.microsoft.com/office/powerpoint/2010/main" xmlns=""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Financial Statement Scenario</a:t>
            </a:r>
            <a:endParaRPr lang="en-US" dirty="0">
              <a:solidFill>
                <a:srgbClr val="C00000"/>
              </a:solidFill>
            </a:endParaRPr>
          </a:p>
        </p:txBody>
      </p:sp>
      <p:sp>
        <p:nvSpPr>
          <p:cNvPr id="3" name="Content Placeholder 2"/>
          <p:cNvSpPr>
            <a:spLocks noGrp="1"/>
          </p:cNvSpPr>
          <p:nvPr>
            <p:ph idx="1"/>
          </p:nvPr>
        </p:nvSpPr>
        <p:spPr>
          <a:xfrm>
            <a:off x="457200" y="1447800"/>
            <a:ext cx="8458200" cy="4953000"/>
          </a:xfrm>
        </p:spPr>
        <p:txBody>
          <a:bodyPr>
            <a:normAutofit fontScale="25000" lnSpcReduction="20000"/>
          </a:bodyPr>
          <a:lstStyle/>
          <a:p>
            <a:pPr marL="0" indent="0">
              <a:lnSpc>
                <a:spcPct val="110000"/>
              </a:lnSpc>
              <a:spcBef>
                <a:spcPts val="0"/>
              </a:spcBef>
              <a:buNone/>
            </a:pPr>
            <a:r>
              <a:rPr lang="en-US" sz="10400" b="0" dirty="0" smtClean="0"/>
              <a:t>CAA’s CFO, Ms. </a:t>
            </a:r>
            <a:r>
              <a:rPr lang="en-US" sz="10400" b="0" dirty="0" err="1" smtClean="0"/>
              <a:t>Moneypenny</a:t>
            </a:r>
            <a:r>
              <a:rPr lang="en-US" sz="10400" b="0" dirty="0" smtClean="0"/>
              <a:t>, decided that providing the board with a complete set of financial statements is a mistake. In </a:t>
            </a:r>
            <a:r>
              <a:rPr lang="en-US" sz="10400" b="0" dirty="0" err="1" smtClean="0"/>
              <a:t>Moneypenny’s</a:t>
            </a:r>
            <a:r>
              <a:rPr lang="en-US" sz="10400" b="0" dirty="0" smtClean="0"/>
              <a:t> view, the board should review a detailed schedule showing each program, the revenue associated with the program, and the related expenses. </a:t>
            </a:r>
            <a:r>
              <a:rPr lang="en-US" sz="10400" b="0" dirty="0" err="1" smtClean="0"/>
              <a:t>Moneypenny</a:t>
            </a:r>
            <a:r>
              <a:rPr lang="en-US" sz="10400" b="0" dirty="0" smtClean="0"/>
              <a:t> believes CAAs are unique because of their reliance on multiple revenue streams that must be used for specified purposes. In her view, entity-level financial statements make no sense because grant revenue from one program (e.g., CSBG) cannot be used to finance another program (e.g. Head Start).</a:t>
            </a:r>
            <a:endParaRPr lang="en-US" sz="9600" b="0" dirty="0" smtClean="0"/>
          </a:p>
          <a:p>
            <a:pPr marL="0" indent="0">
              <a:buNone/>
            </a:pPr>
            <a:endParaRPr lang="en-US" sz="9600" dirty="0" smtClean="0"/>
          </a:p>
          <a:p>
            <a:pPr marL="0" indent="0">
              <a:buNone/>
            </a:pPr>
            <a:r>
              <a:rPr lang="en-US" sz="9600" dirty="0" smtClean="0"/>
              <a:t>Do you agree with </a:t>
            </a:r>
            <a:r>
              <a:rPr lang="en-US" sz="9600" dirty="0" err="1" smtClean="0"/>
              <a:t>Moneypenny’s</a:t>
            </a:r>
            <a:r>
              <a:rPr lang="en-US" sz="9600" dirty="0" smtClean="0"/>
              <a:t> approach? Why or why not?</a:t>
            </a:r>
            <a:endParaRPr lang="en-US" sz="9600" dirty="0"/>
          </a:p>
        </p:txBody>
      </p:sp>
      <p:sp>
        <p:nvSpPr>
          <p:cNvPr id="4" name="Slide Number Placeholder 3"/>
          <p:cNvSpPr>
            <a:spLocks noGrp="1"/>
          </p:cNvSpPr>
          <p:nvPr>
            <p:ph type="sldNum" sz="quarter" idx="12"/>
          </p:nvPr>
        </p:nvSpPr>
        <p:spPr>
          <a:xfrm>
            <a:off x="8305800" y="6416675"/>
            <a:ext cx="609600" cy="441325"/>
          </a:xfrm>
        </p:spPr>
        <p:txBody>
          <a:bodyPr/>
          <a:lstStyle/>
          <a:p>
            <a:fld id="{4A66FE31-C09E-42ED-B4D0-F94965E42B7D}" type="slidenum">
              <a:rPr lang="en-US" smtClean="0"/>
              <a:pPr/>
              <a:t>107</a:t>
            </a:fld>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Financial Statements</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Board’s approach to financial statements (balance sheet, income statement, cash flow statement) includes:</a:t>
            </a:r>
          </a:p>
          <a:p>
            <a:pPr lvl="1">
              <a:spcBef>
                <a:spcPts val="800"/>
              </a:spcBef>
              <a:spcAft>
                <a:spcPts val="800"/>
              </a:spcAft>
            </a:pPr>
            <a:r>
              <a:rPr lang="en-US" dirty="0" smtClean="0"/>
              <a:t>Preliminary review by finance committee</a:t>
            </a:r>
          </a:p>
          <a:p>
            <a:pPr lvl="1">
              <a:spcBef>
                <a:spcPts val="800"/>
              </a:spcBef>
              <a:spcAft>
                <a:spcPts val="800"/>
              </a:spcAft>
            </a:pPr>
            <a:r>
              <a:rPr lang="en-US" dirty="0" smtClean="0"/>
              <a:t>Review by every board member</a:t>
            </a:r>
          </a:p>
          <a:p>
            <a:pPr lvl="1">
              <a:spcBef>
                <a:spcPts val="800"/>
              </a:spcBef>
              <a:spcAft>
                <a:spcPts val="800"/>
              </a:spcAft>
            </a:pPr>
            <a:r>
              <a:rPr lang="en-US" dirty="0" smtClean="0"/>
              <a:t>Regular discussion</a:t>
            </a:r>
          </a:p>
          <a:p>
            <a:pPr lvl="1">
              <a:spcBef>
                <a:spcPts val="800"/>
              </a:spcBef>
              <a:spcAft>
                <a:spcPts val="800"/>
              </a:spcAft>
            </a:pPr>
            <a:r>
              <a:rPr lang="en-US" dirty="0" smtClean="0"/>
              <a:t>Once-a-year discussions (e.g., annual budget, etc.)</a:t>
            </a:r>
          </a:p>
          <a:p>
            <a:pPr lvl="1">
              <a:spcBef>
                <a:spcPts val="800"/>
              </a:spcBef>
              <a:spcAft>
                <a:spcPts val="800"/>
              </a:spcAft>
            </a:pPr>
            <a:r>
              <a:rPr lang="en-US"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108</a:t>
            </a:fld>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1168400"/>
            <a:ext cx="7137400" cy="36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1" name="Content Placeholder 3"/>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228600" y="1227138"/>
            <a:ext cx="1766888" cy="1766887"/>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109</a:t>
            </a:fld>
            <a:endParaRPr lang="en-US" dirty="0"/>
          </a:p>
        </p:txBody>
      </p:sp>
    </p:spTree>
    <p:extLst>
      <p:ext uri="{BB962C8B-B14F-4D97-AF65-F5344CB8AC3E}">
        <p14:creationId xmlns:p14="http://schemas.microsoft.com/office/powerpoint/2010/main" xmlns="" val="1576406295"/>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xmlns="" val="4133936733"/>
              </p:ext>
            </p:extLst>
          </p:nvPr>
        </p:nvGraphicFramePr>
        <p:xfrm>
          <a:off x="399588" y="1828800"/>
          <a:ext cx="83820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110</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Financial Statements</a:t>
            </a:r>
            <a:endParaRPr lang="en-US" sz="2900" dirty="0">
              <a:solidFill>
                <a:schemeClr val="accent1"/>
              </a:solidFill>
            </a:endParaRPr>
          </a:p>
        </p:txBody>
      </p:sp>
    </p:spTree>
    <p:extLst>
      <p:ext uri="{BB962C8B-B14F-4D97-AF65-F5344CB8AC3E}">
        <p14:creationId xmlns:p14="http://schemas.microsoft.com/office/powerpoint/2010/main" xmlns="" val="2489658324"/>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Annual Budget</a:t>
            </a:r>
            <a:endParaRPr lang="en-US" dirty="0">
              <a:solidFill>
                <a:srgbClr val="C00000"/>
              </a:solidFill>
            </a:endParaRPr>
          </a:p>
        </p:txBody>
      </p:sp>
      <p:sp>
        <p:nvSpPr>
          <p:cNvPr id="3" name="Content Placeholder 2"/>
          <p:cNvSpPr>
            <a:spLocks noGrp="1"/>
          </p:cNvSpPr>
          <p:nvPr>
            <p:ph idx="1"/>
          </p:nvPr>
        </p:nvSpPr>
        <p:spPr>
          <a:xfrm>
            <a:off x="533400" y="1447800"/>
            <a:ext cx="8153400" cy="4678363"/>
          </a:xfrm>
        </p:spPr>
        <p:txBody>
          <a:bodyPr>
            <a:normAutofit/>
          </a:bodyPr>
          <a:lstStyle/>
          <a:p>
            <a:pPr>
              <a:spcBef>
                <a:spcPts val="800"/>
              </a:spcBef>
              <a:spcAft>
                <a:spcPts val="800"/>
              </a:spcAft>
            </a:pPr>
            <a:r>
              <a:rPr lang="en-US" dirty="0" smtClean="0"/>
              <a:t>Monitor performance against budget during year</a:t>
            </a:r>
          </a:p>
          <a:p>
            <a:pPr>
              <a:spcBef>
                <a:spcPts val="800"/>
              </a:spcBef>
              <a:spcAft>
                <a:spcPts val="800"/>
              </a:spcAft>
            </a:pPr>
            <a:r>
              <a:rPr lang="en-US" dirty="0" smtClean="0"/>
              <a:t>Board members should develop a high-level understanding of:</a:t>
            </a:r>
          </a:p>
          <a:p>
            <a:pPr lvl="1">
              <a:spcBef>
                <a:spcPts val="800"/>
              </a:spcBef>
              <a:spcAft>
                <a:spcPts val="800"/>
              </a:spcAft>
            </a:pPr>
            <a:r>
              <a:rPr lang="en-US" dirty="0" smtClean="0"/>
              <a:t>Overall budget goals and assumptions</a:t>
            </a:r>
          </a:p>
          <a:p>
            <a:pPr lvl="1">
              <a:spcBef>
                <a:spcPts val="800"/>
              </a:spcBef>
              <a:spcAft>
                <a:spcPts val="800"/>
              </a:spcAft>
            </a:pPr>
            <a:r>
              <a:rPr lang="en-US" dirty="0" smtClean="0"/>
              <a:t>Cost centers</a:t>
            </a:r>
          </a:p>
          <a:p>
            <a:pPr lvl="1">
              <a:spcBef>
                <a:spcPts val="800"/>
              </a:spcBef>
              <a:spcAft>
                <a:spcPts val="800"/>
              </a:spcAft>
            </a:pPr>
            <a:r>
              <a:rPr lang="en-US" dirty="0" smtClean="0"/>
              <a:t>Applicable grant requirements</a:t>
            </a:r>
          </a:p>
          <a:p>
            <a:pPr>
              <a:spcBef>
                <a:spcPts val="800"/>
              </a:spcBef>
              <a:spcAft>
                <a:spcPts val="800"/>
              </a:spcAft>
            </a:pPr>
            <a:r>
              <a:rPr lang="en-US" dirty="0" smtClean="0"/>
              <a:t>Work with finance committee and fiscal staff to develop annual budget</a:t>
            </a:r>
          </a:p>
          <a:p>
            <a:pPr lvl="1">
              <a:spcBef>
                <a:spcPts val="800"/>
              </a:spcBef>
              <a:spcAft>
                <a:spcPts val="800"/>
              </a:spcAft>
              <a:buNone/>
            </a:pPr>
            <a:endParaRPr lang="en-US" dirty="0" smtClean="0"/>
          </a:p>
        </p:txBody>
      </p:sp>
      <p:sp>
        <p:nvSpPr>
          <p:cNvPr id="4" name="Slide Number Placeholder 3"/>
          <p:cNvSpPr>
            <a:spLocks noGrp="1"/>
          </p:cNvSpPr>
          <p:nvPr>
            <p:ph type="sldNum" sz="quarter" idx="12"/>
          </p:nvPr>
        </p:nvSpPr>
        <p:spPr>
          <a:xfrm>
            <a:off x="8305800" y="6400801"/>
            <a:ext cx="533400" cy="381000"/>
          </a:xfrm>
        </p:spPr>
        <p:txBody>
          <a:bodyPr/>
          <a:lstStyle/>
          <a:p>
            <a:fld id="{4A66FE31-C09E-42ED-B4D0-F94965E42B7D}" type="slidenum">
              <a:rPr lang="en-US" smtClean="0"/>
              <a:pPr/>
              <a:t>111</a:t>
            </a:fld>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112</a:t>
            </a:fld>
            <a:endParaRPr lang="en-US" dirty="0"/>
          </a:p>
        </p:txBody>
      </p:sp>
      <p:pic>
        <p:nvPicPr>
          <p:cNvPr id="1026" name="Picture 2" descr="C:\Users\allison.maluf\Desktop\Top Notch Tools_Annual operating budget snapshot.JPG"/>
          <p:cNvPicPr>
            <a:picLocks noChangeAspect="1" noChangeArrowheads="1"/>
          </p:cNvPicPr>
          <p:nvPr/>
        </p:nvPicPr>
        <p:blipFill>
          <a:blip r:embed="rId3" cstate="print"/>
          <a:srcRect t="26138" b="9452"/>
          <a:stretch>
            <a:fillRect/>
          </a:stretch>
        </p:blipFill>
        <p:spPr bwMode="auto">
          <a:xfrm>
            <a:off x="838200" y="228600"/>
            <a:ext cx="7782340" cy="6172200"/>
          </a:xfrm>
          <a:prstGeom prst="rect">
            <a:avLst/>
          </a:prstGeom>
          <a:ln>
            <a:noFill/>
          </a:ln>
          <a:effectLst>
            <a:outerShdw blurRad="292100" dist="139700" dir="2700000" algn="tl" rotWithShape="0">
              <a:srgbClr val="333333">
                <a:alpha val="65000"/>
              </a:srgbClr>
            </a:outerShdw>
          </a:effectLst>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838200" y="228600"/>
            <a:ext cx="2057401" cy="2057400"/>
          </a:xfrm>
          <a:prstGeom prst="rect">
            <a:avLst/>
          </a:prstGeo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Budget</a:t>
            </a:r>
            <a:endParaRPr lang="en-US" sz="2900" dirty="0">
              <a:solidFill>
                <a:schemeClr val="accent1"/>
              </a:solidFill>
            </a:endParaRPr>
          </a:p>
        </p:txBody>
      </p:sp>
      <p:graphicFrame>
        <p:nvGraphicFramePr>
          <p:cNvPr id="5" name="Content Placeholder 4"/>
          <p:cNvGraphicFramePr>
            <a:graphicFrameLocks noGrp="1"/>
          </p:cNvGraphicFramePr>
          <p:nvPr>
            <p:ph idx="1"/>
          </p:nvPr>
        </p:nvGraphicFramePr>
        <p:xfrm>
          <a:off x="457200" y="2743200"/>
          <a:ext cx="8229600" cy="1825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113</a:t>
            </a:fld>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CEO Compensation Scenario</a:t>
            </a:r>
            <a:endParaRPr lang="en-US" dirty="0">
              <a:solidFill>
                <a:srgbClr val="C00000"/>
              </a:solidFill>
            </a:endParaRPr>
          </a:p>
        </p:txBody>
      </p:sp>
      <p:sp>
        <p:nvSpPr>
          <p:cNvPr id="3" name="Content Placeholder 2"/>
          <p:cNvSpPr>
            <a:spLocks noGrp="1"/>
          </p:cNvSpPr>
          <p:nvPr>
            <p:ph idx="1"/>
          </p:nvPr>
        </p:nvSpPr>
        <p:spPr>
          <a:xfrm>
            <a:off x="381000" y="1268181"/>
            <a:ext cx="8458200" cy="5029200"/>
          </a:xfrm>
        </p:spPr>
        <p:txBody>
          <a:bodyPr>
            <a:noAutofit/>
          </a:bodyPr>
          <a:lstStyle/>
          <a:p>
            <a:pPr marL="0" indent="0">
              <a:lnSpc>
                <a:spcPct val="90000"/>
              </a:lnSpc>
              <a:spcBef>
                <a:spcPts val="0"/>
              </a:spcBef>
              <a:buNone/>
            </a:pPr>
            <a:r>
              <a:rPr lang="en-US" b="0" dirty="0" smtClean="0"/>
              <a:t>Tonya has been the CEO of CAA, Inc. for the past 5 years and is concerned about her compensation. There is no formal or written compensation-setting process. The practice has been for the board chair to meet for coffee with the CEO once a year to discuss her performance and compensation for the following year. The chair then reports the meeting to the board and recommends a certain percentage increase. The board votes on the percentage increase, although the total compensation is not disclosed to the full board.</a:t>
            </a:r>
          </a:p>
          <a:p>
            <a:pPr marL="0" indent="0">
              <a:lnSpc>
                <a:spcPct val="90000"/>
              </a:lnSpc>
              <a:spcBef>
                <a:spcPts val="0"/>
              </a:spcBef>
              <a:buNone/>
            </a:pPr>
            <a:endParaRPr lang="en-US" dirty="0" smtClean="0"/>
          </a:p>
          <a:p>
            <a:pPr marL="0" indent="0">
              <a:lnSpc>
                <a:spcPct val="90000"/>
              </a:lnSpc>
              <a:spcBef>
                <a:spcPts val="0"/>
              </a:spcBef>
              <a:buNone/>
            </a:pPr>
            <a:r>
              <a:rPr lang="en-US" dirty="0" smtClean="0"/>
              <a:t>Do you think the way in which the board sets Tonya's compensation is appropriate? If yes or no, why?</a:t>
            </a:r>
          </a:p>
          <a:p>
            <a:pPr marL="0" indent="0">
              <a:lnSpc>
                <a:spcPct val="90000"/>
              </a:lnSpc>
              <a:spcBef>
                <a:spcPts val="0"/>
              </a:spcBef>
              <a:buNone/>
            </a:pPr>
            <a:endParaRPr lang="en-US" dirty="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114</a:t>
            </a:fld>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Executive Director Compensation</a:t>
            </a:r>
            <a:endParaRPr lang="en-US" dirty="0">
              <a:solidFill>
                <a:srgbClr val="C00000"/>
              </a:solidFill>
            </a:endParaRPr>
          </a:p>
        </p:txBody>
      </p:sp>
      <p:sp>
        <p:nvSpPr>
          <p:cNvPr id="3" name="Content Placeholder 2"/>
          <p:cNvSpPr>
            <a:spLocks noGrp="1"/>
          </p:cNvSpPr>
          <p:nvPr>
            <p:ph idx="1"/>
          </p:nvPr>
        </p:nvSpPr>
        <p:spPr>
          <a:xfrm>
            <a:off x="457200" y="1219200"/>
            <a:ext cx="8229600" cy="5334000"/>
          </a:xfrm>
        </p:spPr>
        <p:txBody>
          <a:bodyPr>
            <a:normAutofit lnSpcReduction="10000"/>
          </a:bodyPr>
          <a:lstStyle/>
          <a:p>
            <a:pPr>
              <a:lnSpc>
                <a:spcPct val="110000"/>
              </a:lnSpc>
              <a:spcBef>
                <a:spcPts val="600"/>
              </a:spcBef>
              <a:spcAft>
                <a:spcPts val="600"/>
              </a:spcAft>
            </a:pPr>
            <a:r>
              <a:rPr lang="en-US" dirty="0" smtClean="0"/>
              <a:t>Understand IRS requirements, in particular, intermediate sanctions</a:t>
            </a:r>
          </a:p>
          <a:p>
            <a:pPr>
              <a:lnSpc>
                <a:spcPct val="110000"/>
              </a:lnSpc>
              <a:spcBef>
                <a:spcPts val="600"/>
              </a:spcBef>
              <a:spcAft>
                <a:spcPts val="600"/>
              </a:spcAft>
            </a:pPr>
            <a:r>
              <a:rPr lang="en-US" dirty="0" smtClean="0"/>
              <a:t>Establish a presumption that compensation is reasonable:</a:t>
            </a:r>
          </a:p>
          <a:p>
            <a:pPr lvl="1">
              <a:lnSpc>
                <a:spcPct val="110000"/>
              </a:lnSpc>
              <a:spcBef>
                <a:spcPts val="600"/>
              </a:spcBef>
              <a:spcAft>
                <a:spcPts val="600"/>
              </a:spcAft>
            </a:pPr>
            <a:r>
              <a:rPr lang="en-US" dirty="0" smtClean="0"/>
              <a:t>Use board committee</a:t>
            </a:r>
          </a:p>
          <a:p>
            <a:pPr lvl="1">
              <a:lnSpc>
                <a:spcPct val="110000"/>
              </a:lnSpc>
              <a:spcBef>
                <a:spcPts val="600"/>
              </a:spcBef>
              <a:spcAft>
                <a:spcPts val="600"/>
              </a:spcAft>
            </a:pPr>
            <a:r>
              <a:rPr lang="en-US" dirty="0" smtClean="0"/>
              <a:t>Assure board independence</a:t>
            </a:r>
          </a:p>
          <a:p>
            <a:pPr lvl="1">
              <a:lnSpc>
                <a:spcPct val="110000"/>
              </a:lnSpc>
              <a:spcBef>
                <a:spcPts val="600"/>
              </a:spcBef>
              <a:spcAft>
                <a:spcPts val="600"/>
              </a:spcAft>
            </a:pPr>
            <a:r>
              <a:rPr lang="en-US" dirty="0" smtClean="0"/>
              <a:t>Link pay to performance</a:t>
            </a:r>
          </a:p>
          <a:p>
            <a:pPr lvl="1">
              <a:lnSpc>
                <a:spcPct val="110000"/>
              </a:lnSpc>
              <a:spcBef>
                <a:spcPts val="600"/>
              </a:spcBef>
              <a:spcAft>
                <a:spcPts val="600"/>
              </a:spcAft>
            </a:pPr>
            <a:r>
              <a:rPr lang="en-US" dirty="0" smtClean="0"/>
              <a:t>Rely on meaningful comparables</a:t>
            </a:r>
          </a:p>
          <a:p>
            <a:pPr lvl="1">
              <a:lnSpc>
                <a:spcPct val="110000"/>
              </a:lnSpc>
              <a:spcBef>
                <a:spcPts val="600"/>
              </a:spcBef>
              <a:spcAft>
                <a:spcPts val="600"/>
              </a:spcAft>
            </a:pPr>
            <a:r>
              <a:rPr lang="en-US" dirty="0" smtClean="0"/>
              <a:t>Document the process</a:t>
            </a:r>
          </a:p>
          <a:p>
            <a:pPr>
              <a:lnSpc>
                <a:spcPct val="110000"/>
              </a:lnSpc>
              <a:spcBef>
                <a:spcPts val="600"/>
              </a:spcBef>
              <a:spcAft>
                <a:spcPts val="600"/>
              </a:spcAft>
            </a:pPr>
            <a:r>
              <a:rPr lang="en-US" dirty="0" smtClean="0"/>
              <a:t>Recognize funding source requirements</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115</a:t>
            </a:fld>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CSBG Organizational Standard </a:t>
            </a:r>
            <a:r>
              <a:rPr lang="en-US" dirty="0" smtClean="0"/>
              <a:t/>
            </a:r>
            <a:br>
              <a:rPr lang="en-US" dirty="0" smtClean="0"/>
            </a:br>
            <a:r>
              <a:rPr lang="en-US" sz="3200" dirty="0" smtClean="0">
                <a:solidFill>
                  <a:schemeClr val="accent1"/>
                </a:solidFill>
              </a:rPr>
              <a:t>Executive Director Compensation</a:t>
            </a:r>
            <a:endParaRPr lang="en-US" sz="3200" dirty="0">
              <a:solidFill>
                <a:schemeClr val="accent1"/>
              </a:solidFill>
            </a:endParaRPr>
          </a:p>
        </p:txBody>
      </p:sp>
      <p:sp>
        <p:nvSpPr>
          <p:cNvPr id="4" name="Slide Number Placeholder 3"/>
          <p:cNvSpPr>
            <a:spLocks noGrp="1"/>
          </p:cNvSpPr>
          <p:nvPr>
            <p:ph type="sldNum" sz="quarter" idx="12"/>
          </p:nvPr>
        </p:nvSpPr>
        <p:spPr>
          <a:xfrm>
            <a:off x="8305800" y="6416675"/>
            <a:ext cx="609600" cy="288925"/>
          </a:xfrm>
        </p:spPr>
        <p:txBody>
          <a:bodyPr/>
          <a:lstStyle/>
          <a:p>
            <a:fld id="{4A66FE31-C09E-42ED-B4D0-F94965E42B7D}" type="slidenum">
              <a:rPr lang="en-US" smtClean="0"/>
              <a:pPr/>
              <a:t>116</a:t>
            </a:fld>
            <a:endParaRPr lang="en-US"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533400" y="1676400"/>
          <a:ext cx="49530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410200" y="1609886"/>
            <a:ext cx="3276600" cy="450394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Audit Exercise</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The auditor prepares the CAA’s financial statements. </a:t>
            </a:r>
            <a:r>
              <a:rPr lang="en-US" dirty="0" smtClean="0">
                <a:solidFill>
                  <a:schemeClr val="tx1"/>
                </a:solidFill>
              </a:rPr>
              <a:t>True or False</a:t>
            </a:r>
          </a:p>
          <a:p>
            <a:pPr>
              <a:spcBef>
                <a:spcPts val="800"/>
              </a:spcBef>
              <a:spcAft>
                <a:spcPts val="800"/>
              </a:spcAft>
            </a:pPr>
            <a:r>
              <a:rPr lang="en-US" dirty="0" smtClean="0"/>
              <a:t>An audit primarily certifies the fairness of financial statements.  </a:t>
            </a:r>
            <a:r>
              <a:rPr lang="en-US" dirty="0" smtClean="0">
                <a:solidFill>
                  <a:schemeClr val="tx1"/>
                </a:solidFill>
              </a:rPr>
              <a:t>True or False</a:t>
            </a:r>
          </a:p>
          <a:p>
            <a:pPr>
              <a:spcBef>
                <a:spcPts val="800"/>
              </a:spcBef>
              <a:spcAft>
                <a:spcPts val="800"/>
              </a:spcAft>
            </a:pPr>
            <a:r>
              <a:rPr lang="en-US" dirty="0" smtClean="0"/>
              <a:t>An audit is mostly for management’s benefit. </a:t>
            </a:r>
            <a:r>
              <a:rPr lang="en-US" dirty="0" smtClean="0">
                <a:solidFill>
                  <a:schemeClr val="tx1"/>
                </a:solidFill>
              </a:rPr>
              <a:t>True or False</a:t>
            </a:r>
          </a:p>
          <a:p>
            <a:pPr>
              <a:spcBef>
                <a:spcPts val="800"/>
              </a:spcBef>
              <a:spcAft>
                <a:spcPts val="800"/>
              </a:spcAft>
            </a:pPr>
            <a:r>
              <a:rPr lang="en-US" dirty="0" smtClean="0"/>
              <a:t>A high-quality audit is a waste of money that could be better spent on mission.  </a:t>
            </a:r>
            <a:r>
              <a:rPr lang="en-US" dirty="0" smtClean="0">
                <a:solidFill>
                  <a:schemeClr val="tx1"/>
                </a:solidFill>
              </a:rPr>
              <a:t>True or False</a:t>
            </a:r>
            <a:endParaRPr lang="en-US" dirty="0">
              <a:solidFill>
                <a:schemeClr val="tx1"/>
              </a:solidFill>
            </a:endParaRPr>
          </a:p>
        </p:txBody>
      </p:sp>
      <p:sp>
        <p:nvSpPr>
          <p:cNvPr id="5" name="Oval 4"/>
          <p:cNvSpPr/>
          <p:nvPr/>
        </p:nvSpPr>
        <p:spPr>
          <a:xfrm>
            <a:off x="3886200" y="20574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743200" y="30480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19200" y="41148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162800" y="51816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p:cNvSpPr>
            <a:spLocks noGrp="1"/>
          </p:cNvSpPr>
          <p:nvPr>
            <p:ph type="sldNum" sz="quarter" idx="12"/>
          </p:nvPr>
        </p:nvSpPr>
        <p:spPr>
          <a:xfrm>
            <a:off x="8305800" y="6416675"/>
            <a:ext cx="609600" cy="288925"/>
          </a:xfrm>
        </p:spPr>
        <p:txBody>
          <a:bodyPr/>
          <a:lstStyle/>
          <a:p>
            <a:r>
              <a:rPr lang="en-US" dirty="0" smtClean="0"/>
              <a:t>112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Board’s Role in Audit</a:t>
            </a:r>
            <a:endParaRPr lang="en-US" dirty="0">
              <a:solidFill>
                <a:srgbClr val="C00000"/>
              </a:solidFill>
            </a:endParaRPr>
          </a:p>
        </p:txBody>
      </p:sp>
      <p:sp>
        <p:nvSpPr>
          <p:cNvPr id="3" name="Content Placeholder 2"/>
          <p:cNvSpPr>
            <a:spLocks noGrp="1"/>
          </p:cNvSpPr>
          <p:nvPr>
            <p:ph idx="1"/>
          </p:nvPr>
        </p:nvSpPr>
        <p:spPr/>
        <p:txBody>
          <a:bodyPr>
            <a:normAutofit/>
          </a:bodyPr>
          <a:lstStyle/>
          <a:p>
            <a:pPr>
              <a:spcBef>
                <a:spcPts val="600"/>
              </a:spcBef>
              <a:spcAft>
                <a:spcPts val="600"/>
              </a:spcAft>
            </a:pPr>
            <a:r>
              <a:rPr lang="en-US" dirty="0" smtClean="0"/>
              <a:t>Board retains auditor and should work with a board audit committee to:</a:t>
            </a:r>
          </a:p>
          <a:p>
            <a:pPr lvl="1">
              <a:spcBef>
                <a:spcPts val="600"/>
              </a:spcBef>
              <a:spcAft>
                <a:spcPts val="600"/>
              </a:spcAft>
            </a:pPr>
            <a:r>
              <a:rPr lang="en-US" dirty="0" smtClean="0"/>
              <a:t>Oversee board’s relationship and interaction with outside auditors</a:t>
            </a:r>
          </a:p>
          <a:p>
            <a:pPr lvl="1">
              <a:spcBef>
                <a:spcPts val="600"/>
              </a:spcBef>
              <a:spcAft>
                <a:spcPts val="600"/>
              </a:spcAft>
            </a:pPr>
            <a:r>
              <a:rPr lang="en-US" dirty="0" smtClean="0"/>
              <a:t>Monitor CAA’s system of internal controls</a:t>
            </a:r>
          </a:p>
          <a:p>
            <a:pPr lvl="1">
              <a:spcBef>
                <a:spcPts val="600"/>
              </a:spcBef>
              <a:spcAft>
                <a:spcPts val="600"/>
              </a:spcAft>
            </a:pPr>
            <a:r>
              <a:rPr lang="en-US" dirty="0" smtClean="0"/>
              <a:t>Indentify and monitor financial related risks</a:t>
            </a:r>
          </a:p>
          <a:p>
            <a:pPr lvl="1">
              <a:spcBef>
                <a:spcPts val="600"/>
              </a:spcBef>
              <a:spcAft>
                <a:spcPts val="600"/>
              </a:spcAft>
            </a:pPr>
            <a:r>
              <a:rPr lang="en-US" dirty="0" smtClean="0"/>
              <a:t>Conduct in-depth review (w/auditor present) of Single Audit compliance and prepare report to the board</a:t>
            </a:r>
          </a:p>
          <a:p>
            <a:pPr lvl="1">
              <a:spcBef>
                <a:spcPts val="600"/>
              </a:spcBef>
              <a:spcAft>
                <a:spcPts val="600"/>
              </a:spcAft>
            </a:pPr>
            <a:endParaRPr lang="en-US" dirty="0" smtClean="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118</a:t>
            </a:fld>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lnSpc>
                <a:spcPct val="80000"/>
              </a:lnSpc>
            </a:pPr>
            <a:r>
              <a:rPr lang="en-US" dirty="0" smtClean="0">
                <a:solidFill>
                  <a:srgbClr val="C00000"/>
                </a:solidFill>
              </a:rPr>
              <a:t>CSBG Audit Requirements</a:t>
            </a:r>
            <a:r>
              <a:rPr lang="en-US" sz="4000" dirty="0" smtClean="0"/>
              <a:t/>
            </a:r>
            <a:br>
              <a:rPr lang="en-US" sz="4000" dirty="0" smtClean="0"/>
            </a:br>
            <a:r>
              <a:rPr lang="en-US" sz="2900" dirty="0" smtClean="0">
                <a:solidFill>
                  <a:schemeClr val="accent1"/>
                </a:solidFill>
              </a:rPr>
              <a:t>Nonprofits</a:t>
            </a:r>
            <a:endParaRPr lang="en-US" sz="2900" dirty="0">
              <a:solidFill>
                <a:schemeClr val="accent1"/>
              </a:solidFill>
            </a:endParaRPr>
          </a:p>
        </p:txBody>
      </p:sp>
      <p:sp>
        <p:nvSpPr>
          <p:cNvPr id="6" name="Freeform 5"/>
          <p:cNvSpPr/>
          <p:nvPr/>
        </p:nvSpPr>
        <p:spPr>
          <a:xfrm>
            <a:off x="457200" y="1509119"/>
            <a:ext cx="8229599" cy="1269450"/>
          </a:xfrm>
          <a:custGeom>
            <a:avLst/>
            <a:gdLst>
              <a:gd name="connsiteX0" fmla="*/ 0 w 8229599"/>
              <a:gd name="connsiteY0" fmla="*/ 0 h 1269450"/>
              <a:gd name="connsiteX1" fmla="*/ 8229599 w 8229599"/>
              <a:gd name="connsiteY1" fmla="*/ 0 h 1269450"/>
              <a:gd name="connsiteX2" fmla="*/ 8229599 w 8229599"/>
              <a:gd name="connsiteY2" fmla="*/ 1269450 h 1269450"/>
              <a:gd name="connsiteX3" fmla="*/ 0 w 8229599"/>
              <a:gd name="connsiteY3" fmla="*/ 1269450 h 1269450"/>
              <a:gd name="connsiteX4" fmla="*/ 0 w 8229599"/>
              <a:gd name="connsiteY4" fmla="*/ 0 h 126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1269450">
                <a:moveTo>
                  <a:pt x="0" y="0"/>
                </a:moveTo>
                <a:lnTo>
                  <a:pt x="8229599" y="0"/>
                </a:lnTo>
                <a:lnTo>
                  <a:pt x="8229599" y="1269450"/>
                </a:lnTo>
                <a:lnTo>
                  <a:pt x="0" y="1269450"/>
                </a:lnTo>
                <a:lnTo>
                  <a:pt x="0" y="0"/>
                </a:lnTo>
                <a:close/>
              </a:path>
            </a:pathLst>
          </a:custGeom>
          <a:ln>
            <a:solidFill>
              <a:srgbClr val="A082BE"/>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All findings from the prior year’s annual audit have been assessed by the organization and addressed where the governing board has deemed it appropriate. </a:t>
            </a:r>
            <a:endParaRPr lang="en-US" sz="2000" kern="1200" dirty="0"/>
          </a:p>
        </p:txBody>
      </p:sp>
      <p:sp>
        <p:nvSpPr>
          <p:cNvPr id="7" name="Freeform 6"/>
          <p:cNvSpPr/>
          <p:nvPr/>
        </p:nvSpPr>
        <p:spPr>
          <a:xfrm>
            <a:off x="868679" y="131723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A082BE"/>
          </a:solidFill>
          <a:ln>
            <a:solidFill>
              <a:srgbClr val="A082BE"/>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8.2:  Nonprofit</a:t>
            </a:r>
            <a:endParaRPr lang="en-US" sz="2000" kern="1200" dirty="0"/>
          </a:p>
        </p:txBody>
      </p:sp>
      <p:sp>
        <p:nvSpPr>
          <p:cNvPr id="8" name="Freeform 7"/>
          <p:cNvSpPr/>
          <p:nvPr/>
        </p:nvSpPr>
        <p:spPr>
          <a:xfrm>
            <a:off x="457200" y="304065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rgbClr val="28C4B1"/>
            </a:solidFill>
          </a:ln>
        </p:spPr>
        <p:style>
          <a:lnRef idx="2">
            <a:schemeClr val="accent3">
              <a:hueOff val="3750088"/>
              <a:satOff val="-5627"/>
              <a:lumOff val="-91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organization’s auditor presents the audit to the governing board. </a:t>
            </a:r>
            <a:endParaRPr lang="en-US" sz="2000" kern="1200" dirty="0"/>
          </a:p>
        </p:txBody>
      </p:sp>
      <p:sp>
        <p:nvSpPr>
          <p:cNvPr id="9" name="Freeform 8"/>
          <p:cNvSpPr/>
          <p:nvPr/>
        </p:nvSpPr>
        <p:spPr>
          <a:xfrm>
            <a:off x="868679" y="284876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28C4B1"/>
          </a:solidFill>
          <a:ln>
            <a:solidFill>
              <a:srgbClr val="28C4B1"/>
            </a:solidFill>
          </a:ln>
        </p:spPr>
        <p:style>
          <a:lnRef idx="2">
            <a:schemeClr val="lt1">
              <a:hueOff val="0"/>
              <a:satOff val="0"/>
              <a:lumOff val="0"/>
              <a:alphaOff val="0"/>
            </a:schemeClr>
          </a:lnRef>
          <a:fillRef idx="1">
            <a:schemeClr val="accent3">
              <a:hueOff val="3750088"/>
              <a:satOff val="-5627"/>
              <a:lumOff val="-915"/>
              <a:alphaOff val="0"/>
            </a:schemeClr>
          </a:fillRef>
          <a:effectRef idx="0">
            <a:schemeClr val="accent3">
              <a:hueOff val="3750088"/>
              <a:satOff val="-5627"/>
              <a:lumOff val="-91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8.3:  Nonprofit</a:t>
            </a:r>
            <a:endParaRPr lang="en-US" sz="2000" kern="1200" dirty="0"/>
          </a:p>
        </p:txBody>
      </p:sp>
      <p:sp>
        <p:nvSpPr>
          <p:cNvPr id="10" name="Freeform 9"/>
          <p:cNvSpPr/>
          <p:nvPr/>
        </p:nvSpPr>
        <p:spPr>
          <a:xfrm>
            <a:off x="457200" y="4285530"/>
            <a:ext cx="8229599" cy="696150"/>
          </a:xfrm>
          <a:custGeom>
            <a:avLst/>
            <a:gdLst>
              <a:gd name="connsiteX0" fmla="*/ 0 w 8229599"/>
              <a:gd name="connsiteY0" fmla="*/ 0 h 696150"/>
              <a:gd name="connsiteX1" fmla="*/ 8229599 w 8229599"/>
              <a:gd name="connsiteY1" fmla="*/ 0 h 696150"/>
              <a:gd name="connsiteX2" fmla="*/ 8229599 w 8229599"/>
              <a:gd name="connsiteY2" fmla="*/ 696150 h 696150"/>
              <a:gd name="connsiteX3" fmla="*/ 0 w 8229599"/>
              <a:gd name="connsiteY3" fmla="*/ 696150 h 696150"/>
              <a:gd name="connsiteX4" fmla="*/ 0 w 8229599"/>
              <a:gd name="connsiteY4" fmla="*/ 0 h 69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696150">
                <a:moveTo>
                  <a:pt x="0" y="0"/>
                </a:moveTo>
                <a:lnTo>
                  <a:pt x="8229599" y="0"/>
                </a:lnTo>
                <a:lnTo>
                  <a:pt x="8229599" y="696150"/>
                </a:lnTo>
                <a:lnTo>
                  <a:pt x="0" y="696150"/>
                </a:lnTo>
                <a:lnTo>
                  <a:pt x="0" y="0"/>
                </a:lnTo>
                <a:close/>
              </a:path>
            </a:pathLst>
          </a:custGeom>
          <a:ln>
            <a:solidFill>
              <a:schemeClr val="accent1"/>
            </a:solidFill>
          </a:ln>
        </p:spPr>
        <p:style>
          <a:lnRef idx="2">
            <a:schemeClr val="accent3">
              <a:hueOff val="7500176"/>
              <a:satOff val="-11253"/>
              <a:lumOff val="-18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receives and accepts the audit. </a:t>
            </a:r>
            <a:endParaRPr lang="en-US" sz="2000" kern="1200" dirty="0"/>
          </a:p>
        </p:txBody>
      </p:sp>
      <p:sp>
        <p:nvSpPr>
          <p:cNvPr id="11" name="Freeform 10"/>
          <p:cNvSpPr/>
          <p:nvPr/>
        </p:nvSpPr>
        <p:spPr>
          <a:xfrm>
            <a:off x="868679" y="409365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1"/>
          </a:solidFill>
          <a:ln>
            <a:solidFill>
              <a:schemeClr val="accent1"/>
            </a:solidFill>
          </a:ln>
        </p:spPr>
        <p:style>
          <a:lnRef idx="2">
            <a:schemeClr val="lt1">
              <a:hueOff val="0"/>
              <a:satOff val="0"/>
              <a:lumOff val="0"/>
              <a:alphaOff val="0"/>
            </a:schemeClr>
          </a:lnRef>
          <a:fillRef idx="1">
            <a:schemeClr val="accent3">
              <a:hueOff val="7500176"/>
              <a:satOff val="-11253"/>
              <a:lumOff val="-1830"/>
              <a:alphaOff val="0"/>
            </a:schemeClr>
          </a:fillRef>
          <a:effectRef idx="0">
            <a:schemeClr val="accent3">
              <a:hueOff val="7500176"/>
              <a:satOff val="-11253"/>
              <a:lumOff val="-183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8.4:  Nonprofit</a:t>
            </a:r>
            <a:endParaRPr lang="en-US" sz="2000" kern="1200" dirty="0"/>
          </a:p>
        </p:txBody>
      </p:sp>
      <p:sp>
        <p:nvSpPr>
          <p:cNvPr id="12" name="Freeform 11"/>
          <p:cNvSpPr/>
          <p:nvPr/>
        </p:nvSpPr>
        <p:spPr>
          <a:xfrm>
            <a:off x="457200" y="524376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solicited bids for its audit within the past 5 years.  </a:t>
            </a:r>
            <a:endParaRPr lang="en-US" sz="2000" kern="1200" dirty="0"/>
          </a:p>
        </p:txBody>
      </p:sp>
      <p:sp>
        <p:nvSpPr>
          <p:cNvPr id="13" name="Freeform 12"/>
          <p:cNvSpPr/>
          <p:nvPr/>
        </p:nvSpPr>
        <p:spPr>
          <a:xfrm>
            <a:off x="868679" y="505188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4"/>
          </a:solidFill>
          <a:ln>
            <a:solidFill>
              <a:schemeClr val="accent4"/>
            </a:solidFill>
          </a:ln>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a:lnSpc>
                <a:spcPct val="90000"/>
              </a:lnSpc>
              <a:spcBef>
                <a:spcPct val="0"/>
              </a:spcBef>
              <a:spcAft>
                <a:spcPct val="35000"/>
              </a:spcAft>
            </a:pPr>
            <a:r>
              <a:rPr lang="en-US" sz="2000" b="1" kern="1200" dirty="0" smtClean="0"/>
              <a:t>CSBG Org. Standard 8.5: Nonprofit</a:t>
            </a:r>
            <a:endParaRPr lang="en-US" sz="2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119</a:t>
            </a:fld>
            <a:endParaRPr lang="en-US" dirty="0"/>
          </a:p>
        </p:txBody>
      </p:sp>
    </p:spTree>
    <p:extLst>
      <p:ext uri="{BB962C8B-B14F-4D97-AF65-F5344CB8AC3E}">
        <p14:creationId xmlns:p14="http://schemas.microsoft.com/office/powerpoint/2010/main" xmlns="" val="8114620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90713" y="180975"/>
            <a:ext cx="6781800" cy="6122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3" name="Content Placeholder 3"/>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33400" y="257175"/>
            <a:ext cx="1447800" cy="1447800"/>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120</a:t>
            </a:fld>
            <a:endParaRPr lang="en-US" dirty="0"/>
          </a:p>
        </p:txBody>
      </p:sp>
    </p:spTree>
    <p:extLst>
      <p:ext uri="{BB962C8B-B14F-4D97-AF65-F5344CB8AC3E}">
        <p14:creationId xmlns:p14="http://schemas.microsoft.com/office/powerpoint/2010/main" xmlns="" val="2623079591"/>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Culture of Compliance Scenario</a:t>
            </a:r>
            <a:endParaRPr lang="en-US" dirty="0">
              <a:solidFill>
                <a:srgbClr val="C00000"/>
              </a:solidFill>
            </a:endParaRPr>
          </a:p>
        </p:txBody>
      </p:sp>
      <p:sp>
        <p:nvSpPr>
          <p:cNvPr id="3" name="Content Placeholder 2"/>
          <p:cNvSpPr>
            <a:spLocks noGrp="1"/>
          </p:cNvSpPr>
          <p:nvPr>
            <p:ph idx="1"/>
          </p:nvPr>
        </p:nvSpPr>
        <p:spPr>
          <a:xfrm>
            <a:off x="522516" y="1295400"/>
            <a:ext cx="8229600" cy="5181600"/>
          </a:xfrm>
        </p:spPr>
        <p:txBody>
          <a:bodyPr>
            <a:normAutofit/>
          </a:bodyPr>
          <a:lstStyle/>
          <a:p>
            <a:pPr marL="0" indent="0">
              <a:lnSpc>
                <a:spcPct val="90000"/>
              </a:lnSpc>
              <a:spcBef>
                <a:spcPts val="600"/>
              </a:spcBef>
              <a:spcAft>
                <a:spcPts val="600"/>
              </a:spcAft>
              <a:buNone/>
            </a:pPr>
            <a:r>
              <a:rPr lang="en-US" b="0" dirty="0" smtClean="0"/>
              <a:t>CAA’s Finance Manager compares receipts with expense reports and handles reimbursement requests. The  Deputy Director and Program Manager submitted reimbursement requests for a training conference they both recently attended. The Program Manager kept her expenses very low by using the free hotel airport shuttle, eating all the meals included in the registration fee, and avoiding any unnecessary expenses. The Deputy Director used a taxi, ordered room service, consumed several mini-bar items, and sent clothes to the hotel laundry. </a:t>
            </a:r>
          </a:p>
          <a:p>
            <a:pPr marL="0" indent="0">
              <a:lnSpc>
                <a:spcPct val="90000"/>
              </a:lnSpc>
              <a:spcBef>
                <a:spcPts val="600"/>
              </a:spcBef>
              <a:spcAft>
                <a:spcPts val="600"/>
              </a:spcAft>
              <a:buNone/>
            </a:pPr>
            <a:r>
              <a:rPr lang="en-US" dirty="0" smtClean="0"/>
              <a:t>What, if anything, should the Finance Manager do?</a:t>
            </a:r>
          </a:p>
          <a:p>
            <a:pPr>
              <a:lnSpc>
                <a:spcPct val="90000"/>
              </a:lnSpc>
              <a:spcBef>
                <a:spcPts val="600"/>
              </a:spcBef>
              <a:spcAft>
                <a:spcPts val="600"/>
              </a:spcAft>
            </a:pPr>
            <a:endParaRPr lang="en-US" dirty="0"/>
          </a:p>
        </p:txBody>
      </p:sp>
      <p:sp>
        <p:nvSpPr>
          <p:cNvPr id="4" name="Slide Number Placeholder 3"/>
          <p:cNvSpPr>
            <a:spLocks noGrp="1"/>
          </p:cNvSpPr>
          <p:nvPr>
            <p:ph type="sldNum" sz="quarter" idx="12"/>
          </p:nvPr>
        </p:nvSpPr>
        <p:spPr>
          <a:xfrm>
            <a:off x="8305800" y="6416675"/>
            <a:ext cx="511632" cy="441325"/>
          </a:xfrm>
        </p:spPr>
        <p:txBody>
          <a:bodyPr/>
          <a:lstStyle/>
          <a:p>
            <a:fld id="{4A66FE31-C09E-42ED-B4D0-F94965E42B7D}" type="slidenum">
              <a:rPr lang="en-US" smtClean="0"/>
              <a:pPr/>
              <a:t>121</a:t>
            </a:fld>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l="2618" t="5811" r="2245" b="8571"/>
          <a:stretch>
            <a:fillRect/>
          </a:stretch>
        </p:blipFill>
        <p:spPr bwMode="auto">
          <a:xfrm>
            <a:off x="182563" y="1030506"/>
            <a:ext cx="8785225" cy="4038600"/>
          </a:xfrm>
          <a:prstGeom prst="rect">
            <a:avLst/>
          </a:prstGeom>
          <a:noFill/>
          <a:ln w="9525">
            <a:noFill/>
            <a:miter lim="800000"/>
            <a:headEnd/>
            <a:tailEnd/>
          </a:ln>
        </p:spPr>
      </p:pic>
      <p:sp>
        <p:nvSpPr>
          <p:cNvPr id="7" name="Rectangle 3"/>
          <p:cNvSpPr txBox="1">
            <a:spLocks noChangeArrowheads="1"/>
          </p:cNvSpPr>
          <p:nvPr/>
        </p:nvSpPr>
        <p:spPr bwMode="auto">
          <a:xfrm>
            <a:off x="357188" y="5177964"/>
            <a:ext cx="8458200" cy="1295400"/>
          </a:xfrm>
          <a:prstGeom prst="rect">
            <a:avLst/>
          </a:prstGeom>
          <a:noFill/>
          <a:ln w="9525">
            <a:noFill/>
            <a:miter lim="800000"/>
            <a:headEnd/>
            <a:tailEnd/>
          </a:ln>
        </p:spPr>
        <p:txBody>
          <a:bodyPr/>
          <a:lstStyle/>
          <a:p>
            <a:pPr>
              <a:spcBef>
                <a:spcPts val="500"/>
              </a:spcBef>
              <a:spcAft>
                <a:spcPts val="500"/>
              </a:spcAft>
              <a:defRPr/>
            </a:pPr>
            <a:r>
              <a:rPr lang="en-US" sz="2000" kern="0" dirty="0">
                <a:latin typeface="Calibri" pitchFamily="34" charset="0"/>
              </a:rPr>
              <a:t>Exemplary Legal Practices and Policies Guidebook, Part I: Do the Right Thing: How to Cultivate a Culture of Compliance and High Ethical Standards </a:t>
            </a:r>
            <a:r>
              <a:rPr lang="en-US" sz="2000" kern="0" dirty="0">
                <a:latin typeface="Calibri" pitchFamily="34" charset="0"/>
                <a:hlinkClick r:id="rId4"/>
              </a:rPr>
              <a:t>http://</a:t>
            </a:r>
            <a:r>
              <a:rPr lang="en-US" sz="2000" kern="0" dirty="0" smtClean="0">
                <a:latin typeface="Calibri" pitchFamily="34" charset="0"/>
                <a:hlinkClick r:id="rId4"/>
              </a:rPr>
              <a:t>caplaw.org/resources/PublicationDocuments/DotheRightThing.html</a:t>
            </a:r>
            <a:endParaRPr lang="en-US" sz="2000" kern="0" dirty="0" smtClean="0">
              <a:latin typeface="Calibri" pitchFamily="34" charset="0"/>
            </a:endParaRPr>
          </a:p>
          <a:p>
            <a:pPr>
              <a:spcBef>
                <a:spcPts val="500"/>
              </a:spcBef>
              <a:spcAft>
                <a:spcPts val="500"/>
              </a:spcAft>
              <a:defRPr/>
            </a:pPr>
            <a:endParaRPr lang="en-US" sz="2000" kern="0" dirty="0">
              <a:latin typeface="Calibri" pitchFamily="34" charset="0"/>
            </a:endParaRPr>
          </a:p>
        </p:txBody>
      </p:sp>
      <p:sp>
        <p:nvSpPr>
          <p:cNvPr id="5"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122</a:t>
            </a:fld>
            <a:endParaRPr lang="en-US" dirty="0"/>
          </a:p>
        </p:txBody>
      </p:sp>
      <p:sp>
        <p:nvSpPr>
          <p:cNvPr id="8" name="TextBox 7"/>
          <p:cNvSpPr txBox="1"/>
          <p:nvPr/>
        </p:nvSpPr>
        <p:spPr>
          <a:xfrm>
            <a:off x="725748" y="228600"/>
            <a:ext cx="7792326" cy="707886"/>
          </a:xfrm>
          <a:prstGeom prst="rect">
            <a:avLst/>
          </a:prstGeom>
          <a:noFill/>
        </p:spPr>
        <p:txBody>
          <a:bodyPr wrap="none" rtlCol="0">
            <a:spAutoFit/>
          </a:bodyPr>
          <a:lstStyle/>
          <a:p>
            <a:r>
              <a:rPr lang="en-US" sz="4000" b="1" dirty="0" smtClean="0">
                <a:solidFill>
                  <a:srgbClr val="C00000"/>
                </a:solidFill>
                <a:latin typeface="Calibri" panose="020F0502020204030204" pitchFamily="34" charset="0"/>
              </a:rPr>
              <a:t>Developing a Culture of Compliance</a:t>
            </a:r>
            <a:endParaRPr lang="en-US" sz="4000" b="1" dirty="0">
              <a:solidFill>
                <a:srgbClr val="C0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2514"/>
            <a:ext cx="8229600" cy="1018736"/>
          </a:xfrm>
        </p:spPr>
        <p:txBody>
          <a:bodyPr>
            <a:noAutofit/>
          </a:bodyPr>
          <a:lstStyle/>
          <a:p>
            <a:pPr algn="ctr"/>
            <a:r>
              <a:rPr lang="en-US" sz="4000" dirty="0" smtClean="0">
                <a:solidFill>
                  <a:srgbClr val="C00000"/>
                </a:solidFill>
              </a:rPr>
              <a:t>Risk Management</a:t>
            </a:r>
            <a:br>
              <a:rPr lang="en-US" sz="4000" dirty="0" smtClean="0">
                <a:solidFill>
                  <a:srgbClr val="C00000"/>
                </a:solidFill>
              </a:rPr>
            </a:br>
            <a:endParaRPr lang="en-US" sz="2900" dirty="0">
              <a:solidFill>
                <a:srgbClr val="C00000"/>
              </a:solidFill>
            </a:endParaRPr>
          </a:p>
        </p:txBody>
      </p:sp>
      <p:sp>
        <p:nvSpPr>
          <p:cNvPr id="5" name="Rectangle 4"/>
          <p:cNvSpPr/>
          <p:nvPr/>
        </p:nvSpPr>
        <p:spPr>
          <a:xfrm>
            <a:off x="5275385" y="4419605"/>
            <a:ext cx="3496732" cy="923330"/>
          </a:xfrm>
          <a:prstGeom prst="rect">
            <a:avLst/>
          </a:prstGeom>
        </p:spPr>
        <p:txBody>
          <a:bodyPr wrap="square">
            <a:spAutoFit/>
          </a:bodyPr>
          <a:lstStyle/>
          <a:p>
            <a:r>
              <a:rPr lang="en-US" b="1" dirty="0" smtClean="0">
                <a:latin typeface="+mn-lt"/>
                <a:hlinkClick r:id="rId3"/>
              </a:rPr>
              <a:t>https://communityactionpartnership.com/online_tools/risk-management-portal/</a:t>
            </a:r>
            <a:r>
              <a:rPr lang="en-US" b="1" dirty="0" smtClean="0">
                <a:latin typeface="+mn-lt"/>
              </a:rPr>
              <a:t> </a:t>
            </a:r>
            <a:endParaRPr lang="en-US" b="1" dirty="0">
              <a:latin typeface="+mn-lt"/>
            </a:endParaRPr>
          </a:p>
        </p:txBody>
      </p:sp>
      <p:graphicFrame>
        <p:nvGraphicFramePr>
          <p:cNvPr id="9" name="Content Placeholder 3"/>
          <p:cNvGraphicFramePr>
            <a:graphicFrameLocks/>
          </p:cNvGraphicFramePr>
          <p:nvPr>
            <p:extLst>
              <p:ext uri="{D42A27DB-BD31-4B8C-83A1-F6EECF244321}">
                <p14:modId xmlns:p14="http://schemas.microsoft.com/office/powerpoint/2010/main" xmlns="" val="1250644608"/>
              </p:ext>
            </p:extLst>
          </p:nvPr>
        </p:nvGraphicFramePr>
        <p:xfrm>
          <a:off x="304800" y="2438400"/>
          <a:ext cx="4741332"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123</a:t>
            </a:fld>
            <a:endParaRPr lang="en-US" dirty="0"/>
          </a:p>
        </p:txBody>
      </p:sp>
      <p:sp>
        <p:nvSpPr>
          <p:cNvPr id="11" name="TextBox 10"/>
          <p:cNvSpPr txBox="1"/>
          <p:nvPr/>
        </p:nvSpPr>
        <p:spPr>
          <a:xfrm>
            <a:off x="5122985" y="3581405"/>
            <a:ext cx="4038600" cy="590931"/>
          </a:xfrm>
          <a:prstGeom prst="rect">
            <a:avLst/>
          </a:prstGeom>
          <a:noFill/>
        </p:spPr>
        <p:txBody>
          <a:bodyPr wrap="square" rtlCol="0">
            <a:spAutoFit/>
          </a:bodyPr>
          <a:lstStyle/>
          <a:p>
            <a:pPr>
              <a:lnSpc>
                <a:spcPct val="80000"/>
              </a:lnSpc>
            </a:pPr>
            <a:r>
              <a:rPr lang="en-US" sz="2000" b="1" dirty="0" smtClean="0">
                <a:solidFill>
                  <a:srgbClr val="1F4A7F"/>
                </a:solidFill>
                <a:latin typeface="+mn-lt"/>
              </a:rPr>
              <a:t>Community Action Partnership Risk Management Portal:</a:t>
            </a:r>
          </a:p>
        </p:txBody>
      </p:sp>
      <p:pic>
        <p:nvPicPr>
          <p:cNvPr id="3074" name="Picture 2" descr="C:\Users\allison.maluf\Desktop\risk mgmt portal capture.JPG"/>
          <p:cNvPicPr>
            <a:picLocks noChangeAspect="1" noChangeArrowheads="1"/>
          </p:cNvPicPr>
          <p:nvPr/>
        </p:nvPicPr>
        <p:blipFill>
          <a:blip r:embed="rId9" cstate="print"/>
          <a:srcRect l="3600" t="9977"/>
          <a:stretch>
            <a:fillRect/>
          </a:stretch>
        </p:blipFill>
        <p:spPr bwMode="auto">
          <a:xfrm>
            <a:off x="5199185" y="1981205"/>
            <a:ext cx="3601209" cy="1456265"/>
          </a:xfrm>
          <a:prstGeom prst="rect">
            <a:avLst/>
          </a:prstGeom>
          <a:noFill/>
        </p:spPr>
      </p:pic>
    </p:spTree>
    <p:extLst>
      <p:ext uri="{BB962C8B-B14F-4D97-AF65-F5344CB8AC3E}">
        <p14:creationId xmlns:p14="http://schemas.microsoft.com/office/powerpoint/2010/main" xmlns="" val="49252200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79358</TotalTime>
  <Words>29554</Words>
  <Application>Microsoft Office PowerPoint</Application>
  <PresentationFormat>On-screen Show (4:3)</PresentationFormat>
  <Paragraphs>1616</Paragraphs>
  <Slides>123</Slides>
  <Notes>123</Notes>
  <HiddenSlides>0</HiddenSlides>
  <MMClips>0</MMClips>
  <ScaleCrop>false</ScaleCrop>
  <HeadingPairs>
    <vt:vector size="4" baseType="variant">
      <vt:variant>
        <vt:lpstr>Theme</vt:lpstr>
      </vt:variant>
      <vt:variant>
        <vt:i4>1</vt:i4>
      </vt:variant>
      <vt:variant>
        <vt:lpstr>Slide Titles</vt:lpstr>
      </vt:variant>
      <vt:variant>
        <vt:i4>123</vt:i4>
      </vt:variant>
    </vt:vector>
  </HeadingPairs>
  <TitlesOfParts>
    <vt:vector size="124" baseType="lpstr">
      <vt:lpstr>1_Office Theme</vt:lpstr>
      <vt:lpstr>  Board Roles &amp; Responsibilities:  Nonprofit Community Action Agencies  </vt:lpstr>
      <vt:lpstr>Slide 2</vt:lpstr>
      <vt:lpstr>Agenda</vt:lpstr>
      <vt:lpstr>Brief Introductions</vt:lpstr>
      <vt:lpstr>Who do we have in the room with us today?</vt:lpstr>
      <vt:lpstr>Time Flies When You’re Having Fun! Right?!?</vt:lpstr>
      <vt:lpstr>Tells Us Why You are Here!</vt:lpstr>
      <vt:lpstr>Takeaways</vt:lpstr>
      <vt:lpstr>Legal Requirements Governing Tripartite Boards</vt:lpstr>
      <vt:lpstr>Legal Requirements</vt:lpstr>
      <vt:lpstr>State Nonprofit Corporation Act</vt:lpstr>
      <vt:lpstr>Articles and Bylaws</vt:lpstr>
      <vt:lpstr>IRS Tax-Exempt Rules</vt:lpstr>
      <vt:lpstr>Federal CSBG Act</vt:lpstr>
      <vt:lpstr>Tripartite Composition Resources</vt:lpstr>
      <vt:lpstr>HHS Block Grant Regulations</vt:lpstr>
      <vt:lpstr>OCS Guidance</vt:lpstr>
      <vt:lpstr>State CSBG Act and Regulations</vt:lpstr>
      <vt:lpstr>CSBG Organizational Standards Resources</vt:lpstr>
      <vt:lpstr>CSBG Grant Agreement/Contract</vt:lpstr>
      <vt:lpstr>Other Funding Source Requirements</vt:lpstr>
      <vt:lpstr>A Few Brief Points About How a Board of Directors Operates</vt:lpstr>
      <vt:lpstr>Board Operations Scenario One</vt:lpstr>
      <vt:lpstr>Operation Framework</vt:lpstr>
      <vt:lpstr>Operation Framework</vt:lpstr>
      <vt:lpstr>Board Member/ Staff Contact Examples</vt:lpstr>
      <vt:lpstr>Board Operations Scenario Two</vt:lpstr>
      <vt:lpstr>Board Operational Guide</vt:lpstr>
      <vt:lpstr>Board Committees Exercise</vt:lpstr>
      <vt:lpstr>Board Committees</vt:lpstr>
      <vt:lpstr>Role of  Tripartite Board</vt:lpstr>
      <vt:lpstr>Fiduciary Duties Nonprofit Board Members</vt:lpstr>
      <vt:lpstr>Role of Tripartite Board Scenario</vt:lpstr>
      <vt:lpstr> Duty of Care Scenario </vt:lpstr>
      <vt:lpstr>Fiduciary Duties Nonprofit Board Members</vt:lpstr>
      <vt:lpstr>Duty of Loyalty Scenarios</vt:lpstr>
      <vt:lpstr>Duty of Loyalty</vt:lpstr>
      <vt:lpstr>Who Does What Around Here? Fill in the Action</vt:lpstr>
      <vt:lpstr>Common Board Missteps</vt:lpstr>
      <vt:lpstr>Key Responsibilities of  the Tripartite Board</vt:lpstr>
      <vt:lpstr>Key Board Responsibilities</vt:lpstr>
      <vt:lpstr>Key Board Responsibility</vt:lpstr>
      <vt:lpstr>Know Your Mission Exercise</vt:lpstr>
      <vt:lpstr>Why Mission Matters</vt:lpstr>
      <vt:lpstr>Board Role and Mission</vt:lpstr>
      <vt:lpstr>Slide 46</vt:lpstr>
      <vt:lpstr>Update Mission</vt:lpstr>
      <vt:lpstr>Mission Revision Exercise</vt:lpstr>
      <vt:lpstr>Use Mission</vt:lpstr>
      <vt:lpstr>CSBG Organizational Standards Mission</vt:lpstr>
      <vt:lpstr>Key Board Responsibility </vt:lpstr>
      <vt:lpstr>Planning Exercise</vt:lpstr>
      <vt:lpstr>Planning Under CSBG</vt:lpstr>
      <vt:lpstr>Development of Strategic Plan</vt:lpstr>
      <vt:lpstr>A Dual Bottom Line: Mission Impact and Financial Return</vt:lpstr>
      <vt:lpstr>Matrix Map Exercise</vt:lpstr>
      <vt:lpstr>CSBG Organizational Standards Planning</vt:lpstr>
      <vt:lpstr>Engage in Planning</vt:lpstr>
      <vt:lpstr>Strategic Agendas</vt:lpstr>
      <vt:lpstr>Consent Agendas</vt:lpstr>
      <vt:lpstr>Slide 61</vt:lpstr>
      <vt:lpstr>Strategic Dashboard</vt:lpstr>
      <vt:lpstr>Agenda Exercise</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 and Board Chair</vt:lpstr>
      <vt:lpstr>Building Relationships  Board Members/Executive Director</vt:lpstr>
      <vt:lpstr>Board Assessment  Sample Excerpt</vt:lpstr>
      <vt:lpstr>Board Assessment  Process</vt:lpstr>
      <vt:lpstr>Board Assessment  Resources</vt:lpstr>
      <vt:lpstr>Connecting with Community Exercise Fill in the Blank</vt:lpstr>
      <vt:lpstr>CSBG Organizational Standards Community Engagement</vt:lpstr>
      <vt:lpstr>Key Board Responsibility</vt:lpstr>
      <vt:lpstr>Two Main Ways CAAs Generate Funds</vt:lpstr>
      <vt:lpstr>Generating Funds Quiz</vt:lpstr>
      <vt:lpstr>Generating Funds Quiz</vt:lpstr>
      <vt:lpstr>Generating Funds Quiz</vt:lpstr>
      <vt:lpstr>Getting Your Board Involved in Fundraising</vt:lpstr>
      <vt:lpstr>Slide 86</vt:lpstr>
      <vt:lpstr>Some Resources Board’s Role in Fundraising</vt:lpstr>
      <vt:lpstr>Fundraising Rules Takeaway</vt:lpstr>
      <vt:lpstr>Key Board Responsibility</vt:lpstr>
      <vt:lpstr>Program Performance Exercise</vt:lpstr>
      <vt:lpstr>Slide 91</vt:lpstr>
      <vt:lpstr>CSBG Organizational Standards Strategic and Program Performance</vt:lpstr>
      <vt:lpstr>Board’s Role in Programmatic &amp; Strategic Performance</vt:lpstr>
      <vt:lpstr>Board’s Role in Programmatic &amp; Strategic Performance</vt:lpstr>
      <vt:lpstr>Key Board Responsibility</vt:lpstr>
      <vt:lpstr>Ensure Accountability</vt:lpstr>
      <vt:lpstr>Executive Director Oversight</vt:lpstr>
      <vt:lpstr>Manage Executive Director</vt:lpstr>
      <vt:lpstr>CSBG Organization Standards Executive Director Oversight</vt:lpstr>
      <vt:lpstr> Executive Director Oversight Succession Plan </vt:lpstr>
      <vt:lpstr>Organizational Policies Scenario</vt:lpstr>
      <vt:lpstr>Policies Conflict of Interest</vt:lpstr>
      <vt:lpstr> Policies Whistleblower Policy </vt:lpstr>
      <vt:lpstr> Additional Policies </vt:lpstr>
      <vt:lpstr> Additional Filings </vt:lpstr>
      <vt:lpstr>Oversee Financial Standing</vt:lpstr>
      <vt:lpstr>Financial Statement Scenario</vt:lpstr>
      <vt:lpstr>Financial Statements</vt:lpstr>
      <vt:lpstr>Slide 109</vt:lpstr>
      <vt:lpstr>CSBG Organizational Standards Financial Statements</vt:lpstr>
      <vt:lpstr>Annual Budget</vt:lpstr>
      <vt:lpstr>Slide 112</vt:lpstr>
      <vt:lpstr>CSBG Organizational Standards Budget</vt:lpstr>
      <vt:lpstr>CEO Compensation Scenario</vt:lpstr>
      <vt:lpstr>Executive Director Compensation</vt:lpstr>
      <vt:lpstr>CSBG Organizational Standard  Executive Director Compensation</vt:lpstr>
      <vt:lpstr>Audit Exercise</vt:lpstr>
      <vt:lpstr>Board’s Role in Audit</vt:lpstr>
      <vt:lpstr>CSBG Audit Requirements Nonprofits</vt:lpstr>
      <vt:lpstr>Slide 120</vt:lpstr>
      <vt:lpstr>Culture of Compliance Scenario</vt:lpstr>
      <vt:lpstr>Slide 122</vt:lpstr>
      <vt:lpstr>Risk Management </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2018-11-06T16:24:08Z</dcterms:modified>
</cp:coreProperties>
</file>